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7" r:id="rId3"/>
    <p:sldId id="268" r:id="rId4"/>
    <p:sldId id="265" r:id="rId5"/>
    <p:sldId id="266" r:id="rId6"/>
    <p:sldId id="261" r:id="rId7"/>
    <p:sldId id="262" r:id="rId8"/>
    <p:sldId id="263" r:id="rId9"/>
    <p:sldId id="270" r:id="rId10"/>
    <p:sldId id="264" r:id="rId11"/>
    <p:sldId id="269" r:id="rId12"/>
    <p:sldId id="272" r:id="rId13"/>
    <p:sldId id="273"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77" d="100"/>
          <a:sy n="77" d="100"/>
        </p:scale>
        <p:origin x="4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ita Chakraborty" userId="3bed598b23ed37da" providerId="LiveId" clId="{322D3F45-7AC4-493B-A7F0-E349BCD228D2}"/>
    <pc:docChg chg="undo custSel addSld delSld modSld sldOrd">
      <pc:chgData name="Pramita Chakraborty" userId="3bed598b23ed37da" providerId="LiveId" clId="{322D3F45-7AC4-493B-A7F0-E349BCD228D2}" dt="2025-01-08T18:46:20.252" v="1236" actId="14100"/>
      <pc:docMkLst>
        <pc:docMk/>
      </pc:docMkLst>
      <pc:sldChg chg="addSp delSp modSp mod">
        <pc:chgData name="Pramita Chakraborty" userId="3bed598b23ed37da" providerId="LiveId" clId="{322D3F45-7AC4-493B-A7F0-E349BCD228D2}" dt="2024-12-29T19:05:41.522" v="748" actId="478"/>
        <pc:sldMkLst>
          <pc:docMk/>
          <pc:sldMk cId="1434688669" sldId="256"/>
        </pc:sldMkLst>
      </pc:sldChg>
      <pc:sldChg chg="addSp modSp mod">
        <pc:chgData name="Pramita Chakraborty" userId="3bed598b23ed37da" providerId="LiveId" clId="{322D3F45-7AC4-493B-A7F0-E349BCD228D2}" dt="2024-12-30T07:28:28.270" v="1104" actId="1076"/>
        <pc:sldMkLst>
          <pc:docMk/>
          <pc:sldMk cId="2627277199" sldId="261"/>
        </pc:sldMkLst>
        <pc:spChg chg="mod">
          <ac:chgData name="Pramita Chakraborty" userId="3bed598b23ed37da" providerId="LiveId" clId="{322D3F45-7AC4-493B-A7F0-E349BCD228D2}" dt="2024-12-30T07:28:20.874" v="1103" actId="2711"/>
          <ac:spMkLst>
            <pc:docMk/>
            <pc:sldMk cId="2627277199" sldId="261"/>
            <ac:spMk id="2" creationId="{FDFDFAA0-7FC1-049B-CB19-65E7F81FD482}"/>
          </ac:spMkLst>
        </pc:spChg>
        <pc:spChg chg="add mod">
          <ac:chgData name="Pramita Chakraborty" userId="3bed598b23ed37da" providerId="LiveId" clId="{322D3F45-7AC4-493B-A7F0-E349BCD228D2}" dt="2024-12-30T07:28:28.270" v="1104" actId="1076"/>
          <ac:spMkLst>
            <pc:docMk/>
            <pc:sldMk cId="2627277199" sldId="261"/>
            <ac:spMk id="6" creationId="{BA48038B-8B7E-B9C7-E0C6-872056F95E4A}"/>
          </ac:spMkLst>
        </pc:spChg>
        <pc:spChg chg="add mod">
          <ac:chgData name="Pramita Chakraborty" userId="3bed598b23ed37da" providerId="LiveId" clId="{322D3F45-7AC4-493B-A7F0-E349BCD228D2}" dt="2024-12-29T18:05:23.715" v="709" actId="1076"/>
          <ac:spMkLst>
            <pc:docMk/>
            <pc:sldMk cId="2627277199" sldId="261"/>
            <ac:spMk id="7" creationId="{452E033C-75D8-71E5-F42E-DFE0CBB28043}"/>
          </ac:spMkLst>
        </pc:spChg>
        <pc:spChg chg="add mod">
          <ac:chgData name="Pramita Chakraborty" userId="3bed598b23ed37da" providerId="LiveId" clId="{322D3F45-7AC4-493B-A7F0-E349BCD228D2}" dt="2024-12-29T18:05:30.982" v="711" actId="1076"/>
          <ac:spMkLst>
            <pc:docMk/>
            <pc:sldMk cId="2627277199" sldId="261"/>
            <ac:spMk id="9" creationId="{65D73BE5-2639-73F7-7F32-A8F5CD74BF73}"/>
          </ac:spMkLst>
        </pc:spChg>
        <pc:spChg chg="add mod">
          <ac:chgData name="Pramita Chakraborty" userId="3bed598b23ed37da" providerId="LiveId" clId="{322D3F45-7AC4-493B-A7F0-E349BCD228D2}" dt="2024-12-29T18:05:41.228" v="713" actId="1076"/>
          <ac:spMkLst>
            <pc:docMk/>
            <pc:sldMk cId="2627277199" sldId="261"/>
            <ac:spMk id="13" creationId="{1DEA8DAD-4FC2-84EF-1964-8CBA8685ED5D}"/>
          </ac:spMkLst>
        </pc:spChg>
        <pc:picChg chg="add mod">
          <ac:chgData name="Pramita Chakraborty" userId="3bed598b23ed37da" providerId="LiveId" clId="{322D3F45-7AC4-493B-A7F0-E349BCD228D2}" dt="2024-12-30T07:17:48.569" v="1048" actId="1076"/>
          <ac:picMkLst>
            <pc:docMk/>
            <pc:sldMk cId="2627277199" sldId="261"/>
            <ac:picMk id="4" creationId="{2A048F51-6172-F424-6997-4836123024E3}"/>
          </ac:picMkLst>
        </pc:picChg>
        <pc:picChg chg="add mod">
          <ac:chgData name="Pramita Chakraborty" userId="3bed598b23ed37da" providerId="LiveId" clId="{322D3F45-7AC4-493B-A7F0-E349BCD228D2}" dt="2024-12-29T18:05:35.175" v="712" actId="1076"/>
          <ac:picMkLst>
            <pc:docMk/>
            <pc:sldMk cId="2627277199" sldId="261"/>
            <ac:picMk id="11" creationId="{367B83F0-A0B3-906B-29E2-A49076E2D1E2}"/>
          </ac:picMkLst>
        </pc:picChg>
      </pc:sldChg>
      <pc:sldChg chg="addSp delSp modSp mod ord">
        <pc:chgData name="Pramita Chakraborty" userId="3bed598b23ed37da" providerId="LiveId" clId="{322D3F45-7AC4-493B-A7F0-E349BCD228D2}" dt="2024-12-30T17:54:53.713" v="1163"/>
        <pc:sldMkLst>
          <pc:docMk/>
          <pc:sldMk cId="1606685923" sldId="262"/>
        </pc:sldMkLst>
        <pc:spChg chg="mod">
          <ac:chgData name="Pramita Chakraborty" userId="3bed598b23ed37da" providerId="LiveId" clId="{322D3F45-7AC4-493B-A7F0-E349BCD228D2}" dt="2024-12-30T07:28:59.932" v="1107" actId="1076"/>
          <ac:spMkLst>
            <pc:docMk/>
            <pc:sldMk cId="1606685923" sldId="262"/>
            <ac:spMk id="2" creationId="{F62512AE-7C5D-2B3B-A8D1-F176BE3FEE3C}"/>
          </ac:spMkLst>
        </pc:spChg>
        <pc:spChg chg="add mod">
          <ac:chgData name="Pramita Chakraborty" userId="3bed598b23ed37da" providerId="LiveId" clId="{322D3F45-7AC4-493B-A7F0-E349BCD228D2}" dt="2024-12-30T06:51:14.851" v="837" actId="1076"/>
          <ac:spMkLst>
            <pc:docMk/>
            <pc:sldMk cId="1606685923" sldId="262"/>
            <ac:spMk id="5" creationId="{59CB3695-DD8A-255E-7046-D3029C8286BD}"/>
          </ac:spMkLst>
        </pc:spChg>
        <pc:spChg chg="add mod">
          <ac:chgData name="Pramita Chakraborty" userId="3bed598b23ed37da" providerId="LiveId" clId="{322D3F45-7AC4-493B-A7F0-E349BCD228D2}" dt="2024-12-29T18:10:18.285" v="735" actId="12"/>
          <ac:spMkLst>
            <pc:docMk/>
            <pc:sldMk cId="1606685923" sldId="262"/>
            <ac:spMk id="7" creationId="{FF2C9AE5-A418-9E98-505E-213005090DE4}"/>
          </ac:spMkLst>
        </pc:spChg>
        <pc:spChg chg="add mod">
          <ac:chgData name="Pramita Chakraborty" userId="3bed598b23ed37da" providerId="LiveId" clId="{322D3F45-7AC4-493B-A7F0-E349BCD228D2}" dt="2024-12-29T18:10:26.426" v="736" actId="12"/>
          <ac:spMkLst>
            <pc:docMk/>
            <pc:sldMk cId="1606685923" sldId="262"/>
            <ac:spMk id="9" creationId="{512C5026-E1B8-4CFD-9BC2-6B2BB326F7A3}"/>
          </ac:spMkLst>
        </pc:spChg>
        <pc:spChg chg="add mod">
          <ac:chgData name="Pramita Chakraborty" userId="3bed598b23ed37da" providerId="LiveId" clId="{322D3F45-7AC4-493B-A7F0-E349BCD228D2}" dt="2024-12-29T18:11:15.539" v="742" actId="1076"/>
          <ac:spMkLst>
            <pc:docMk/>
            <pc:sldMk cId="1606685923" sldId="262"/>
            <ac:spMk id="11" creationId="{CCE6BD8D-084E-E8A1-86D6-2DAAB20BC14B}"/>
          </ac:spMkLst>
        </pc:spChg>
        <pc:spChg chg="add mod">
          <ac:chgData name="Pramita Chakraborty" userId="3bed598b23ed37da" providerId="LiveId" clId="{322D3F45-7AC4-493B-A7F0-E349BCD228D2}" dt="2024-12-29T18:11:46.390" v="746" actId="1076"/>
          <ac:spMkLst>
            <pc:docMk/>
            <pc:sldMk cId="1606685923" sldId="262"/>
            <ac:spMk id="13" creationId="{9C55F88E-A8F5-A6DC-861E-8E8D0ECE01D5}"/>
          </ac:spMkLst>
        </pc:spChg>
      </pc:sldChg>
      <pc:sldChg chg="addSp delSp modSp mod ord">
        <pc:chgData name="Pramita Chakraborty" userId="3bed598b23ed37da" providerId="LiveId" clId="{322D3F45-7AC4-493B-A7F0-E349BCD228D2}" dt="2024-12-30T17:54:57.172" v="1165"/>
        <pc:sldMkLst>
          <pc:docMk/>
          <pc:sldMk cId="1846211051" sldId="263"/>
        </pc:sldMkLst>
        <pc:spChg chg="mod">
          <ac:chgData name="Pramita Chakraborty" userId="3bed598b23ed37da" providerId="LiveId" clId="{322D3F45-7AC4-493B-A7F0-E349BCD228D2}" dt="2024-12-30T07:29:51.428" v="1113" actId="113"/>
          <ac:spMkLst>
            <pc:docMk/>
            <pc:sldMk cId="1846211051" sldId="263"/>
            <ac:spMk id="2" creationId="{06E46403-0951-8E2E-E469-DDA49FE19796}"/>
          </ac:spMkLst>
        </pc:spChg>
        <pc:spChg chg="add mod">
          <ac:chgData name="Pramita Chakraborty" userId="3bed598b23ed37da" providerId="LiveId" clId="{322D3F45-7AC4-493B-A7F0-E349BCD228D2}" dt="2024-12-30T06:40:03.404" v="787" actId="5793"/>
          <ac:spMkLst>
            <pc:docMk/>
            <pc:sldMk cId="1846211051" sldId="263"/>
            <ac:spMk id="5" creationId="{2764B8DB-891D-2A4E-9D94-AA4EB4EA99C1}"/>
          </ac:spMkLst>
        </pc:spChg>
        <pc:spChg chg="add mod">
          <ac:chgData name="Pramita Chakraborty" userId="3bed598b23ed37da" providerId="LiveId" clId="{322D3F45-7AC4-493B-A7F0-E349BCD228D2}" dt="2024-12-30T06:39:36.586" v="783" actId="1076"/>
          <ac:spMkLst>
            <pc:docMk/>
            <pc:sldMk cId="1846211051" sldId="263"/>
            <ac:spMk id="7" creationId="{847F6AFD-C613-8AB6-6AA5-25B9FCE1BFC0}"/>
          </ac:spMkLst>
        </pc:spChg>
        <pc:spChg chg="add mod">
          <ac:chgData name="Pramita Chakraborty" userId="3bed598b23ed37da" providerId="LiveId" clId="{322D3F45-7AC4-493B-A7F0-E349BCD228D2}" dt="2024-12-30T06:40:40.606" v="789" actId="1076"/>
          <ac:spMkLst>
            <pc:docMk/>
            <pc:sldMk cId="1846211051" sldId="263"/>
            <ac:spMk id="9" creationId="{BED195DB-10D1-BCB1-2C0E-BDFDF8FDC3E5}"/>
          </ac:spMkLst>
        </pc:spChg>
        <pc:spChg chg="add mod">
          <ac:chgData name="Pramita Chakraborty" userId="3bed598b23ed37da" providerId="LiveId" clId="{322D3F45-7AC4-493B-A7F0-E349BCD228D2}" dt="2024-12-30T07:29:57.908" v="1114" actId="113"/>
          <ac:spMkLst>
            <pc:docMk/>
            <pc:sldMk cId="1846211051" sldId="263"/>
            <ac:spMk id="11" creationId="{BC043A72-55F3-5235-A5AF-9420ACEF8ADE}"/>
          </ac:spMkLst>
        </pc:spChg>
        <pc:spChg chg="add mod">
          <ac:chgData name="Pramita Chakraborty" userId="3bed598b23ed37da" providerId="LiveId" clId="{322D3F45-7AC4-493B-A7F0-E349BCD228D2}" dt="2024-12-30T07:30:03.031" v="1115" actId="113"/>
          <ac:spMkLst>
            <pc:docMk/>
            <pc:sldMk cId="1846211051" sldId="263"/>
            <ac:spMk id="17" creationId="{9EE809DE-EDF9-B70B-D7C6-22B02B5D9B29}"/>
          </ac:spMkLst>
        </pc:spChg>
        <pc:picChg chg="add mod">
          <ac:chgData name="Pramita Chakraborty" userId="3bed598b23ed37da" providerId="LiveId" clId="{322D3F45-7AC4-493B-A7F0-E349BCD228D2}" dt="2024-12-30T06:57:17.251" v="894" actId="1076"/>
          <ac:picMkLst>
            <pc:docMk/>
            <pc:sldMk cId="1846211051" sldId="263"/>
            <ac:picMk id="3" creationId="{5348E011-AC3F-585C-F601-A2A0C421DF40}"/>
          </ac:picMkLst>
        </pc:picChg>
        <pc:picChg chg="add mod">
          <ac:chgData name="Pramita Chakraborty" userId="3bed598b23ed37da" providerId="LiveId" clId="{322D3F45-7AC4-493B-A7F0-E349BCD228D2}" dt="2024-12-30T06:57:53.766" v="895" actId="14100"/>
          <ac:picMkLst>
            <pc:docMk/>
            <pc:sldMk cId="1846211051" sldId="263"/>
            <ac:picMk id="19" creationId="{3CBC9177-8FEE-2D23-57A1-73F5B8DC5494}"/>
          </ac:picMkLst>
        </pc:picChg>
      </pc:sldChg>
      <pc:sldChg chg="addSp delSp modSp mod ord">
        <pc:chgData name="Pramita Chakraborty" userId="3bed598b23ed37da" providerId="LiveId" clId="{322D3F45-7AC4-493B-A7F0-E349BCD228D2}" dt="2024-12-30T17:55:56.488" v="1177"/>
        <pc:sldMkLst>
          <pc:docMk/>
          <pc:sldMk cId="1249562242" sldId="264"/>
        </pc:sldMkLst>
        <pc:spChg chg="mod">
          <ac:chgData name="Pramita Chakraborty" userId="3bed598b23ed37da" providerId="LiveId" clId="{322D3F45-7AC4-493B-A7F0-E349BCD228D2}" dt="2024-12-30T07:30:16.321" v="1117" actId="2711"/>
          <ac:spMkLst>
            <pc:docMk/>
            <pc:sldMk cId="1249562242" sldId="264"/>
            <ac:spMk id="2" creationId="{7990BD33-94EC-9F43-C985-047C77E5441C}"/>
          </ac:spMkLst>
        </pc:spChg>
        <pc:spChg chg="add mod">
          <ac:chgData name="Pramita Chakraborty" userId="3bed598b23ed37da" providerId="LiveId" clId="{322D3F45-7AC4-493B-A7F0-E349BCD228D2}" dt="2024-12-30T07:04:22.396" v="916" actId="20577"/>
          <ac:spMkLst>
            <pc:docMk/>
            <pc:sldMk cId="1249562242" sldId="264"/>
            <ac:spMk id="4" creationId="{F43E073C-0ED2-B30B-13D5-F93628FC5CE1}"/>
          </ac:spMkLst>
        </pc:spChg>
        <pc:spChg chg="add mod">
          <ac:chgData name="Pramita Chakraborty" userId="3bed598b23ed37da" providerId="LiveId" clId="{322D3F45-7AC4-493B-A7F0-E349BCD228D2}" dt="2024-12-30T07:05:47.792" v="928" actId="1076"/>
          <ac:spMkLst>
            <pc:docMk/>
            <pc:sldMk cId="1249562242" sldId="264"/>
            <ac:spMk id="6" creationId="{5BFE0629-AC21-934E-749F-BCC0C46D55C5}"/>
          </ac:spMkLst>
        </pc:spChg>
        <pc:spChg chg="add mod">
          <ac:chgData name="Pramita Chakraborty" userId="3bed598b23ed37da" providerId="LiveId" clId="{322D3F45-7AC4-493B-A7F0-E349BCD228D2}" dt="2024-12-30T07:05:15.536" v="925" actId="1076"/>
          <ac:spMkLst>
            <pc:docMk/>
            <pc:sldMk cId="1249562242" sldId="264"/>
            <ac:spMk id="8" creationId="{8AE7E69B-9A09-BB50-3097-C7B5176D9EBA}"/>
          </ac:spMkLst>
        </pc:spChg>
        <pc:spChg chg="add mod">
          <ac:chgData name="Pramita Chakraborty" userId="3bed598b23ed37da" providerId="LiveId" clId="{322D3F45-7AC4-493B-A7F0-E349BCD228D2}" dt="2024-12-30T07:06:00.992" v="931" actId="1076"/>
          <ac:spMkLst>
            <pc:docMk/>
            <pc:sldMk cId="1249562242" sldId="264"/>
            <ac:spMk id="12" creationId="{D787D55D-6C1D-32B2-7875-9F48CCBFEE5B}"/>
          </ac:spMkLst>
        </pc:spChg>
      </pc:sldChg>
      <pc:sldChg chg="addSp modSp mod">
        <pc:chgData name="Pramita Chakraborty" userId="3bed598b23ed37da" providerId="LiveId" clId="{322D3F45-7AC4-493B-A7F0-E349BCD228D2}" dt="2024-12-30T07:26:06.085" v="1089" actId="1076"/>
        <pc:sldMkLst>
          <pc:docMk/>
          <pc:sldMk cId="3284641267" sldId="265"/>
        </pc:sldMkLst>
        <pc:spChg chg="mod">
          <ac:chgData name="Pramita Chakraborty" userId="3bed598b23ed37da" providerId="LiveId" clId="{322D3F45-7AC4-493B-A7F0-E349BCD228D2}" dt="2024-12-30T07:26:00.325" v="1088" actId="1076"/>
          <ac:spMkLst>
            <pc:docMk/>
            <pc:sldMk cId="3284641267" sldId="265"/>
            <ac:spMk id="2" creationId="{9E1218B2-0762-1715-5C0B-8EE506F3A8B6}"/>
          </ac:spMkLst>
        </pc:spChg>
        <pc:spChg chg="add mod">
          <ac:chgData name="Pramita Chakraborty" userId="3bed598b23ed37da" providerId="LiveId" clId="{322D3F45-7AC4-493B-A7F0-E349BCD228D2}" dt="2024-12-30T06:53:24.528" v="869" actId="1076"/>
          <ac:spMkLst>
            <pc:docMk/>
            <pc:sldMk cId="3284641267" sldId="265"/>
            <ac:spMk id="5" creationId="{3FDE7964-1A0C-6D2A-FF12-FC49ADB31361}"/>
          </ac:spMkLst>
        </pc:spChg>
        <pc:spChg chg="add mod">
          <ac:chgData name="Pramita Chakraborty" userId="3bed598b23ed37da" providerId="LiveId" clId="{322D3F45-7AC4-493B-A7F0-E349BCD228D2}" dt="2024-12-30T06:59:01.538" v="902" actId="20577"/>
          <ac:spMkLst>
            <pc:docMk/>
            <pc:sldMk cId="3284641267" sldId="265"/>
            <ac:spMk id="7" creationId="{DB023D42-384D-74EA-0108-5D45D88FEB18}"/>
          </ac:spMkLst>
        </pc:spChg>
        <pc:picChg chg="add mod">
          <ac:chgData name="Pramita Chakraborty" userId="3bed598b23ed37da" providerId="LiveId" clId="{322D3F45-7AC4-493B-A7F0-E349BCD228D2}" dt="2024-12-30T07:26:06.085" v="1089" actId="1076"/>
          <ac:picMkLst>
            <pc:docMk/>
            <pc:sldMk cId="3284641267" sldId="265"/>
            <ac:picMk id="4" creationId="{4643521A-E7B8-ADA4-BCB6-6DEE242D5949}"/>
          </ac:picMkLst>
        </pc:picChg>
      </pc:sldChg>
      <pc:sldChg chg="addSp delSp modSp mod">
        <pc:chgData name="Pramita Chakraborty" userId="3bed598b23ed37da" providerId="LiveId" clId="{322D3F45-7AC4-493B-A7F0-E349BCD228D2}" dt="2024-12-30T07:27:37.013" v="1101" actId="113"/>
        <pc:sldMkLst>
          <pc:docMk/>
          <pc:sldMk cId="1011573519" sldId="266"/>
        </pc:sldMkLst>
        <pc:spChg chg="mod">
          <ac:chgData name="Pramita Chakraborty" userId="3bed598b23ed37da" providerId="LiveId" clId="{322D3F45-7AC4-493B-A7F0-E349BCD228D2}" dt="2024-12-30T07:26:33.739" v="1091" actId="113"/>
          <ac:spMkLst>
            <pc:docMk/>
            <pc:sldMk cId="1011573519" sldId="266"/>
            <ac:spMk id="2" creationId="{17CA2A36-ACEF-233D-8DA1-F7C527F605B1}"/>
          </ac:spMkLst>
        </pc:spChg>
        <pc:spChg chg="add mod">
          <ac:chgData name="Pramita Chakraborty" userId="3bed598b23ed37da" providerId="LiveId" clId="{322D3F45-7AC4-493B-A7F0-E349BCD228D2}" dt="2024-12-30T07:27:24.716" v="1099" actId="113"/>
          <ac:spMkLst>
            <pc:docMk/>
            <pc:sldMk cId="1011573519" sldId="266"/>
            <ac:spMk id="12" creationId="{798FF95A-CD77-CA46-C5FF-799944A25E44}"/>
          </ac:spMkLst>
        </pc:spChg>
        <pc:spChg chg="add del mod">
          <ac:chgData name="Pramita Chakraborty" userId="3bed598b23ed37da" providerId="LiveId" clId="{322D3F45-7AC4-493B-A7F0-E349BCD228D2}" dt="2024-12-30T07:27:16.837" v="1098" actId="113"/>
          <ac:spMkLst>
            <pc:docMk/>
            <pc:sldMk cId="1011573519" sldId="266"/>
            <ac:spMk id="14" creationId="{A47482E3-01A9-572E-58A1-A79AEAE56773}"/>
          </ac:spMkLst>
        </pc:spChg>
        <pc:spChg chg="add del mod">
          <ac:chgData name="Pramita Chakraborty" userId="3bed598b23ed37da" providerId="LiveId" clId="{322D3F45-7AC4-493B-A7F0-E349BCD228D2}" dt="2024-12-30T07:27:32.233" v="1100" actId="113"/>
          <ac:spMkLst>
            <pc:docMk/>
            <pc:sldMk cId="1011573519" sldId="266"/>
            <ac:spMk id="16" creationId="{E51508CE-8048-A694-81F7-C17E557C0A83}"/>
          </ac:spMkLst>
        </pc:spChg>
        <pc:spChg chg="add mod">
          <ac:chgData name="Pramita Chakraborty" userId="3bed598b23ed37da" providerId="LiveId" clId="{322D3F45-7AC4-493B-A7F0-E349BCD228D2}" dt="2024-12-30T07:27:37.013" v="1101" actId="113"/>
          <ac:spMkLst>
            <pc:docMk/>
            <pc:sldMk cId="1011573519" sldId="266"/>
            <ac:spMk id="18" creationId="{F6FD398E-EF10-6C55-795D-0E52E8CD3E4F}"/>
          </ac:spMkLst>
        </pc:spChg>
        <pc:picChg chg="add mod">
          <ac:chgData name="Pramita Chakraborty" userId="3bed598b23ed37da" providerId="LiveId" clId="{322D3F45-7AC4-493B-A7F0-E349BCD228D2}" dt="2024-12-30T07:26:40.803" v="1092" actId="1076"/>
          <ac:picMkLst>
            <pc:docMk/>
            <pc:sldMk cId="1011573519" sldId="266"/>
            <ac:picMk id="4" creationId="{731830E5-5FCD-F1DD-193F-430460268493}"/>
          </ac:picMkLst>
        </pc:picChg>
        <pc:picChg chg="add mod">
          <ac:chgData name="Pramita Chakraborty" userId="3bed598b23ed37da" providerId="LiveId" clId="{322D3F45-7AC4-493B-A7F0-E349BCD228D2}" dt="2024-12-30T07:26:42.988" v="1093" actId="1076"/>
          <ac:picMkLst>
            <pc:docMk/>
            <pc:sldMk cId="1011573519" sldId="266"/>
            <ac:picMk id="6" creationId="{51974405-2402-43E1-CF58-DE326549C306}"/>
          </ac:picMkLst>
        </pc:picChg>
        <pc:picChg chg="add mod">
          <ac:chgData name="Pramita Chakraborty" userId="3bed598b23ed37da" providerId="LiveId" clId="{322D3F45-7AC4-493B-A7F0-E349BCD228D2}" dt="2024-12-30T07:26:44.985" v="1094" actId="1076"/>
          <ac:picMkLst>
            <pc:docMk/>
            <pc:sldMk cId="1011573519" sldId="266"/>
            <ac:picMk id="8" creationId="{A5EA0F80-30ED-DFF7-4D07-B0EF1945E718}"/>
          </ac:picMkLst>
        </pc:picChg>
        <pc:picChg chg="add mod">
          <ac:chgData name="Pramita Chakraborty" userId="3bed598b23ed37da" providerId="LiveId" clId="{322D3F45-7AC4-493B-A7F0-E349BCD228D2}" dt="2024-12-29T16:09:19.820" v="423" actId="14100"/>
          <ac:picMkLst>
            <pc:docMk/>
            <pc:sldMk cId="1011573519" sldId="266"/>
            <ac:picMk id="10" creationId="{BF4CCCF2-1DC0-DEEF-D234-64631B692B8F}"/>
          </ac:picMkLst>
        </pc:picChg>
      </pc:sldChg>
      <pc:sldChg chg="addSp delSp modSp mod">
        <pc:chgData name="Pramita Chakraborty" userId="3bed598b23ed37da" providerId="LiveId" clId="{322D3F45-7AC4-493B-A7F0-E349BCD228D2}" dt="2024-12-30T07:24:59.344" v="1081" actId="2711"/>
        <pc:sldMkLst>
          <pc:docMk/>
          <pc:sldMk cId="1167040612" sldId="267"/>
        </pc:sldMkLst>
        <pc:spChg chg="mod">
          <ac:chgData name="Pramita Chakraborty" userId="3bed598b23ed37da" providerId="LiveId" clId="{322D3F45-7AC4-493B-A7F0-E349BCD228D2}" dt="2024-12-30T07:24:59.344" v="1081" actId="2711"/>
          <ac:spMkLst>
            <pc:docMk/>
            <pc:sldMk cId="1167040612" sldId="267"/>
            <ac:spMk id="2" creationId="{B8CE267D-3D77-AC4D-7A96-1B6F866B90B3}"/>
          </ac:spMkLst>
        </pc:spChg>
        <pc:spChg chg="add mod">
          <ac:chgData name="Pramita Chakraborty" userId="3bed598b23ed37da" providerId="LiveId" clId="{322D3F45-7AC4-493B-A7F0-E349BCD228D2}" dt="2024-12-26T16:43:39.178" v="37" actId="20577"/>
          <ac:spMkLst>
            <pc:docMk/>
            <pc:sldMk cId="1167040612" sldId="267"/>
            <ac:spMk id="4" creationId="{0C7D1D07-FCEC-F322-3162-751EA2551D83}"/>
          </ac:spMkLst>
        </pc:spChg>
        <pc:spChg chg="add mod">
          <ac:chgData name="Pramita Chakraborty" userId="3bed598b23ed37da" providerId="LiveId" clId="{322D3F45-7AC4-493B-A7F0-E349BCD228D2}" dt="2024-12-26T16:43:05.384" v="31" actId="14100"/>
          <ac:spMkLst>
            <pc:docMk/>
            <pc:sldMk cId="1167040612" sldId="267"/>
            <ac:spMk id="8" creationId="{BE6BD9BF-7A34-959E-FB06-5459401CA223}"/>
          </ac:spMkLst>
        </pc:spChg>
        <pc:spChg chg="add mod">
          <ac:chgData name="Pramita Chakraborty" userId="3bed598b23ed37da" providerId="LiveId" clId="{322D3F45-7AC4-493B-A7F0-E349BCD228D2}" dt="2024-12-26T16:43:01.892" v="30" actId="14100"/>
          <ac:spMkLst>
            <pc:docMk/>
            <pc:sldMk cId="1167040612" sldId="267"/>
            <ac:spMk id="10" creationId="{758CE1B5-318D-EBCA-444E-D257135BF2AA}"/>
          </ac:spMkLst>
        </pc:spChg>
      </pc:sldChg>
      <pc:sldChg chg="modSp new mod ord">
        <pc:chgData name="Pramita Chakraborty" userId="3bed598b23ed37da" providerId="LiveId" clId="{322D3F45-7AC4-493B-A7F0-E349BCD228D2}" dt="2024-12-30T07:25:33.462" v="1084" actId="113"/>
        <pc:sldMkLst>
          <pc:docMk/>
          <pc:sldMk cId="434972686" sldId="268"/>
        </pc:sldMkLst>
        <pc:spChg chg="mod">
          <ac:chgData name="Pramita Chakraborty" userId="3bed598b23ed37da" providerId="LiveId" clId="{322D3F45-7AC4-493B-A7F0-E349BCD228D2}" dt="2024-12-30T07:25:33.462" v="1084" actId="113"/>
          <ac:spMkLst>
            <pc:docMk/>
            <pc:sldMk cId="434972686" sldId="268"/>
            <ac:spMk id="2" creationId="{7AD57123-14EE-C78D-E9FE-4E287FF0336E}"/>
          </ac:spMkLst>
        </pc:spChg>
        <pc:spChg chg="mod">
          <ac:chgData name="Pramita Chakraborty" userId="3bed598b23ed37da" providerId="LiveId" clId="{322D3F45-7AC4-493B-A7F0-E349BCD228D2}" dt="2024-12-26T17:07:08.563" v="141" actId="255"/>
          <ac:spMkLst>
            <pc:docMk/>
            <pc:sldMk cId="434972686" sldId="268"/>
            <ac:spMk id="3" creationId="{3EE4FC62-4F1D-4099-8642-C5C26C553793}"/>
          </ac:spMkLst>
        </pc:spChg>
      </pc:sldChg>
      <pc:sldChg chg="addSp modSp new mod ord">
        <pc:chgData name="Pramita Chakraborty" userId="3bed598b23ed37da" providerId="LiveId" clId="{322D3F45-7AC4-493B-A7F0-E349BCD228D2}" dt="2024-12-30T17:56:06.858" v="1181"/>
        <pc:sldMkLst>
          <pc:docMk/>
          <pc:sldMk cId="3902666628" sldId="269"/>
        </pc:sldMkLst>
        <pc:spChg chg="mod">
          <ac:chgData name="Pramita Chakraborty" userId="3bed598b23ed37da" providerId="LiveId" clId="{322D3F45-7AC4-493B-A7F0-E349BCD228D2}" dt="2024-12-30T07:30:33.465" v="1119" actId="2711"/>
          <ac:spMkLst>
            <pc:docMk/>
            <pc:sldMk cId="3902666628" sldId="269"/>
            <ac:spMk id="2" creationId="{8499A173-715F-D5D8-C7E2-DF403B836AA5}"/>
          </ac:spMkLst>
        </pc:spChg>
        <pc:spChg chg="add mod">
          <ac:chgData name="Pramita Chakraborty" userId="3bed598b23ed37da" providerId="LiveId" clId="{322D3F45-7AC4-493B-A7F0-E349BCD228D2}" dt="2024-12-30T07:11:40.464" v="981" actId="20577"/>
          <ac:spMkLst>
            <pc:docMk/>
            <pc:sldMk cId="3902666628" sldId="269"/>
            <ac:spMk id="4" creationId="{8C13433B-E4C1-B7E3-98AA-1CCE4D8EA833}"/>
          </ac:spMkLst>
        </pc:spChg>
        <pc:spChg chg="add mod">
          <ac:chgData name="Pramita Chakraborty" userId="3bed598b23ed37da" providerId="LiveId" clId="{322D3F45-7AC4-493B-A7F0-E349BCD228D2}" dt="2024-12-30T07:11:46.341" v="983" actId="20577"/>
          <ac:spMkLst>
            <pc:docMk/>
            <pc:sldMk cId="3902666628" sldId="269"/>
            <ac:spMk id="6" creationId="{E37B699A-88CD-3C6E-E7D6-1E8808C47534}"/>
          </ac:spMkLst>
        </pc:spChg>
        <pc:spChg chg="add mod">
          <ac:chgData name="Pramita Chakraborty" userId="3bed598b23ed37da" providerId="LiveId" clId="{322D3F45-7AC4-493B-A7F0-E349BCD228D2}" dt="2024-12-30T07:11:33.896" v="980" actId="20577"/>
          <ac:spMkLst>
            <pc:docMk/>
            <pc:sldMk cId="3902666628" sldId="269"/>
            <ac:spMk id="8" creationId="{03A13307-688C-8EDF-8D27-8E006A726E9F}"/>
          </ac:spMkLst>
        </pc:spChg>
      </pc:sldChg>
      <pc:sldChg chg="addSp modSp new mod ord">
        <pc:chgData name="Pramita Chakraborty" userId="3bed598b23ed37da" providerId="LiveId" clId="{322D3F45-7AC4-493B-A7F0-E349BCD228D2}" dt="2024-12-30T17:55:11.305" v="1167"/>
        <pc:sldMkLst>
          <pc:docMk/>
          <pc:sldMk cId="238903217" sldId="270"/>
        </pc:sldMkLst>
        <pc:spChg chg="mod">
          <ac:chgData name="Pramita Chakraborty" userId="3bed598b23ed37da" providerId="LiveId" clId="{322D3F45-7AC4-493B-A7F0-E349BCD228D2}" dt="2024-12-30T07:29:37.914" v="1111" actId="113"/>
          <ac:spMkLst>
            <pc:docMk/>
            <pc:sldMk cId="238903217" sldId="270"/>
            <ac:spMk id="2" creationId="{CC827B46-AE5A-6EAA-2752-249CB23CA0C3}"/>
          </ac:spMkLst>
        </pc:spChg>
        <pc:spChg chg="add mod">
          <ac:chgData name="Pramita Chakraborty" userId="3bed598b23ed37da" providerId="LiveId" clId="{322D3F45-7AC4-493B-A7F0-E349BCD228D2}" dt="2024-12-30T07:17:37.871" v="1047" actId="1076"/>
          <ac:spMkLst>
            <pc:docMk/>
            <pc:sldMk cId="238903217" sldId="270"/>
            <ac:spMk id="3" creationId="{E19DD336-8CE9-24F6-464D-D2BE4E81E82C}"/>
          </ac:spMkLst>
        </pc:spChg>
        <pc:spChg chg="add mod">
          <ac:chgData name="Pramita Chakraborty" userId="3bed598b23ed37da" providerId="LiveId" clId="{322D3F45-7AC4-493B-A7F0-E349BCD228D2}" dt="2024-12-30T07:17:29.934" v="1046" actId="1076"/>
          <ac:spMkLst>
            <pc:docMk/>
            <pc:sldMk cId="238903217" sldId="270"/>
            <ac:spMk id="5" creationId="{99B664C2-9A1D-A646-B0F4-A716FF98A481}"/>
          </ac:spMkLst>
        </pc:spChg>
      </pc:sldChg>
      <pc:sldChg chg="addSp delSp modSp new mod">
        <pc:chgData name="Pramita Chakraborty" userId="3bed598b23ed37da" providerId="LiveId" clId="{322D3F45-7AC4-493B-A7F0-E349BCD228D2}" dt="2024-12-30T07:32:48.332" v="1143" actId="113"/>
        <pc:sldMkLst>
          <pc:docMk/>
          <pc:sldMk cId="4109495539" sldId="271"/>
        </pc:sldMkLst>
        <pc:spChg chg="add mod">
          <ac:chgData name="Pramita Chakraborty" userId="3bed598b23ed37da" providerId="LiveId" clId="{322D3F45-7AC4-493B-A7F0-E349BCD228D2}" dt="2024-12-30T07:32:48.332" v="1143" actId="113"/>
          <ac:spMkLst>
            <pc:docMk/>
            <pc:sldMk cId="4109495539" sldId="271"/>
            <ac:spMk id="3" creationId="{2ED726F3-B590-61F0-5383-3CB788304513}"/>
          </ac:spMkLst>
        </pc:spChg>
      </pc:sldChg>
      <pc:sldChg chg="addSp delSp modSp new mod ord">
        <pc:chgData name="Pramita Chakraborty" userId="3bed598b23ed37da" providerId="LiveId" clId="{322D3F45-7AC4-493B-A7F0-E349BCD228D2}" dt="2025-01-08T18:46:20.252" v="1236" actId="14100"/>
        <pc:sldMkLst>
          <pc:docMk/>
          <pc:sldMk cId="1444956442" sldId="272"/>
        </pc:sldMkLst>
        <pc:picChg chg="add del mod">
          <ac:chgData name="Pramita Chakraborty" userId="3bed598b23ed37da" providerId="LiveId" clId="{322D3F45-7AC4-493B-A7F0-E349BCD228D2}" dt="2025-01-08T18:45:33.997" v="1228" actId="478"/>
          <ac:picMkLst>
            <pc:docMk/>
            <pc:sldMk cId="1444956442" sldId="272"/>
            <ac:picMk id="3" creationId="{F1377BCE-08AE-C05D-AE6F-A6B0A5E76691}"/>
          </ac:picMkLst>
        </pc:picChg>
        <pc:picChg chg="add mod">
          <ac:chgData name="Pramita Chakraborty" userId="3bed598b23ed37da" providerId="LiveId" clId="{322D3F45-7AC4-493B-A7F0-E349BCD228D2}" dt="2025-01-08T18:46:20.252" v="1236" actId="14100"/>
          <ac:picMkLst>
            <pc:docMk/>
            <pc:sldMk cId="1444956442" sldId="272"/>
            <ac:picMk id="4" creationId="{3D64FFC6-46A1-F7B7-CF59-D6DAAB8E495B}"/>
          </ac:picMkLst>
        </pc:picChg>
      </pc:sldChg>
      <pc:sldChg chg="addSp modSp new mod ord">
        <pc:chgData name="Pramita Chakraborty" userId="3bed598b23ed37da" providerId="LiveId" clId="{322D3F45-7AC4-493B-A7F0-E349BCD228D2}" dt="2024-12-30T17:59:33.806" v="1224" actId="1076"/>
        <pc:sldMkLst>
          <pc:docMk/>
          <pc:sldMk cId="1369130918" sldId="273"/>
        </pc:sldMkLst>
        <pc:spChg chg="mod">
          <ac:chgData name="Pramita Chakraborty" userId="3bed598b23ed37da" providerId="LiveId" clId="{322D3F45-7AC4-493B-A7F0-E349BCD228D2}" dt="2024-12-30T17:59:33.806" v="1224" actId="1076"/>
          <ac:spMkLst>
            <pc:docMk/>
            <pc:sldMk cId="1369130918" sldId="273"/>
            <ac:spMk id="2" creationId="{CFFFC0DE-E088-C13B-A0EE-43DC93DE48BF}"/>
          </ac:spMkLst>
        </pc:spChg>
        <pc:spChg chg="add mod">
          <ac:chgData name="Pramita Chakraborty" userId="3bed598b23ed37da" providerId="LiveId" clId="{322D3F45-7AC4-493B-A7F0-E349BCD228D2}" dt="2024-12-30T17:59:30.644" v="1223" actId="1076"/>
          <ac:spMkLst>
            <pc:docMk/>
            <pc:sldMk cId="1369130918" sldId="273"/>
            <ac:spMk id="4" creationId="{7095BA96-7B45-3025-1D53-552DB468F00B}"/>
          </ac:spMkLst>
        </pc:spChg>
      </pc:sldChg>
      <pc:sldChg chg="new del">
        <pc:chgData name="Pramita Chakraborty" userId="3bed598b23ed37da" providerId="LiveId" clId="{322D3F45-7AC4-493B-A7F0-E349BCD228D2}" dt="2024-12-30T17:53:45.664" v="1155" actId="2696"/>
        <pc:sldMkLst>
          <pc:docMk/>
          <pc:sldMk cId="137174042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CABEE-5544-49FA-B6B2-F0F0855377F8}"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BB001-08A8-485E-8792-351467825F42}" type="slidenum">
              <a:rPr lang="en-US" smtClean="0"/>
              <a:t>‹#›</a:t>
            </a:fld>
            <a:endParaRPr lang="en-US"/>
          </a:p>
        </p:txBody>
      </p:sp>
    </p:spTree>
    <p:extLst>
      <p:ext uri="{BB962C8B-B14F-4D97-AF65-F5344CB8AC3E}">
        <p14:creationId xmlns:p14="http://schemas.microsoft.com/office/powerpoint/2010/main" val="319651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ABB001-08A8-485E-8792-351467825F42}" type="slidenum">
              <a:rPr lang="en-US" smtClean="0"/>
              <a:t>6</a:t>
            </a:fld>
            <a:endParaRPr lang="en-US"/>
          </a:p>
        </p:txBody>
      </p:sp>
    </p:spTree>
    <p:extLst>
      <p:ext uri="{BB962C8B-B14F-4D97-AF65-F5344CB8AC3E}">
        <p14:creationId xmlns:p14="http://schemas.microsoft.com/office/powerpoint/2010/main" val="217980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389665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6A0295-CFB6-49D1-924B-3514D50C27B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167505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346839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2943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3846028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1330397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50652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306963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220652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379869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370108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6A0295-CFB6-49D1-924B-3514D50C27B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205343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6A0295-CFB6-49D1-924B-3514D50C27B4}"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157289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75674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28415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D6A0295-CFB6-49D1-924B-3514D50C27B4}" type="datetimeFigureOut">
              <a:rPr lang="en-US" smtClean="0"/>
              <a:t>1/9/2025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676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6A0295-CFB6-49D1-924B-3514D50C27B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83DB9-3B77-4C62-A959-C3EE668ED116}" type="slidenum">
              <a:rPr lang="en-US" smtClean="0"/>
              <a:t>‹#›</a:t>
            </a:fld>
            <a:endParaRPr lang="en-US"/>
          </a:p>
        </p:txBody>
      </p:sp>
    </p:spTree>
    <p:extLst>
      <p:ext uri="{BB962C8B-B14F-4D97-AF65-F5344CB8AC3E}">
        <p14:creationId xmlns:p14="http://schemas.microsoft.com/office/powerpoint/2010/main" val="3293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D6A0295-CFB6-49D1-924B-3514D50C27B4}" type="datetimeFigureOut">
              <a:rPr lang="en-US" smtClean="0"/>
              <a:t>1/9/2025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D83DB9-3B77-4C62-A959-C3EE668ED116}" type="slidenum">
              <a:rPr lang="en-US" smtClean="0"/>
              <a:t>‹#›</a:t>
            </a:fld>
            <a:endParaRPr lang="en-US"/>
          </a:p>
        </p:txBody>
      </p:sp>
    </p:spTree>
    <p:extLst>
      <p:ext uri="{BB962C8B-B14F-4D97-AF65-F5344CB8AC3E}">
        <p14:creationId xmlns:p14="http://schemas.microsoft.com/office/powerpoint/2010/main" val="15262367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7CE7-5090-5EDB-D45F-E91181BEFF6C}"/>
              </a:ext>
            </a:extLst>
          </p:cNvPr>
          <p:cNvSpPr>
            <a:spLocks noGrp="1"/>
          </p:cNvSpPr>
          <p:nvPr>
            <p:ph type="ctrTitle"/>
          </p:nvPr>
        </p:nvSpPr>
        <p:spPr>
          <a:xfrm>
            <a:off x="1359570" y="898128"/>
            <a:ext cx="9144000" cy="2387600"/>
          </a:xfrm>
        </p:spPr>
        <p:txBody>
          <a:bodyPr>
            <a:normAutofit/>
          </a:bodyPr>
          <a:lstStyle/>
          <a:p>
            <a:r>
              <a:rPr lang="en-US" sz="5400" b="1" dirty="0"/>
              <a:t>Stock Market Analysis</a:t>
            </a:r>
          </a:p>
        </p:txBody>
      </p:sp>
      <p:sp>
        <p:nvSpPr>
          <p:cNvPr id="3" name="Subtitle 2">
            <a:extLst>
              <a:ext uri="{FF2B5EF4-FFF2-40B4-BE49-F238E27FC236}">
                <a16:creationId xmlns:a16="http://schemas.microsoft.com/office/drawing/2014/main" id="{9592B7DA-6A14-45A6-90C1-FDC8790C7B13}"/>
              </a:ext>
            </a:extLst>
          </p:cNvPr>
          <p:cNvSpPr>
            <a:spLocks noGrp="1"/>
          </p:cNvSpPr>
          <p:nvPr>
            <p:ph type="subTitle" idx="1"/>
          </p:nvPr>
        </p:nvSpPr>
        <p:spPr>
          <a:xfrm>
            <a:off x="1359570" y="3658769"/>
            <a:ext cx="8694820" cy="1502778"/>
          </a:xfrm>
        </p:spPr>
        <p:txBody>
          <a:bodyPr>
            <a:normAutofit/>
          </a:bodyPr>
          <a:lstStyle/>
          <a:p>
            <a:r>
              <a:rPr lang="en-US" b="1" dirty="0">
                <a:solidFill>
                  <a:schemeClr val="tx1">
                    <a:lumMod val="95000"/>
                  </a:schemeClr>
                </a:solidFill>
              </a:rPr>
              <a:t>Present By :Pramita Chakraborty</a:t>
            </a:r>
          </a:p>
          <a:p>
            <a:endParaRPr lang="en-US" dirty="0"/>
          </a:p>
          <a:p>
            <a:r>
              <a:rPr lang="en-US" sz="1800" b="1" dirty="0">
                <a:solidFill>
                  <a:schemeClr val="tx1">
                    <a:lumMod val="95000"/>
                  </a:schemeClr>
                </a:solidFill>
              </a:rPr>
              <a:t>Date :15/12/2024</a:t>
            </a:r>
          </a:p>
        </p:txBody>
      </p:sp>
    </p:spTree>
    <p:extLst>
      <p:ext uri="{BB962C8B-B14F-4D97-AF65-F5344CB8AC3E}">
        <p14:creationId xmlns:p14="http://schemas.microsoft.com/office/powerpoint/2010/main" val="1434688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BD33-94EC-9F43-C985-047C77E5441C}"/>
              </a:ext>
            </a:extLst>
          </p:cNvPr>
          <p:cNvSpPr>
            <a:spLocks noGrp="1"/>
          </p:cNvSpPr>
          <p:nvPr>
            <p:ph type="title"/>
          </p:nvPr>
        </p:nvSpPr>
        <p:spPr>
          <a:xfrm>
            <a:off x="212975" y="83386"/>
            <a:ext cx="9404723" cy="1291861"/>
          </a:xfrm>
        </p:spPr>
        <p:txBody>
          <a:bodyPr/>
          <a:lstStyle/>
          <a:p>
            <a:r>
              <a:rPr lang="en-US" b="1" dirty="0">
                <a:latin typeface="Arial Narrow" panose="020B0606020202030204" pitchFamily="34" charset="0"/>
              </a:rPr>
              <a:t>Conclusion on Market Performance and Technical Analysis</a:t>
            </a:r>
          </a:p>
        </p:txBody>
      </p:sp>
      <p:sp>
        <p:nvSpPr>
          <p:cNvPr id="4" name="TextBox 3">
            <a:extLst>
              <a:ext uri="{FF2B5EF4-FFF2-40B4-BE49-F238E27FC236}">
                <a16:creationId xmlns:a16="http://schemas.microsoft.com/office/drawing/2014/main" id="{F43E073C-0ED2-B30B-13D5-F93628FC5CE1}"/>
              </a:ext>
            </a:extLst>
          </p:cNvPr>
          <p:cNvSpPr txBox="1"/>
          <p:nvPr/>
        </p:nvSpPr>
        <p:spPr>
          <a:xfrm>
            <a:off x="212975" y="1511514"/>
            <a:ext cx="6093994" cy="369332"/>
          </a:xfrm>
          <a:prstGeom prst="rect">
            <a:avLst/>
          </a:prstGeom>
          <a:noFill/>
        </p:spPr>
        <p:txBody>
          <a:bodyPr wrap="square">
            <a:spAutoFit/>
          </a:bodyPr>
          <a:lstStyle/>
          <a:p>
            <a:r>
              <a:rPr lang="en-US" b="1" dirty="0"/>
              <a:t>Market Trends and Performance Overview:</a:t>
            </a:r>
          </a:p>
        </p:txBody>
      </p:sp>
      <p:sp>
        <p:nvSpPr>
          <p:cNvPr id="6" name="TextBox 5">
            <a:extLst>
              <a:ext uri="{FF2B5EF4-FFF2-40B4-BE49-F238E27FC236}">
                <a16:creationId xmlns:a16="http://schemas.microsoft.com/office/drawing/2014/main" id="{5BFE0629-AC21-934E-749F-BCC0C46D55C5}"/>
              </a:ext>
            </a:extLst>
          </p:cNvPr>
          <p:cNvSpPr txBox="1"/>
          <p:nvPr/>
        </p:nvSpPr>
        <p:spPr>
          <a:xfrm>
            <a:off x="212975" y="1880846"/>
            <a:ext cx="6093994" cy="1754326"/>
          </a:xfrm>
          <a:prstGeom prst="rect">
            <a:avLst/>
          </a:prstGeom>
          <a:noFill/>
        </p:spPr>
        <p:txBody>
          <a:bodyPr wrap="square">
            <a:spAutoFit/>
          </a:bodyPr>
          <a:lstStyle/>
          <a:p>
            <a:r>
              <a:rPr lang="en-US" dirty="0"/>
              <a:t>The current market trends indicate a cautious sentiment among investors, with slight declines observed across major indices such as the SENSEX and NIFTY 50. The pharmaceutical and banking sectors are showing mixed performance, with certain stocks gaining while others are losing value.</a:t>
            </a:r>
          </a:p>
        </p:txBody>
      </p:sp>
      <p:sp>
        <p:nvSpPr>
          <p:cNvPr id="8" name="TextBox 7">
            <a:extLst>
              <a:ext uri="{FF2B5EF4-FFF2-40B4-BE49-F238E27FC236}">
                <a16:creationId xmlns:a16="http://schemas.microsoft.com/office/drawing/2014/main" id="{8AE7E69B-9A09-BB50-3097-C7B5176D9EBA}"/>
              </a:ext>
            </a:extLst>
          </p:cNvPr>
          <p:cNvSpPr txBox="1"/>
          <p:nvPr/>
        </p:nvSpPr>
        <p:spPr>
          <a:xfrm>
            <a:off x="212975" y="3624776"/>
            <a:ext cx="6106026" cy="369332"/>
          </a:xfrm>
          <a:prstGeom prst="rect">
            <a:avLst/>
          </a:prstGeom>
          <a:noFill/>
        </p:spPr>
        <p:txBody>
          <a:bodyPr wrap="square">
            <a:spAutoFit/>
          </a:bodyPr>
          <a:lstStyle/>
          <a:p>
            <a:r>
              <a:rPr lang="en-US" b="1" dirty="0"/>
              <a:t>Sector-Wise Performance:</a:t>
            </a:r>
          </a:p>
        </p:txBody>
      </p:sp>
      <p:sp>
        <p:nvSpPr>
          <p:cNvPr id="12" name="TextBox 11">
            <a:extLst>
              <a:ext uri="{FF2B5EF4-FFF2-40B4-BE49-F238E27FC236}">
                <a16:creationId xmlns:a16="http://schemas.microsoft.com/office/drawing/2014/main" id="{D787D55D-6C1D-32B2-7875-9F48CCBFEE5B}"/>
              </a:ext>
            </a:extLst>
          </p:cNvPr>
          <p:cNvSpPr txBox="1"/>
          <p:nvPr/>
        </p:nvSpPr>
        <p:spPr>
          <a:xfrm>
            <a:off x="212975" y="3947941"/>
            <a:ext cx="6106026" cy="2862322"/>
          </a:xfrm>
          <a:prstGeom prst="rect">
            <a:avLst/>
          </a:prstGeom>
          <a:noFill/>
        </p:spPr>
        <p:txBody>
          <a:bodyPr wrap="square">
            <a:spAutoFit/>
          </a:bodyPr>
          <a:lstStyle/>
          <a:p>
            <a:r>
              <a:rPr lang="en-US" dirty="0"/>
              <a:t>The sector-wise performance dataset highlights the gains, losses, earnings, and growth across various sectors, providing a clear picture of how different industries are performing. Key observations include:</a:t>
            </a:r>
          </a:p>
          <a:p>
            <a:pPr>
              <a:buFont typeface="Arial" panose="020B0604020202020204" pitchFamily="34" charset="0"/>
              <a:buChar char="•"/>
            </a:pPr>
            <a:r>
              <a:rPr lang="en-US" b="1" dirty="0"/>
              <a:t>Technology</a:t>
            </a:r>
            <a:r>
              <a:rPr lang="en-US" dirty="0"/>
              <a:t>: Exhibiting strong growth with an 8.2% increase.</a:t>
            </a:r>
          </a:p>
          <a:p>
            <a:pPr>
              <a:buFont typeface="Arial" panose="020B0604020202020204" pitchFamily="34" charset="0"/>
              <a:buChar char="•"/>
            </a:pPr>
            <a:r>
              <a:rPr lang="en-US" b="1" dirty="0"/>
              <a:t>Healthcare</a:t>
            </a:r>
            <a:r>
              <a:rPr lang="en-US" dirty="0"/>
              <a:t>: Showing moderate growth with a 6.5% increase.</a:t>
            </a:r>
          </a:p>
          <a:p>
            <a:pPr>
              <a:buFont typeface="Arial" panose="020B0604020202020204" pitchFamily="34" charset="0"/>
              <a:buChar char="•"/>
            </a:pPr>
            <a:r>
              <a:rPr lang="en-US" b="1" dirty="0"/>
              <a:t>Energy</a:t>
            </a:r>
            <a:r>
              <a:rPr lang="en-US" dirty="0"/>
              <a:t>: Reflecting solid performance with a 7.1% increase.</a:t>
            </a:r>
          </a:p>
        </p:txBody>
      </p:sp>
    </p:spTree>
    <p:extLst>
      <p:ext uri="{BB962C8B-B14F-4D97-AF65-F5344CB8AC3E}">
        <p14:creationId xmlns:p14="http://schemas.microsoft.com/office/powerpoint/2010/main" val="124956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A173-715F-D5D8-C7E2-DF403B836AA5}"/>
              </a:ext>
            </a:extLst>
          </p:cNvPr>
          <p:cNvSpPr>
            <a:spLocks noGrp="1"/>
          </p:cNvSpPr>
          <p:nvPr>
            <p:ph type="title"/>
          </p:nvPr>
        </p:nvSpPr>
        <p:spPr>
          <a:xfrm>
            <a:off x="357353" y="127918"/>
            <a:ext cx="9404723" cy="810597"/>
          </a:xfrm>
        </p:spPr>
        <p:txBody>
          <a:bodyPr/>
          <a:lstStyle/>
          <a:p>
            <a:r>
              <a:rPr lang="en-US" b="1" dirty="0">
                <a:latin typeface="Arial Narrow" panose="020B0606020202030204" pitchFamily="34" charset="0"/>
              </a:rPr>
              <a:t>Conclusions</a:t>
            </a:r>
          </a:p>
        </p:txBody>
      </p:sp>
      <p:sp>
        <p:nvSpPr>
          <p:cNvPr id="4" name="TextBox 3">
            <a:extLst>
              <a:ext uri="{FF2B5EF4-FFF2-40B4-BE49-F238E27FC236}">
                <a16:creationId xmlns:a16="http://schemas.microsoft.com/office/drawing/2014/main" id="{8C13433B-E4C1-B7E3-98AA-1CCE4D8EA833}"/>
              </a:ext>
            </a:extLst>
          </p:cNvPr>
          <p:cNvSpPr txBox="1"/>
          <p:nvPr/>
        </p:nvSpPr>
        <p:spPr>
          <a:xfrm>
            <a:off x="357353" y="856357"/>
            <a:ext cx="6093994" cy="3970318"/>
          </a:xfrm>
          <a:prstGeom prst="rect">
            <a:avLst/>
          </a:prstGeom>
          <a:noFill/>
        </p:spPr>
        <p:txBody>
          <a:bodyPr wrap="square">
            <a:spAutoFit/>
          </a:bodyPr>
          <a:lstStyle/>
          <a:p>
            <a:r>
              <a:rPr lang="en-US" b="1" dirty="0"/>
              <a:t>1.Stock Price and Technical Analysis</a:t>
            </a:r>
          </a:p>
          <a:p>
            <a:r>
              <a:rPr lang="en-US" dirty="0"/>
              <a:t>The technical analysis dataset provides valuable insights into stock price movements, trends, and patterns over time. Key indicators such as the 50-day and 200-day moving averages, RSI, MACD, and Bollinger Bands are utilized to understand market dynamics and investor behavior. Notable trends include:</a:t>
            </a:r>
          </a:p>
          <a:p>
            <a:pPr>
              <a:buFont typeface="Arial" panose="020B0604020202020204" pitchFamily="34" charset="0"/>
              <a:buChar char="•"/>
            </a:pPr>
            <a:r>
              <a:rPr lang="en-US" b="1" dirty="0"/>
              <a:t>Moving Averages</a:t>
            </a:r>
            <a:r>
              <a:rPr lang="en-US" dirty="0"/>
              <a:t>: Smooth out price data to identify long-term trends.</a:t>
            </a:r>
          </a:p>
          <a:p>
            <a:pPr>
              <a:buFont typeface="Arial" panose="020B0604020202020204" pitchFamily="34" charset="0"/>
              <a:buChar char="•"/>
            </a:pPr>
            <a:r>
              <a:rPr lang="en-US" b="1" dirty="0"/>
              <a:t>RSI</a:t>
            </a:r>
            <a:r>
              <a:rPr lang="en-US" dirty="0"/>
              <a:t>: Indicates overbought or oversold conditions.</a:t>
            </a:r>
          </a:p>
          <a:p>
            <a:pPr>
              <a:buFont typeface="Arial" panose="020B0604020202020204" pitchFamily="34" charset="0"/>
              <a:buChar char="•"/>
            </a:pPr>
            <a:r>
              <a:rPr lang="en-US" b="1" dirty="0"/>
              <a:t>MACD</a:t>
            </a:r>
            <a:r>
              <a:rPr lang="en-US" dirty="0"/>
              <a:t>: Helps identify bullish or bearish signals.</a:t>
            </a:r>
          </a:p>
          <a:p>
            <a:pPr>
              <a:buFont typeface="Arial" panose="020B0604020202020204" pitchFamily="34" charset="0"/>
              <a:buChar char="•"/>
            </a:pPr>
            <a:r>
              <a:rPr lang="en-US" b="1" dirty="0"/>
              <a:t>Bollinger Bands</a:t>
            </a:r>
            <a:r>
              <a:rPr lang="en-US" dirty="0"/>
              <a:t>: Highlight volatility and potential price reversals.3</a:t>
            </a:r>
          </a:p>
        </p:txBody>
      </p:sp>
      <p:sp>
        <p:nvSpPr>
          <p:cNvPr id="6" name="TextBox 5">
            <a:extLst>
              <a:ext uri="{FF2B5EF4-FFF2-40B4-BE49-F238E27FC236}">
                <a16:creationId xmlns:a16="http://schemas.microsoft.com/office/drawing/2014/main" id="{E37B699A-88CD-3C6E-E7D6-1E8808C47534}"/>
              </a:ext>
            </a:extLst>
          </p:cNvPr>
          <p:cNvSpPr txBox="1"/>
          <p:nvPr/>
        </p:nvSpPr>
        <p:spPr>
          <a:xfrm>
            <a:off x="6451347" y="938515"/>
            <a:ext cx="6093994" cy="3416320"/>
          </a:xfrm>
          <a:prstGeom prst="rect">
            <a:avLst/>
          </a:prstGeom>
          <a:noFill/>
        </p:spPr>
        <p:txBody>
          <a:bodyPr wrap="square">
            <a:spAutoFit/>
          </a:bodyPr>
          <a:lstStyle/>
          <a:p>
            <a:r>
              <a:rPr lang="en-US" b="1" dirty="0"/>
              <a:t>3.Technical Analysis in Power BI</a:t>
            </a:r>
          </a:p>
          <a:p>
            <a:r>
              <a:rPr lang="en-US" dirty="0"/>
              <a:t>For investors seeking detailed analysis, creating moving average charts in Power BI can be a powerful tool. Using DAX formulas for 50-day and 200-day moving averages, investors can visualize trends and make informed decisions based on historical data and technical indicators.</a:t>
            </a:r>
          </a:p>
          <a:p>
            <a:endParaRPr lang="en-US" dirty="0"/>
          </a:p>
          <a:p>
            <a:r>
              <a:rPr lang="en-US" dirty="0"/>
              <a:t>This conclusion provides a holistic view of market trends, sector performance, and key financial metrics, aiding investors in making well-informed decisions.</a:t>
            </a:r>
          </a:p>
        </p:txBody>
      </p:sp>
      <p:sp>
        <p:nvSpPr>
          <p:cNvPr id="8" name="TextBox 7">
            <a:extLst>
              <a:ext uri="{FF2B5EF4-FFF2-40B4-BE49-F238E27FC236}">
                <a16:creationId xmlns:a16="http://schemas.microsoft.com/office/drawing/2014/main" id="{03A13307-688C-8EDF-8D27-8E006A726E9F}"/>
              </a:ext>
            </a:extLst>
          </p:cNvPr>
          <p:cNvSpPr txBox="1"/>
          <p:nvPr/>
        </p:nvSpPr>
        <p:spPr>
          <a:xfrm>
            <a:off x="357353" y="4700769"/>
            <a:ext cx="6274468" cy="2031325"/>
          </a:xfrm>
          <a:prstGeom prst="rect">
            <a:avLst/>
          </a:prstGeom>
          <a:noFill/>
        </p:spPr>
        <p:txBody>
          <a:bodyPr wrap="square">
            <a:spAutoFit/>
          </a:bodyPr>
          <a:lstStyle/>
          <a:p>
            <a:r>
              <a:rPr lang="en-US" b="1" dirty="0"/>
              <a:t>2.Company Financial Metrics</a:t>
            </a:r>
          </a:p>
          <a:p>
            <a:r>
              <a:rPr lang="en-US" dirty="0"/>
              <a:t>The company financial metrics dataset presents key indicators such as revenue, earnings, and profit margin for various companies. This data helps assess the financial health and performance of different organizations, with notable companies like XYZ Corp and ABC Inc showing strong profitability.</a:t>
            </a:r>
          </a:p>
        </p:txBody>
      </p:sp>
    </p:spTree>
    <p:extLst>
      <p:ext uri="{BB962C8B-B14F-4D97-AF65-F5344CB8AC3E}">
        <p14:creationId xmlns:p14="http://schemas.microsoft.com/office/powerpoint/2010/main" val="390266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4FFC6-46A1-F7B7-CF59-D6DAAB8E4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51945"/>
          </a:xfrm>
          <a:prstGeom prst="rect">
            <a:avLst/>
          </a:prstGeom>
        </p:spPr>
      </p:pic>
    </p:spTree>
    <p:extLst>
      <p:ext uri="{BB962C8B-B14F-4D97-AF65-F5344CB8AC3E}">
        <p14:creationId xmlns:p14="http://schemas.microsoft.com/office/powerpoint/2010/main" val="144495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C0DE-E088-C13B-A0EE-43DC93DE48BF}"/>
              </a:ext>
            </a:extLst>
          </p:cNvPr>
          <p:cNvSpPr>
            <a:spLocks noGrp="1"/>
          </p:cNvSpPr>
          <p:nvPr>
            <p:ph type="title"/>
          </p:nvPr>
        </p:nvSpPr>
        <p:spPr>
          <a:xfrm>
            <a:off x="273132" y="302239"/>
            <a:ext cx="9404723" cy="930913"/>
          </a:xfrm>
        </p:spPr>
        <p:txBody>
          <a:bodyPr/>
          <a:lstStyle/>
          <a:p>
            <a:r>
              <a:rPr lang="en-US" b="1" dirty="0">
                <a:latin typeface="Arial Narrow" panose="020B0606020202030204" pitchFamily="34" charset="0"/>
              </a:rPr>
              <a:t>Dashboard Benefits:</a:t>
            </a:r>
          </a:p>
        </p:txBody>
      </p:sp>
      <p:sp>
        <p:nvSpPr>
          <p:cNvPr id="4" name="Rectangle 2">
            <a:extLst>
              <a:ext uri="{FF2B5EF4-FFF2-40B4-BE49-F238E27FC236}">
                <a16:creationId xmlns:a16="http://schemas.microsoft.com/office/drawing/2014/main" id="{7095BA96-7B45-3025-1D53-552DB468F00B}"/>
              </a:ext>
            </a:extLst>
          </p:cNvPr>
          <p:cNvSpPr>
            <a:spLocks noChangeArrowheads="1"/>
          </p:cNvSpPr>
          <p:nvPr/>
        </p:nvSpPr>
        <p:spPr bwMode="auto">
          <a:xfrm>
            <a:off x="133531" y="1305341"/>
            <a:ext cx="1192493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Dashboards provide up-to-date information, allowing you to monitor stock prices, forex rates, and commodity prices in real-time.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Decision-Making</a:t>
            </a:r>
            <a:r>
              <a:rPr kumimoji="0" lang="en-US" altLang="en-US" sz="1800" b="0" i="0" u="none" strike="noStrike" cap="none" normalizeH="0" baseline="0" dirty="0">
                <a:ln>
                  <a:noFill/>
                </a:ln>
                <a:solidFill>
                  <a:schemeClr val="tx1"/>
                </a:solidFill>
                <a:effectLst/>
                <a:latin typeface="Arial" panose="020B0604020202020204" pitchFamily="34" charset="0"/>
              </a:rPr>
              <a:t>: By consolidating data into a single view, dashboards help you make informed decisions quickly.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Enhanced Data Understanding</a:t>
            </a:r>
            <a:r>
              <a:rPr kumimoji="0" lang="en-US" altLang="en-US" b="0" i="0" u="none" strike="noStrike" cap="none" normalizeH="0" baseline="0" dirty="0">
                <a:ln>
                  <a:noFill/>
                </a:ln>
                <a:solidFill>
                  <a:schemeClr val="tx1"/>
                </a:solidFill>
                <a:effectLst/>
                <a:latin typeface="Arial" panose="020B0604020202020204" pitchFamily="34" charset="0"/>
              </a:rPr>
              <a:t>: Visual representations make complex data easier to understand, even for non-technical users.</a:t>
            </a:r>
          </a:p>
          <a:p>
            <a:pPr lvl="1" defTabSz="914400"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a:t>
            </a:r>
            <a:r>
              <a:rPr kumimoji="0" lang="en-US" altLang="en-US" sz="1800" b="0" i="0" u="none" strike="noStrike" cap="none" normalizeH="0" baseline="0" dirty="0">
                <a:ln>
                  <a:noFill/>
                </a:ln>
                <a:solidFill>
                  <a:schemeClr val="tx1"/>
                </a:solidFill>
                <a:effectLst/>
                <a:latin typeface="Arial" panose="020B0604020202020204" pitchFamily="34" charset="0"/>
              </a:rPr>
              <a:t>: Dashboards save time by eliminating the need to sift through multiple reports and spreadsheets.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Customization</a:t>
            </a:r>
            <a:r>
              <a:rPr kumimoji="0" lang="en-US" altLang="en-US" sz="1800" b="0" i="0" u="none" strike="noStrike" cap="none" normalizeH="0" baseline="0" dirty="0">
                <a:ln>
                  <a:noFill/>
                </a:ln>
                <a:solidFill>
                  <a:schemeClr val="tx1"/>
                </a:solidFill>
                <a:effectLst/>
                <a:latin typeface="Arial" panose="020B0604020202020204" pitchFamily="34" charset="0"/>
              </a:rPr>
              <a:t>: You can tailor dashboards to highlight the metrics and KPIs most relevant to your audience.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Accountability</a:t>
            </a:r>
            <a:r>
              <a:rPr kumimoji="0" lang="en-US" altLang="en-US" sz="1800" b="0" i="0" u="none" strike="noStrike" cap="none" normalizeH="0" baseline="0" dirty="0">
                <a:ln>
                  <a:noFill/>
                </a:ln>
                <a:solidFill>
                  <a:schemeClr val="tx1"/>
                </a:solidFill>
                <a:effectLst/>
                <a:latin typeface="Arial" panose="020B0604020202020204" pitchFamily="34" charset="0"/>
              </a:rPr>
              <a:t>: Dashboards can track performance metrics, fostering accountability and healthy competition within teams.</a:t>
            </a:r>
          </a:p>
        </p:txBody>
      </p:sp>
    </p:spTree>
    <p:extLst>
      <p:ext uri="{BB962C8B-B14F-4D97-AF65-F5344CB8AC3E}">
        <p14:creationId xmlns:p14="http://schemas.microsoft.com/office/powerpoint/2010/main" val="136913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Horizontal 2">
            <a:extLst>
              <a:ext uri="{FF2B5EF4-FFF2-40B4-BE49-F238E27FC236}">
                <a16:creationId xmlns:a16="http://schemas.microsoft.com/office/drawing/2014/main" id="{2ED726F3-B590-61F0-5383-3CB788304513}"/>
              </a:ext>
            </a:extLst>
          </p:cNvPr>
          <p:cNvSpPr/>
          <p:nvPr/>
        </p:nvSpPr>
        <p:spPr>
          <a:xfrm>
            <a:off x="2502569" y="2328111"/>
            <a:ext cx="6448926" cy="1961148"/>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i="1"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10949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267D-3D77-AC4D-7A96-1B6F866B90B3}"/>
              </a:ext>
            </a:extLst>
          </p:cNvPr>
          <p:cNvSpPr>
            <a:spLocks noGrp="1"/>
          </p:cNvSpPr>
          <p:nvPr>
            <p:ph type="ctrTitle"/>
          </p:nvPr>
        </p:nvSpPr>
        <p:spPr>
          <a:xfrm>
            <a:off x="445167" y="0"/>
            <a:ext cx="8175875" cy="1179939"/>
          </a:xfrm>
        </p:spPr>
        <p:txBody>
          <a:bodyPr/>
          <a:lstStyle/>
          <a:p>
            <a:r>
              <a:rPr lang="en-US" sz="4800" b="1" dirty="0">
                <a:latin typeface="Arial Narrow" panose="020B0606020202030204" pitchFamily="34" charset="0"/>
              </a:rPr>
              <a:t>Introduction</a:t>
            </a:r>
          </a:p>
        </p:txBody>
      </p:sp>
      <p:sp>
        <p:nvSpPr>
          <p:cNvPr id="4" name="Rectangle 1">
            <a:extLst>
              <a:ext uri="{FF2B5EF4-FFF2-40B4-BE49-F238E27FC236}">
                <a16:creationId xmlns:a16="http://schemas.microsoft.com/office/drawing/2014/main" id="{0C7D1D07-FCEC-F322-3162-751EA2551D83}"/>
              </a:ext>
            </a:extLst>
          </p:cNvPr>
          <p:cNvSpPr>
            <a:spLocks noGrp="1" noChangeArrowheads="1"/>
          </p:cNvSpPr>
          <p:nvPr>
            <p:ph type="subTitle" idx="1"/>
          </p:nvPr>
        </p:nvSpPr>
        <p:spPr bwMode="auto">
          <a:xfrm>
            <a:off x="294481" y="1179939"/>
            <a:ext cx="116030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Investors:</a:t>
            </a:r>
            <a:r>
              <a:rPr kumimoji="0" lang="en-US" altLang="en-US" sz="1800" b="0" i="0" u="none" strike="noStrike" cap="none" normalizeH="0" baseline="0" dirty="0">
                <a:ln>
                  <a:noFill/>
                </a:ln>
                <a:solidFill>
                  <a:schemeClr val="tx1"/>
                </a:solidFill>
                <a:effectLst/>
                <a:latin typeface="Arial" panose="020B0604020202020204" pitchFamily="34" charset="0"/>
              </a:rPr>
              <a:t> Long-term investors use fundamental analysis to evaluate a company’s financial health, growth potential, and stability before investing.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Traders:</a:t>
            </a:r>
            <a:r>
              <a:rPr kumimoji="0" lang="en-US" altLang="en-US" sz="1800" b="0" i="0" u="none" strike="noStrike" cap="none" normalizeH="0" baseline="0" dirty="0">
                <a:ln>
                  <a:noFill/>
                </a:ln>
                <a:solidFill>
                  <a:schemeClr val="tx1"/>
                </a:solidFill>
                <a:effectLst/>
                <a:latin typeface="Arial" panose="020B0604020202020204" pitchFamily="34" charset="0"/>
              </a:rPr>
              <a:t> Short-term traders rely on technical analysis to identify price patterns, trends, and entry/exit points. 11</a:t>
            </a:r>
          </a:p>
        </p:txBody>
      </p:sp>
      <p:sp>
        <p:nvSpPr>
          <p:cNvPr id="8" name="TextBox 7">
            <a:extLst>
              <a:ext uri="{FF2B5EF4-FFF2-40B4-BE49-F238E27FC236}">
                <a16:creationId xmlns:a16="http://schemas.microsoft.com/office/drawing/2014/main" id="{BE6BD9BF-7A34-959E-FB06-5459401CA223}"/>
              </a:ext>
            </a:extLst>
          </p:cNvPr>
          <p:cNvSpPr txBox="1"/>
          <p:nvPr/>
        </p:nvSpPr>
        <p:spPr>
          <a:xfrm>
            <a:off x="294481" y="2492248"/>
            <a:ext cx="6358982" cy="1754326"/>
          </a:xfrm>
          <a:prstGeom prst="rect">
            <a:avLst/>
          </a:prstGeom>
          <a:noFill/>
        </p:spPr>
        <p:txBody>
          <a:bodyPr wrap="square">
            <a:spAutoFit/>
          </a:bodyPr>
          <a:lstStyle/>
          <a:p>
            <a:r>
              <a:rPr lang="en-US" b="1" dirty="0"/>
              <a:t>2. Profit Maximization</a:t>
            </a:r>
          </a:p>
          <a:p>
            <a:pPr>
              <a:buFont typeface="Arial" panose="020B0604020202020204" pitchFamily="34" charset="0"/>
              <a:buChar char="•"/>
            </a:pPr>
            <a:r>
              <a:rPr lang="en-US" dirty="0"/>
              <a:t>Proper analysis uncovers undervalued stocks or short-term trading opportunities.</a:t>
            </a:r>
          </a:p>
          <a:p>
            <a:endParaRPr lang="en-US" dirty="0"/>
          </a:p>
          <a:p>
            <a:pPr>
              <a:buFont typeface="Arial" panose="020B0604020202020204" pitchFamily="34" charset="0"/>
              <a:buChar char="•"/>
            </a:pPr>
            <a:r>
              <a:rPr lang="en-US" dirty="0"/>
              <a:t>Timing the market through analysis can lead to better entry and exit points, increasing profits.</a:t>
            </a:r>
          </a:p>
        </p:txBody>
      </p:sp>
      <p:sp>
        <p:nvSpPr>
          <p:cNvPr id="10" name="TextBox 9">
            <a:extLst>
              <a:ext uri="{FF2B5EF4-FFF2-40B4-BE49-F238E27FC236}">
                <a16:creationId xmlns:a16="http://schemas.microsoft.com/office/drawing/2014/main" id="{758CE1B5-318D-EBCA-444E-D257135BF2AA}"/>
              </a:ext>
            </a:extLst>
          </p:cNvPr>
          <p:cNvSpPr txBox="1"/>
          <p:nvPr/>
        </p:nvSpPr>
        <p:spPr>
          <a:xfrm>
            <a:off x="294481" y="4358554"/>
            <a:ext cx="6479298" cy="2031325"/>
          </a:xfrm>
          <a:prstGeom prst="rect">
            <a:avLst/>
          </a:prstGeom>
          <a:noFill/>
        </p:spPr>
        <p:txBody>
          <a:bodyPr wrap="square">
            <a:spAutoFit/>
          </a:bodyPr>
          <a:lstStyle/>
          <a:p>
            <a:r>
              <a:rPr lang="en-US" b="1" dirty="0"/>
              <a:t>3. Understanding Market Trends</a:t>
            </a:r>
          </a:p>
          <a:p>
            <a:pPr>
              <a:buFont typeface="Arial" panose="020B0604020202020204" pitchFamily="34" charset="0"/>
              <a:buChar char="•"/>
            </a:pPr>
            <a:r>
              <a:rPr lang="en-US" dirty="0"/>
              <a:t>Investors and traders can predict future price movements based on historical data and market sentiment.</a:t>
            </a:r>
          </a:p>
          <a:p>
            <a:endParaRPr lang="en-US" dirty="0"/>
          </a:p>
          <a:p>
            <a:pPr>
              <a:buFont typeface="Arial" panose="020B0604020202020204" pitchFamily="34" charset="0"/>
              <a:buChar char="•"/>
            </a:pPr>
            <a:r>
              <a:rPr lang="en-US" dirty="0"/>
              <a:t>Identifying bull or bear market conditions helps tailor strategies accordingly.</a:t>
            </a:r>
          </a:p>
        </p:txBody>
      </p:sp>
    </p:spTree>
    <p:extLst>
      <p:ext uri="{BB962C8B-B14F-4D97-AF65-F5344CB8AC3E}">
        <p14:creationId xmlns:p14="http://schemas.microsoft.com/office/powerpoint/2010/main" val="116704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7123-14EE-C78D-E9FE-4E287FF0336E}"/>
              </a:ext>
            </a:extLst>
          </p:cNvPr>
          <p:cNvSpPr>
            <a:spLocks noGrp="1"/>
          </p:cNvSpPr>
          <p:nvPr>
            <p:ph type="ctrTitle"/>
          </p:nvPr>
        </p:nvSpPr>
        <p:spPr>
          <a:xfrm>
            <a:off x="300713" y="-152399"/>
            <a:ext cx="8825658" cy="1191126"/>
          </a:xfrm>
        </p:spPr>
        <p:txBody>
          <a:bodyPr/>
          <a:lstStyle/>
          <a:p>
            <a:r>
              <a:rPr lang="en-US" sz="4800" b="1" dirty="0">
                <a:latin typeface="Arial Narrow" panose="020B0606020202030204" pitchFamily="34" charset="0"/>
              </a:rPr>
              <a:t>Market overview</a:t>
            </a:r>
          </a:p>
        </p:txBody>
      </p:sp>
      <p:sp>
        <p:nvSpPr>
          <p:cNvPr id="3" name="Subtitle 2">
            <a:extLst>
              <a:ext uri="{FF2B5EF4-FFF2-40B4-BE49-F238E27FC236}">
                <a16:creationId xmlns:a16="http://schemas.microsoft.com/office/drawing/2014/main" id="{3EE4FC62-4F1D-4099-8642-C5C26C553793}"/>
              </a:ext>
            </a:extLst>
          </p:cNvPr>
          <p:cNvSpPr>
            <a:spLocks noGrp="1"/>
          </p:cNvSpPr>
          <p:nvPr>
            <p:ph type="subTitle" idx="1"/>
          </p:nvPr>
        </p:nvSpPr>
        <p:spPr>
          <a:xfrm>
            <a:off x="300713" y="1134979"/>
            <a:ext cx="8825658" cy="5723021"/>
          </a:xfrm>
        </p:spPr>
        <p:txBody>
          <a:bodyPr>
            <a:normAutofit fontScale="25000" lnSpcReduction="20000"/>
          </a:bodyPr>
          <a:lstStyle/>
          <a:p>
            <a:r>
              <a:rPr lang="en-US" sz="4200" b="1" dirty="0"/>
              <a:t>Global Indices</a:t>
            </a:r>
          </a:p>
          <a:p>
            <a:pPr>
              <a:buFont typeface="+mj-lt"/>
              <a:buAutoNum type="arabicPeriod"/>
            </a:pPr>
            <a:r>
              <a:rPr lang="en-US" sz="4200" b="1" dirty="0"/>
              <a:t>S&amp;P 500 (USA)</a:t>
            </a:r>
            <a:endParaRPr lang="en-US" sz="4200" dirty="0"/>
          </a:p>
          <a:p>
            <a:pPr marL="742950" lvl="1" indent="-285750" algn="l">
              <a:buFont typeface="+mj-lt"/>
              <a:buAutoNum type="arabicPeriod"/>
            </a:pPr>
            <a:r>
              <a:rPr lang="en-US" sz="4200" dirty="0"/>
              <a:t>Tracks 500 large-cap U.S. companies.</a:t>
            </a:r>
          </a:p>
          <a:p>
            <a:pPr marL="742950" lvl="1" indent="-285750" algn="l">
              <a:buFont typeface="+mj-lt"/>
              <a:buAutoNum type="arabicPeriod"/>
            </a:pPr>
            <a:r>
              <a:rPr lang="en-US" sz="4200" dirty="0"/>
              <a:t>Represents ~80% of the U.S. stock market value.</a:t>
            </a:r>
          </a:p>
          <a:p>
            <a:pPr marL="742950" lvl="1" indent="-285750" algn="l">
              <a:buFont typeface="+mj-lt"/>
              <a:buAutoNum type="arabicPeriod"/>
            </a:pPr>
            <a:r>
              <a:rPr lang="en-US" sz="4200" dirty="0"/>
              <a:t>Indicator of the overall U.S. economy.</a:t>
            </a:r>
          </a:p>
          <a:p>
            <a:pPr>
              <a:buFont typeface="+mj-lt"/>
              <a:buAutoNum type="arabicPeriod"/>
            </a:pPr>
            <a:r>
              <a:rPr lang="en-US" sz="4200" b="1" dirty="0"/>
              <a:t>Dow Jones Industrial Average (DJIA) (USA)</a:t>
            </a:r>
            <a:endParaRPr lang="en-US" sz="4200" dirty="0"/>
          </a:p>
          <a:p>
            <a:pPr marL="742950" lvl="1" indent="-285750" algn="l">
              <a:buFont typeface="+mj-lt"/>
              <a:buAutoNum type="arabicPeriod"/>
            </a:pPr>
            <a:r>
              <a:rPr lang="en-US" sz="4200" dirty="0"/>
              <a:t>Tracks 30 large, publicly traded U.S. companies.</a:t>
            </a:r>
          </a:p>
          <a:p>
            <a:pPr marL="742950" lvl="1" indent="-285750" algn="l">
              <a:buFont typeface="+mj-lt"/>
              <a:buAutoNum type="arabicPeriod"/>
            </a:pPr>
            <a:r>
              <a:rPr lang="en-US" sz="4200" dirty="0"/>
              <a:t>Price-weighted index.</a:t>
            </a:r>
          </a:p>
          <a:p>
            <a:pPr>
              <a:buFont typeface="+mj-lt"/>
              <a:buAutoNum type="arabicPeriod"/>
            </a:pPr>
            <a:r>
              <a:rPr lang="en-US" sz="4200" b="1" dirty="0"/>
              <a:t>NASDAQ Composite (USA)</a:t>
            </a:r>
            <a:endParaRPr lang="en-US" sz="4200" dirty="0"/>
          </a:p>
          <a:p>
            <a:pPr marL="742950" lvl="1" indent="-285750" algn="l">
              <a:buFont typeface="+mj-lt"/>
              <a:buAutoNum type="arabicPeriod"/>
            </a:pPr>
            <a:r>
              <a:rPr lang="en-US" sz="4200" dirty="0"/>
              <a:t>Includes 3,000+ tech-heavy stocks.</a:t>
            </a:r>
          </a:p>
          <a:p>
            <a:pPr marL="742950" lvl="1" indent="-285750" algn="l">
              <a:buFont typeface="+mj-lt"/>
              <a:buAutoNum type="arabicPeriod"/>
            </a:pPr>
            <a:r>
              <a:rPr lang="en-US" sz="4200" dirty="0"/>
              <a:t>Strong focus on technology and innovation sectors.</a:t>
            </a:r>
          </a:p>
          <a:p>
            <a:pPr>
              <a:buFont typeface="+mj-lt"/>
              <a:buAutoNum type="arabicPeriod"/>
            </a:pPr>
            <a:r>
              <a:rPr lang="en-US" sz="4200" b="1" dirty="0"/>
              <a:t>FTSE 100 (UK)</a:t>
            </a:r>
            <a:endParaRPr lang="en-US" sz="4200" dirty="0"/>
          </a:p>
          <a:p>
            <a:pPr marL="742950" lvl="1" indent="-285750" algn="l">
              <a:buFont typeface="+mj-lt"/>
              <a:buAutoNum type="arabicPeriod"/>
            </a:pPr>
            <a:r>
              <a:rPr lang="en-US" sz="4200" dirty="0"/>
              <a:t>Tracks the top 100 companies listed on the London Stock Exchange.</a:t>
            </a:r>
          </a:p>
          <a:p>
            <a:pPr marL="742950" lvl="1" indent="-285750" algn="l">
              <a:buFont typeface="+mj-lt"/>
              <a:buAutoNum type="arabicPeriod"/>
            </a:pPr>
            <a:r>
              <a:rPr lang="en-US" sz="4200" dirty="0"/>
              <a:t>Represents UK market performance.</a:t>
            </a:r>
          </a:p>
          <a:p>
            <a:pPr>
              <a:buFont typeface="+mj-lt"/>
              <a:buAutoNum type="arabicPeriod"/>
            </a:pPr>
            <a:r>
              <a:rPr lang="en-US" sz="4200" b="1" dirty="0"/>
              <a:t>DAX (Germany)</a:t>
            </a:r>
            <a:endParaRPr lang="en-US" sz="4200" dirty="0"/>
          </a:p>
          <a:p>
            <a:pPr marL="742950" lvl="1" indent="-285750" algn="l">
              <a:buFont typeface="+mj-lt"/>
              <a:buAutoNum type="arabicPeriod"/>
            </a:pPr>
            <a:r>
              <a:rPr lang="en-US" sz="4200" dirty="0"/>
              <a:t>Tracks the top 40 blue-chip companies on the Frankfurt Stock Exchange.</a:t>
            </a:r>
          </a:p>
          <a:p>
            <a:pPr marL="742950" lvl="1" indent="-285750" algn="l">
              <a:buFont typeface="+mj-lt"/>
              <a:buAutoNum type="arabicPeriod"/>
            </a:pPr>
            <a:r>
              <a:rPr lang="en-US" sz="4200" dirty="0"/>
              <a:t>A key indicator for European markets.</a:t>
            </a:r>
          </a:p>
          <a:p>
            <a:pPr>
              <a:buFont typeface="+mj-lt"/>
              <a:buAutoNum type="arabicPeriod"/>
            </a:pPr>
            <a:r>
              <a:rPr lang="en-US" sz="4200" b="1" dirty="0"/>
              <a:t>Nikkei 225 (Japan)</a:t>
            </a:r>
            <a:endParaRPr lang="en-US" sz="4200" dirty="0"/>
          </a:p>
          <a:p>
            <a:pPr marL="742950" lvl="1" indent="-285750" algn="l">
              <a:buFont typeface="+mj-lt"/>
              <a:buAutoNum type="arabicPeriod"/>
            </a:pPr>
            <a:r>
              <a:rPr lang="en-US" sz="4200" dirty="0"/>
              <a:t>Tracks 225 large-cap companies on the Tokyo Stock Exchange.</a:t>
            </a:r>
          </a:p>
          <a:p>
            <a:pPr marL="742950" lvl="1" indent="-285750" algn="l">
              <a:buFont typeface="+mj-lt"/>
              <a:buAutoNum type="arabicPeriod"/>
            </a:pPr>
            <a:r>
              <a:rPr lang="en-US" sz="4200" dirty="0"/>
              <a:t>Reflects Japan's economic health.</a:t>
            </a:r>
          </a:p>
          <a:p>
            <a:pPr>
              <a:buFont typeface="+mj-lt"/>
              <a:buAutoNum type="arabicPeriod"/>
            </a:pPr>
            <a:r>
              <a:rPr lang="en-US" sz="4200" b="1" dirty="0"/>
              <a:t>Hang Seng Index (Hong Kong)</a:t>
            </a:r>
            <a:endParaRPr lang="en-US" sz="4200" dirty="0"/>
          </a:p>
          <a:p>
            <a:pPr marL="742950" lvl="1" indent="-285750" algn="l">
              <a:buFont typeface="+mj-lt"/>
              <a:buAutoNum type="arabicPeriod"/>
            </a:pPr>
            <a:r>
              <a:rPr lang="en-US" sz="4200" dirty="0"/>
              <a:t>Tracks the top 50 companies listed on the Hong Kong Stock Exchange.</a:t>
            </a:r>
          </a:p>
          <a:p>
            <a:pPr marL="742950" lvl="1" indent="-285750" algn="l">
              <a:buFont typeface="+mj-lt"/>
              <a:buAutoNum type="arabicPeriod"/>
            </a:pPr>
            <a:r>
              <a:rPr lang="en-US" sz="4200" dirty="0"/>
              <a:t>Reflects China’s market influence.</a:t>
            </a:r>
          </a:p>
          <a:p>
            <a:pPr marL="742950" lvl="1" indent="-285750" algn="l">
              <a:buFont typeface="+mj-lt"/>
              <a:buAutoNum type="arabicPeriod"/>
            </a:pPr>
            <a:r>
              <a:rPr lang="en-US" sz="4200" dirty="0"/>
              <a:t>Tracks all stocks listed on the Shanghai Stock Exchange.</a:t>
            </a:r>
          </a:p>
          <a:p>
            <a:pPr marL="742950" lvl="1" indent="-285750" algn="l">
              <a:buFont typeface="+mj-lt"/>
              <a:buAutoNum type="arabicPeriod"/>
            </a:pPr>
            <a:r>
              <a:rPr lang="en-US" sz="3600" dirty="0"/>
              <a:t>Key indicator of China’s economic health.</a:t>
            </a:r>
          </a:p>
          <a:p>
            <a:endParaRPr lang="en-US" dirty="0"/>
          </a:p>
        </p:txBody>
      </p:sp>
    </p:spTree>
    <p:extLst>
      <p:ext uri="{BB962C8B-B14F-4D97-AF65-F5344CB8AC3E}">
        <p14:creationId xmlns:p14="http://schemas.microsoft.com/office/powerpoint/2010/main" val="43497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18B2-0762-1715-5C0B-8EE506F3A8B6}"/>
              </a:ext>
            </a:extLst>
          </p:cNvPr>
          <p:cNvSpPr>
            <a:spLocks noGrp="1"/>
          </p:cNvSpPr>
          <p:nvPr>
            <p:ph type="title"/>
          </p:nvPr>
        </p:nvSpPr>
        <p:spPr>
          <a:xfrm>
            <a:off x="271094" y="354459"/>
            <a:ext cx="9404723" cy="1207641"/>
          </a:xfrm>
        </p:spPr>
        <p:txBody>
          <a:bodyPr/>
          <a:lstStyle/>
          <a:p>
            <a:r>
              <a:rPr lang="en-US" sz="4800" dirty="0">
                <a:latin typeface="Arial Narrow" panose="020B0606020202030204" pitchFamily="34" charset="0"/>
              </a:rPr>
              <a:t>Market trends and performance over time </a:t>
            </a:r>
          </a:p>
        </p:txBody>
      </p:sp>
      <p:pic>
        <p:nvPicPr>
          <p:cNvPr id="4" name="Picture 3">
            <a:extLst>
              <a:ext uri="{FF2B5EF4-FFF2-40B4-BE49-F238E27FC236}">
                <a16:creationId xmlns:a16="http://schemas.microsoft.com/office/drawing/2014/main" id="{4643521A-E7B8-ADA4-BCB6-6DEE242D5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558" y="2288138"/>
            <a:ext cx="4872789" cy="3118186"/>
          </a:xfrm>
          <a:prstGeom prst="rect">
            <a:avLst/>
          </a:prstGeom>
        </p:spPr>
      </p:pic>
      <p:sp>
        <p:nvSpPr>
          <p:cNvPr id="5" name="TextBox 4">
            <a:extLst>
              <a:ext uri="{FF2B5EF4-FFF2-40B4-BE49-F238E27FC236}">
                <a16:creationId xmlns:a16="http://schemas.microsoft.com/office/drawing/2014/main" id="{3FDE7964-1A0C-6D2A-FF12-FC49ADB31361}"/>
              </a:ext>
            </a:extLst>
          </p:cNvPr>
          <p:cNvSpPr txBox="1"/>
          <p:nvPr/>
        </p:nvSpPr>
        <p:spPr>
          <a:xfrm>
            <a:off x="271094" y="1646322"/>
            <a:ext cx="6503068" cy="2308324"/>
          </a:xfrm>
          <a:prstGeom prst="rect">
            <a:avLst/>
          </a:prstGeom>
          <a:noFill/>
        </p:spPr>
        <p:txBody>
          <a:bodyPr wrap="square">
            <a:spAutoFit/>
          </a:bodyPr>
          <a:lstStyle/>
          <a:p>
            <a:r>
              <a:rPr lang="en-US" b="1" dirty="0"/>
              <a:t>Market Trends</a:t>
            </a:r>
          </a:p>
          <a:p>
            <a:pPr>
              <a:buFont typeface="Arial" panose="020B0604020202020204" pitchFamily="34" charset="0"/>
              <a:buChar char="•"/>
            </a:pPr>
            <a:r>
              <a:rPr lang="en-US" b="1" dirty="0"/>
              <a:t>Overall Market Sentiment</a:t>
            </a:r>
            <a:r>
              <a:rPr lang="en-US" dirty="0"/>
              <a:t>: The market is showing slight declines across major indices, indicating cautious investor sentiment.</a:t>
            </a:r>
          </a:p>
          <a:p>
            <a:endParaRPr lang="en-US" dirty="0"/>
          </a:p>
          <a:p>
            <a:pPr>
              <a:buFont typeface="Arial" panose="020B0604020202020204" pitchFamily="34" charset="0"/>
              <a:buChar char="•"/>
            </a:pPr>
            <a:r>
              <a:rPr lang="en-US" b="1" dirty="0">
                <a:effectLst/>
              </a:rPr>
              <a:t>Sector Performance</a:t>
            </a:r>
            <a:r>
              <a:rPr lang="en-US" dirty="0">
                <a:effectLst/>
              </a:rPr>
              <a:t>: Pharma and banking sectors are experiencing mixed performance, with some stocks gaining while others are losing value.</a:t>
            </a:r>
          </a:p>
        </p:txBody>
      </p:sp>
      <p:sp>
        <p:nvSpPr>
          <p:cNvPr id="7" name="TextBox 6">
            <a:extLst>
              <a:ext uri="{FF2B5EF4-FFF2-40B4-BE49-F238E27FC236}">
                <a16:creationId xmlns:a16="http://schemas.microsoft.com/office/drawing/2014/main" id="{DB023D42-384D-74EA-0108-5D45D88FEB18}"/>
              </a:ext>
            </a:extLst>
          </p:cNvPr>
          <p:cNvSpPr txBox="1"/>
          <p:nvPr/>
        </p:nvSpPr>
        <p:spPr>
          <a:xfrm>
            <a:off x="271094" y="4123090"/>
            <a:ext cx="6093994" cy="2308324"/>
          </a:xfrm>
          <a:prstGeom prst="rect">
            <a:avLst/>
          </a:prstGeom>
          <a:noFill/>
        </p:spPr>
        <p:txBody>
          <a:bodyPr wrap="square">
            <a:spAutoFit/>
          </a:bodyPr>
          <a:lstStyle/>
          <a:p>
            <a:r>
              <a:rPr lang="en-US" b="1" dirty="0"/>
              <a:t>Market Snapshot (as of December 30, 2024)</a:t>
            </a:r>
          </a:p>
          <a:p>
            <a:pPr>
              <a:buFont typeface="Arial" panose="020B0604020202020204" pitchFamily="34" charset="0"/>
              <a:buChar char="•"/>
            </a:pPr>
            <a:r>
              <a:rPr lang="en-US" b="1" dirty="0"/>
              <a:t>SENSEX</a:t>
            </a:r>
            <a:r>
              <a:rPr lang="en-US" dirty="0"/>
              <a:t>: 78,472.87 (-67.30, -0.09%)</a:t>
            </a:r>
          </a:p>
          <a:p>
            <a:pPr>
              <a:buFont typeface="Arial" panose="020B0604020202020204" pitchFamily="34" charset="0"/>
              <a:buChar char="•"/>
            </a:pPr>
            <a:endParaRPr lang="en-US" dirty="0"/>
          </a:p>
          <a:p>
            <a:pPr>
              <a:buFont typeface="Arial" panose="020B0604020202020204" pitchFamily="34" charset="0"/>
              <a:buChar char="•"/>
            </a:pPr>
            <a:r>
              <a:rPr lang="en-US" b="1" dirty="0">
                <a:effectLst/>
              </a:rPr>
              <a:t>NIFTY 50</a:t>
            </a:r>
            <a:r>
              <a:rPr lang="en-US" dirty="0">
                <a:effectLst/>
              </a:rPr>
              <a:t>: 23,727.65 (-25.80, -0.11%)</a:t>
            </a:r>
          </a:p>
          <a:p>
            <a:endParaRPr lang="en-US" dirty="0">
              <a:effectLst/>
            </a:endParaRPr>
          </a:p>
          <a:p>
            <a:pPr>
              <a:buFont typeface="Arial" panose="020B0604020202020204" pitchFamily="34" charset="0"/>
              <a:buChar char="•"/>
            </a:pPr>
            <a:r>
              <a:rPr lang="en-US" b="1" dirty="0">
                <a:effectLst/>
              </a:rPr>
              <a:t>NIFTY BANK</a:t>
            </a:r>
            <a:r>
              <a:rPr lang="en-US" dirty="0">
                <a:effectLst/>
              </a:rPr>
              <a:t>: 51,233.00 (-84.60, -0.16%)</a:t>
            </a:r>
          </a:p>
          <a:p>
            <a:pPr>
              <a:buFont typeface="Arial" panose="020B0604020202020204" pitchFamily="34" charset="0"/>
              <a:buChar char="•"/>
            </a:pPr>
            <a:endParaRPr lang="en-US" dirty="0">
              <a:effectLst/>
            </a:endParaRPr>
          </a:p>
          <a:p>
            <a:pPr>
              <a:buFont typeface="Arial" panose="020B0604020202020204" pitchFamily="34" charset="0"/>
              <a:buChar char="•"/>
            </a:pPr>
            <a:r>
              <a:rPr lang="en-US" b="1" dirty="0">
                <a:effectLst/>
              </a:rPr>
              <a:t>NIFTY Midcap 100</a:t>
            </a:r>
            <a:r>
              <a:rPr lang="en-US" dirty="0">
                <a:effectLst/>
              </a:rPr>
              <a:t>: 57,057.90 (-35.00, -0.06%)</a:t>
            </a:r>
          </a:p>
        </p:txBody>
      </p:sp>
    </p:spTree>
    <p:extLst>
      <p:ext uri="{BB962C8B-B14F-4D97-AF65-F5344CB8AC3E}">
        <p14:creationId xmlns:p14="http://schemas.microsoft.com/office/powerpoint/2010/main" val="328464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2A36-ACEF-233D-8DA1-F7C527F605B1}"/>
              </a:ext>
            </a:extLst>
          </p:cNvPr>
          <p:cNvSpPr>
            <a:spLocks noGrp="1"/>
          </p:cNvSpPr>
          <p:nvPr>
            <p:ph type="title"/>
          </p:nvPr>
        </p:nvSpPr>
        <p:spPr>
          <a:xfrm>
            <a:off x="221479" y="105062"/>
            <a:ext cx="9404723" cy="967009"/>
          </a:xfrm>
        </p:spPr>
        <p:txBody>
          <a:bodyPr/>
          <a:lstStyle/>
          <a:p>
            <a:r>
              <a:rPr lang="en-US" b="1" dirty="0">
                <a:latin typeface="Arial Narrow" panose="020B0606020202030204" pitchFamily="34" charset="0"/>
              </a:rPr>
              <a:t>Sector wise performance</a:t>
            </a:r>
          </a:p>
        </p:txBody>
      </p:sp>
      <p:pic>
        <p:nvPicPr>
          <p:cNvPr id="4" name="Picture 3">
            <a:extLst>
              <a:ext uri="{FF2B5EF4-FFF2-40B4-BE49-F238E27FC236}">
                <a16:creationId xmlns:a16="http://schemas.microsoft.com/office/drawing/2014/main" id="{731830E5-5FCD-F1DD-193F-430460268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63" y="856891"/>
            <a:ext cx="3496163" cy="2572109"/>
          </a:xfrm>
          <a:prstGeom prst="rect">
            <a:avLst/>
          </a:prstGeom>
        </p:spPr>
      </p:pic>
      <p:pic>
        <p:nvPicPr>
          <p:cNvPr id="6" name="Picture 5">
            <a:extLst>
              <a:ext uri="{FF2B5EF4-FFF2-40B4-BE49-F238E27FC236}">
                <a16:creationId xmlns:a16="http://schemas.microsoft.com/office/drawing/2014/main" id="{51974405-2402-43E1-CF58-DE326549C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742" y="847364"/>
            <a:ext cx="3477110" cy="2591162"/>
          </a:xfrm>
          <a:prstGeom prst="rect">
            <a:avLst/>
          </a:prstGeom>
        </p:spPr>
      </p:pic>
      <p:pic>
        <p:nvPicPr>
          <p:cNvPr id="8" name="Picture 7">
            <a:extLst>
              <a:ext uri="{FF2B5EF4-FFF2-40B4-BE49-F238E27FC236}">
                <a16:creationId xmlns:a16="http://schemas.microsoft.com/office/drawing/2014/main" id="{A5EA0F80-30ED-DFF7-4D07-B0EF1945E7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9091" y="823548"/>
            <a:ext cx="3515216" cy="2638793"/>
          </a:xfrm>
          <a:prstGeom prst="rect">
            <a:avLst/>
          </a:prstGeom>
        </p:spPr>
      </p:pic>
      <p:pic>
        <p:nvPicPr>
          <p:cNvPr id="10" name="Picture 9">
            <a:extLst>
              <a:ext uri="{FF2B5EF4-FFF2-40B4-BE49-F238E27FC236}">
                <a16:creationId xmlns:a16="http://schemas.microsoft.com/office/drawing/2014/main" id="{BF4CCCF2-1DC0-DEEF-D234-64631B692B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1742" y="3774953"/>
            <a:ext cx="3534268" cy="2491971"/>
          </a:xfrm>
          <a:prstGeom prst="rect">
            <a:avLst/>
          </a:prstGeom>
        </p:spPr>
      </p:pic>
      <p:sp>
        <p:nvSpPr>
          <p:cNvPr id="12" name="TextBox 11">
            <a:extLst>
              <a:ext uri="{FF2B5EF4-FFF2-40B4-BE49-F238E27FC236}">
                <a16:creationId xmlns:a16="http://schemas.microsoft.com/office/drawing/2014/main" id="{798FF95A-CD77-CA46-C5FF-799944A25E44}"/>
              </a:ext>
            </a:extLst>
          </p:cNvPr>
          <p:cNvSpPr txBox="1"/>
          <p:nvPr/>
        </p:nvSpPr>
        <p:spPr>
          <a:xfrm>
            <a:off x="4300461" y="3385137"/>
            <a:ext cx="3151282" cy="369332"/>
          </a:xfrm>
          <a:prstGeom prst="rect">
            <a:avLst/>
          </a:prstGeom>
          <a:noFill/>
        </p:spPr>
        <p:txBody>
          <a:bodyPr wrap="square">
            <a:spAutoFit/>
          </a:bodyPr>
          <a:lstStyle/>
          <a:p>
            <a:r>
              <a:rPr lang="en-US" b="1" dirty="0"/>
              <a:t>Sector wise gain overview</a:t>
            </a:r>
          </a:p>
        </p:txBody>
      </p:sp>
      <p:sp>
        <p:nvSpPr>
          <p:cNvPr id="14" name="TextBox 13">
            <a:extLst>
              <a:ext uri="{FF2B5EF4-FFF2-40B4-BE49-F238E27FC236}">
                <a16:creationId xmlns:a16="http://schemas.microsoft.com/office/drawing/2014/main" id="{A47482E3-01A9-572E-58A1-A79AEAE56773}"/>
              </a:ext>
            </a:extLst>
          </p:cNvPr>
          <p:cNvSpPr txBox="1"/>
          <p:nvPr/>
        </p:nvSpPr>
        <p:spPr>
          <a:xfrm>
            <a:off x="403642" y="3578866"/>
            <a:ext cx="3151282" cy="369332"/>
          </a:xfrm>
          <a:prstGeom prst="rect">
            <a:avLst/>
          </a:prstGeom>
          <a:noFill/>
        </p:spPr>
        <p:txBody>
          <a:bodyPr wrap="square">
            <a:spAutoFit/>
          </a:bodyPr>
          <a:lstStyle/>
          <a:p>
            <a:r>
              <a:rPr lang="en-US" b="1" dirty="0"/>
              <a:t>Sector wise performance</a:t>
            </a:r>
          </a:p>
        </p:txBody>
      </p:sp>
      <p:sp>
        <p:nvSpPr>
          <p:cNvPr id="16" name="TextBox 15">
            <a:extLst>
              <a:ext uri="{FF2B5EF4-FFF2-40B4-BE49-F238E27FC236}">
                <a16:creationId xmlns:a16="http://schemas.microsoft.com/office/drawing/2014/main" id="{E51508CE-8048-A694-81F7-C17E557C0A83}"/>
              </a:ext>
            </a:extLst>
          </p:cNvPr>
          <p:cNvSpPr txBox="1"/>
          <p:nvPr/>
        </p:nvSpPr>
        <p:spPr>
          <a:xfrm>
            <a:off x="7891058" y="3562035"/>
            <a:ext cx="3151282" cy="369332"/>
          </a:xfrm>
          <a:prstGeom prst="rect">
            <a:avLst/>
          </a:prstGeom>
          <a:noFill/>
        </p:spPr>
        <p:txBody>
          <a:bodyPr wrap="square">
            <a:spAutoFit/>
          </a:bodyPr>
          <a:lstStyle/>
          <a:p>
            <a:r>
              <a:rPr lang="en-US" b="1" dirty="0"/>
              <a:t>Sector wise loss overview</a:t>
            </a:r>
          </a:p>
        </p:txBody>
      </p:sp>
      <p:sp>
        <p:nvSpPr>
          <p:cNvPr id="18" name="TextBox 17">
            <a:extLst>
              <a:ext uri="{FF2B5EF4-FFF2-40B4-BE49-F238E27FC236}">
                <a16:creationId xmlns:a16="http://schemas.microsoft.com/office/drawing/2014/main" id="{F6FD398E-EF10-6C55-795D-0E52E8CD3E4F}"/>
              </a:ext>
            </a:extLst>
          </p:cNvPr>
          <p:cNvSpPr txBox="1"/>
          <p:nvPr/>
        </p:nvSpPr>
        <p:spPr>
          <a:xfrm>
            <a:off x="4710501" y="6266924"/>
            <a:ext cx="2331201" cy="646331"/>
          </a:xfrm>
          <a:prstGeom prst="rect">
            <a:avLst/>
          </a:prstGeom>
          <a:noFill/>
        </p:spPr>
        <p:txBody>
          <a:bodyPr wrap="square">
            <a:spAutoFit/>
          </a:bodyPr>
          <a:lstStyle/>
          <a:p>
            <a:r>
              <a:rPr lang="en-US" b="1" dirty="0"/>
              <a:t>Sector wise growth overview</a:t>
            </a:r>
          </a:p>
        </p:txBody>
      </p:sp>
    </p:spTree>
    <p:extLst>
      <p:ext uri="{BB962C8B-B14F-4D97-AF65-F5344CB8AC3E}">
        <p14:creationId xmlns:p14="http://schemas.microsoft.com/office/powerpoint/2010/main" val="101157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FAA0-7FC1-049B-CB19-65E7F81FD482}"/>
              </a:ext>
            </a:extLst>
          </p:cNvPr>
          <p:cNvSpPr>
            <a:spLocks noGrp="1"/>
          </p:cNvSpPr>
          <p:nvPr>
            <p:ph type="title"/>
          </p:nvPr>
        </p:nvSpPr>
        <p:spPr>
          <a:xfrm>
            <a:off x="441574" y="167766"/>
            <a:ext cx="9404723" cy="894819"/>
          </a:xfrm>
        </p:spPr>
        <p:txBody>
          <a:bodyPr/>
          <a:lstStyle/>
          <a:p>
            <a:r>
              <a:rPr lang="en-US" b="1" dirty="0">
                <a:latin typeface="Arial Narrow" panose="020B0606020202030204" pitchFamily="34" charset="0"/>
              </a:rPr>
              <a:t>Company Analysis</a:t>
            </a:r>
          </a:p>
        </p:txBody>
      </p:sp>
      <p:pic>
        <p:nvPicPr>
          <p:cNvPr id="4" name="Picture 3">
            <a:extLst>
              <a:ext uri="{FF2B5EF4-FFF2-40B4-BE49-F238E27FC236}">
                <a16:creationId xmlns:a16="http://schemas.microsoft.com/office/drawing/2014/main" id="{2A048F51-6172-F424-6997-483612302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79" y="2888929"/>
            <a:ext cx="4416257" cy="2923954"/>
          </a:xfrm>
          <a:prstGeom prst="rect">
            <a:avLst/>
          </a:prstGeom>
        </p:spPr>
      </p:pic>
      <p:sp>
        <p:nvSpPr>
          <p:cNvPr id="6" name="TextBox 5">
            <a:extLst>
              <a:ext uri="{FF2B5EF4-FFF2-40B4-BE49-F238E27FC236}">
                <a16:creationId xmlns:a16="http://schemas.microsoft.com/office/drawing/2014/main" id="{BA48038B-8B7E-B9C7-E0C6-872056F95E4A}"/>
              </a:ext>
            </a:extLst>
          </p:cNvPr>
          <p:cNvSpPr txBox="1"/>
          <p:nvPr/>
        </p:nvSpPr>
        <p:spPr>
          <a:xfrm>
            <a:off x="423679" y="952753"/>
            <a:ext cx="6093994" cy="646331"/>
          </a:xfrm>
          <a:prstGeom prst="rect">
            <a:avLst/>
          </a:prstGeom>
          <a:noFill/>
        </p:spPr>
        <p:txBody>
          <a:bodyPr wrap="square">
            <a:spAutoFit/>
          </a:bodyPr>
          <a:lstStyle/>
          <a:p>
            <a:r>
              <a:rPr lang="en-US" b="1" dirty="0"/>
              <a:t>1.Opening Price</a:t>
            </a:r>
            <a:r>
              <a:rPr lang="en-US" dirty="0"/>
              <a:t>: The price at which the stock starts trading at the beginning of the day.</a:t>
            </a:r>
          </a:p>
        </p:txBody>
      </p:sp>
      <p:sp>
        <p:nvSpPr>
          <p:cNvPr id="7" name="Rectangle 1">
            <a:extLst>
              <a:ext uri="{FF2B5EF4-FFF2-40B4-BE49-F238E27FC236}">
                <a16:creationId xmlns:a16="http://schemas.microsoft.com/office/drawing/2014/main" id="{452E033C-75D8-71E5-F42E-DFE0CBB28043}"/>
              </a:ext>
            </a:extLst>
          </p:cNvPr>
          <p:cNvSpPr>
            <a:spLocks noChangeArrowheads="1"/>
          </p:cNvSpPr>
          <p:nvPr/>
        </p:nvSpPr>
        <p:spPr bwMode="auto">
          <a:xfrm>
            <a:off x="441574" y="1499928"/>
            <a:ext cx="83835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2.Closing Price</a:t>
            </a:r>
            <a:r>
              <a:rPr kumimoji="0" lang="en-US" altLang="en-US" sz="1800" b="0" i="0" u="none" strike="noStrike" cap="none" normalizeH="0" baseline="0" dirty="0">
                <a:ln>
                  <a:noFill/>
                </a:ln>
                <a:solidFill>
                  <a:schemeClr val="tx1"/>
                </a:solidFill>
                <a:effectLst/>
                <a:latin typeface="Arial" panose="020B0604020202020204" pitchFamily="34" charset="0"/>
              </a:rPr>
              <a:t>: The price at which the stock ends trading at the end of the day.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3.Low</a:t>
            </a:r>
            <a:r>
              <a:rPr kumimoji="0" lang="en-US" altLang="en-US" sz="1800" b="0" i="0" u="none" strike="noStrike" cap="none" normalizeH="0" baseline="0" dirty="0">
                <a:ln>
                  <a:noFill/>
                </a:ln>
                <a:solidFill>
                  <a:schemeClr val="tx1"/>
                </a:solidFill>
                <a:effectLst/>
                <a:latin typeface="Arial" panose="020B0604020202020204" pitchFamily="34" charset="0"/>
              </a:rPr>
              <a:t>: The lowest price at which the stock traded during the day.</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4.</a:t>
            </a:r>
            <a:r>
              <a:rPr lang="en-US" altLang="en-US" b="1" dirty="0">
                <a:latin typeface="Arial" panose="020B0604020202020204" pitchFamily="34" charset="0"/>
              </a:rPr>
              <a:t>High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highest price at which the stock traded during the day.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5.Volume</a:t>
            </a:r>
            <a:r>
              <a:rPr kumimoji="0" lang="en-US" altLang="en-US" sz="1800" b="0" i="0" u="none" strike="noStrike" cap="none" normalizeH="0" baseline="0" dirty="0">
                <a:ln>
                  <a:noFill/>
                </a:ln>
                <a:solidFill>
                  <a:schemeClr val="tx1"/>
                </a:solidFill>
                <a:effectLst/>
                <a:latin typeface="Arial" panose="020B0604020202020204" pitchFamily="34" charset="0"/>
              </a:rPr>
              <a:t>: The number of shares traded during the day.</a:t>
            </a:r>
          </a:p>
        </p:txBody>
      </p:sp>
      <p:sp>
        <p:nvSpPr>
          <p:cNvPr id="9" name="TextBox 8">
            <a:extLst>
              <a:ext uri="{FF2B5EF4-FFF2-40B4-BE49-F238E27FC236}">
                <a16:creationId xmlns:a16="http://schemas.microsoft.com/office/drawing/2014/main" id="{65D73BE5-2639-73F7-7F32-A8F5CD74BF73}"/>
              </a:ext>
            </a:extLst>
          </p:cNvPr>
          <p:cNvSpPr txBox="1"/>
          <p:nvPr/>
        </p:nvSpPr>
        <p:spPr>
          <a:xfrm>
            <a:off x="573921" y="5926279"/>
            <a:ext cx="4416257" cy="646331"/>
          </a:xfrm>
          <a:prstGeom prst="rect">
            <a:avLst/>
          </a:prstGeom>
          <a:noFill/>
        </p:spPr>
        <p:txBody>
          <a:bodyPr wrap="square">
            <a:spAutoFit/>
          </a:bodyPr>
          <a:lstStyle/>
          <a:p>
            <a:r>
              <a:rPr lang="en-US" dirty="0"/>
              <a:t>Stock Revenue, Earnings ,Margin analysis</a:t>
            </a:r>
          </a:p>
        </p:txBody>
      </p:sp>
      <p:pic>
        <p:nvPicPr>
          <p:cNvPr id="11" name="Picture 10">
            <a:extLst>
              <a:ext uri="{FF2B5EF4-FFF2-40B4-BE49-F238E27FC236}">
                <a16:creationId xmlns:a16="http://schemas.microsoft.com/office/drawing/2014/main" id="{367B83F0-A0B3-906B-29E2-A49076E2D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935" y="2888929"/>
            <a:ext cx="4416257" cy="2923954"/>
          </a:xfrm>
          <a:prstGeom prst="rect">
            <a:avLst/>
          </a:prstGeom>
        </p:spPr>
      </p:pic>
      <p:sp>
        <p:nvSpPr>
          <p:cNvPr id="13" name="TextBox 12">
            <a:extLst>
              <a:ext uri="{FF2B5EF4-FFF2-40B4-BE49-F238E27FC236}">
                <a16:creationId xmlns:a16="http://schemas.microsoft.com/office/drawing/2014/main" id="{1DEA8DAD-4FC2-84EF-1964-8CBA8685ED5D}"/>
              </a:ext>
            </a:extLst>
          </p:cNvPr>
          <p:cNvSpPr txBox="1"/>
          <p:nvPr/>
        </p:nvSpPr>
        <p:spPr>
          <a:xfrm>
            <a:off x="5323882" y="5926279"/>
            <a:ext cx="5143592" cy="646331"/>
          </a:xfrm>
          <a:prstGeom prst="rect">
            <a:avLst/>
          </a:prstGeom>
          <a:noFill/>
        </p:spPr>
        <p:txBody>
          <a:bodyPr wrap="square">
            <a:spAutoFit/>
          </a:bodyPr>
          <a:lstStyle/>
          <a:p>
            <a:r>
              <a:rPr lang="en-US" dirty="0"/>
              <a:t>Stock (opening </a:t>
            </a:r>
            <a:r>
              <a:rPr lang="en-US" dirty="0" err="1"/>
              <a:t>price,close</a:t>
            </a:r>
            <a:r>
              <a:rPr lang="en-US" dirty="0"/>
              <a:t> price and volume by year analysis)</a:t>
            </a:r>
          </a:p>
        </p:txBody>
      </p:sp>
    </p:spTree>
    <p:extLst>
      <p:ext uri="{BB962C8B-B14F-4D97-AF65-F5344CB8AC3E}">
        <p14:creationId xmlns:p14="http://schemas.microsoft.com/office/powerpoint/2010/main" val="262727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12AE-7C5D-2B3B-A8D1-F176BE3FEE3C}"/>
              </a:ext>
            </a:extLst>
          </p:cNvPr>
          <p:cNvSpPr>
            <a:spLocks noGrp="1"/>
          </p:cNvSpPr>
          <p:nvPr>
            <p:ph type="title"/>
          </p:nvPr>
        </p:nvSpPr>
        <p:spPr>
          <a:xfrm>
            <a:off x="365482" y="476610"/>
            <a:ext cx="9404723" cy="714346"/>
          </a:xfrm>
        </p:spPr>
        <p:txBody>
          <a:bodyPr/>
          <a:lstStyle/>
          <a:p>
            <a:r>
              <a:rPr lang="en-US" sz="4000" b="1" dirty="0">
                <a:latin typeface="Arial Narrow" panose="020B0606020202030204" pitchFamily="34" charset="0"/>
              </a:rPr>
              <a:t>Company news and Announcement</a:t>
            </a:r>
          </a:p>
        </p:txBody>
      </p:sp>
      <p:sp>
        <p:nvSpPr>
          <p:cNvPr id="5" name="Rectangle 3">
            <a:extLst>
              <a:ext uri="{FF2B5EF4-FFF2-40B4-BE49-F238E27FC236}">
                <a16:creationId xmlns:a16="http://schemas.microsoft.com/office/drawing/2014/main" id="{59CB3695-DD8A-255E-7046-D3029C8286BD}"/>
              </a:ext>
            </a:extLst>
          </p:cNvPr>
          <p:cNvSpPr>
            <a:spLocks noChangeArrowheads="1"/>
          </p:cNvSpPr>
          <p:nvPr/>
        </p:nvSpPr>
        <p:spPr bwMode="auto">
          <a:xfrm>
            <a:off x="156410" y="1433947"/>
            <a:ext cx="120355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Merck in Pact for Chinese Obesity Drug</a:t>
            </a:r>
            <a:r>
              <a:rPr kumimoji="0" lang="en-US" altLang="en-US" sz="1800" b="0" i="0" u="none" strike="noStrike" cap="none" normalizeH="0" baseline="0" dirty="0">
                <a:ln>
                  <a:noFill/>
                </a:ln>
                <a:solidFill>
                  <a:schemeClr val="tx1"/>
                </a:solidFill>
                <a:effectLst/>
                <a:latin typeface="Arial" panose="020B0604020202020204" pitchFamily="34" charset="0"/>
              </a:rPr>
              <a:t>: Merck has entered into a nearly $2 billion deal with </a:t>
            </a:r>
            <a:r>
              <a:rPr kumimoji="0" lang="en-US" altLang="en-US" sz="1800" b="0" i="0" u="none" strike="noStrike" cap="none" normalizeH="0" baseline="0" dirty="0" err="1">
                <a:ln>
                  <a:noFill/>
                </a:ln>
                <a:solidFill>
                  <a:schemeClr val="tx1"/>
                </a:solidFill>
                <a:effectLst/>
                <a:latin typeface="Arial" panose="020B0604020202020204" pitchFamily="34" charset="0"/>
              </a:rPr>
              <a:t>Hansoh</a:t>
            </a:r>
            <a:r>
              <a:rPr kumimoji="0" lang="en-US" altLang="en-US" sz="1800" b="0" i="0" u="none" strike="noStrike" cap="none" normalizeH="0" baseline="0" dirty="0">
                <a:ln>
                  <a:noFill/>
                </a:ln>
                <a:solidFill>
                  <a:schemeClr val="tx1"/>
                </a:solidFill>
                <a:effectLst/>
                <a:latin typeface="Arial" panose="020B0604020202020204" pitchFamily="34" charset="0"/>
              </a:rPr>
              <a:t> Pharma for the Chinese obesity drug. </a:t>
            </a:r>
            <a:r>
              <a:rPr kumimoji="0" lang="en-US" altLang="en-US" sz="1800" b="0" i="0" u="none" strike="noStrike" cap="none" normalizeH="0" baseline="0" dirty="0" err="1">
                <a:ln>
                  <a:noFill/>
                </a:ln>
                <a:solidFill>
                  <a:schemeClr val="tx1"/>
                </a:solidFill>
                <a:effectLst/>
                <a:latin typeface="Arial" panose="020B0604020202020204" pitchFamily="34" charset="0"/>
              </a:rPr>
              <a:t>Hansoh</a:t>
            </a:r>
            <a:r>
              <a:rPr kumimoji="0" lang="en-US" altLang="en-US" sz="1800" b="0" i="0" u="none" strike="noStrike" cap="none" normalizeH="0" baseline="0" dirty="0">
                <a:ln>
                  <a:noFill/>
                </a:ln>
                <a:solidFill>
                  <a:schemeClr val="tx1"/>
                </a:solidFill>
                <a:effectLst/>
                <a:latin typeface="Arial" panose="020B0604020202020204" pitchFamily="34" charset="0"/>
              </a:rPr>
              <a:t> Pharma will receive royalties on sales and may co-promote or solely commercialize the drug in China </a:t>
            </a:r>
          </a:p>
        </p:txBody>
      </p:sp>
      <p:sp>
        <p:nvSpPr>
          <p:cNvPr id="7" name="TextBox 6">
            <a:extLst>
              <a:ext uri="{FF2B5EF4-FFF2-40B4-BE49-F238E27FC236}">
                <a16:creationId xmlns:a16="http://schemas.microsoft.com/office/drawing/2014/main" id="{FF2C9AE5-A418-9E98-505E-213005090DE4}"/>
              </a:ext>
            </a:extLst>
          </p:cNvPr>
          <p:cNvSpPr txBox="1"/>
          <p:nvPr/>
        </p:nvSpPr>
        <p:spPr>
          <a:xfrm>
            <a:off x="156410" y="2464437"/>
            <a:ext cx="6093994" cy="1200329"/>
          </a:xfrm>
          <a:prstGeom prst="rect">
            <a:avLst/>
          </a:prstGeom>
          <a:noFill/>
        </p:spPr>
        <p:txBody>
          <a:bodyPr wrap="square">
            <a:spAutoFit/>
          </a:bodyPr>
          <a:lstStyle/>
          <a:p>
            <a:pPr marL="285750" indent="-285750">
              <a:buFont typeface="Arial" panose="020B0604020202020204" pitchFamily="34" charset="0"/>
              <a:buChar char="•"/>
            </a:pPr>
            <a:r>
              <a:rPr lang="en-US" b="1" dirty="0"/>
              <a:t>Brigade Enterprises Launches Net-Zero Residential Project</a:t>
            </a:r>
            <a:r>
              <a:rPr lang="en-US" dirty="0"/>
              <a:t>: Brigade Enterprises has launched a net-zero residential project in Bengaluru, with a gross development value of Rs 500 crore.</a:t>
            </a:r>
          </a:p>
        </p:txBody>
      </p:sp>
      <p:sp>
        <p:nvSpPr>
          <p:cNvPr id="9" name="TextBox 8">
            <a:extLst>
              <a:ext uri="{FF2B5EF4-FFF2-40B4-BE49-F238E27FC236}">
                <a16:creationId xmlns:a16="http://schemas.microsoft.com/office/drawing/2014/main" id="{512C5026-E1B8-4CFD-9BC2-6B2BB326F7A3}"/>
              </a:ext>
            </a:extLst>
          </p:cNvPr>
          <p:cNvSpPr txBox="1"/>
          <p:nvPr/>
        </p:nvSpPr>
        <p:spPr>
          <a:xfrm>
            <a:off x="156410" y="3664766"/>
            <a:ext cx="6093994" cy="923330"/>
          </a:xfrm>
          <a:prstGeom prst="rect">
            <a:avLst/>
          </a:prstGeom>
          <a:noFill/>
        </p:spPr>
        <p:txBody>
          <a:bodyPr wrap="square">
            <a:spAutoFit/>
          </a:bodyPr>
          <a:lstStyle/>
          <a:p>
            <a:pPr marL="285750" indent="-285750">
              <a:buFont typeface="Arial" panose="020B0604020202020204" pitchFamily="34" charset="0"/>
              <a:buChar char="•"/>
            </a:pPr>
            <a:r>
              <a:rPr lang="en-US" b="1" dirty="0"/>
              <a:t>Foxconn Approaches Nissan</a:t>
            </a:r>
            <a:r>
              <a:rPr lang="en-US" dirty="0"/>
              <a:t>: Foxconn is reportedly in talks with Nissan to take a controlling stake.</a:t>
            </a:r>
          </a:p>
        </p:txBody>
      </p:sp>
      <p:sp>
        <p:nvSpPr>
          <p:cNvPr id="11" name="TextBox 10">
            <a:extLst>
              <a:ext uri="{FF2B5EF4-FFF2-40B4-BE49-F238E27FC236}">
                <a16:creationId xmlns:a16="http://schemas.microsoft.com/office/drawing/2014/main" id="{CCE6BD8D-084E-E8A1-86D6-2DAAB20BC14B}"/>
              </a:ext>
            </a:extLst>
          </p:cNvPr>
          <p:cNvSpPr txBox="1"/>
          <p:nvPr/>
        </p:nvSpPr>
        <p:spPr>
          <a:xfrm>
            <a:off x="156410" y="4588096"/>
            <a:ext cx="6093994" cy="923330"/>
          </a:xfrm>
          <a:prstGeom prst="rect">
            <a:avLst/>
          </a:prstGeom>
          <a:noFill/>
        </p:spPr>
        <p:txBody>
          <a:bodyPr wrap="square">
            <a:spAutoFit/>
          </a:bodyPr>
          <a:lstStyle/>
          <a:p>
            <a:pPr marL="285750" indent="-285750">
              <a:buFont typeface="Arial" panose="020B0604020202020204" pitchFamily="34" charset="0"/>
              <a:buChar char="•"/>
            </a:pPr>
            <a:r>
              <a:rPr lang="en-US" b="1" dirty="0" err="1"/>
              <a:t>KFin</a:t>
            </a:r>
            <a:r>
              <a:rPr lang="en-US" b="1" dirty="0"/>
              <a:t> Technologies Shares Up 30%</a:t>
            </a:r>
            <a:r>
              <a:rPr lang="en-US" dirty="0"/>
              <a:t>: </a:t>
            </a:r>
            <a:r>
              <a:rPr lang="en-US" dirty="0" err="1"/>
              <a:t>KFin</a:t>
            </a:r>
            <a:r>
              <a:rPr lang="en-US" dirty="0"/>
              <a:t> Technologies' shares have surged by 30% in a month due to its expansion plans in Southeast Asia</a:t>
            </a:r>
          </a:p>
        </p:txBody>
      </p:sp>
      <p:sp>
        <p:nvSpPr>
          <p:cNvPr id="13" name="TextBox 12">
            <a:extLst>
              <a:ext uri="{FF2B5EF4-FFF2-40B4-BE49-F238E27FC236}">
                <a16:creationId xmlns:a16="http://schemas.microsoft.com/office/drawing/2014/main" id="{9C55F88E-A8F5-A6DC-861E-8E8D0ECE01D5}"/>
              </a:ext>
            </a:extLst>
          </p:cNvPr>
          <p:cNvSpPr txBox="1"/>
          <p:nvPr/>
        </p:nvSpPr>
        <p:spPr>
          <a:xfrm>
            <a:off x="156410" y="5676734"/>
            <a:ext cx="6093994" cy="923330"/>
          </a:xfrm>
          <a:prstGeom prst="rect">
            <a:avLst/>
          </a:prstGeom>
          <a:noFill/>
        </p:spPr>
        <p:txBody>
          <a:bodyPr wrap="square">
            <a:spAutoFit/>
          </a:bodyPr>
          <a:lstStyle/>
          <a:p>
            <a:pPr marL="285750" indent="-285750">
              <a:buFont typeface="Arial" panose="020B0604020202020204" pitchFamily="34" charset="0"/>
              <a:buChar char="•"/>
            </a:pPr>
            <a:r>
              <a:rPr lang="en-US" b="1" dirty="0"/>
              <a:t>Akzo Nobel India Shares Higher</a:t>
            </a:r>
            <a:r>
              <a:rPr lang="en-US" dirty="0"/>
              <a:t>: Akzo Nobel India's shares have risen by 6% on reports of a potential $2-2.5 billion deal for its assets.</a:t>
            </a:r>
          </a:p>
        </p:txBody>
      </p:sp>
    </p:spTree>
    <p:extLst>
      <p:ext uri="{BB962C8B-B14F-4D97-AF65-F5344CB8AC3E}">
        <p14:creationId xmlns:p14="http://schemas.microsoft.com/office/powerpoint/2010/main" val="160668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6403-0951-8E2E-E469-DDA49FE19796}"/>
              </a:ext>
            </a:extLst>
          </p:cNvPr>
          <p:cNvSpPr>
            <a:spLocks noGrp="1"/>
          </p:cNvSpPr>
          <p:nvPr>
            <p:ph type="title"/>
          </p:nvPr>
        </p:nvSpPr>
        <p:spPr>
          <a:xfrm>
            <a:off x="345322" y="284276"/>
            <a:ext cx="9404723" cy="858724"/>
          </a:xfrm>
        </p:spPr>
        <p:txBody>
          <a:bodyPr/>
          <a:lstStyle/>
          <a:p>
            <a:r>
              <a:rPr lang="en-US" b="1" dirty="0">
                <a:latin typeface="Arial Narrow" panose="020B0606020202030204" pitchFamily="34" charset="0"/>
              </a:rPr>
              <a:t>Technical analysis </a:t>
            </a:r>
            <a:br>
              <a:rPr lang="en-US" dirty="0"/>
            </a:br>
            <a:endParaRPr lang="en-US" dirty="0"/>
          </a:p>
        </p:txBody>
      </p:sp>
      <p:pic>
        <p:nvPicPr>
          <p:cNvPr id="3" name="Picture 2">
            <a:extLst>
              <a:ext uri="{FF2B5EF4-FFF2-40B4-BE49-F238E27FC236}">
                <a16:creationId xmlns:a16="http://schemas.microsoft.com/office/drawing/2014/main" id="{5348E011-AC3F-585C-F601-A2A0C421D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889" y="211456"/>
            <a:ext cx="5052494" cy="2415368"/>
          </a:xfrm>
          <a:prstGeom prst="rect">
            <a:avLst/>
          </a:prstGeom>
        </p:spPr>
      </p:pic>
      <p:sp>
        <p:nvSpPr>
          <p:cNvPr id="5" name="TextBox 4">
            <a:extLst>
              <a:ext uri="{FF2B5EF4-FFF2-40B4-BE49-F238E27FC236}">
                <a16:creationId xmlns:a16="http://schemas.microsoft.com/office/drawing/2014/main" id="{2764B8DB-891D-2A4E-9D94-AA4EB4EA99C1}"/>
              </a:ext>
            </a:extLst>
          </p:cNvPr>
          <p:cNvSpPr txBox="1"/>
          <p:nvPr/>
        </p:nvSpPr>
        <p:spPr>
          <a:xfrm>
            <a:off x="345322" y="1029705"/>
            <a:ext cx="6093994" cy="2585323"/>
          </a:xfrm>
          <a:prstGeom prst="rect">
            <a:avLst/>
          </a:prstGeom>
          <a:noFill/>
        </p:spPr>
        <p:txBody>
          <a:bodyPr wrap="square">
            <a:spAutoFit/>
          </a:bodyPr>
          <a:lstStyle/>
          <a:p>
            <a:r>
              <a:rPr lang="en-US" b="1" dirty="0"/>
              <a:t>Moving Averages (MA)</a:t>
            </a:r>
          </a:p>
          <a:p>
            <a:pPr>
              <a:buFont typeface="Arial" panose="020B0604020202020204" pitchFamily="34" charset="0"/>
              <a:buChar char="•"/>
            </a:pPr>
            <a:r>
              <a:rPr lang="en-US" b="1" dirty="0"/>
              <a:t>50-Day Moving Average</a:t>
            </a:r>
            <a:r>
              <a:rPr lang="en-US" dirty="0"/>
              <a:t>: Indicates the average closing price over the last 50 days. It helps smooth out price data to identify trends.</a:t>
            </a:r>
          </a:p>
          <a:p>
            <a:endParaRPr lang="en-US" dirty="0"/>
          </a:p>
          <a:p>
            <a:pPr>
              <a:buFont typeface="Arial" panose="020B0604020202020204" pitchFamily="34" charset="0"/>
              <a:buChar char="•"/>
            </a:pPr>
            <a:r>
              <a:rPr lang="en-US" b="1" dirty="0"/>
              <a:t>200-Day Moving Average</a:t>
            </a:r>
            <a:r>
              <a:rPr lang="en-US" dirty="0"/>
              <a:t>: Indicates the average closing price over the last 200 days. It's used to determine the long-term trend direction.</a:t>
            </a:r>
          </a:p>
          <a:p>
            <a:endParaRPr lang="en-US" dirty="0"/>
          </a:p>
        </p:txBody>
      </p:sp>
      <p:sp>
        <p:nvSpPr>
          <p:cNvPr id="7" name="TextBox 6">
            <a:extLst>
              <a:ext uri="{FF2B5EF4-FFF2-40B4-BE49-F238E27FC236}">
                <a16:creationId xmlns:a16="http://schemas.microsoft.com/office/drawing/2014/main" id="{847F6AFD-C613-8AB6-6AA5-25B9FCE1BFC0}"/>
              </a:ext>
            </a:extLst>
          </p:cNvPr>
          <p:cNvSpPr txBox="1"/>
          <p:nvPr/>
        </p:nvSpPr>
        <p:spPr>
          <a:xfrm>
            <a:off x="345322" y="3429000"/>
            <a:ext cx="6093994" cy="1477328"/>
          </a:xfrm>
          <a:prstGeom prst="rect">
            <a:avLst/>
          </a:prstGeom>
          <a:noFill/>
        </p:spPr>
        <p:txBody>
          <a:bodyPr wrap="square">
            <a:spAutoFit/>
          </a:bodyPr>
          <a:lstStyle/>
          <a:p>
            <a:r>
              <a:rPr lang="en-US" b="1" dirty="0"/>
              <a:t>Relative Strength Index (RSI)</a:t>
            </a:r>
          </a:p>
          <a:p>
            <a:pPr>
              <a:buFont typeface="Arial" panose="020B0604020202020204" pitchFamily="34" charset="0"/>
              <a:buChar char="•"/>
            </a:pPr>
            <a:r>
              <a:rPr lang="en-US" b="1" dirty="0"/>
              <a:t>RSI (14)</a:t>
            </a:r>
            <a:r>
              <a:rPr lang="en-US" dirty="0"/>
              <a:t>: Measures the speed and change of price movements on a scale of 0 to 100. An RSI above 70 indicates overbought conditions, while an RSI below 30 indicates oversold conditions.</a:t>
            </a:r>
          </a:p>
        </p:txBody>
      </p:sp>
      <p:sp>
        <p:nvSpPr>
          <p:cNvPr id="9" name="TextBox 8">
            <a:extLst>
              <a:ext uri="{FF2B5EF4-FFF2-40B4-BE49-F238E27FC236}">
                <a16:creationId xmlns:a16="http://schemas.microsoft.com/office/drawing/2014/main" id="{BED195DB-10D1-BCB1-2C0E-BDFDF8FDC3E5}"/>
              </a:ext>
            </a:extLst>
          </p:cNvPr>
          <p:cNvSpPr txBox="1"/>
          <p:nvPr/>
        </p:nvSpPr>
        <p:spPr>
          <a:xfrm>
            <a:off x="345322" y="4951132"/>
            <a:ext cx="6093994" cy="1754326"/>
          </a:xfrm>
          <a:prstGeom prst="rect">
            <a:avLst/>
          </a:prstGeom>
          <a:noFill/>
        </p:spPr>
        <p:txBody>
          <a:bodyPr wrap="square">
            <a:spAutoFit/>
          </a:bodyPr>
          <a:lstStyle/>
          <a:p>
            <a:r>
              <a:rPr lang="en-US" b="1" dirty="0"/>
              <a:t>Moving Average Convergence Divergence (MACD)</a:t>
            </a:r>
          </a:p>
          <a:p>
            <a:pPr>
              <a:buFont typeface="Arial" panose="020B0604020202020204" pitchFamily="34" charset="0"/>
              <a:buChar char="•"/>
            </a:pPr>
            <a:r>
              <a:rPr lang="en-US" b="1" dirty="0"/>
              <a:t>MACD (12,26,9)</a:t>
            </a:r>
            <a:r>
              <a:rPr lang="en-US" dirty="0"/>
              <a:t>: A trend-following momentum indicator that shows the relationship between two moving averages of a stock's price. The MACD line crossing above the signal line indicates a bullish signal, while crossing below indicates a bearish signal</a:t>
            </a:r>
          </a:p>
        </p:txBody>
      </p:sp>
      <p:sp>
        <p:nvSpPr>
          <p:cNvPr id="11" name="TextBox 10">
            <a:extLst>
              <a:ext uri="{FF2B5EF4-FFF2-40B4-BE49-F238E27FC236}">
                <a16:creationId xmlns:a16="http://schemas.microsoft.com/office/drawing/2014/main" id="{BC043A72-55F3-5235-A5AF-9420ACEF8ADE}"/>
              </a:ext>
            </a:extLst>
          </p:cNvPr>
          <p:cNvSpPr txBox="1"/>
          <p:nvPr/>
        </p:nvSpPr>
        <p:spPr>
          <a:xfrm>
            <a:off x="7709595" y="2742614"/>
            <a:ext cx="4080900" cy="369332"/>
          </a:xfrm>
          <a:prstGeom prst="rect">
            <a:avLst/>
          </a:prstGeom>
          <a:noFill/>
        </p:spPr>
        <p:txBody>
          <a:bodyPr wrap="square">
            <a:spAutoFit/>
          </a:bodyPr>
          <a:lstStyle/>
          <a:p>
            <a:r>
              <a:rPr lang="en-US" b="1" dirty="0"/>
              <a:t>Moving Average 50 days analysis</a:t>
            </a:r>
          </a:p>
        </p:txBody>
      </p:sp>
      <p:sp>
        <p:nvSpPr>
          <p:cNvPr id="17" name="TextBox 16">
            <a:extLst>
              <a:ext uri="{FF2B5EF4-FFF2-40B4-BE49-F238E27FC236}">
                <a16:creationId xmlns:a16="http://schemas.microsoft.com/office/drawing/2014/main" id="{9EE809DE-EDF9-B70B-D7C6-22B02B5D9B29}"/>
              </a:ext>
            </a:extLst>
          </p:cNvPr>
          <p:cNvSpPr txBox="1"/>
          <p:nvPr/>
        </p:nvSpPr>
        <p:spPr>
          <a:xfrm>
            <a:off x="7901783" y="6174312"/>
            <a:ext cx="3944895" cy="646331"/>
          </a:xfrm>
          <a:prstGeom prst="rect">
            <a:avLst/>
          </a:prstGeom>
          <a:noFill/>
        </p:spPr>
        <p:txBody>
          <a:bodyPr wrap="square">
            <a:spAutoFit/>
          </a:bodyPr>
          <a:lstStyle/>
          <a:p>
            <a:r>
              <a:rPr lang="en-US" b="1" dirty="0"/>
              <a:t>Moving Average 200 days analysis</a:t>
            </a:r>
          </a:p>
        </p:txBody>
      </p:sp>
      <p:pic>
        <p:nvPicPr>
          <p:cNvPr id="19" name="Picture 18">
            <a:extLst>
              <a:ext uri="{FF2B5EF4-FFF2-40B4-BE49-F238E27FC236}">
                <a16:creationId xmlns:a16="http://schemas.microsoft.com/office/drawing/2014/main" id="{3CBC9177-8FEE-2D23-57A1-73F5B8DC5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1889" y="3258718"/>
            <a:ext cx="5052494" cy="2909117"/>
          </a:xfrm>
          <a:prstGeom prst="rect">
            <a:avLst/>
          </a:prstGeom>
        </p:spPr>
      </p:pic>
    </p:spTree>
    <p:extLst>
      <p:ext uri="{BB962C8B-B14F-4D97-AF65-F5344CB8AC3E}">
        <p14:creationId xmlns:p14="http://schemas.microsoft.com/office/powerpoint/2010/main" val="184621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7B46-AE5A-6EAA-2752-249CB23CA0C3}"/>
              </a:ext>
            </a:extLst>
          </p:cNvPr>
          <p:cNvSpPr>
            <a:spLocks noGrp="1"/>
          </p:cNvSpPr>
          <p:nvPr>
            <p:ph type="title"/>
          </p:nvPr>
        </p:nvSpPr>
        <p:spPr>
          <a:xfrm>
            <a:off x="270875" y="561002"/>
            <a:ext cx="9404723" cy="942945"/>
          </a:xfrm>
        </p:spPr>
        <p:txBody>
          <a:bodyPr/>
          <a:lstStyle/>
          <a:p>
            <a:r>
              <a:rPr lang="en-US" sz="4400" b="1" dirty="0">
                <a:latin typeface="Arial Narrow" panose="020B0606020202030204" pitchFamily="34" charset="0"/>
              </a:rPr>
              <a:t>Real Time Data</a:t>
            </a:r>
          </a:p>
        </p:txBody>
      </p:sp>
      <p:sp>
        <p:nvSpPr>
          <p:cNvPr id="3" name="Rectangle 1">
            <a:extLst>
              <a:ext uri="{FF2B5EF4-FFF2-40B4-BE49-F238E27FC236}">
                <a16:creationId xmlns:a16="http://schemas.microsoft.com/office/drawing/2014/main" id="{E19DD336-8CE9-24F6-464D-D2BE4E81E82C}"/>
              </a:ext>
            </a:extLst>
          </p:cNvPr>
          <p:cNvSpPr>
            <a:spLocks noChangeArrowheads="1"/>
          </p:cNvSpPr>
          <p:nvPr/>
        </p:nvSpPr>
        <p:spPr bwMode="auto">
          <a:xfrm>
            <a:off x="175814" y="2652556"/>
            <a:ext cx="110222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Kaggle</a:t>
            </a:r>
            <a:r>
              <a:rPr kumimoji="0" lang="en-US" altLang="en-US" sz="1800" b="0" i="0" u="none" strike="noStrike" cap="none" normalizeH="0" baseline="0" dirty="0">
                <a:ln>
                  <a:noFill/>
                </a:ln>
                <a:solidFill>
                  <a:schemeClr val="tx1"/>
                </a:solidFill>
                <a:effectLst/>
                <a:latin typeface="Arial" panose="020B0604020202020204" pitchFamily="34" charset="0"/>
              </a:rPr>
              <a:t>: Kaggle offers a wide range of open datasets and machine learning projects. You can explore, analyze, and share quality data on various topics.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Maven Analytics</a:t>
            </a:r>
            <a:r>
              <a:rPr kumimoji="0" lang="en-US" altLang="en-US" sz="1800" b="0" i="0" u="none" strike="noStrike" cap="none" normalizeH="0" baseline="0" dirty="0">
                <a:ln>
                  <a:noFill/>
                </a:ln>
                <a:solidFill>
                  <a:schemeClr val="tx1"/>
                </a:solidFill>
                <a:effectLst/>
                <a:latin typeface="Arial" panose="020B0604020202020204" pitchFamily="34" charset="0"/>
              </a:rPr>
              <a:t>: Maven Analytics provides free datasets and samples for practice. You can download datasets on topics like flight delays, movie ratings, and more.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GitHub - </a:t>
            </a:r>
            <a:r>
              <a:rPr kumimoji="0" lang="en-US" altLang="en-US" sz="1800" b="1" i="0" u="none" strike="noStrike" cap="none" normalizeH="0" baseline="0" dirty="0" err="1">
                <a:ln>
                  <a:noFill/>
                </a:ln>
                <a:solidFill>
                  <a:schemeClr val="tx1"/>
                </a:solidFill>
                <a:effectLst/>
                <a:latin typeface="Arial" panose="020B0604020202020204" pitchFamily="34" charset="0"/>
              </a:rPr>
              <a:t>bytewax</a:t>
            </a:r>
            <a:r>
              <a:rPr kumimoji="0" lang="en-US" altLang="en-US" sz="1800" b="1" i="0" u="none" strike="noStrike" cap="none" normalizeH="0" baseline="0" dirty="0">
                <a:ln>
                  <a:noFill/>
                </a:ln>
                <a:solidFill>
                  <a:schemeClr val="tx1"/>
                </a:solidFill>
                <a:effectLst/>
                <a:latin typeface="Arial" panose="020B0604020202020204" pitchFamily="34" charset="0"/>
              </a:rPr>
              <a:t>/awesome-public-real-time-datasets</a:t>
            </a:r>
            <a:r>
              <a:rPr kumimoji="0" lang="en-US" altLang="en-US" sz="1800" b="0" i="0" u="none" strike="noStrike" cap="none" normalizeH="0" baseline="0" dirty="0">
                <a:ln>
                  <a:noFill/>
                </a:ln>
                <a:solidFill>
                  <a:schemeClr val="tx1"/>
                </a:solidFill>
                <a:effectLst/>
                <a:latin typeface="Arial" panose="020B0604020202020204" pitchFamily="34" charset="0"/>
              </a:rPr>
              <a:t>: This GitHub repository lists public real-time datasets and sources, including market data, transportation data, and more.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9B664C2-9A1D-A646-B0F4-A716FF98A481}"/>
              </a:ext>
            </a:extLst>
          </p:cNvPr>
          <p:cNvSpPr txBox="1"/>
          <p:nvPr/>
        </p:nvSpPr>
        <p:spPr>
          <a:xfrm>
            <a:off x="175814" y="1365884"/>
            <a:ext cx="7381209" cy="1015663"/>
          </a:xfrm>
          <a:prstGeom prst="rect">
            <a:avLst/>
          </a:prstGeom>
          <a:noFill/>
        </p:spPr>
        <p:txBody>
          <a:bodyPr wrap="square">
            <a:spAutoFit/>
          </a:bodyPr>
          <a:lstStyle/>
          <a:p>
            <a:r>
              <a:rPr lang="en-US" sz="2000" b="1" dirty="0"/>
              <a:t>For real-time data analysis, I can explore various platforms that provide access to real-time datasets. Here are a few options:</a:t>
            </a:r>
          </a:p>
        </p:txBody>
      </p:sp>
    </p:spTree>
    <p:extLst>
      <p:ext uri="{BB962C8B-B14F-4D97-AF65-F5344CB8AC3E}">
        <p14:creationId xmlns:p14="http://schemas.microsoft.com/office/powerpoint/2010/main" val="238903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380</TotalTime>
  <Words>1430</Words>
  <Application>Microsoft Office PowerPoint</Application>
  <PresentationFormat>Widescreen</PresentationFormat>
  <Paragraphs>129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Narrow</vt:lpstr>
      <vt:lpstr>Calibri</vt:lpstr>
      <vt:lpstr>Century Gothic</vt:lpstr>
      <vt:lpstr>Wingdings 3</vt:lpstr>
      <vt:lpstr>Ion</vt:lpstr>
      <vt:lpstr>Stock Market Analysis</vt:lpstr>
      <vt:lpstr>Introduction</vt:lpstr>
      <vt:lpstr>Market overview</vt:lpstr>
      <vt:lpstr>Market trends and performance over time </vt:lpstr>
      <vt:lpstr>Sector wise performance</vt:lpstr>
      <vt:lpstr>Company Analysis</vt:lpstr>
      <vt:lpstr>Company news and Announcement</vt:lpstr>
      <vt:lpstr>Technical analysis  </vt:lpstr>
      <vt:lpstr>Real Time Data</vt:lpstr>
      <vt:lpstr>Conclusion on Market Performance and Technical Analysis</vt:lpstr>
      <vt:lpstr>Conclusions</vt:lpstr>
      <vt:lpstr>PowerPoint Presentation</vt:lpstr>
      <vt:lpstr>Dashboard Benefits: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Pramita Chakraborty</dc:creator>
  <cp:lastModifiedBy>Pramita Chakraborty</cp:lastModifiedBy>
  <cp:revision>1</cp:revision>
  <dcterms:created xsi:type="dcterms:W3CDTF">2024-12-26T16:25:18Z</dcterms:created>
  <dcterms:modified xsi:type="dcterms:W3CDTF">2025-01-08T18:46:23Z</dcterms:modified>
</cp:coreProperties>
</file>