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71" r:id="rId8"/>
    <p:sldId id="267" r:id="rId9"/>
    <p:sldId id="269" r:id="rId10"/>
    <p:sldId id="268" r:id="rId11"/>
    <p:sldId id="270" r:id="rId12"/>
    <p:sldId id="262" r:id="rId13"/>
    <p:sldId id="263" r:id="rId14"/>
    <p:sldId id="264" r:id="rId15"/>
    <p:sldId id="265" r:id="rId16"/>
    <p:sldId id="266" r:id="rId17"/>
  </p:sldIdLst>
  <p:sldSz cx="9144000" cy="5143500" type="screen16x9"/>
  <p:notesSz cx="6858000" cy="9144000"/>
  <p:embeddedFontLst>
    <p:embeddedFont>
      <p:font typeface="Lato" panose="020F0502020204030203" pitchFamily="34" charset="77"/>
      <p:regular r:id="rId19"/>
      <p:bold r:id="rId20"/>
      <p:italic r:id="rId21"/>
      <p:boldItalic r:id="rId22"/>
    </p:embeddedFont>
    <p:embeddedFont>
      <p:font typeface="Montserrat" pitchFamily="2" charset="77"/>
      <p:regular r:id="rId23"/>
      <p:bold r:id="rId24"/>
      <p:italic r:id="rId25"/>
      <p:boldItalic r:id="rId26"/>
    </p:embeddedFont>
    <p:embeddedFont>
      <p:font typeface="Nunito"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4"/>
  </p:normalViewPr>
  <p:slideViewPr>
    <p:cSldViewPr snapToGrid="0">
      <p:cViewPr varScale="1">
        <p:scale>
          <a:sx n="102" d="100"/>
          <a:sy n="102" d="100"/>
        </p:scale>
        <p:origin x="176" y="6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2525466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2525466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2525466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2525466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218db04fa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218db04f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218db04fa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218db04fa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218db04fa_0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218db04fa_0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218db04fa_0_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218db04fa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218db04fa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218db04fa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25254664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25254664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25254664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25254664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25254664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25254664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ceedings.mlr.press/v70/gal17a/gal17a.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a:hlinkClick r:id="rId3"/>
          </p:cNvPr>
          <p:cNvSpPr txBox="1">
            <a:spLocks noGrp="1"/>
          </p:cNvSpPr>
          <p:nvPr>
            <p:ph type="ctrTitle"/>
          </p:nvPr>
        </p:nvSpPr>
        <p:spPr>
          <a:xfrm>
            <a:off x="3203600" y="1715713"/>
            <a:ext cx="5574600" cy="187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hlink"/>
                </a:solidFill>
                <a:hlinkClick r:id="rId3"/>
              </a:rPr>
              <a:t>Title</a:t>
            </a:r>
            <a:r>
              <a:rPr lang="en" u="sng">
                <a:solidFill>
                  <a:schemeClr val="hlink"/>
                </a:solidFill>
                <a:hlinkClick r:id="rId3"/>
              </a:rPr>
              <a:t>: Deep Bayesian Active Learning with Image Data</a:t>
            </a:r>
            <a:endParaRPr/>
          </a:p>
        </p:txBody>
      </p:sp>
      <p:sp>
        <p:nvSpPr>
          <p:cNvPr id="135" name="Google Shape;135;p13"/>
          <p:cNvSpPr txBox="1">
            <a:spLocks noGrp="1"/>
          </p:cNvSpPr>
          <p:nvPr>
            <p:ph type="subTitle" idx="1"/>
          </p:nvPr>
        </p:nvSpPr>
        <p:spPr>
          <a:xfrm>
            <a:off x="273250" y="3877350"/>
            <a:ext cx="2740200" cy="943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Presented by:   </a:t>
            </a:r>
            <a:endParaRPr/>
          </a:p>
          <a:p>
            <a:pPr marL="0" lvl="0" indent="0" algn="l" rtl="0">
              <a:spcBef>
                <a:spcPts val="0"/>
              </a:spcBef>
              <a:spcAft>
                <a:spcPts val="0"/>
              </a:spcAft>
              <a:buNone/>
            </a:pPr>
            <a:endParaRPr/>
          </a:p>
          <a:p>
            <a:pPr marL="0" lvl="0" indent="457200" algn="l" rtl="0">
              <a:spcBef>
                <a:spcPts val="0"/>
              </a:spcBef>
              <a:spcAft>
                <a:spcPts val="0"/>
              </a:spcAft>
              <a:buNone/>
            </a:pPr>
            <a:r>
              <a:rPr lang="en"/>
              <a:t> Alexander poppe</a:t>
            </a:r>
            <a:endParaRPr/>
          </a:p>
          <a:p>
            <a:pPr marL="0" lvl="0" indent="0" algn="l" rtl="0">
              <a:spcBef>
                <a:spcPts val="0"/>
              </a:spcBef>
              <a:spcAft>
                <a:spcPts val="0"/>
              </a:spcAft>
              <a:buNone/>
            </a:pPr>
            <a:r>
              <a:rPr lang="en"/>
              <a:t>	Pramod kumar Nagaraj</a:t>
            </a:r>
            <a:endParaRPr/>
          </a:p>
        </p:txBody>
      </p:sp>
      <p:sp>
        <p:nvSpPr>
          <p:cNvPr id="136" name="Google Shape;136;p13"/>
          <p:cNvSpPr txBox="1"/>
          <p:nvPr/>
        </p:nvSpPr>
        <p:spPr>
          <a:xfrm>
            <a:off x="3203600" y="314975"/>
            <a:ext cx="54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Machine learning ||: Bayesian &amp; Unsupervised Methods </a:t>
            </a:r>
            <a:endParaRPr>
              <a:solidFill>
                <a:schemeClr val="lt1"/>
              </a:solidFill>
              <a:latin typeface="Nunito"/>
              <a:ea typeface="Nunito"/>
              <a:cs typeface="Nunito"/>
              <a:sym typeface="Nunito"/>
            </a:endParaRPr>
          </a:p>
        </p:txBody>
      </p:sp>
      <p:sp>
        <p:nvSpPr>
          <p:cNvPr id="137" name="Google Shape;137;p13"/>
          <p:cNvSpPr txBox="1"/>
          <p:nvPr/>
        </p:nvSpPr>
        <p:spPr>
          <a:xfrm>
            <a:off x="3203600" y="1015338"/>
            <a:ext cx="323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Research Paper presentation</a:t>
            </a:r>
            <a:endParaRPr>
              <a:solidFill>
                <a:schemeClr val="lt1"/>
              </a:solidFill>
              <a:latin typeface="Nunito"/>
              <a:ea typeface="Nunito"/>
              <a:cs typeface="Nunito"/>
              <a:sym typeface="Nunito"/>
            </a:endParaRPr>
          </a:p>
        </p:txBody>
      </p:sp>
      <p:sp>
        <p:nvSpPr>
          <p:cNvPr id="138" name="Google Shape;138;p13"/>
          <p:cNvSpPr txBox="1"/>
          <p:nvPr/>
        </p:nvSpPr>
        <p:spPr>
          <a:xfrm>
            <a:off x="5189900" y="3825600"/>
            <a:ext cx="3588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Research paper author:</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914400" lvl="0" indent="457200" algn="l" rtl="0">
              <a:spcBef>
                <a:spcPts val="0"/>
              </a:spcBef>
              <a:spcAft>
                <a:spcPts val="0"/>
              </a:spcAft>
              <a:buNone/>
            </a:pPr>
            <a:r>
              <a:rPr lang="en">
                <a:solidFill>
                  <a:schemeClr val="lt1"/>
                </a:solidFill>
                <a:latin typeface="Nunito"/>
                <a:ea typeface="Nunito"/>
                <a:cs typeface="Nunito"/>
                <a:sym typeface="Nunito"/>
              </a:rPr>
              <a:t>Yarin Gal</a:t>
            </a:r>
            <a:endParaRPr>
              <a:solidFill>
                <a:schemeClr val="lt1"/>
              </a:solidFill>
              <a:latin typeface="Nunito"/>
              <a:ea typeface="Nunito"/>
              <a:cs typeface="Nunito"/>
              <a:sym typeface="Nunito"/>
            </a:endParaRPr>
          </a:p>
          <a:p>
            <a:pPr marL="914400" lvl="0" indent="457200" algn="l" rtl="0">
              <a:spcBef>
                <a:spcPts val="0"/>
              </a:spcBef>
              <a:spcAft>
                <a:spcPts val="0"/>
              </a:spcAft>
              <a:buNone/>
            </a:pPr>
            <a:r>
              <a:rPr lang="en">
                <a:solidFill>
                  <a:schemeClr val="lt1"/>
                </a:solidFill>
                <a:latin typeface="Nunito"/>
                <a:ea typeface="Nunito"/>
                <a:cs typeface="Nunito"/>
                <a:sym typeface="Nunito"/>
              </a:rPr>
              <a:t>Riashat Islam</a:t>
            </a:r>
            <a:endParaRPr>
              <a:solidFill>
                <a:schemeClr val="lt1"/>
              </a:solidFill>
              <a:latin typeface="Nunito"/>
              <a:ea typeface="Nunito"/>
              <a:cs typeface="Nunito"/>
              <a:sym typeface="Nunito"/>
            </a:endParaRPr>
          </a:p>
          <a:p>
            <a:pPr marL="914400" lvl="0" indent="457200" algn="l" rtl="0">
              <a:spcBef>
                <a:spcPts val="0"/>
              </a:spcBef>
              <a:spcAft>
                <a:spcPts val="0"/>
              </a:spcAft>
              <a:buNone/>
            </a:pPr>
            <a:r>
              <a:rPr lang="en">
                <a:solidFill>
                  <a:schemeClr val="lt1"/>
                </a:solidFill>
                <a:latin typeface="Nunito"/>
                <a:ea typeface="Nunito"/>
                <a:cs typeface="Nunito"/>
                <a:sym typeface="Nunito"/>
              </a:rPr>
              <a:t>Zoubin Ghahramani</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E3C3-63C0-3D43-9DD4-6244C70F83DE}"/>
              </a:ext>
            </a:extLst>
          </p:cNvPr>
          <p:cNvSpPr>
            <a:spLocks noGrp="1"/>
          </p:cNvSpPr>
          <p:nvPr>
            <p:ph type="title"/>
          </p:nvPr>
        </p:nvSpPr>
        <p:spPr/>
        <p:txBody>
          <a:bodyPr/>
          <a:lstStyle/>
          <a:p>
            <a:r>
              <a:rPr lang="en-BE" dirty="0"/>
              <a:t>Acquisition function - BALD</a:t>
            </a:r>
          </a:p>
        </p:txBody>
      </p:sp>
      <p:pic>
        <p:nvPicPr>
          <p:cNvPr id="11" name="Picture 10">
            <a:extLst>
              <a:ext uri="{FF2B5EF4-FFF2-40B4-BE49-F238E27FC236}">
                <a16:creationId xmlns:a16="http://schemas.microsoft.com/office/drawing/2014/main" id="{D70319FF-D9BA-5640-9D30-421D8457BA6D}"/>
              </a:ext>
            </a:extLst>
          </p:cNvPr>
          <p:cNvPicPr>
            <a:picLocks noChangeAspect="1"/>
          </p:cNvPicPr>
          <p:nvPr/>
        </p:nvPicPr>
        <p:blipFill>
          <a:blip r:embed="rId2"/>
          <a:stretch>
            <a:fillRect/>
          </a:stretch>
        </p:blipFill>
        <p:spPr>
          <a:xfrm>
            <a:off x="1435100" y="2203450"/>
            <a:ext cx="6273800" cy="736600"/>
          </a:xfrm>
          <a:prstGeom prst="rect">
            <a:avLst/>
          </a:prstGeom>
        </p:spPr>
      </p:pic>
    </p:spTree>
    <p:extLst>
      <p:ext uri="{BB962C8B-B14F-4D97-AF65-F5344CB8AC3E}">
        <p14:creationId xmlns:p14="http://schemas.microsoft.com/office/powerpoint/2010/main" val="359237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FEF933-0640-3246-A1CC-D84749D57009}"/>
              </a:ext>
            </a:extLst>
          </p:cNvPr>
          <p:cNvSpPr>
            <a:spLocks noGrp="1"/>
          </p:cNvSpPr>
          <p:nvPr>
            <p:ph type="title"/>
          </p:nvPr>
        </p:nvSpPr>
        <p:spPr/>
        <p:txBody>
          <a:bodyPr/>
          <a:lstStyle/>
          <a:p>
            <a:r>
              <a:rPr lang="en-BE" dirty="0"/>
              <a:t>Acquisition function - BALD</a:t>
            </a:r>
          </a:p>
        </p:txBody>
      </p:sp>
      <p:pic>
        <p:nvPicPr>
          <p:cNvPr id="5" name="Picture 4">
            <a:extLst>
              <a:ext uri="{FF2B5EF4-FFF2-40B4-BE49-F238E27FC236}">
                <a16:creationId xmlns:a16="http://schemas.microsoft.com/office/drawing/2014/main" id="{475A6367-56B0-9F4A-963C-65251167EBED}"/>
              </a:ext>
            </a:extLst>
          </p:cNvPr>
          <p:cNvPicPr>
            <a:picLocks noChangeAspect="1"/>
          </p:cNvPicPr>
          <p:nvPr/>
        </p:nvPicPr>
        <p:blipFill rotWithShape="1">
          <a:blip r:embed="rId2"/>
          <a:srcRect r="81346"/>
          <a:stretch/>
        </p:blipFill>
        <p:spPr>
          <a:xfrm>
            <a:off x="1435100" y="2203450"/>
            <a:ext cx="1170314" cy="736600"/>
          </a:xfrm>
          <a:prstGeom prst="rect">
            <a:avLst/>
          </a:prstGeom>
        </p:spPr>
      </p:pic>
      <p:pic>
        <p:nvPicPr>
          <p:cNvPr id="6" name="Picture 5">
            <a:extLst>
              <a:ext uri="{FF2B5EF4-FFF2-40B4-BE49-F238E27FC236}">
                <a16:creationId xmlns:a16="http://schemas.microsoft.com/office/drawing/2014/main" id="{113C8D65-538B-774C-A236-5A01241A21A4}"/>
              </a:ext>
            </a:extLst>
          </p:cNvPr>
          <p:cNvPicPr>
            <a:picLocks noChangeAspect="1"/>
          </p:cNvPicPr>
          <p:nvPr/>
        </p:nvPicPr>
        <p:blipFill rotWithShape="1">
          <a:blip r:embed="rId2"/>
          <a:srcRect l="45175" r="37255"/>
          <a:stretch/>
        </p:blipFill>
        <p:spPr>
          <a:xfrm>
            <a:off x="4296428" y="2203450"/>
            <a:ext cx="1102290" cy="736600"/>
          </a:xfrm>
          <a:prstGeom prst="rect">
            <a:avLst/>
          </a:prstGeom>
        </p:spPr>
      </p:pic>
      <p:pic>
        <p:nvPicPr>
          <p:cNvPr id="7" name="Picture 6">
            <a:extLst>
              <a:ext uri="{FF2B5EF4-FFF2-40B4-BE49-F238E27FC236}">
                <a16:creationId xmlns:a16="http://schemas.microsoft.com/office/drawing/2014/main" id="{53947B8B-5C4A-9547-AEEC-9857F2578AF6}"/>
              </a:ext>
            </a:extLst>
          </p:cNvPr>
          <p:cNvPicPr>
            <a:picLocks noChangeAspect="1"/>
          </p:cNvPicPr>
          <p:nvPr/>
        </p:nvPicPr>
        <p:blipFill rotWithShape="1">
          <a:blip r:embed="rId2"/>
          <a:srcRect l="19020" r="58618"/>
          <a:stretch/>
        </p:blipFill>
        <p:spPr>
          <a:xfrm>
            <a:off x="2605414" y="2203450"/>
            <a:ext cx="1402915" cy="736600"/>
          </a:xfrm>
          <a:prstGeom prst="rect">
            <a:avLst/>
          </a:prstGeom>
        </p:spPr>
      </p:pic>
      <p:pic>
        <p:nvPicPr>
          <p:cNvPr id="8" name="Picture 7">
            <a:extLst>
              <a:ext uri="{FF2B5EF4-FFF2-40B4-BE49-F238E27FC236}">
                <a16:creationId xmlns:a16="http://schemas.microsoft.com/office/drawing/2014/main" id="{9E793A1A-2E26-404A-9FC8-40FDA61A7460}"/>
              </a:ext>
            </a:extLst>
          </p:cNvPr>
          <p:cNvPicPr>
            <a:picLocks noChangeAspect="1"/>
          </p:cNvPicPr>
          <p:nvPr/>
        </p:nvPicPr>
        <p:blipFill rotWithShape="1">
          <a:blip r:embed="rId2"/>
          <a:srcRect l="62268" r="6333"/>
          <a:stretch/>
        </p:blipFill>
        <p:spPr>
          <a:xfrm>
            <a:off x="5398718" y="2203450"/>
            <a:ext cx="1969892" cy="736600"/>
          </a:xfrm>
          <a:prstGeom prst="rect">
            <a:avLst/>
          </a:prstGeom>
        </p:spPr>
      </p:pic>
      <p:pic>
        <p:nvPicPr>
          <p:cNvPr id="9" name="Picture 8">
            <a:extLst>
              <a:ext uri="{FF2B5EF4-FFF2-40B4-BE49-F238E27FC236}">
                <a16:creationId xmlns:a16="http://schemas.microsoft.com/office/drawing/2014/main" id="{C8DD7266-A043-A24F-BFDA-57E79ABDC72A}"/>
              </a:ext>
            </a:extLst>
          </p:cNvPr>
          <p:cNvPicPr>
            <a:picLocks noChangeAspect="1"/>
          </p:cNvPicPr>
          <p:nvPr/>
        </p:nvPicPr>
        <p:blipFill rotWithShape="1">
          <a:blip r:embed="rId2"/>
          <a:srcRect l="41015" r="54393"/>
          <a:stretch/>
        </p:blipFill>
        <p:spPr>
          <a:xfrm>
            <a:off x="4008329" y="2203450"/>
            <a:ext cx="288099" cy="736600"/>
          </a:xfrm>
          <a:prstGeom prst="rect">
            <a:avLst/>
          </a:prstGeom>
        </p:spPr>
      </p:pic>
    </p:spTree>
    <p:extLst>
      <p:ext uri="{BB962C8B-B14F-4D97-AF65-F5344CB8AC3E}">
        <p14:creationId xmlns:p14="http://schemas.microsoft.com/office/powerpoint/2010/main" val="218084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to current active learning technique</a:t>
            </a:r>
            <a:endParaRPr/>
          </a:p>
        </p:txBody>
      </p:sp>
      <p:sp>
        <p:nvSpPr>
          <p:cNvPr id="178" name="Google Shape;178;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Compare to sparse existing literature of active learning with image data, which relies of the kernel method and further leverages the unlabelled datasets.</a:t>
            </a:r>
            <a:endParaRPr sz="1500"/>
          </a:p>
          <a:p>
            <a:pPr marL="457200" lvl="0" indent="-323850" algn="l" rtl="0">
              <a:spcBef>
                <a:spcPts val="0"/>
              </a:spcBef>
              <a:spcAft>
                <a:spcPts val="0"/>
              </a:spcAft>
              <a:buSzPts val="1500"/>
              <a:buChar char="●"/>
            </a:pPr>
            <a:r>
              <a:rPr lang="en" sz="1500"/>
              <a:t>Evaluate RBF (Radial basis function) kernel over the raw images to get a similarity graph which can be used to share information about unlabeled data</a:t>
            </a:r>
            <a:endParaRPr sz="1500"/>
          </a:p>
          <a:p>
            <a:pPr marL="457200" lvl="0" indent="-323850" algn="l" rtl="0">
              <a:spcBef>
                <a:spcPts val="0"/>
              </a:spcBef>
              <a:spcAft>
                <a:spcPts val="0"/>
              </a:spcAft>
              <a:buSzPts val="1500"/>
              <a:buChar char="●"/>
            </a:pPr>
            <a:r>
              <a:rPr lang="en" sz="1500"/>
              <a:t>Result expected to get minimised classification error which is referred as MBR (Minimum Bayes Risk) </a:t>
            </a:r>
            <a:endParaRPr sz="1500"/>
          </a:p>
          <a:p>
            <a:pPr marL="457200" lvl="0" indent="-323850" algn="l" rtl="0">
              <a:spcBef>
                <a:spcPts val="0"/>
              </a:spcBef>
              <a:spcAft>
                <a:spcPts val="0"/>
              </a:spcAft>
              <a:buSzPts val="1500"/>
              <a:buChar char="●"/>
            </a:pPr>
            <a:r>
              <a:rPr lang="en" sz="1500"/>
              <a:t>MBR is for binary classification case. So they  compare to acquisition functions and they experimented with CNN version for MBR and the was not good.</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Compared to semi-supervised learning 	</a:t>
            </a:r>
            <a:endParaRPr/>
          </a:p>
        </p:txBody>
      </p:sp>
      <p:sp>
        <p:nvSpPr>
          <p:cNvPr id="184" name="Google Shape;184;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In semi-supervised learning a model is given with a fixed set of labelled and unlabelled datasets.</a:t>
            </a:r>
            <a:endParaRPr sz="1500"/>
          </a:p>
          <a:p>
            <a:pPr marL="457200" lvl="0" indent="-323850" algn="l" rtl="0">
              <a:spcBef>
                <a:spcPts val="0"/>
              </a:spcBef>
              <a:spcAft>
                <a:spcPts val="0"/>
              </a:spcAft>
              <a:buSzPts val="1500"/>
              <a:buChar char="●"/>
            </a:pPr>
            <a:r>
              <a:rPr lang="en" sz="1500"/>
              <a:t>The model can use the unlabelled dataset to learn about distribution of input that might help with mapping to the output </a:t>
            </a:r>
            <a:endParaRPr sz="1500"/>
          </a:p>
          <a:p>
            <a:pPr marL="457200" lvl="0" indent="-323850" algn="l" rtl="0">
              <a:spcBef>
                <a:spcPts val="0"/>
              </a:spcBef>
              <a:spcAft>
                <a:spcPts val="0"/>
              </a:spcAft>
              <a:buSzPts val="1500"/>
              <a:buChar char="●"/>
            </a:pPr>
            <a:r>
              <a:rPr lang="en" sz="1500"/>
              <a:t>Several semi-supervised model which have set benchmark on MNIST given small number of labelled data (1k) and validation dataset (5K) and set of unlabelled data (huge) tuning hyperparameters and model structure. They compare to semi-supervised models which use a similar model structure of AL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1"/>
          <p:cNvPicPr preferRelativeResize="0"/>
          <p:nvPr/>
        </p:nvPicPr>
        <p:blipFill>
          <a:blip r:embed="rId3">
            <a:alphaModFix/>
          </a:blip>
          <a:stretch>
            <a:fillRect/>
          </a:stretch>
        </p:blipFill>
        <p:spPr>
          <a:xfrm>
            <a:off x="2189500" y="771525"/>
            <a:ext cx="4765000" cy="390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Future….!</a:t>
            </a:r>
            <a:endParaRPr dirty="0"/>
          </a:p>
        </p:txBody>
      </p:sp>
      <p:sp>
        <p:nvSpPr>
          <p:cNvPr id="195" name="Google Shape;19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What is interesting data to label ? (When model is uncertain)</a:t>
            </a:r>
            <a:endParaRPr dirty="0"/>
          </a:p>
          <a:p>
            <a:pPr marL="457200" lvl="0" indent="-311150" algn="l" rtl="0">
              <a:spcBef>
                <a:spcPts val="0"/>
              </a:spcBef>
              <a:spcAft>
                <a:spcPts val="0"/>
              </a:spcAft>
              <a:buSzPts val="1300"/>
              <a:buChar char="●"/>
            </a:pPr>
            <a:r>
              <a:rPr lang="en" dirty="0"/>
              <a:t>Active learning in real-world medical applications </a:t>
            </a:r>
            <a:endParaRPr dirty="0"/>
          </a:p>
          <a:p>
            <a:pPr marL="457200" lvl="0" indent="-311150" algn="l" rtl="0">
              <a:spcBef>
                <a:spcPts val="0"/>
              </a:spcBef>
              <a:spcAft>
                <a:spcPts val="0"/>
              </a:spcAft>
              <a:buSzPts val="1300"/>
              <a:buChar char="●"/>
            </a:pPr>
            <a:r>
              <a:rPr lang="en" dirty="0"/>
              <a:t>Much more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1157275" y="2782934"/>
            <a:ext cx="2967426" cy="1673766"/>
          </a:xfrm>
          <a:prstGeom prst="rect">
            <a:avLst/>
          </a:prstGeom>
          <a:noFill/>
          <a:ln>
            <a:noFill/>
          </a:ln>
        </p:spPr>
      </p:pic>
      <p:pic>
        <p:nvPicPr>
          <p:cNvPr id="201" name="Google Shape;201;p23"/>
          <p:cNvPicPr preferRelativeResize="0"/>
          <p:nvPr/>
        </p:nvPicPr>
        <p:blipFill rotWithShape="1">
          <a:blip r:embed="rId4">
            <a:alphaModFix/>
          </a:blip>
          <a:srcRect l="3466" t="5365" r="4095" b="24493"/>
          <a:stretch/>
        </p:blipFill>
        <p:spPr>
          <a:xfrm>
            <a:off x="1157275" y="686800"/>
            <a:ext cx="2967425" cy="2096126"/>
          </a:xfrm>
          <a:prstGeom prst="rect">
            <a:avLst/>
          </a:prstGeom>
          <a:noFill/>
          <a:ln>
            <a:noFill/>
          </a:ln>
        </p:spPr>
      </p:pic>
      <p:pic>
        <p:nvPicPr>
          <p:cNvPr id="202" name="Google Shape;202;p23"/>
          <p:cNvPicPr preferRelativeResize="0"/>
          <p:nvPr/>
        </p:nvPicPr>
        <p:blipFill>
          <a:blip r:embed="rId5">
            <a:alphaModFix/>
          </a:blip>
          <a:stretch>
            <a:fillRect/>
          </a:stretch>
        </p:blipFill>
        <p:spPr>
          <a:xfrm>
            <a:off x="3081464" y="2533968"/>
            <a:ext cx="519786" cy="40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Context</a:t>
            </a:r>
            <a:endParaRPr/>
          </a:p>
        </p:txBody>
      </p:sp>
      <p:sp>
        <p:nvSpPr>
          <p:cNvPr id="144" name="Google Shape;144;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4803" algn="l" rtl="0">
              <a:lnSpc>
                <a:spcPct val="95000"/>
              </a:lnSpc>
              <a:spcBef>
                <a:spcPts val="0"/>
              </a:spcBef>
              <a:spcAft>
                <a:spcPts val="0"/>
              </a:spcAft>
              <a:buSzPts val="1673"/>
              <a:buChar char="●"/>
            </a:pPr>
            <a:r>
              <a:rPr lang="en" sz="1672"/>
              <a:t>Majority of machine learning models built under supervised </a:t>
            </a:r>
            <a:endParaRPr sz="1672"/>
          </a:p>
          <a:p>
            <a:pPr marL="457200" lvl="0" indent="-334803" algn="l" rtl="0">
              <a:lnSpc>
                <a:spcPct val="95000"/>
              </a:lnSpc>
              <a:spcBef>
                <a:spcPts val="0"/>
              </a:spcBef>
              <a:spcAft>
                <a:spcPts val="0"/>
              </a:spcAft>
              <a:buSzPts val="1673"/>
              <a:buChar char="●"/>
            </a:pPr>
            <a:r>
              <a:rPr lang="en" sz="1672"/>
              <a:t>Data hand labelled and Collect the labels via feedback mechanism</a:t>
            </a:r>
            <a:endParaRPr sz="1672"/>
          </a:p>
          <a:p>
            <a:pPr marL="457200" lvl="0" indent="-334803" algn="l" rtl="0">
              <a:lnSpc>
                <a:spcPct val="95000"/>
              </a:lnSpc>
              <a:spcBef>
                <a:spcPts val="0"/>
              </a:spcBef>
              <a:spcAft>
                <a:spcPts val="0"/>
              </a:spcAft>
              <a:buSzPts val="1673"/>
              <a:buChar char="●"/>
            </a:pPr>
            <a:r>
              <a:rPr lang="en" sz="1672"/>
              <a:t>Samples to be labelled </a:t>
            </a:r>
            <a:endParaRPr sz="1672"/>
          </a:p>
          <a:p>
            <a:pPr marL="914400" lvl="1" indent="-323056" algn="l" rtl="0">
              <a:lnSpc>
                <a:spcPct val="95000"/>
              </a:lnSpc>
              <a:spcBef>
                <a:spcPts val="0"/>
              </a:spcBef>
              <a:spcAft>
                <a:spcPts val="0"/>
              </a:spcAft>
              <a:buSzPts val="1488"/>
              <a:buChar char="○"/>
            </a:pPr>
            <a:r>
              <a:rPr lang="en" sz="1487"/>
              <a:t>Label all of them        -  get very expensive    </a:t>
            </a:r>
            <a:endParaRPr sz="1487"/>
          </a:p>
          <a:p>
            <a:pPr marL="914400" lvl="1" indent="-323056" algn="l" rtl="0">
              <a:lnSpc>
                <a:spcPct val="95000"/>
              </a:lnSpc>
              <a:spcBef>
                <a:spcPts val="0"/>
              </a:spcBef>
              <a:spcAft>
                <a:spcPts val="0"/>
              </a:spcAft>
              <a:buSzPts val="1488"/>
              <a:buChar char="○"/>
            </a:pPr>
            <a:r>
              <a:rPr lang="en" sz="1487"/>
              <a:t>Label randomly          -   cause redundant </a:t>
            </a:r>
            <a:endParaRPr sz="1487"/>
          </a:p>
          <a:p>
            <a:pPr marL="914400" lvl="1" indent="-323056" algn="l" rtl="0">
              <a:lnSpc>
                <a:spcPct val="95000"/>
              </a:lnSpc>
              <a:spcBef>
                <a:spcPts val="0"/>
              </a:spcBef>
              <a:spcAft>
                <a:spcPts val="0"/>
              </a:spcAft>
              <a:buSzPts val="1488"/>
              <a:buChar char="○"/>
            </a:pPr>
            <a:r>
              <a:rPr lang="en" sz="1487"/>
              <a:t>Concept of active learning   </a:t>
            </a:r>
            <a:endParaRPr sz="1487"/>
          </a:p>
          <a:p>
            <a:pPr marL="0" lvl="0" indent="0" algn="l" rtl="0">
              <a:lnSpc>
                <a:spcPct val="95000"/>
              </a:lnSpc>
              <a:spcBef>
                <a:spcPts val="1200"/>
              </a:spcBef>
              <a:spcAft>
                <a:spcPts val="0"/>
              </a:spcAft>
              <a:buSzPts val="1018"/>
              <a:buNone/>
            </a:pPr>
            <a:endParaRPr sz="1487"/>
          </a:p>
          <a:p>
            <a:pPr marL="0" lvl="0" indent="0" algn="l" rtl="0">
              <a:lnSpc>
                <a:spcPct val="95000"/>
              </a:lnSpc>
              <a:spcBef>
                <a:spcPts val="1200"/>
              </a:spcBef>
              <a:spcAft>
                <a:spcPts val="0"/>
              </a:spcAft>
              <a:buSzPts val="1018"/>
              <a:buNone/>
            </a:pPr>
            <a:r>
              <a:rPr lang="en" sz="1487"/>
              <a:t>Implementing an Active learning based approach to choose samples from unlabelled dataset provides the most value. Recent advance in Bayesian deep learning regarding extracting reliable uncertainty estimates from Neural network into Active learning </a:t>
            </a:r>
            <a:endParaRPr sz="1487"/>
          </a:p>
          <a:p>
            <a:pPr marL="0" lvl="0" indent="0" algn="l" rtl="0">
              <a:lnSpc>
                <a:spcPct val="95000"/>
              </a:lnSpc>
              <a:spcBef>
                <a:spcPts val="1200"/>
              </a:spcBef>
              <a:spcAft>
                <a:spcPts val="1200"/>
              </a:spcAft>
              <a:buSzPts val="1018"/>
              <a:buNone/>
            </a:pPr>
            <a:endParaRPr sz="1672"/>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393750"/>
            <a:ext cx="7038900" cy="7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Active learning </a:t>
            </a:r>
            <a:endParaRPr/>
          </a:p>
        </p:txBody>
      </p:sp>
      <p:sp>
        <p:nvSpPr>
          <p:cNvPr id="150" name="Google Shape;150;p15"/>
          <p:cNvSpPr txBox="1">
            <a:spLocks noGrp="1"/>
          </p:cNvSpPr>
          <p:nvPr>
            <p:ph type="body" idx="1"/>
          </p:nvPr>
        </p:nvSpPr>
        <p:spPr>
          <a:xfrm>
            <a:off x="1221825" y="1116150"/>
            <a:ext cx="7038900" cy="4190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Proactively select a subset of sample </a:t>
            </a:r>
            <a:endParaRPr/>
          </a:p>
          <a:p>
            <a:pPr marL="457200" lvl="0" indent="-311150" algn="l" rtl="0">
              <a:spcBef>
                <a:spcPts val="0"/>
              </a:spcBef>
              <a:spcAft>
                <a:spcPts val="0"/>
              </a:spcAft>
              <a:buSzPts val="1300"/>
              <a:buChar char="●"/>
            </a:pPr>
            <a:r>
              <a:rPr lang="en"/>
              <a:t>Better performance with fewer labelled samples</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0"/>
              </a:spcAft>
              <a:buNone/>
            </a:pPr>
            <a:r>
              <a:rPr lang="en"/>
              <a:t> </a:t>
            </a:r>
            <a:endParaRPr/>
          </a:p>
          <a:p>
            <a:pPr marL="457200" lvl="0" indent="-311150" algn="l" rtl="0">
              <a:spcBef>
                <a:spcPts val="1200"/>
              </a:spcBef>
              <a:spcAft>
                <a:spcPts val="0"/>
              </a:spcAft>
              <a:buSzPts val="1300"/>
              <a:buChar char="●"/>
            </a:pPr>
            <a:r>
              <a:rPr lang="en"/>
              <a:t>Step : Picking sample to be labelled ?  How  ?</a:t>
            </a:r>
            <a:endParaRPr/>
          </a:p>
          <a:p>
            <a:pPr marL="457200" lvl="0" indent="-311150" algn="l" rtl="0">
              <a:spcBef>
                <a:spcPts val="0"/>
              </a:spcBef>
              <a:spcAft>
                <a:spcPts val="0"/>
              </a:spcAft>
              <a:buSzPts val="1300"/>
              <a:buChar char="●"/>
            </a:pPr>
            <a:r>
              <a:rPr lang="en"/>
              <a:t>Results uncertainty. How to measure ? </a:t>
            </a:r>
            <a:endParaRPr/>
          </a:p>
        </p:txBody>
      </p:sp>
      <p:pic>
        <p:nvPicPr>
          <p:cNvPr id="151" name="Google Shape;151;p15"/>
          <p:cNvPicPr preferRelativeResize="0"/>
          <p:nvPr/>
        </p:nvPicPr>
        <p:blipFill>
          <a:blip r:embed="rId3">
            <a:alphaModFix/>
          </a:blip>
          <a:stretch>
            <a:fillRect/>
          </a:stretch>
        </p:blipFill>
        <p:spPr>
          <a:xfrm>
            <a:off x="1503950" y="1812300"/>
            <a:ext cx="3576325" cy="2446275"/>
          </a:xfrm>
          <a:prstGeom prst="rect">
            <a:avLst/>
          </a:prstGeom>
          <a:noFill/>
          <a:ln>
            <a:noFill/>
          </a:ln>
        </p:spPr>
      </p:pic>
      <p:sp>
        <p:nvSpPr>
          <p:cNvPr id="152" name="Google Shape;152;p15"/>
          <p:cNvSpPr txBox="1"/>
          <p:nvPr/>
        </p:nvSpPr>
        <p:spPr>
          <a:xfrm>
            <a:off x="5479925" y="1930191"/>
            <a:ext cx="3426300" cy="212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i="1" u="sng">
                <a:solidFill>
                  <a:schemeClr val="lt1"/>
                </a:solidFill>
                <a:latin typeface="Lato"/>
                <a:ea typeface="Lato"/>
                <a:cs typeface="Lato"/>
                <a:sym typeface="Lato"/>
              </a:rPr>
              <a:t>Active learning cycle</a:t>
            </a:r>
            <a:endParaRPr u="sng">
              <a:solidFill>
                <a:schemeClr val="lt1"/>
              </a:solidFill>
              <a:latin typeface="Lato"/>
              <a:ea typeface="Lato"/>
              <a:cs typeface="Lato"/>
              <a:sym typeface="Lato"/>
            </a:endParaRPr>
          </a:p>
          <a:p>
            <a:pPr marL="45720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Small sample get labelled </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Train a model on labelled</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Use train model to select unlabelled samples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Add label samples to training dataset</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Repeat </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Measuring Uncertainty and Gaussian process </a:t>
            </a:r>
            <a:endParaRPr/>
          </a:p>
        </p:txBody>
      </p:sp>
      <p:sp>
        <p:nvSpPr>
          <p:cNvPr id="158" name="Google Shape;158;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Simple way, just look at the output  of model </a:t>
            </a:r>
            <a:endParaRPr sz="1500"/>
          </a:p>
          <a:p>
            <a:pPr marL="457200" lvl="0" indent="-323850" algn="l" rtl="0">
              <a:spcBef>
                <a:spcPts val="0"/>
              </a:spcBef>
              <a:spcAft>
                <a:spcPts val="0"/>
              </a:spcAft>
              <a:buSzPts val="1500"/>
              <a:buChar char="●"/>
            </a:pPr>
            <a:r>
              <a:rPr lang="en" sz="1500"/>
              <a:t>Neural network use softmax function </a:t>
            </a:r>
            <a:endParaRPr sz="1500"/>
          </a:p>
          <a:p>
            <a:pPr marL="457200" lvl="0" indent="-323850" algn="l" rtl="0">
              <a:spcBef>
                <a:spcPts val="0"/>
              </a:spcBef>
              <a:spcAft>
                <a:spcPts val="0"/>
              </a:spcAft>
              <a:buSzPts val="1500"/>
              <a:buChar char="●"/>
            </a:pPr>
            <a:r>
              <a:rPr lang="en" sz="1500"/>
              <a:t>Using softmax function model sometimes can be uncertain about prediction </a:t>
            </a:r>
            <a:endParaRPr sz="1500"/>
          </a:p>
          <a:p>
            <a:pPr marL="457200" lvl="0" indent="-323850" algn="l" rtl="0">
              <a:spcBef>
                <a:spcPts val="0"/>
              </a:spcBef>
              <a:spcAft>
                <a:spcPts val="0"/>
              </a:spcAft>
              <a:buSzPts val="1500"/>
              <a:buChar char="●"/>
            </a:pPr>
            <a:r>
              <a:rPr lang="en" sz="1500"/>
              <a:t>Other option: Gaussian process</a:t>
            </a:r>
            <a:endParaRPr sz="1500"/>
          </a:p>
          <a:p>
            <a:pPr marL="457200" lvl="0" indent="-323850" algn="l" rtl="0">
              <a:spcBef>
                <a:spcPts val="0"/>
              </a:spcBef>
              <a:spcAft>
                <a:spcPts val="0"/>
              </a:spcAft>
              <a:buSzPts val="1500"/>
              <a:buChar char="●"/>
            </a:pPr>
            <a:r>
              <a:rPr lang="en" sz="1500"/>
              <a:t>Gaussian process uses a non-parametric approach </a:t>
            </a:r>
            <a:endParaRPr sz="1500"/>
          </a:p>
          <a:p>
            <a:pPr marL="457200" lvl="0" indent="-323850" algn="l" rtl="0">
              <a:spcBef>
                <a:spcPts val="0"/>
              </a:spcBef>
              <a:spcAft>
                <a:spcPts val="0"/>
              </a:spcAft>
              <a:buSzPts val="1500"/>
              <a:buChar char="●"/>
            </a:pPr>
            <a:r>
              <a:rPr lang="en" sz="1500"/>
              <a:t>non -parametric approach results high dimensional spaces </a:t>
            </a:r>
            <a:endParaRPr sz="1500"/>
          </a:p>
          <a:p>
            <a:pPr marL="0" lvl="0" indent="0" algn="l" rtl="0">
              <a:spcBef>
                <a:spcPts val="1200"/>
              </a:spcBef>
              <a:spcAft>
                <a:spcPts val="0"/>
              </a:spcAft>
              <a:buNone/>
            </a:pPr>
            <a:endParaRPr sz="1500"/>
          </a:p>
          <a:p>
            <a:pPr marL="0" lvl="0" indent="0" algn="l" rtl="0">
              <a:spcBef>
                <a:spcPts val="1200"/>
              </a:spcBef>
              <a:spcAft>
                <a:spcPts val="1200"/>
              </a:spcAft>
              <a:buNone/>
            </a:pPr>
            <a:r>
              <a:rPr lang="en" sz="1500"/>
              <a:t>To overcome these we use </a:t>
            </a:r>
            <a:r>
              <a:rPr lang="en" sz="1500" u="sng"/>
              <a:t>Deep Gaussian process </a:t>
            </a:r>
            <a:endParaRPr sz="1500"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Bayesian Deep learning / CNN</a:t>
            </a:r>
            <a:endParaRPr/>
          </a:p>
        </p:txBody>
      </p:sp>
      <p:sp>
        <p:nvSpPr>
          <p:cNvPr id="164" name="Google Shape;164;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Concept of Dropout</a:t>
            </a:r>
            <a:endParaRPr sz="1500"/>
          </a:p>
          <a:p>
            <a:pPr marL="457200" lvl="0" indent="-323850" algn="l" rtl="0">
              <a:spcBef>
                <a:spcPts val="0"/>
              </a:spcBef>
              <a:spcAft>
                <a:spcPts val="0"/>
              </a:spcAft>
              <a:buSzPts val="1500"/>
              <a:buChar char="●"/>
            </a:pPr>
            <a:r>
              <a:rPr lang="en" sz="1500"/>
              <a:t>Dropout applied only during training section</a:t>
            </a:r>
            <a:endParaRPr sz="1500"/>
          </a:p>
          <a:p>
            <a:pPr marL="457200" lvl="0" indent="-323850" algn="l" rtl="0">
              <a:spcBef>
                <a:spcPts val="0"/>
              </a:spcBef>
              <a:spcAft>
                <a:spcPts val="0"/>
              </a:spcAft>
              <a:buSzPts val="1500"/>
              <a:buChar char="●"/>
            </a:pPr>
            <a:r>
              <a:rPr lang="en" sz="1500"/>
              <a:t>Garin et al showed Dropout in NN is identical to variational inference in Gaussian process</a:t>
            </a:r>
            <a:endParaRPr sz="1500"/>
          </a:p>
          <a:p>
            <a:pPr marL="457200" lvl="0" indent="-323850" algn="l" rtl="0">
              <a:spcBef>
                <a:spcPts val="0"/>
              </a:spcBef>
              <a:spcAft>
                <a:spcPts val="0"/>
              </a:spcAft>
              <a:buSzPts val="1500"/>
              <a:buChar char="●"/>
            </a:pPr>
            <a:r>
              <a:rPr lang="en" sz="1500"/>
              <a:t>Method of Monte carlo dropout </a:t>
            </a:r>
            <a:endParaRPr sz="1500"/>
          </a:p>
          <a:p>
            <a:pPr marL="457200" lvl="0" indent="-323850" algn="l" rtl="0">
              <a:spcBef>
                <a:spcPts val="0"/>
              </a:spcBef>
              <a:spcAft>
                <a:spcPts val="0"/>
              </a:spcAft>
              <a:buSzPts val="1500"/>
              <a:buChar char="●"/>
            </a:pPr>
            <a:r>
              <a:rPr lang="en" sz="1500"/>
              <a:t>Example : Categorizing cat and dog result 40% cat, 30% dog. 30% neither</a:t>
            </a:r>
            <a:endParaRPr sz="1500"/>
          </a:p>
          <a:p>
            <a:pPr marL="0" lvl="0" indent="0" algn="l" rtl="0">
              <a:spcBef>
                <a:spcPts val="1200"/>
              </a:spcBef>
              <a:spcAft>
                <a:spcPts val="1200"/>
              </a:spcAft>
              <a:buNone/>
            </a:pP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Connecting ….! Active learning </a:t>
            </a:r>
            <a:endParaRPr/>
          </a:p>
        </p:txBody>
      </p:sp>
      <p:sp>
        <p:nvSpPr>
          <p:cNvPr id="170" name="Google Shape;170;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Recall</a:t>
            </a:r>
            <a:endParaRPr/>
          </a:p>
          <a:p>
            <a:pPr marL="457200" lvl="0" indent="-311150" algn="l" rtl="0">
              <a:spcBef>
                <a:spcPts val="0"/>
              </a:spcBef>
              <a:spcAft>
                <a:spcPts val="0"/>
              </a:spcAft>
              <a:buSzPts val="1300"/>
              <a:buChar char="●"/>
            </a:pPr>
            <a:r>
              <a:rPr lang="en"/>
              <a:t>Using monte carlo dropout we can make multiple prediction for each unlabeled samples and use them to extract uncertainty estimates.</a:t>
            </a:r>
            <a:endParaRPr/>
          </a:p>
          <a:p>
            <a:pPr marL="457200" lvl="0" indent="-311150" algn="l" rtl="0">
              <a:spcBef>
                <a:spcPts val="0"/>
              </a:spcBef>
              <a:spcAft>
                <a:spcPts val="0"/>
              </a:spcAft>
              <a:buSzPts val="1300"/>
              <a:buChar char="●"/>
            </a:pPr>
            <a:r>
              <a:rPr lang="en"/>
              <a:t>Regression: Choose samples with high predictive variance to be labelled</a:t>
            </a:r>
            <a:endParaRPr/>
          </a:p>
          <a:p>
            <a:pPr marL="457200" lvl="0" indent="-311150" algn="l" rtl="0">
              <a:spcBef>
                <a:spcPts val="0"/>
              </a:spcBef>
              <a:spcAft>
                <a:spcPts val="0"/>
              </a:spcAft>
              <a:buSzPts val="1300"/>
              <a:buChar char="●"/>
            </a:pPr>
            <a:r>
              <a:rPr lang="en"/>
              <a:t>Classification: Use acquisition function. BALD gives best score.</a:t>
            </a:r>
            <a:endParaRPr/>
          </a:p>
        </p:txBody>
      </p:sp>
      <p:pic>
        <p:nvPicPr>
          <p:cNvPr id="171" name="Google Shape;171;p18"/>
          <p:cNvPicPr preferRelativeResize="0"/>
          <p:nvPr/>
        </p:nvPicPr>
        <p:blipFill>
          <a:blip r:embed="rId3">
            <a:alphaModFix/>
          </a:blip>
          <a:stretch>
            <a:fillRect/>
          </a:stretch>
        </p:blipFill>
        <p:spPr>
          <a:xfrm>
            <a:off x="3048999" y="3096549"/>
            <a:ext cx="2355250" cy="1841600"/>
          </a:xfrm>
          <a:prstGeom prst="rect">
            <a:avLst/>
          </a:prstGeom>
          <a:noFill/>
          <a:ln>
            <a:noFill/>
          </a:ln>
        </p:spPr>
      </p:pic>
      <p:sp>
        <p:nvSpPr>
          <p:cNvPr id="172" name="Google Shape;172;p18"/>
          <p:cNvSpPr txBox="1"/>
          <p:nvPr/>
        </p:nvSpPr>
        <p:spPr>
          <a:xfrm>
            <a:off x="6256825" y="4537950"/>
            <a:ext cx="23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Next code………….!</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43AC-3ADF-6D45-8A29-FF0261588750}"/>
              </a:ext>
            </a:extLst>
          </p:cNvPr>
          <p:cNvSpPr>
            <a:spLocks noGrp="1"/>
          </p:cNvSpPr>
          <p:nvPr>
            <p:ph type="title"/>
          </p:nvPr>
        </p:nvSpPr>
        <p:spPr/>
        <p:txBody>
          <a:bodyPr/>
          <a:lstStyle/>
          <a:p>
            <a:r>
              <a:rPr lang="en-BE" dirty="0"/>
              <a:t>Our code</a:t>
            </a:r>
          </a:p>
        </p:txBody>
      </p:sp>
      <p:pic>
        <p:nvPicPr>
          <p:cNvPr id="7" name="Picture 6" descr="A picture containing building, outdoor, house, brick&#10;&#10;Description automatically generated">
            <a:extLst>
              <a:ext uri="{FF2B5EF4-FFF2-40B4-BE49-F238E27FC236}">
                <a16:creationId xmlns:a16="http://schemas.microsoft.com/office/drawing/2014/main" id="{C6D94E52-96A5-6C4D-BD50-4E308BEB489B}"/>
              </a:ext>
            </a:extLst>
          </p:cNvPr>
          <p:cNvPicPr>
            <a:picLocks noChangeAspect="1"/>
          </p:cNvPicPr>
          <p:nvPr/>
        </p:nvPicPr>
        <p:blipFill>
          <a:blip r:embed="rId2"/>
          <a:stretch>
            <a:fillRect/>
          </a:stretch>
        </p:blipFill>
        <p:spPr>
          <a:xfrm>
            <a:off x="3306349" y="1016550"/>
            <a:ext cx="1905000" cy="1905000"/>
          </a:xfrm>
          <a:prstGeom prst="rect">
            <a:avLst/>
          </a:prstGeom>
        </p:spPr>
      </p:pic>
      <p:pic>
        <p:nvPicPr>
          <p:cNvPr id="9" name="Picture 8" descr="A group of trees&#10;&#10;Description automatically generated with low confidence">
            <a:extLst>
              <a:ext uri="{FF2B5EF4-FFF2-40B4-BE49-F238E27FC236}">
                <a16:creationId xmlns:a16="http://schemas.microsoft.com/office/drawing/2014/main" id="{8C92DA7A-7FE7-974D-A124-B2115D9A86DC}"/>
              </a:ext>
            </a:extLst>
          </p:cNvPr>
          <p:cNvPicPr>
            <a:picLocks noChangeAspect="1"/>
          </p:cNvPicPr>
          <p:nvPr/>
        </p:nvPicPr>
        <p:blipFill>
          <a:blip r:embed="rId3"/>
          <a:stretch>
            <a:fillRect/>
          </a:stretch>
        </p:blipFill>
        <p:spPr>
          <a:xfrm>
            <a:off x="5410721" y="1016550"/>
            <a:ext cx="1905000" cy="1905000"/>
          </a:xfrm>
          <a:prstGeom prst="rect">
            <a:avLst/>
          </a:prstGeom>
        </p:spPr>
      </p:pic>
      <p:pic>
        <p:nvPicPr>
          <p:cNvPr id="11" name="Picture 10" descr="A picture containing outdoor, mountain, sky, nature&#10;&#10;Description automatically generated">
            <a:extLst>
              <a:ext uri="{FF2B5EF4-FFF2-40B4-BE49-F238E27FC236}">
                <a16:creationId xmlns:a16="http://schemas.microsoft.com/office/drawing/2014/main" id="{AF598922-1664-814F-A79D-7A44F81985D1}"/>
              </a:ext>
            </a:extLst>
          </p:cNvPr>
          <p:cNvPicPr>
            <a:picLocks noChangeAspect="1"/>
          </p:cNvPicPr>
          <p:nvPr/>
        </p:nvPicPr>
        <p:blipFill>
          <a:blip r:embed="rId4"/>
          <a:stretch>
            <a:fillRect/>
          </a:stretch>
        </p:blipFill>
        <p:spPr>
          <a:xfrm>
            <a:off x="1189451" y="1016550"/>
            <a:ext cx="1905000" cy="1905000"/>
          </a:xfrm>
          <a:prstGeom prst="rect">
            <a:avLst/>
          </a:prstGeom>
        </p:spPr>
      </p:pic>
      <p:pic>
        <p:nvPicPr>
          <p:cNvPr id="13" name="Picture 12" descr="A picture containing sky, outdoor, tree, mountain&#10;&#10;Description automatically generated">
            <a:extLst>
              <a:ext uri="{FF2B5EF4-FFF2-40B4-BE49-F238E27FC236}">
                <a16:creationId xmlns:a16="http://schemas.microsoft.com/office/drawing/2014/main" id="{6B2DB8B2-51B7-4946-AEBD-C9862DFECCE7}"/>
              </a:ext>
            </a:extLst>
          </p:cNvPr>
          <p:cNvPicPr>
            <a:picLocks noChangeAspect="1"/>
          </p:cNvPicPr>
          <p:nvPr/>
        </p:nvPicPr>
        <p:blipFill>
          <a:blip r:embed="rId5"/>
          <a:stretch>
            <a:fillRect/>
          </a:stretch>
        </p:blipFill>
        <p:spPr>
          <a:xfrm>
            <a:off x="1189451" y="3174450"/>
            <a:ext cx="1905000" cy="1905000"/>
          </a:xfrm>
          <a:prstGeom prst="rect">
            <a:avLst/>
          </a:prstGeom>
        </p:spPr>
      </p:pic>
      <p:pic>
        <p:nvPicPr>
          <p:cNvPr id="17" name="Picture 16" descr="A picture containing rock, outdoor, water, nature&#10;&#10;Description automatically generated">
            <a:extLst>
              <a:ext uri="{FF2B5EF4-FFF2-40B4-BE49-F238E27FC236}">
                <a16:creationId xmlns:a16="http://schemas.microsoft.com/office/drawing/2014/main" id="{3128525A-5A68-4541-97D1-D59EF3A255FE}"/>
              </a:ext>
            </a:extLst>
          </p:cNvPr>
          <p:cNvPicPr>
            <a:picLocks noChangeAspect="1"/>
          </p:cNvPicPr>
          <p:nvPr/>
        </p:nvPicPr>
        <p:blipFill>
          <a:blip r:embed="rId6"/>
          <a:stretch>
            <a:fillRect/>
          </a:stretch>
        </p:blipFill>
        <p:spPr>
          <a:xfrm>
            <a:off x="3293823" y="3174450"/>
            <a:ext cx="1905000" cy="1905000"/>
          </a:xfrm>
          <a:prstGeom prst="rect">
            <a:avLst/>
          </a:prstGeom>
        </p:spPr>
      </p:pic>
      <p:pic>
        <p:nvPicPr>
          <p:cNvPr id="19" name="Picture 18" descr="A picture containing building, outdoor, sky, street&#10;&#10;Description automatically generated">
            <a:extLst>
              <a:ext uri="{FF2B5EF4-FFF2-40B4-BE49-F238E27FC236}">
                <a16:creationId xmlns:a16="http://schemas.microsoft.com/office/drawing/2014/main" id="{5CA4055C-A4CC-BE42-BFD6-D54ABF85AEFE}"/>
              </a:ext>
            </a:extLst>
          </p:cNvPr>
          <p:cNvPicPr>
            <a:picLocks noChangeAspect="1"/>
          </p:cNvPicPr>
          <p:nvPr/>
        </p:nvPicPr>
        <p:blipFill>
          <a:blip r:embed="rId7"/>
          <a:stretch>
            <a:fillRect/>
          </a:stretch>
        </p:blipFill>
        <p:spPr>
          <a:xfrm>
            <a:off x="5410721" y="3174450"/>
            <a:ext cx="1905000" cy="1905000"/>
          </a:xfrm>
          <a:prstGeom prst="rect">
            <a:avLst/>
          </a:prstGeom>
        </p:spPr>
      </p:pic>
    </p:spTree>
    <p:extLst>
      <p:ext uri="{BB962C8B-B14F-4D97-AF65-F5344CB8AC3E}">
        <p14:creationId xmlns:p14="http://schemas.microsoft.com/office/powerpoint/2010/main" val="306956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A820-4FE2-9142-930A-7D5D8E5A4773}"/>
              </a:ext>
            </a:extLst>
          </p:cNvPr>
          <p:cNvSpPr>
            <a:spLocks noGrp="1"/>
          </p:cNvSpPr>
          <p:nvPr>
            <p:ph type="title"/>
          </p:nvPr>
        </p:nvSpPr>
        <p:spPr/>
        <p:txBody>
          <a:bodyPr/>
          <a:lstStyle/>
          <a:p>
            <a:r>
              <a:rPr lang="en-BE" dirty="0"/>
              <a:t>Acquisition functions – Var ratio  </a:t>
            </a:r>
          </a:p>
        </p:txBody>
      </p:sp>
      <p:sp>
        <p:nvSpPr>
          <p:cNvPr id="4" name="Text Placeholder 2">
            <a:extLst>
              <a:ext uri="{FF2B5EF4-FFF2-40B4-BE49-F238E27FC236}">
                <a16:creationId xmlns:a16="http://schemas.microsoft.com/office/drawing/2014/main" id="{7544912F-D9DE-3D45-9F1A-FDE4087E6D53}"/>
              </a:ext>
            </a:extLst>
          </p:cNvPr>
          <p:cNvSpPr txBox="1">
            <a:spLocks/>
          </p:cNvSpPr>
          <p:nvPr/>
        </p:nvSpPr>
        <p:spPr>
          <a:xfrm>
            <a:off x="1297500" y="1567550"/>
            <a:ext cx="7038900" cy="62701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BE" dirty="0"/>
              <a:t>Labelled Set L, Unlabelled set U</a:t>
            </a:r>
          </a:p>
          <a:p>
            <a:pPr marL="146050" indent="0">
              <a:buFont typeface="Lato"/>
              <a:buNone/>
            </a:pPr>
            <a:r>
              <a:rPr lang="en-GB" dirty="0"/>
              <a:t>T</a:t>
            </a:r>
            <a:r>
              <a:rPr lang="en-BE" dirty="0"/>
              <a:t>rain Model</a:t>
            </a:r>
          </a:p>
        </p:txBody>
      </p:sp>
      <p:sp>
        <p:nvSpPr>
          <p:cNvPr id="5" name="Text Placeholder 2">
            <a:extLst>
              <a:ext uri="{FF2B5EF4-FFF2-40B4-BE49-F238E27FC236}">
                <a16:creationId xmlns:a16="http://schemas.microsoft.com/office/drawing/2014/main" id="{D9585DF7-2C07-154C-A817-BC2FEACF6BFE}"/>
              </a:ext>
            </a:extLst>
          </p:cNvPr>
          <p:cNvSpPr txBox="1">
            <a:spLocks/>
          </p:cNvSpPr>
          <p:nvPr/>
        </p:nvSpPr>
        <p:spPr>
          <a:xfrm>
            <a:off x="1297500" y="2048113"/>
            <a:ext cx="7038900" cy="604004"/>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GB" b="1" i="1" dirty="0"/>
              <a:t>For</a:t>
            </a:r>
            <a:r>
              <a:rPr lang="en-BE" dirty="0"/>
              <a:t> X </a:t>
            </a:r>
            <a:r>
              <a:rPr lang="en-BE" b="1" i="1" dirty="0"/>
              <a:t>do:</a:t>
            </a:r>
          </a:p>
          <a:p>
            <a:pPr marL="146050" indent="0">
              <a:buFont typeface="Lato"/>
              <a:buNone/>
            </a:pPr>
            <a:r>
              <a:rPr lang="en-BE" b="1" dirty="0"/>
              <a:t>	</a:t>
            </a:r>
            <a:r>
              <a:rPr lang="en-BE" dirty="0"/>
              <a:t>take a sample from the unlabelled pool</a:t>
            </a:r>
            <a:r>
              <a:rPr lang="en-BE" b="1" dirty="0"/>
              <a:t>	</a:t>
            </a:r>
          </a:p>
        </p:txBody>
      </p:sp>
      <p:sp>
        <p:nvSpPr>
          <p:cNvPr id="6" name="Text Placeholder 2">
            <a:extLst>
              <a:ext uri="{FF2B5EF4-FFF2-40B4-BE49-F238E27FC236}">
                <a16:creationId xmlns:a16="http://schemas.microsoft.com/office/drawing/2014/main" id="{D247DACB-1CC1-BB48-97CF-BB3BDC00AA8E}"/>
              </a:ext>
            </a:extLst>
          </p:cNvPr>
          <p:cNvSpPr txBox="1">
            <a:spLocks/>
          </p:cNvSpPr>
          <p:nvPr/>
        </p:nvSpPr>
        <p:spPr>
          <a:xfrm>
            <a:off x="1297500" y="2816954"/>
            <a:ext cx="7038900" cy="62701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BE" b="1" dirty="0"/>
              <a:t>		</a:t>
            </a:r>
            <a:r>
              <a:rPr lang="en-BE" dirty="0"/>
              <a:t>predict values of unlabelled sample</a:t>
            </a:r>
            <a:endParaRPr lang="en-BE" b="1" dirty="0"/>
          </a:p>
          <a:p>
            <a:pPr marL="146050" indent="0">
              <a:buFont typeface="Lato"/>
              <a:buNone/>
            </a:pPr>
            <a:r>
              <a:rPr lang="en-BE" b="1" dirty="0"/>
              <a:t>		</a:t>
            </a:r>
            <a:r>
              <a:rPr lang="en-BE" dirty="0"/>
              <a:t>gather these samples</a:t>
            </a:r>
            <a:endParaRPr lang="en-BE" b="1" dirty="0"/>
          </a:p>
        </p:txBody>
      </p:sp>
      <p:sp>
        <p:nvSpPr>
          <p:cNvPr id="7" name="Text Placeholder 2">
            <a:extLst>
              <a:ext uri="{FF2B5EF4-FFF2-40B4-BE49-F238E27FC236}">
                <a16:creationId xmlns:a16="http://schemas.microsoft.com/office/drawing/2014/main" id="{8F9CF6FB-7380-E344-A033-C847B71DC0E9}"/>
              </a:ext>
            </a:extLst>
          </p:cNvPr>
          <p:cNvSpPr txBox="1">
            <a:spLocks/>
          </p:cNvSpPr>
          <p:nvPr/>
        </p:nvSpPr>
        <p:spPr>
          <a:xfrm>
            <a:off x="1297500" y="3342209"/>
            <a:ext cx="7038900" cy="62701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BE" b="1" dirty="0"/>
              <a:t>	</a:t>
            </a:r>
            <a:r>
              <a:rPr lang="en-BE" dirty="0"/>
              <a:t>Predict var ratio’s</a:t>
            </a:r>
          </a:p>
          <a:p>
            <a:pPr marL="146050" indent="0">
              <a:buFont typeface="Lato"/>
              <a:buNone/>
            </a:pPr>
            <a:r>
              <a:rPr lang="en-BE" dirty="0"/>
              <a:t>	add the 10 best data points to labelled data set</a:t>
            </a:r>
            <a:endParaRPr lang="en-BE" b="1" dirty="0"/>
          </a:p>
        </p:txBody>
      </p:sp>
      <p:sp>
        <p:nvSpPr>
          <p:cNvPr id="8" name="Text Placeholder 2">
            <a:extLst>
              <a:ext uri="{FF2B5EF4-FFF2-40B4-BE49-F238E27FC236}">
                <a16:creationId xmlns:a16="http://schemas.microsoft.com/office/drawing/2014/main" id="{052C948D-9158-CC4E-AD35-035B645C0BBA}"/>
              </a:ext>
            </a:extLst>
          </p:cNvPr>
          <p:cNvSpPr txBox="1">
            <a:spLocks/>
          </p:cNvSpPr>
          <p:nvPr/>
        </p:nvSpPr>
        <p:spPr>
          <a:xfrm>
            <a:off x="1297500" y="3820551"/>
            <a:ext cx="7038900" cy="6270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BE" b="1" dirty="0"/>
              <a:t>	</a:t>
            </a:r>
            <a:r>
              <a:rPr lang="en-BE" dirty="0"/>
              <a:t>train on labelled data set</a:t>
            </a:r>
            <a:endParaRPr lang="en-BE" b="1" dirty="0"/>
          </a:p>
        </p:txBody>
      </p:sp>
      <p:sp>
        <p:nvSpPr>
          <p:cNvPr id="10" name="Text Placeholder 2">
            <a:extLst>
              <a:ext uri="{FF2B5EF4-FFF2-40B4-BE49-F238E27FC236}">
                <a16:creationId xmlns:a16="http://schemas.microsoft.com/office/drawing/2014/main" id="{255D0EA7-FD83-3D40-A1FB-8A604E5BDCD5}"/>
              </a:ext>
            </a:extLst>
          </p:cNvPr>
          <p:cNvSpPr txBox="1">
            <a:spLocks/>
          </p:cNvSpPr>
          <p:nvPr/>
        </p:nvSpPr>
        <p:spPr>
          <a:xfrm>
            <a:off x="1297500" y="2497000"/>
            <a:ext cx="7038900" cy="43794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buFont typeface="Lato"/>
              <a:buNone/>
            </a:pPr>
            <a:r>
              <a:rPr lang="en-BE" b="1" dirty="0"/>
              <a:t>	</a:t>
            </a:r>
            <a:r>
              <a:rPr lang="en-BE" b="1" i="1" dirty="0"/>
              <a:t>For </a:t>
            </a:r>
            <a:r>
              <a:rPr lang="en-BE" dirty="0"/>
              <a:t>Number of predictions </a:t>
            </a:r>
            <a:r>
              <a:rPr lang="en-BE" b="1" i="1" dirty="0"/>
              <a:t>do</a:t>
            </a:r>
            <a:endParaRPr lang="en-BE" b="1" dirty="0"/>
          </a:p>
        </p:txBody>
      </p:sp>
    </p:spTree>
    <p:extLst>
      <p:ext uri="{BB962C8B-B14F-4D97-AF65-F5344CB8AC3E}">
        <p14:creationId xmlns:p14="http://schemas.microsoft.com/office/powerpoint/2010/main" val="40031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0AA8-E09F-544D-9AC8-8CE4F5D2BC10}"/>
              </a:ext>
            </a:extLst>
          </p:cNvPr>
          <p:cNvSpPr>
            <a:spLocks noGrp="1"/>
          </p:cNvSpPr>
          <p:nvPr>
            <p:ph type="title"/>
          </p:nvPr>
        </p:nvSpPr>
        <p:spPr/>
        <p:txBody>
          <a:bodyPr/>
          <a:lstStyle/>
          <a:p>
            <a:r>
              <a:rPr lang="en-BE" dirty="0"/>
              <a:t>Acquisition functions – Var ratio</a:t>
            </a:r>
          </a:p>
        </p:txBody>
      </p:sp>
      <p:sp>
        <p:nvSpPr>
          <p:cNvPr id="4" name="Rectangle 3">
            <a:extLst>
              <a:ext uri="{FF2B5EF4-FFF2-40B4-BE49-F238E27FC236}">
                <a16:creationId xmlns:a16="http://schemas.microsoft.com/office/drawing/2014/main" id="{AEE7FC3D-2A14-0841-B448-2980DEC3DD23}"/>
              </a:ext>
            </a:extLst>
          </p:cNvPr>
          <p:cNvSpPr/>
          <p:nvPr/>
        </p:nvSpPr>
        <p:spPr>
          <a:xfrm>
            <a:off x="1741118" y="1766170"/>
            <a:ext cx="338203" cy="192900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EA227F17-C05E-5F41-99AF-B77497585BF5}"/>
              </a:ext>
            </a:extLst>
          </p:cNvPr>
          <p:cNvSpPr txBox="1"/>
          <p:nvPr/>
        </p:nvSpPr>
        <p:spPr>
          <a:xfrm>
            <a:off x="1741118" y="1383121"/>
            <a:ext cx="438411" cy="307777"/>
          </a:xfrm>
          <a:prstGeom prst="rect">
            <a:avLst/>
          </a:prstGeom>
          <a:noFill/>
        </p:spPr>
        <p:txBody>
          <a:bodyPr wrap="square" rtlCol="0">
            <a:spAutoFit/>
          </a:bodyPr>
          <a:lstStyle/>
          <a:p>
            <a:r>
              <a:rPr lang="en-BE" dirty="0">
                <a:solidFill>
                  <a:schemeClr val="bg1"/>
                </a:solidFill>
              </a:rPr>
              <a:t>p1</a:t>
            </a:r>
          </a:p>
        </p:txBody>
      </p:sp>
      <p:sp>
        <p:nvSpPr>
          <p:cNvPr id="6" name="Rectangle 5">
            <a:extLst>
              <a:ext uri="{FF2B5EF4-FFF2-40B4-BE49-F238E27FC236}">
                <a16:creationId xmlns:a16="http://schemas.microsoft.com/office/drawing/2014/main" id="{91FA960F-D446-D541-9C72-F7EAD6C84D5B}"/>
              </a:ext>
            </a:extLst>
          </p:cNvPr>
          <p:cNvSpPr/>
          <p:nvPr/>
        </p:nvSpPr>
        <p:spPr>
          <a:xfrm>
            <a:off x="2204582" y="1766170"/>
            <a:ext cx="338203" cy="192900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EAFD218E-2707-B24A-A084-B08E1DB94274}"/>
              </a:ext>
            </a:extLst>
          </p:cNvPr>
          <p:cNvSpPr txBox="1"/>
          <p:nvPr/>
        </p:nvSpPr>
        <p:spPr>
          <a:xfrm>
            <a:off x="2204582" y="1383121"/>
            <a:ext cx="438411" cy="307777"/>
          </a:xfrm>
          <a:prstGeom prst="rect">
            <a:avLst/>
          </a:prstGeom>
          <a:noFill/>
        </p:spPr>
        <p:txBody>
          <a:bodyPr wrap="square" rtlCol="0">
            <a:spAutoFit/>
          </a:bodyPr>
          <a:lstStyle/>
          <a:p>
            <a:r>
              <a:rPr lang="en-BE" dirty="0">
                <a:solidFill>
                  <a:schemeClr val="bg1"/>
                </a:solidFill>
              </a:rPr>
              <a:t>p2</a:t>
            </a:r>
          </a:p>
        </p:txBody>
      </p:sp>
      <p:sp>
        <p:nvSpPr>
          <p:cNvPr id="8" name="Rectangle 7">
            <a:extLst>
              <a:ext uri="{FF2B5EF4-FFF2-40B4-BE49-F238E27FC236}">
                <a16:creationId xmlns:a16="http://schemas.microsoft.com/office/drawing/2014/main" id="{3E77F2BB-79F5-9945-8CBC-10373A67FED8}"/>
              </a:ext>
            </a:extLst>
          </p:cNvPr>
          <p:cNvSpPr/>
          <p:nvPr/>
        </p:nvSpPr>
        <p:spPr>
          <a:xfrm>
            <a:off x="4158642" y="1766170"/>
            <a:ext cx="338203" cy="192900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2165E52-B904-3245-89C5-2AAC20B84CB5}"/>
              </a:ext>
            </a:extLst>
          </p:cNvPr>
          <p:cNvSpPr txBox="1"/>
          <p:nvPr/>
        </p:nvSpPr>
        <p:spPr>
          <a:xfrm>
            <a:off x="4158642" y="1383121"/>
            <a:ext cx="438411" cy="307777"/>
          </a:xfrm>
          <a:prstGeom prst="rect">
            <a:avLst/>
          </a:prstGeom>
          <a:noFill/>
        </p:spPr>
        <p:txBody>
          <a:bodyPr wrap="square" rtlCol="0">
            <a:spAutoFit/>
          </a:bodyPr>
          <a:lstStyle/>
          <a:p>
            <a:r>
              <a:rPr lang="en-BE" dirty="0">
                <a:solidFill>
                  <a:schemeClr val="bg1"/>
                </a:solidFill>
              </a:rPr>
              <a:t>pn</a:t>
            </a:r>
          </a:p>
        </p:txBody>
      </p:sp>
      <p:sp>
        <p:nvSpPr>
          <p:cNvPr id="10" name="TextBox 9">
            <a:extLst>
              <a:ext uri="{FF2B5EF4-FFF2-40B4-BE49-F238E27FC236}">
                <a16:creationId xmlns:a16="http://schemas.microsoft.com/office/drawing/2014/main" id="{D2D3EE41-27ED-7E4D-8BCD-EE135CE6AF19}"/>
              </a:ext>
            </a:extLst>
          </p:cNvPr>
          <p:cNvSpPr txBox="1"/>
          <p:nvPr/>
        </p:nvSpPr>
        <p:spPr>
          <a:xfrm>
            <a:off x="3118982" y="2392472"/>
            <a:ext cx="688930" cy="369332"/>
          </a:xfrm>
          <a:prstGeom prst="rect">
            <a:avLst/>
          </a:prstGeom>
          <a:noFill/>
        </p:spPr>
        <p:txBody>
          <a:bodyPr wrap="square" rtlCol="0">
            <a:spAutoFit/>
          </a:bodyPr>
          <a:lstStyle/>
          <a:p>
            <a:r>
              <a:rPr lang="en-BE" sz="1800" dirty="0">
                <a:solidFill>
                  <a:schemeClr val="bg1"/>
                </a:solidFill>
              </a:rPr>
              <a:t>…</a:t>
            </a:r>
          </a:p>
        </p:txBody>
      </p:sp>
      <p:cxnSp>
        <p:nvCxnSpPr>
          <p:cNvPr id="12" name="Straight Arrow Connector 11">
            <a:extLst>
              <a:ext uri="{FF2B5EF4-FFF2-40B4-BE49-F238E27FC236}">
                <a16:creationId xmlns:a16="http://schemas.microsoft.com/office/drawing/2014/main" id="{67E657A9-15AF-1D44-8F4D-B79A361E38CD}"/>
              </a:ext>
            </a:extLst>
          </p:cNvPr>
          <p:cNvCxnSpPr>
            <a:cxnSpLocks/>
          </p:cNvCxnSpPr>
          <p:nvPr/>
        </p:nvCxnSpPr>
        <p:spPr>
          <a:xfrm flipH="1">
            <a:off x="4847576" y="1954059"/>
            <a:ext cx="160332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F9BF278D-FFA7-7D47-809B-78161B5CEF74}"/>
              </a:ext>
            </a:extLst>
          </p:cNvPr>
          <p:cNvCxnSpPr>
            <a:cxnSpLocks/>
          </p:cNvCxnSpPr>
          <p:nvPr/>
        </p:nvCxnSpPr>
        <p:spPr>
          <a:xfrm flipH="1">
            <a:off x="4847576" y="2219193"/>
            <a:ext cx="160332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FA99F63-D8FC-A346-9DF8-6AD42FD4FA85}"/>
              </a:ext>
            </a:extLst>
          </p:cNvPr>
          <p:cNvCxnSpPr>
            <a:cxnSpLocks/>
          </p:cNvCxnSpPr>
          <p:nvPr/>
        </p:nvCxnSpPr>
        <p:spPr>
          <a:xfrm flipH="1">
            <a:off x="4847576" y="3511462"/>
            <a:ext cx="160332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A18623A-FA95-2247-8FAF-25E12F3C8433}"/>
              </a:ext>
            </a:extLst>
          </p:cNvPr>
          <p:cNvSpPr txBox="1"/>
          <p:nvPr/>
        </p:nvSpPr>
        <p:spPr>
          <a:xfrm rot="5400000">
            <a:off x="5304775" y="2890473"/>
            <a:ext cx="688930" cy="369332"/>
          </a:xfrm>
          <a:prstGeom prst="rect">
            <a:avLst/>
          </a:prstGeom>
          <a:noFill/>
        </p:spPr>
        <p:txBody>
          <a:bodyPr wrap="square" rtlCol="0">
            <a:spAutoFit/>
          </a:bodyPr>
          <a:lstStyle/>
          <a:p>
            <a:r>
              <a:rPr lang="en-BE" sz="1800" dirty="0">
                <a:solidFill>
                  <a:schemeClr val="bg1"/>
                </a:solidFill>
              </a:rPr>
              <a:t>…</a:t>
            </a:r>
          </a:p>
        </p:txBody>
      </p:sp>
      <p:sp>
        <p:nvSpPr>
          <p:cNvPr id="18" name="TextBox 17">
            <a:extLst>
              <a:ext uri="{FF2B5EF4-FFF2-40B4-BE49-F238E27FC236}">
                <a16:creationId xmlns:a16="http://schemas.microsoft.com/office/drawing/2014/main" id="{917D75DF-CA9C-4A44-A078-286A1E8622A1}"/>
              </a:ext>
            </a:extLst>
          </p:cNvPr>
          <p:cNvSpPr txBox="1"/>
          <p:nvPr/>
        </p:nvSpPr>
        <p:spPr>
          <a:xfrm>
            <a:off x="6690828" y="1800170"/>
            <a:ext cx="712054" cy="307777"/>
          </a:xfrm>
          <a:prstGeom prst="rect">
            <a:avLst/>
          </a:prstGeom>
          <a:noFill/>
        </p:spPr>
        <p:txBody>
          <a:bodyPr wrap="none" rtlCol="0">
            <a:spAutoFit/>
          </a:bodyPr>
          <a:lstStyle/>
          <a:p>
            <a:r>
              <a:rPr lang="en-GB" dirty="0">
                <a:solidFill>
                  <a:schemeClr val="bg1"/>
                </a:solidFill>
              </a:rPr>
              <a:t>D</a:t>
            </a:r>
            <a:r>
              <a:rPr lang="en-BE" dirty="0">
                <a:solidFill>
                  <a:schemeClr val="bg1"/>
                </a:solidFill>
              </a:rPr>
              <a:t>ata 1</a:t>
            </a:r>
          </a:p>
        </p:txBody>
      </p:sp>
      <p:sp>
        <p:nvSpPr>
          <p:cNvPr id="19" name="TextBox 18">
            <a:extLst>
              <a:ext uri="{FF2B5EF4-FFF2-40B4-BE49-F238E27FC236}">
                <a16:creationId xmlns:a16="http://schemas.microsoft.com/office/drawing/2014/main" id="{E37CD06F-F0D9-4445-993B-755EFB28BB01}"/>
              </a:ext>
            </a:extLst>
          </p:cNvPr>
          <p:cNvSpPr txBox="1"/>
          <p:nvPr/>
        </p:nvSpPr>
        <p:spPr>
          <a:xfrm>
            <a:off x="6690828" y="2065304"/>
            <a:ext cx="712054" cy="307777"/>
          </a:xfrm>
          <a:prstGeom prst="rect">
            <a:avLst/>
          </a:prstGeom>
          <a:noFill/>
        </p:spPr>
        <p:txBody>
          <a:bodyPr wrap="none" rtlCol="0">
            <a:spAutoFit/>
          </a:bodyPr>
          <a:lstStyle/>
          <a:p>
            <a:r>
              <a:rPr lang="en-GB" dirty="0">
                <a:solidFill>
                  <a:schemeClr val="bg1"/>
                </a:solidFill>
              </a:rPr>
              <a:t>D</a:t>
            </a:r>
            <a:r>
              <a:rPr lang="en-BE" dirty="0">
                <a:solidFill>
                  <a:schemeClr val="bg1"/>
                </a:solidFill>
              </a:rPr>
              <a:t>ata 2</a:t>
            </a:r>
          </a:p>
        </p:txBody>
      </p:sp>
      <p:sp>
        <p:nvSpPr>
          <p:cNvPr id="20" name="TextBox 19">
            <a:extLst>
              <a:ext uri="{FF2B5EF4-FFF2-40B4-BE49-F238E27FC236}">
                <a16:creationId xmlns:a16="http://schemas.microsoft.com/office/drawing/2014/main" id="{4D983A52-D675-CB4D-8274-43CEEF394AF9}"/>
              </a:ext>
            </a:extLst>
          </p:cNvPr>
          <p:cNvSpPr txBox="1"/>
          <p:nvPr/>
        </p:nvSpPr>
        <p:spPr>
          <a:xfrm>
            <a:off x="6706579" y="3357573"/>
            <a:ext cx="761747" cy="307777"/>
          </a:xfrm>
          <a:prstGeom prst="rect">
            <a:avLst/>
          </a:prstGeom>
          <a:noFill/>
        </p:spPr>
        <p:txBody>
          <a:bodyPr wrap="none" rtlCol="0">
            <a:spAutoFit/>
          </a:bodyPr>
          <a:lstStyle/>
          <a:p>
            <a:r>
              <a:rPr lang="en-GB" dirty="0">
                <a:solidFill>
                  <a:schemeClr val="bg1"/>
                </a:solidFill>
              </a:rPr>
              <a:t>D</a:t>
            </a:r>
            <a:r>
              <a:rPr lang="en-BE" dirty="0">
                <a:solidFill>
                  <a:schemeClr val="bg1"/>
                </a:solidFill>
              </a:rPr>
              <a:t>ata m</a:t>
            </a:r>
          </a:p>
        </p:txBody>
      </p:sp>
    </p:spTree>
    <p:extLst>
      <p:ext uri="{BB962C8B-B14F-4D97-AF65-F5344CB8AC3E}">
        <p14:creationId xmlns:p14="http://schemas.microsoft.com/office/powerpoint/2010/main" val="259245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p:bldP spid="17" grpId="0"/>
      <p:bldP spid="18" grpId="0"/>
      <p:bldP spid="19" grpId="0"/>
      <p:bldP spid="20" grpId="0"/>
    </p:bld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646</Words>
  <Application>Microsoft Macintosh PowerPoint</Application>
  <PresentationFormat>On-screen Show (16:9)</PresentationFormat>
  <Paragraphs>97</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Montserrat</vt:lpstr>
      <vt:lpstr>Arial</vt:lpstr>
      <vt:lpstr>Lato</vt:lpstr>
      <vt:lpstr>Nunito</vt:lpstr>
      <vt:lpstr>Focus</vt:lpstr>
      <vt:lpstr>Title: Deep Bayesian Active Learning with Image Data</vt:lpstr>
      <vt:lpstr>Context</vt:lpstr>
      <vt:lpstr>Active learning </vt:lpstr>
      <vt:lpstr>Measuring Uncertainty and Gaussian process </vt:lpstr>
      <vt:lpstr>Bayesian Deep learning / CNN</vt:lpstr>
      <vt:lpstr>Connecting ….! Active learning </vt:lpstr>
      <vt:lpstr>Our code</vt:lpstr>
      <vt:lpstr>Acquisition functions – Var ratio  </vt:lpstr>
      <vt:lpstr>Acquisition functions – Var ratio</vt:lpstr>
      <vt:lpstr>Acquisition function - BALD</vt:lpstr>
      <vt:lpstr>Acquisition function - BALD</vt:lpstr>
      <vt:lpstr>Comparison to current active learning technique</vt:lpstr>
      <vt:lpstr>Compared to semi-supervised learning  </vt:lpstr>
      <vt:lpstr>PowerPoint Presentation</vt:lpstr>
      <vt:lpstr>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Deep Bayesian Active Learning with Image Data</dc:title>
  <cp:lastModifiedBy>Alexander Poppe</cp:lastModifiedBy>
  <cp:revision>6</cp:revision>
  <dcterms:modified xsi:type="dcterms:W3CDTF">2021-06-28T07:25:29Z</dcterms:modified>
</cp:coreProperties>
</file>