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4"/>
  </p:notesMasterIdLst>
  <p:sldIdLst>
    <p:sldId id="256" r:id="rId3"/>
    <p:sldId id="257" r:id="rId4"/>
    <p:sldId id="259" r:id="rId5"/>
    <p:sldId id="265" r:id="rId6"/>
    <p:sldId id="266" r:id="rId7"/>
    <p:sldId id="268" r:id="rId8"/>
    <p:sldId id="269" r:id="rId9"/>
    <p:sldId id="285" r:id="rId10"/>
    <p:sldId id="274" r:id="rId11"/>
    <p:sldId id="284" r:id="rId12"/>
    <p:sldId id="275" r:id="rId13"/>
    <p:sldId id="276" r:id="rId14"/>
    <p:sldId id="282" r:id="rId15"/>
    <p:sldId id="277" r:id="rId16"/>
    <p:sldId id="290" r:id="rId17"/>
    <p:sldId id="302" r:id="rId18"/>
    <p:sldId id="300" r:id="rId19"/>
    <p:sldId id="299" r:id="rId20"/>
    <p:sldId id="287" r:id="rId21"/>
    <p:sldId id="272" r:id="rId22"/>
    <p:sldId id="289"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41f878-fcee-45c7-8242-64c44e39e947}">
          <p14:sldIdLst>
            <p14:sldId id="256"/>
          </p14:sldIdLst>
        </p14:section>
        <p14:section name="Untitled Section" id="{5c91398a-785c-4e5e-9279-ccf7934c16c4}">
          <p14:sldIdLst>
            <p14:sldId id="257"/>
            <p14:sldId id="259"/>
            <p14:sldId id="265"/>
            <p14:sldId id="266"/>
            <p14:sldId id="268"/>
            <p14:sldId id="269"/>
            <p14:sldId id="285"/>
            <p14:sldId id="274"/>
            <p14:sldId id="284"/>
            <p14:sldId id="275"/>
            <p14:sldId id="276"/>
            <p14:sldId id="282"/>
            <p14:sldId id="277"/>
            <p14:sldId id="290"/>
            <p14:sldId id="302"/>
            <p14:sldId id="300"/>
            <p14:sldId id="287"/>
            <p14:sldId id="272"/>
            <p14:sldId id="289"/>
            <p14:sldId id="29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00EE"/>
    <a:srgbClr val="0CB0B4"/>
    <a:srgbClr val="33CCCC"/>
    <a:srgbClr val="FFC901"/>
    <a:srgbClr val="6C1A00"/>
    <a:srgbClr val="58004E"/>
    <a:srgbClr val="FE9202"/>
    <a:srgbClr val="800080"/>
    <a:srgbClr val="CC0099"/>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8" d="100"/>
          <a:sy n="98" d="100"/>
        </p:scale>
        <p:origin x="-41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335274"/>
            <a:ext cx="8229599" cy="779691"/>
          </a:xfrm>
          <a:noFill/>
          <a:effectLst>
            <a:outerShdw blurRad="50800" dist="38100" dir="2700000" algn="tl" rotWithShape="0">
              <a:prstClr val="black">
                <a:alpha val="40000"/>
              </a:prstClr>
            </a:outerShdw>
          </a:effectLst>
        </p:spPr>
        <p:txBody>
          <a:bodyPr>
            <a:normAutofit/>
          </a:bodyPr>
          <a:lstStyle>
            <a:lvl1pPr algn="ctr">
              <a:defRPr sz="3600">
                <a:solidFill>
                  <a:srgbClr val="0CB0B4"/>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457200" y="4124866"/>
            <a:ext cx="8229600" cy="642397"/>
          </a:xfrm>
        </p:spPr>
        <p:txBody>
          <a:bodyPr>
            <a:normAutofit/>
          </a:bodyPr>
          <a:lstStyle>
            <a:lvl1pPr marL="0" indent="0" algn="ctr">
              <a:buNone/>
              <a:defRPr sz="2800" b="0" i="0">
                <a:solidFill>
                  <a:srgbClr val="92D05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62641"/>
            <a:ext cx="8246070" cy="763526"/>
          </a:xfrm>
        </p:spPr>
        <p:txBody>
          <a:bodyPr>
            <a:normAutofit/>
          </a:bodyPr>
          <a:lstStyle>
            <a:lvl1pPr algn="ctr">
              <a:defRPr sz="3600" baseline="0">
                <a:solidFill>
                  <a:srgbClr val="0CB0B4"/>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448966" y="1808225"/>
            <a:ext cx="8246070" cy="3054097"/>
          </a:xfrm>
        </p:spPr>
        <p:txBody>
          <a:bodyPr/>
          <a:lstStyle>
            <a:lvl1pPr algn="ctr">
              <a:defRPr sz="2800">
                <a:solidFill>
                  <a:schemeClr val="tx1"/>
                </a:solidFill>
              </a:defRPr>
            </a:lvl1pPr>
            <a:lvl2pPr algn="ctr">
              <a:defRPr>
                <a:solidFill>
                  <a:schemeClr val="tx1"/>
                </a:solidFill>
              </a:defRPr>
            </a:lvl2pPr>
            <a:lvl3pPr algn="ctr">
              <a:defRPr>
                <a:solidFill>
                  <a:schemeClr val="tx1"/>
                </a:solidFill>
              </a:defRPr>
            </a:lvl3pPr>
            <a:lvl4pPr algn="ctr">
              <a:defRPr>
                <a:solidFill>
                  <a:schemeClr val="tx1"/>
                </a:solidFill>
              </a:defRPr>
            </a:lvl4pPr>
            <a:lvl5pPr algn="ctr">
              <a:defRPr>
                <a:solidFill>
                  <a:schemeClr val="tx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708433" cy="725349"/>
          </a:xfrm>
        </p:spPr>
        <p:txBody>
          <a:bodyPr>
            <a:normAutofit/>
          </a:bodyPr>
          <a:lstStyle>
            <a:lvl1pPr algn="l">
              <a:defRPr sz="3600">
                <a:solidFill>
                  <a:srgbClr val="0CB0B4"/>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448965" y="1197405"/>
            <a:ext cx="6708433"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630" y="1044700"/>
            <a:ext cx="8093365" cy="763525"/>
          </a:xfrm>
        </p:spPr>
        <p:txBody>
          <a:bodyPr>
            <a:normAutofit/>
          </a:bodyPr>
          <a:lstStyle>
            <a:lvl1pPr algn="ctr">
              <a:defRPr sz="3600" baseline="0">
                <a:solidFill>
                  <a:srgbClr val="0CB0B4"/>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Text Placeholder 2"/>
          <p:cNvSpPr>
            <a:spLocks noGrp="1"/>
          </p:cNvSpPr>
          <p:nvPr>
            <p:ph type="body" idx="1"/>
          </p:nvPr>
        </p:nvSpPr>
        <p:spPr>
          <a:xfrm>
            <a:off x="536879" y="1793943"/>
            <a:ext cx="4040188" cy="479822"/>
          </a:xfrm>
        </p:spPr>
        <p:txBody>
          <a:bodyPr anchor="b"/>
          <a:lstStyle>
            <a:lvl1pPr marL="0" indent="0" algn="ctr">
              <a:buNone/>
              <a:defRPr sz="2400" b="1">
                <a:solidFill>
                  <a:srgbClr val="92D0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536879" y="226634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572000" y="1793943"/>
            <a:ext cx="4041775" cy="479822"/>
          </a:xfrm>
        </p:spPr>
        <p:txBody>
          <a:bodyPr anchor="b"/>
          <a:lstStyle>
            <a:lvl1pPr marL="0" indent="0" algn="ctr">
              <a:buNone/>
              <a:defRPr sz="2400" b="1">
                <a:solidFill>
                  <a:srgbClr val="92D0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572000" y="226634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endParaRPr lang="en-US" sz="1400" dirty="0">
              <a:solidFill>
                <a:schemeClr val="bg1">
                  <a:lumMod val="65000"/>
                </a:schemeClr>
              </a:solidFill>
            </a:endParaRPr>
          </a:p>
          <a:p>
            <a:r>
              <a:rPr lang="en-US" sz="1400" dirty="0">
                <a:solidFill>
                  <a:schemeClr val="bg1">
                    <a:lumMod val="65000"/>
                  </a:schemeClr>
                </a:solidFill>
              </a:rPr>
              <a:t>www.free-power-point-templates.com</a:t>
            </a:r>
            <a:endParaRPr lang="en-US" sz="14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3.jpeg"/><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1555"/>
            <a:ext cx="8229600" cy="3334385"/>
          </a:xfrm>
          <a:effectLst>
            <a:outerShdw blurRad="50800" dist="38100" dir="2700000" algn="tl" rotWithShape="0">
              <a:srgbClr val="1D3A00">
                <a:alpha val="40000"/>
              </a:srgbClr>
            </a:outerShdw>
            <a:reflection blurRad="6350" stA="50000" endA="300" endPos="38500" dist="50800" dir="5400000" sy="-100000" algn="bl" rotWithShape="0"/>
          </a:effectLst>
        </p:spPr>
        <p:txBody>
          <a:bodyPr>
            <a:normAutofit/>
          </a:bodyPr>
          <a:lstStyle/>
          <a:p>
            <a:r>
              <a:rPr lang="en-US" b="1" dirty="0">
                <a:solidFill>
                  <a:srgbClr val="4400EE"/>
                </a:solidFill>
                <a:latin typeface="Comic Sans MS" panose="030F0702030302020204" charset="0"/>
                <a:cs typeface="Comic Sans MS" panose="030F0702030302020204" charset="0"/>
              </a:rPr>
              <a:t>Face Mask Detection For Covid Precorrection</a:t>
            </a:r>
            <a:endParaRPr lang="en-US" b="1" dirty="0">
              <a:solidFill>
                <a:srgbClr val="4400EE"/>
              </a:solidFill>
              <a:latin typeface="Comic Sans MS" panose="030F0702030302020204" charset="0"/>
              <a:cs typeface="Comic Sans MS" panose="030F0702030302020204" charset="0"/>
            </a:endParaRPr>
          </a:p>
        </p:txBody>
      </p:sp>
      <p:sp>
        <p:nvSpPr>
          <p:cNvPr id="3" name="Subtitle 2"/>
          <p:cNvSpPr>
            <a:spLocks noGrp="1"/>
          </p:cNvSpPr>
          <p:nvPr>
            <p:ph type="subTitle" idx="1"/>
          </p:nvPr>
        </p:nvSpPr>
        <p:spPr>
          <a:xfrm>
            <a:off x="457200" y="4277572"/>
            <a:ext cx="8229600" cy="642397"/>
          </a:xfrm>
        </p:spPr>
        <p:txBody>
          <a:bodyPr/>
          <a:lstStyle/>
          <a:p>
            <a:r>
              <a:rPr lang="en-US" dirty="0">
                <a:solidFill>
                  <a:schemeClr val="bg1"/>
                </a:solidFill>
              </a:rPr>
              <a:t>c</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34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48965" y="433880"/>
            <a:ext cx="5837547" cy="725349"/>
          </a:xfrm>
        </p:spPr>
        <p:txBody>
          <a:bodyPr/>
          <a:lstStyle/>
          <a:p>
            <a:pPr algn="ctr"/>
            <a:r>
              <a:rPr lang="en-US" dirty="0" err="1" smtClean="0">
                <a:gradFill>
                  <a:gsLst>
                    <a:gs pos="0">
                      <a:srgbClr val="012D86"/>
                    </a:gs>
                    <a:gs pos="100000">
                      <a:srgbClr val="0E2557"/>
                    </a:gs>
                  </a:gsLst>
                  <a:lin scaled="0"/>
                </a:gradFill>
              </a:rPr>
              <a:t>OpenCV</a:t>
            </a:r>
            <a:endParaRPr lang="en-US" dirty="0">
              <a:gradFill>
                <a:gsLst>
                  <a:gs pos="0">
                    <a:srgbClr val="012D86"/>
                  </a:gs>
                  <a:gs pos="100000">
                    <a:srgbClr val="0E2557"/>
                  </a:gs>
                </a:gsLst>
                <a:lin scaled="0"/>
              </a:gradFill>
            </a:endParaRPr>
          </a:p>
        </p:txBody>
      </p:sp>
      <p:pic>
        <p:nvPicPr>
          <p:cNvPr id="1026" name="Picture 2" descr="C:\Users\yashw\Desktop\52209789-3a516c00-289a-11e9-8a7c-489ef5456c57.png"/>
          <p:cNvPicPr>
            <a:picLocks noChangeAspect="1" noChangeArrowheads="1"/>
          </p:cNvPicPr>
          <p:nvPr/>
        </p:nvPicPr>
        <p:blipFill>
          <a:blip r:embed="rId2"/>
          <a:srcRect l="8871" r="8065"/>
          <a:stretch>
            <a:fillRect/>
          </a:stretch>
        </p:blipFill>
        <p:spPr bwMode="auto">
          <a:xfrm>
            <a:off x="-32" y="1714494"/>
            <a:ext cx="6286544" cy="271195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96975"/>
            <a:ext cx="8229600" cy="754380"/>
          </a:xfrm>
        </p:spPr>
        <p:txBody>
          <a:bodyPr>
            <a:normAutofit/>
          </a:bodyPr>
          <a:lstStyle/>
          <a:p>
            <a:r>
              <a:rPr lang="en-US" sz="3600" dirty="0">
                <a:gradFill>
                  <a:gsLst>
                    <a:gs pos="0">
                      <a:srgbClr val="012D86"/>
                    </a:gs>
                    <a:gs pos="100000">
                      <a:srgbClr val="0E2557"/>
                    </a:gs>
                  </a:gsLst>
                  <a:lin scaled="0"/>
                </a:gradFill>
                <a:effectLst>
                  <a:outerShdw blurRad="38100" dist="38100" dir="2700000" algn="tl">
                    <a:srgbClr val="000000">
                      <a:alpha val="43137"/>
                    </a:srgbClr>
                  </a:outerShdw>
                </a:effectLst>
              </a:rPr>
              <a:t>Data Visualization</a:t>
            </a:r>
            <a:endParaRPr lang="en-US" sz="3600" dirty="0">
              <a:gradFill>
                <a:gsLst>
                  <a:gs pos="0">
                    <a:srgbClr val="012D86"/>
                  </a:gs>
                  <a:gs pos="100000">
                    <a:srgbClr val="0E2557"/>
                  </a:gs>
                </a:gsLst>
                <a:lin scaled="0"/>
              </a:gradFill>
              <a:effectLst>
                <a:outerShdw blurRad="38100" dist="38100" dir="2700000" algn="tl">
                  <a:srgbClr val="000000">
                    <a:alpha val="43137"/>
                  </a:srgbClr>
                </a:outerShdw>
              </a:effectLst>
            </a:endParaRPr>
          </a:p>
        </p:txBody>
      </p:sp>
      <p:sp>
        <p:nvSpPr>
          <p:cNvPr id="5" name="Content Placeholder 4"/>
          <p:cNvSpPr>
            <a:spLocks noGrp="1"/>
          </p:cNvSpPr>
          <p:nvPr>
            <p:ph sz="half" idx="1"/>
          </p:nvPr>
        </p:nvSpPr>
        <p:spPr>
          <a:xfrm>
            <a:off x="428596" y="2143122"/>
            <a:ext cx="8258204" cy="2574925"/>
          </a:xfrm>
        </p:spPr>
        <p:txBody>
          <a:bodyPr>
            <a:normAutofit/>
          </a:bodyPr>
          <a:lstStyle/>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Data visualization is the process of transforming abstract data to meaningful representations using knowledge communication and insight discovery through encodings. It is helpful to study a particular pattern in the dataset.</a:t>
            </a: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The total number of images in the dataset is visualized in both categories – ‘with mask’ and ‘without mask’.</a:t>
            </a:r>
            <a:endParaRPr lang="en-US" sz="1600" b="1" dirty="0">
              <a:latin typeface="Yu Gothic UI Semibold" panose="020B0700000000000000" charset="-128"/>
              <a:ea typeface="Yu Gothic UI Semibold" panose="020B0700000000000000" charset="-128"/>
            </a:endParaRPr>
          </a:p>
        </p:txBody>
      </p:sp>
      <p:pic>
        <p:nvPicPr>
          <p:cNvPr id="2" name="Content Placeholder 1" descr="Data visualization"/>
          <p:cNvPicPr>
            <a:picLocks noGrp="1" noChangeAspect="1"/>
          </p:cNvPicPr>
          <p:nvPr>
            <p:ph sz="half" idx="2"/>
          </p:nvPr>
        </p:nvPicPr>
        <p:blipFill>
          <a:blip r:embed="rId1"/>
          <a:stretch>
            <a:fillRect/>
          </a:stretch>
        </p:blipFill>
        <p:spPr>
          <a:xfrm>
            <a:off x="2428860" y="3614754"/>
            <a:ext cx="4038600" cy="1314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000" r="-1000" b="-21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170940" y="885190"/>
            <a:ext cx="6159500" cy="1390650"/>
          </a:xfrm>
        </p:spPr>
        <p:txBody>
          <a:bodyPr>
            <a:normAutofit/>
          </a:bodyPr>
          <a:lstStyle/>
          <a:p>
            <a:r>
              <a:rPr lang="en-US" sz="3600" dirty="0">
                <a:gradFill>
                  <a:gsLst>
                    <a:gs pos="0">
                      <a:srgbClr val="012D86"/>
                    </a:gs>
                    <a:gs pos="100000">
                      <a:srgbClr val="0E2557"/>
                    </a:gs>
                  </a:gsLst>
                  <a:lin scaled="0"/>
                </a:gradFill>
                <a:effectLst>
                  <a:outerShdw blurRad="38100" dist="38100" dir="2700000" algn="tl">
                    <a:srgbClr val="000000">
                      <a:alpha val="43137"/>
                    </a:srgbClr>
                  </a:outerShdw>
                </a:effectLst>
              </a:rPr>
              <a:t>Deep Learning</a:t>
            </a:r>
            <a:endParaRPr lang="en-US" sz="3600" dirty="0">
              <a:gradFill>
                <a:gsLst>
                  <a:gs pos="0">
                    <a:srgbClr val="012D86"/>
                  </a:gs>
                  <a:gs pos="100000">
                    <a:srgbClr val="0E2557"/>
                  </a:gs>
                </a:gsLst>
                <a:lin scaled="0"/>
              </a:gradFill>
              <a:effectLst>
                <a:outerShdw blurRad="38100" dist="38100" dir="2700000" algn="tl">
                  <a:srgbClr val="000000">
                    <a:alpha val="43137"/>
                  </a:srgbClr>
                </a:outerShdw>
              </a:effectLst>
            </a:endParaRPr>
          </a:p>
        </p:txBody>
      </p:sp>
      <p:sp>
        <p:nvSpPr>
          <p:cNvPr id="5" name="Content Placeholder 4"/>
          <p:cNvSpPr>
            <a:spLocks noGrp="1"/>
          </p:cNvSpPr>
          <p:nvPr>
            <p:ph sz="half" idx="1"/>
          </p:nvPr>
        </p:nvSpPr>
        <p:spPr>
          <a:xfrm>
            <a:off x="524510" y="1959628"/>
            <a:ext cx="7451725" cy="3183890"/>
          </a:xfrm>
        </p:spPr>
        <p:txBody>
          <a:bodyPr>
            <a:normAutofit/>
          </a:bodyPr>
          <a:lstStyle/>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The deep learning architecture learns various important nonlinear features from the given samples. </a:t>
            </a: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Then, this learned architecture is used to predict previously unseen samples. </a:t>
            </a: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To train our deep learning architecture, we collected images from different sources. </a:t>
            </a: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The architecture of the learning technique highly depends on CNN. All the aspects of deep learning architecture are described below.</a:t>
            </a: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Two datasets have been used for experimenting the current method.</a:t>
            </a: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 Dataset consists of images with people wearing face masks and the images with people who do not wear face masks.</a:t>
            </a:r>
            <a:endParaRPr lang="en-US" sz="1600" b="1" dirty="0">
              <a:latin typeface="Yu Gothic UI Semibold" panose="020B0700000000000000" charset="-128"/>
              <a:ea typeface="Yu Gothic UI Semibold" panose="020B0700000000000000"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000" r="-1000" b="-48000"/>
          </a:stretch>
        </a:blipFill>
        <a:effectLst/>
      </p:bgPr>
    </p:bg>
    <p:spTree>
      <p:nvGrpSpPr>
        <p:cNvPr id="1" name=""/>
        <p:cNvGrpSpPr/>
        <p:nvPr/>
      </p:nvGrpSpPr>
      <p:grpSpPr>
        <a:xfrm>
          <a:off x="0" y="0"/>
          <a:ext cx="0" cy="0"/>
          <a:chOff x="0" y="0"/>
          <a:chExt cx="0" cy="0"/>
        </a:xfrm>
      </p:grpSpPr>
      <p:pic>
        <p:nvPicPr>
          <p:cNvPr id="2050" name="Picture 2" descr="C:\Users\yashw\Desktop\b17574653d1212a8db73613064b13655.png"/>
          <p:cNvPicPr>
            <a:picLocks noChangeAspect="1" noChangeArrowheads="1"/>
          </p:cNvPicPr>
          <p:nvPr/>
        </p:nvPicPr>
        <p:blipFill>
          <a:blip r:embed="rId2" cstate="print"/>
          <a:srcRect/>
          <a:stretch>
            <a:fillRect/>
          </a:stretch>
        </p:blipFill>
        <p:spPr bwMode="auto">
          <a:xfrm>
            <a:off x="1071538" y="2357436"/>
            <a:ext cx="3063140" cy="2189974"/>
          </a:xfrm>
          <a:prstGeom prst="rect">
            <a:avLst/>
          </a:prstGeom>
          <a:noFill/>
        </p:spPr>
      </p:pic>
      <p:pic>
        <p:nvPicPr>
          <p:cNvPr id="2051" name="Picture 3" descr="C:\Users\yashw\Desktop\021121_ts_mask_feat.jpg"/>
          <p:cNvPicPr>
            <a:picLocks noChangeAspect="1" noChangeArrowheads="1"/>
          </p:cNvPicPr>
          <p:nvPr/>
        </p:nvPicPr>
        <p:blipFill>
          <a:blip r:embed="rId3"/>
          <a:srcRect/>
          <a:stretch>
            <a:fillRect/>
          </a:stretch>
        </p:blipFill>
        <p:spPr bwMode="auto">
          <a:xfrm>
            <a:off x="4429123" y="2428874"/>
            <a:ext cx="3679057" cy="2071702"/>
          </a:xfrm>
          <a:prstGeom prst="rect">
            <a:avLst/>
          </a:prstGeom>
          <a:noFill/>
        </p:spPr>
      </p:pic>
      <p:sp>
        <p:nvSpPr>
          <p:cNvPr id="6" name="TextBox 5"/>
          <p:cNvSpPr txBox="1"/>
          <p:nvPr/>
        </p:nvSpPr>
        <p:spPr>
          <a:xfrm>
            <a:off x="5000628" y="1857370"/>
            <a:ext cx="2714612"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MASK</a:t>
            </a:r>
            <a:endParaRPr lang="en-US"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071538" y="1785932"/>
            <a:ext cx="2714612"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NO MASK</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869315"/>
            <a:ext cx="8229600" cy="1104900"/>
          </a:xfrm>
        </p:spPr>
        <p:txBody>
          <a:bodyPr>
            <a:normAutofit/>
          </a:bodyPr>
          <a:lstStyle/>
          <a:p>
            <a:r>
              <a:rPr lang="en-US" sz="3600" dirty="0">
                <a:gradFill>
                  <a:gsLst>
                    <a:gs pos="0">
                      <a:srgbClr val="012D86"/>
                    </a:gs>
                    <a:gs pos="100000">
                      <a:srgbClr val="0E2557"/>
                    </a:gs>
                  </a:gsLst>
                  <a:lin scaled="0"/>
                </a:gradFill>
                <a:effectLst>
                  <a:outerShdw blurRad="38100" dist="38100" dir="2700000" algn="tl">
                    <a:srgbClr val="000000">
                      <a:alpha val="43137"/>
                    </a:srgbClr>
                  </a:outerShdw>
                </a:effectLst>
              </a:rPr>
              <a:t>Training the Model</a:t>
            </a:r>
            <a:endParaRPr lang="en-US" sz="3600" dirty="0">
              <a:gradFill>
                <a:gsLst>
                  <a:gs pos="0">
                    <a:srgbClr val="012D86"/>
                  </a:gs>
                  <a:gs pos="100000">
                    <a:srgbClr val="0E2557"/>
                  </a:gs>
                </a:gsLst>
                <a:lin scaled="0"/>
              </a:gradFill>
              <a:effectLst>
                <a:outerShdw blurRad="38100" dist="38100" dir="2700000" algn="tl">
                  <a:srgbClr val="000000">
                    <a:alpha val="43137"/>
                  </a:srgbClr>
                </a:outerShdw>
              </a:effectLst>
            </a:endParaRPr>
          </a:p>
        </p:txBody>
      </p:sp>
      <p:sp>
        <p:nvSpPr>
          <p:cNvPr id="5" name="Content Placeholder 4"/>
          <p:cNvSpPr>
            <a:spLocks noGrp="1"/>
          </p:cNvSpPr>
          <p:nvPr>
            <p:ph sz="half" idx="1"/>
          </p:nvPr>
        </p:nvSpPr>
        <p:spPr>
          <a:xfrm>
            <a:off x="146685" y="2072640"/>
            <a:ext cx="4257040" cy="2959735"/>
          </a:xfrm>
        </p:spPr>
        <p:txBody>
          <a:bodyPr>
            <a:normAutofit fontScale="67500" lnSpcReduction="20000"/>
          </a:bodyPr>
          <a:lstStyle/>
          <a:p>
            <a:pPr algn="just">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 A) Building the model using CNN architecture</a:t>
            </a:r>
            <a:endParaRPr lang="en-US" sz="1600" b="1" dirty="0">
              <a:latin typeface="Yu Gothic UI Semibold" panose="020B0700000000000000" charset="-128"/>
              <a:ea typeface="Yu Gothic UI Semibold" panose="020B0700000000000000" charset="-128"/>
            </a:endParaRPr>
          </a:p>
          <a:p>
            <a:pPr algn="just">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CNN has become ascendant in miscellaneous computer vision tasks. The current method makes use of Sequential CNN.</a:t>
            </a:r>
            <a:endParaRPr lang="en-US" sz="1600" b="1" dirty="0">
              <a:latin typeface="Yu Gothic UI Semibold" panose="020B0700000000000000" charset="-128"/>
              <a:ea typeface="Yu Gothic UI Semibold" panose="020B0700000000000000" charset="-128"/>
            </a:endParaRPr>
          </a:p>
          <a:p>
            <a:pPr algn="just">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The Convolution layer learns from 200 filters. As the model should be aware of the shape of the input expected, the first layer in the model needs to be provided with information about input shape. Following layers can perform instinctive shape reckoning. In this case, input_shape is specified as data.shape[1:] which returns the dimensions of the data array from index 1. Default padding is “valid” where the spatial dimensions are sanctioned to truncate and the input volume is non-zero padded. The activation parameter to the Conv2D class.. It represents an approximately linear function that possesses all the assets of linear models that can easily be optimized with gradient-descent methods. Considering the performance and generalization in deep learning, it is better compared to other activation functions.</a:t>
            </a:r>
            <a:endParaRPr lang="en-US" sz="1600" b="1" dirty="0">
              <a:latin typeface="Yu Gothic UI Semibold" panose="020B0700000000000000" charset="-128"/>
              <a:ea typeface="Yu Gothic UI Semibold" panose="020B0700000000000000" charset="-128"/>
            </a:endParaRPr>
          </a:p>
        </p:txBody>
      </p:sp>
      <p:pic>
        <p:nvPicPr>
          <p:cNvPr id="2" name="Content Placeholder 1" descr="training model a"/>
          <p:cNvPicPr>
            <a:picLocks noGrp="1" noChangeAspect="1"/>
          </p:cNvPicPr>
          <p:nvPr>
            <p:ph sz="half" idx="2"/>
          </p:nvPr>
        </p:nvPicPr>
        <p:blipFill>
          <a:blip r:embed="rId1"/>
          <a:stretch>
            <a:fillRect/>
          </a:stretch>
        </p:blipFill>
        <p:spPr>
          <a:xfrm>
            <a:off x="4648200" y="1974215"/>
            <a:ext cx="4038600" cy="28790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869315"/>
            <a:ext cx="8229600" cy="1104900"/>
          </a:xfrm>
        </p:spPr>
        <p:txBody>
          <a:bodyPr>
            <a:normAutofit/>
          </a:bodyPr>
          <a:lstStyle/>
          <a:p>
            <a:r>
              <a:rPr lang="en-US" sz="3600" dirty="0">
                <a:gradFill>
                  <a:gsLst>
                    <a:gs pos="0">
                      <a:srgbClr val="012D86"/>
                    </a:gs>
                    <a:gs pos="100000">
                      <a:srgbClr val="0E2557"/>
                    </a:gs>
                  </a:gsLst>
                  <a:lin scaled="0"/>
                </a:gradFill>
                <a:effectLst>
                  <a:outerShdw blurRad="38100" dist="38100" dir="2700000" algn="tl">
                    <a:srgbClr val="000000">
                      <a:alpha val="43137"/>
                    </a:srgbClr>
                  </a:outerShdw>
                </a:effectLst>
              </a:rPr>
              <a:t>Training the Model</a:t>
            </a:r>
            <a:endParaRPr lang="en-US" sz="3600" dirty="0">
              <a:gradFill>
                <a:gsLst>
                  <a:gs pos="0">
                    <a:srgbClr val="012D86"/>
                  </a:gs>
                  <a:gs pos="100000">
                    <a:srgbClr val="0E2557"/>
                  </a:gs>
                </a:gsLst>
                <a:lin scaled="0"/>
              </a:gradFill>
              <a:effectLst>
                <a:outerShdw blurRad="38100" dist="38100" dir="2700000" algn="tl">
                  <a:srgbClr val="000000">
                    <a:alpha val="43137"/>
                  </a:srgbClr>
                </a:outerShdw>
              </a:effectLst>
            </a:endParaRPr>
          </a:p>
        </p:txBody>
      </p:sp>
      <p:sp>
        <p:nvSpPr>
          <p:cNvPr id="8" name="Content Placeholder 4"/>
          <p:cNvSpPr txBox="1"/>
          <p:nvPr/>
        </p:nvSpPr>
        <p:spPr>
          <a:xfrm>
            <a:off x="41275" y="1912003"/>
            <a:ext cx="4454525" cy="3231515"/>
          </a:xfrm>
          <a:prstGeom prst="rect">
            <a:avLst/>
          </a:prstGeom>
        </p:spPr>
        <p:txBody>
          <a:bodyPr vert="horz" lIns="91440" tIns="45720" rIns="91440" bIns="45720" rtlCol="0">
            <a:normAutofit fontScale="8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charset="0"/>
              <a:buChar char="Ø"/>
              <a:defRPr/>
            </a:pPr>
            <a:r>
              <a:rPr kumimoji="0" lang="en-US" sz="1600" b="1" i="0" u="none" strike="noStrike" kern="1200" cap="none" spc="0" normalizeH="0" baseline="0" noProof="0" dirty="0" smtClean="0">
                <a:ln>
                  <a:noFill/>
                </a:ln>
                <a:solidFill>
                  <a:schemeClr val="tx1"/>
                </a:solidFill>
                <a:effectLst/>
                <a:uLnTx/>
                <a:uFillTx/>
                <a:latin typeface="Yu Gothic UI Semibold" panose="020B0700000000000000" charset="-128"/>
                <a:ea typeface="Yu Gothic UI Semibold" panose="020B0700000000000000" charset="-128"/>
                <a:cs typeface="+mn-cs"/>
              </a:rPr>
              <a:t>B) Splitting the data and training the CNN model:</a:t>
            </a:r>
            <a:endParaRPr kumimoji="0" lang="en-US" sz="1600" b="1" i="0" u="none" strike="noStrike" kern="1200" cap="none" spc="0" normalizeH="0" baseline="0" noProof="0" dirty="0" smtClean="0">
              <a:ln>
                <a:noFill/>
              </a:ln>
              <a:solidFill>
                <a:schemeClr val="tx1"/>
              </a:solidFill>
              <a:effectLst/>
              <a:uLnTx/>
              <a:uFillTx/>
              <a:latin typeface="Yu Gothic UI Semibold" panose="020B0700000000000000" charset="-128"/>
              <a:ea typeface="Yu Gothic UI Semibold" panose="020B0700000000000000" charset="-128"/>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charset="0"/>
              <a:buChar char="Ø"/>
              <a:defRPr/>
            </a:pPr>
            <a:r>
              <a:rPr kumimoji="0" lang="en-US" sz="1600" b="1" i="0" u="none" strike="noStrike" kern="1200" cap="none" spc="0" normalizeH="0" baseline="0" noProof="0" dirty="0" smtClean="0">
                <a:ln>
                  <a:noFill/>
                </a:ln>
                <a:solidFill>
                  <a:schemeClr val="tx1"/>
                </a:solidFill>
                <a:effectLst/>
                <a:uLnTx/>
                <a:uFillTx/>
                <a:latin typeface="Yu Gothic UI Semibold" panose="020B0700000000000000" charset="-128"/>
                <a:ea typeface="Yu Gothic UI Semibold" panose="020B0700000000000000" charset="-128"/>
                <a:cs typeface="+mn-cs"/>
              </a:rPr>
              <a:t>After setting the blueprint to analyze the data, the model needs to be trained using a specific dataset and then to be tested against a different dataset. A proper model and optimized </a:t>
            </a:r>
            <a:r>
              <a:rPr kumimoji="0" lang="en-US" sz="1600" b="1" i="0" u="none" strike="noStrike" kern="1200" cap="none" spc="0" normalizeH="0" baseline="0" noProof="0" dirty="0" err="1" smtClean="0">
                <a:ln>
                  <a:noFill/>
                </a:ln>
                <a:solidFill>
                  <a:schemeClr val="tx1"/>
                </a:solidFill>
                <a:effectLst/>
                <a:uLnTx/>
                <a:uFillTx/>
                <a:latin typeface="Yu Gothic UI Semibold" panose="020B0700000000000000" charset="-128"/>
                <a:ea typeface="Yu Gothic UI Semibold" panose="020B0700000000000000" charset="-128"/>
                <a:cs typeface="+mn-cs"/>
              </a:rPr>
              <a:t>train_test_split</a:t>
            </a:r>
            <a:r>
              <a:rPr kumimoji="0" lang="en-US" sz="1600" b="1" i="0" u="none" strike="noStrike" kern="1200" cap="none" spc="0" normalizeH="0" baseline="0" noProof="0" dirty="0" smtClean="0">
                <a:ln>
                  <a:noFill/>
                </a:ln>
                <a:solidFill>
                  <a:schemeClr val="tx1"/>
                </a:solidFill>
                <a:effectLst/>
                <a:uLnTx/>
                <a:uFillTx/>
                <a:latin typeface="Yu Gothic UI Semibold" panose="020B0700000000000000" charset="-128"/>
                <a:ea typeface="Yu Gothic UI Semibold" panose="020B0700000000000000" charset="-128"/>
                <a:cs typeface="+mn-cs"/>
              </a:rPr>
              <a:t> help to produce accurate results while making a prediction. The </a:t>
            </a:r>
            <a:r>
              <a:rPr kumimoji="0" lang="en-US" sz="1600" b="1" i="0" u="none" strike="noStrike" kern="1200" cap="none" spc="0" normalizeH="0" baseline="0" noProof="0" dirty="0" err="1" smtClean="0">
                <a:ln>
                  <a:noFill/>
                </a:ln>
                <a:solidFill>
                  <a:schemeClr val="tx1"/>
                </a:solidFill>
                <a:effectLst/>
                <a:uLnTx/>
                <a:uFillTx/>
                <a:latin typeface="Yu Gothic UI Semibold" panose="020B0700000000000000" charset="-128"/>
                <a:ea typeface="Yu Gothic UI Semibold" panose="020B0700000000000000" charset="-128"/>
                <a:cs typeface="+mn-cs"/>
              </a:rPr>
              <a:t>test_size</a:t>
            </a:r>
            <a:r>
              <a:rPr kumimoji="0" lang="en-US" sz="1600" b="1" i="0" u="none" strike="noStrike" kern="1200" cap="none" spc="0" normalizeH="0" baseline="0" noProof="0" dirty="0" smtClean="0">
                <a:ln>
                  <a:noFill/>
                </a:ln>
                <a:solidFill>
                  <a:schemeClr val="tx1"/>
                </a:solidFill>
                <a:effectLst/>
                <a:uLnTx/>
                <a:uFillTx/>
                <a:latin typeface="Yu Gothic UI Semibold" panose="020B0700000000000000" charset="-128"/>
                <a:ea typeface="Yu Gothic UI Semibold" panose="020B0700000000000000" charset="-128"/>
                <a:cs typeface="+mn-cs"/>
              </a:rPr>
              <a:t> is set to 0.1 i.e. 90% data of the dataset undergoes training and the rest 10% goes for testing purposes. The validation loss is monitored using </a:t>
            </a:r>
            <a:r>
              <a:rPr kumimoji="0" lang="en-US" sz="1600" b="1" i="0" u="none" strike="noStrike" kern="1200" cap="none" spc="0" normalizeH="0" baseline="0" noProof="0" dirty="0" err="1" smtClean="0">
                <a:ln>
                  <a:noFill/>
                </a:ln>
                <a:solidFill>
                  <a:schemeClr val="tx1"/>
                </a:solidFill>
                <a:effectLst/>
                <a:uLnTx/>
                <a:uFillTx/>
                <a:latin typeface="Yu Gothic UI Semibold" panose="020B0700000000000000" charset="-128"/>
                <a:ea typeface="Yu Gothic UI Semibold" panose="020B0700000000000000" charset="-128"/>
                <a:cs typeface="+mn-cs"/>
              </a:rPr>
              <a:t>ModelCheckpoint</a:t>
            </a:r>
            <a:r>
              <a:rPr kumimoji="0" lang="en-US" sz="1600" b="1" i="0" u="none" strike="noStrike" kern="1200" cap="none" spc="0" normalizeH="0" baseline="0" noProof="0" dirty="0" smtClean="0">
                <a:ln>
                  <a:noFill/>
                </a:ln>
                <a:solidFill>
                  <a:schemeClr val="tx1"/>
                </a:solidFill>
                <a:effectLst/>
                <a:uLnTx/>
                <a:uFillTx/>
                <a:latin typeface="Yu Gothic UI Semibold" panose="020B0700000000000000" charset="-128"/>
                <a:ea typeface="Yu Gothic UI Semibold" panose="020B0700000000000000" charset="-128"/>
                <a:cs typeface="+mn-cs"/>
              </a:rPr>
              <a:t>. Next, the images in the training set and the test set are fitted to the Sequential model. Here, 20% of the training data is used as validation data. The model is trained for 20 epochs (iterations) which maintains a trade-off between accuracy and chances of </a:t>
            </a:r>
            <a:r>
              <a:rPr kumimoji="0" lang="en-US" sz="1600" b="1" i="0" u="none" strike="noStrike" kern="1200" cap="none" spc="0" normalizeH="0" baseline="0" noProof="0" dirty="0" err="1" smtClean="0">
                <a:ln>
                  <a:noFill/>
                </a:ln>
                <a:solidFill>
                  <a:schemeClr val="tx1"/>
                </a:solidFill>
                <a:effectLst/>
                <a:uLnTx/>
                <a:uFillTx/>
                <a:latin typeface="Yu Gothic UI Semibold" panose="020B0700000000000000" charset="-128"/>
                <a:ea typeface="Yu Gothic UI Semibold" panose="020B0700000000000000" charset="-128"/>
                <a:cs typeface="+mn-cs"/>
              </a:rPr>
              <a:t>overfitting</a:t>
            </a:r>
            <a:r>
              <a:rPr kumimoji="0" lang="en-US" sz="1600" b="1" i="0" u="none" strike="noStrike" kern="1200" cap="none" spc="0" normalizeH="0" baseline="0" noProof="0" dirty="0" smtClean="0">
                <a:ln>
                  <a:noFill/>
                </a:ln>
                <a:solidFill>
                  <a:schemeClr val="tx1"/>
                </a:solidFill>
                <a:effectLst/>
                <a:uLnTx/>
                <a:uFillTx/>
                <a:latin typeface="Yu Gothic UI Semibold" panose="020B0700000000000000" charset="-128"/>
                <a:ea typeface="Yu Gothic UI Semibold" panose="020B0700000000000000" charset="-128"/>
                <a:cs typeface="+mn-cs"/>
              </a:rPr>
              <a:t>.</a:t>
            </a:r>
            <a:endParaRPr kumimoji="0" lang="en-US" sz="1600" b="1" i="0" u="none" strike="noStrike" kern="1200" cap="none" spc="0" normalizeH="0" baseline="0" noProof="0" dirty="0">
              <a:ln>
                <a:noFill/>
              </a:ln>
              <a:solidFill>
                <a:schemeClr val="tx1"/>
              </a:solidFill>
              <a:effectLst/>
              <a:uLnTx/>
              <a:uFillTx/>
              <a:latin typeface="Yu Gothic UI Semibold" panose="020B0700000000000000" charset="-128"/>
              <a:ea typeface="Yu Gothic UI Semibold" panose="020B0700000000000000" charset="-128"/>
              <a:cs typeface="+mn-cs"/>
            </a:endParaRPr>
          </a:p>
        </p:txBody>
      </p:sp>
      <p:pic>
        <p:nvPicPr>
          <p:cNvPr id="10" name="Content Placeholder 1" descr="traning model b"/>
          <p:cNvPicPr>
            <a:picLocks noGrp="1" noChangeAspect="1"/>
          </p:cNvPicPr>
          <p:nvPr>
            <p:ph sz="half" idx="2"/>
          </p:nvPr>
        </p:nvPicPr>
        <p:blipFill>
          <a:blip r:embed="rId1"/>
          <a:stretch>
            <a:fillRect/>
          </a:stretch>
        </p:blipFill>
        <p:spPr>
          <a:xfrm>
            <a:off x="4800600" y="2091690"/>
            <a:ext cx="4038600" cy="27451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052830"/>
            <a:ext cx="8229600" cy="624205"/>
          </a:xfrm>
        </p:spPr>
        <p:txBody>
          <a:bodyPr/>
          <a:lstStyle/>
          <a:p>
            <a:r>
              <a:rPr lang="en-US" sz="3200" dirty="0">
                <a:solidFill>
                  <a:srgbClr val="002060"/>
                </a:solidFill>
                <a:effectLst>
                  <a:outerShdw blurRad="38100" dist="38100" dir="2700000" algn="tl">
                    <a:srgbClr val="000000">
                      <a:alpha val="43137"/>
                    </a:srgbClr>
                  </a:outerShdw>
                </a:effectLst>
              </a:rPr>
              <a:t>Algorithms and Implementation</a:t>
            </a:r>
            <a:endParaRPr lang="en-US" sz="3200" dirty="0">
              <a:solidFill>
                <a:srgbClr val="002060"/>
              </a:solidFill>
              <a:effectLst>
                <a:outerShdw blurRad="38100" dist="38100" dir="2700000" algn="tl">
                  <a:srgbClr val="000000">
                    <a:alpha val="43137"/>
                  </a:srgbClr>
                </a:outerShdw>
              </a:effectLst>
            </a:endParaRPr>
          </a:p>
        </p:txBody>
      </p:sp>
      <p:pic>
        <p:nvPicPr>
          <p:cNvPr id="2" name="Content Placeholder 1" descr="evalution 1"/>
          <p:cNvPicPr>
            <a:picLocks noGrp="1" noChangeAspect="1"/>
          </p:cNvPicPr>
          <p:nvPr>
            <p:ph sz="half" idx="1"/>
          </p:nvPr>
        </p:nvPicPr>
        <p:blipFill>
          <a:blip r:embed="rId1"/>
          <a:stretch>
            <a:fillRect/>
          </a:stretch>
        </p:blipFill>
        <p:spPr>
          <a:xfrm>
            <a:off x="618490" y="1857370"/>
            <a:ext cx="3342794" cy="3221678"/>
          </a:xfrm>
          <a:prstGeom prst="rect">
            <a:avLst/>
          </a:prstGeom>
        </p:spPr>
      </p:pic>
      <p:pic>
        <p:nvPicPr>
          <p:cNvPr id="3" name="Content Placeholder 2" descr="evaluation 2"/>
          <p:cNvPicPr>
            <a:picLocks noGrp="1" noChangeAspect="1"/>
          </p:cNvPicPr>
          <p:nvPr>
            <p:ph sz="half" idx="2"/>
          </p:nvPr>
        </p:nvPicPr>
        <p:blipFill>
          <a:blip r:embed="rId2"/>
          <a:stretch>
            <a:fillRect/>
          </a:stretch>
        </p:blipFill>
        <p:spPr>
          <a:xfrm>
            <a:off x="4714876" y="1917027"/>
            <a:ext cx="3772246" cy="322649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with"/>
          <p:cNvPicPr>
            <a:picLocks noChangeAspect="1"/>
          </p:cNvPicPr>
          <p:nvPr>
            <p:ph idx="1"/>
          </p:nvPr>
        </p:nvPicPr>
        <p:blipFill>
          <a:blip r:embed="rId1"/>
          <a:stretch>
            <a:fillRect/>
          </a:stretch>
        </p:blipFill>
        <p:spPr>
          <a:xfrm>
            <a:off x="622300" y="1285875"/>
            <a:ext cx="7821295" cy="35763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5" name="Content Placeholder 4" descr="without"/>
          <p:cNvPicPr>
            <a:picLocks noChangeAspect="1"/>
          </p:cNvPicPr>
          <p:nvPr>
            <p:ph idx="1"/>
          </p:nvPr>
        </p:nvPicPr>
        <p:blipFill>
          <a:blip r:embed="rId1"/>
          <a:stretch>
            <a:fillRect/>
          </a:stretch>
        </p:blipFill>
        <p:spPr>
          <a:xfrm>
            <a:off x="607060" y="1285875"/>
            <a:ext cx="7787005" cy="38296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3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27635" y="49200"/>
            <a:ext cx="6158877" cy="736600"/>
          </a:xfrm>
        </p:spPr>
        <p:txBody>
          <a:bodyPr>
            <a:normAutofit/>
          </a:bodyPr>
          <a:lstStyle/>
          <a:p>
            <a:pPr algn="ctr"/>
            <a:r>
              <a:rPr lang="en-US" dirty="0">
                <a:gradFill>
                  <a:gsLst>
                    <a:gs pos="0">
                      <a:srgbClr val="012D86"/>
                    </a:gs>
                    <a:gs pos="100000">
                      <a:srgbClr val="0E2557"/>
                    </a:gs>
                  </a:gsLst>
                  <a:lin scaled="0"/>
                </a:gradFill>
              </a:rPr>
              <a:t>Evaluation</a:t>
            </a:r>
            <a:endParaRPr lang="en-US" dirty="0">
              <a:gradFill>
                <a:gsLst>
                  <a:gs pos="0">
                    <a:srgbClr val="012D86"/>
                  </a:gs>
                  <a:gs pos="100000">
                    <a:srgbClr val="0E2557"/>
                  </a:gs>
                </a:gsLst>
                <a:lin scaled="0"/>
              </a:gradFill>
            </a:endParaRPr>
          </a:p>
        </p:txBody>
      </p:sp>
      <p:sp>
        <p:nvSpPr>
          <p:cNvPr id="5" name="Content Placeholder 4"/>
          <p:cNvSpPr>
            <a:spLocks noGrp="1"/>
          </p:cNvSpPr>
          <p:nvPr>
            <p:ph idx="1"/>
          </p:nvPr>
        </p:nvSpPr>
        <p:spPr>
          <a:xfrm>
            <a:off x="0" y="1191260"/>
            <a:ext cx="5969000" cy="3821430"/>
          </a:xfrm>
        </p:spPr>
        <p:txBody>
          <a:bodyPr>
            <a:normAutofit fontScale="92500" lnSpcReduction="10000"/>
          </a:bodyPr>
          <a:lstStyle/>
          <a:p>
            <a:pPr algn="l">
              <a:lnSpc>
                <a:spcPct val="100000"/>
              </a:lnSpc>
              <a:buFont typeface="Wingdings" panose="05000000000000000000" charset="0"/>
              <a:buChar char="Ø"/>
            </a:pPr>
            <a:r>
              <a:rPr lang="en-US" sz="1600" b="1" dirty="0" smtClean="0">
                <a:latin typeface="Yu Gothic UI Semibold" panose="020B0700000000000000" charset="-128"/>
                <a:ea typeface="Yu Gothic UI Semibold" panose="020B0700000000000000" charset="-128"/>
              </a:rPr>
              <a:t>ACCURACY</a:t>
            </a:r>
            <a:endParaRPr lang="en-US" sz="1600" b="1" dirty="0" smtClean="0">
              <a:latin typeface="Yu Gothic UI Semibold" panose="020B0700000000000000" charset="-128"/>
              <a:ea typeface="Yu Gothic UI Semibold" panose="020B0700000000000000" charset="-128"/>
            </a:endParaRPr>
          </a:p>
          <a:p>
            <a:pPr algn="l">
              <a:lnSpc>
                <a:spcPct val="100000"/>
              </a:lnSpc>
              <a:buNone/>
            </a:pPr>
            <a:r>
              <a:rPr lang="en-US" sz="1600" b="1" dirty="0" smtClean="0">
                <a:latin typeface="Yu Gothic UI Semibold" panose="020B0700000000000000" charset="-128"/>
                <a:ea typeface="Yu Gothic UI Semibold" panose="020B0700000000000000" charset="-128"/>
              </a:rPr>
              <a:t>	</a:t>
            </a:r>
            <a:r>
              <a:rPr lang="en-US" sz="1600" b="1" dirty="0" smtClean="0">
                <a:latin typeface="Yu Gothic UI Semibold" panose="020B0700000000000000" charset="-128"/>
                <a:ea typeface="Yu Gothic UI Semibold" panose="020B0700000000000000" charset="-128"/>
              </a:rPr>
              <a:t>Accuracy is a metric for how much of the predictions the model makes are true. The higher the accuracy is, the better. However, it </a:t>
            </a:r>
            <a:r>
              <a:rPr lang="en-US" sz="1600" dirty="0" smtClean="0">
                <a:latin typeface="Yu Gothic UI Semibold" panose="020B0700000000000000" charset="-128"/>
                <a:ea typeface="Yu Gothic UI Semibold" panose="020B0700000000000000" charset="-128"/>
              </a:rPr>
              <a:t>is not the only important metric when you estimate the performance. We get 97.5 % accuracy by using face mask detection.</a:t>
            </a:r>
            <a:endParaRPr lang="en-US" sz="1600" dirty="0" smtClean="0">
              <a:latin typeface="Yu Gothic UI Semibold" panose="020B0700000000000000" charset="-128"/>
              <a:ea typeface="Yu Gothic UI Semibold" panose="020B0700000000000000" charset="-128"/>
            </a:endParaRPr>
          </a:p>
          <a:p>
            <a:pPr marL="0" indent="0" algn="l">
              <a:lnSpc>
                <a:spcPct val="100000"/>
              </a:lnSpc>
              <a:buFont typeface="Wingdings" panose="05000000000000000000" charset="0"/>
              <a:buNone/>
            </a:pP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smtClean="0">
                <a:latin typeface="Yu Gothic UI Semibold" panose="020B0700000000000000" charset="-128"/>
                <a:ea typeface="Yu Gothic UI Semibold" panose="020B0700000000000000" charset="-128"/>
              </a:rPr>
              <a:t>PRECISION</a:t>
            </a:r>
            <a:endParaRPr lang="en-US" sz="1600" b="1" dirty="0" smtClean="0">
              <a:latin typeface="Yu Gothic UI Semibold" panose="020B0700000000000000" charset="-128"/>
              <a:ea typeface="Yu Gothic UI Semibold" panose="020B0700000000000000" charset="-128"/>
            </a:endParaRPr>
          </a:p>
          <a:p>
            <a:pPr algn="l">
              <a:lnSpc>
                <a:spcPct val="100000"/>
              </a:lnSpc>
              <a:buNone/>
            </a:pPr>
            <a:r>
              <a:rPr lang="en-US" sz="1600" b="1" dirty="0" smtClean="0">
                <a:latin typeface="Yu Gothic UI Semibold" panose="020B0700000000000000" charset="-128"/>
                <a:ea typeface="Yu Gothic UI Semibold" panose="020B0700000000000000" charset="-128"/>
              </a:rPr>
              <a:t>	</a:t>
            </a:r>
            <a:r>
              <a:rPr lang="en-US" sz="1600" b="1" dirty="0" smtClean="0">
                <a:latin typeface="Yu Gothic UI Semibold" panose="020B0700000000000000" charset="-128"/>
                <a:ea typeface="Yu Gothic UI Semibold" panose="020B0700000000000000" charset="-128"/>
              </a:rPr>
              <a:t>The </a:t>
            </a:r>
            <a:r>
              <a:rPr lang="en-US" sz="1600" b="1" dirty="0">
                <a:latin typeface="Yu Gothic UI Semibold" panose="020B0700000000000000" charset="-128"/>
                <a:ea typeface="Yu Gothic UI Semibold" panose="020B0700000000000000" charset="-128"/>
              </a:rPr>
              <a:t>precision metric marks how often the model is </a:t>
            </a:r>
            <a:r>
              <a:rPr lang="en-US" sz="1600" b="1" dirty="0" smtClean="0">
                <a:latin typeface="Yu Gothic UI Semibold" panose="020B0700000000000000" charset="-128"/>
                <a:ea typeface="Yu Gothic UI Semibold" panose="020B0700000000000000" charset="-128"/>
              </a:rPr>
              <a:t>correct when </a:t>
            </a:r>
            <a:r>
              <a:rPr lang="en-US" sz="1600" b="1" dirty="0">
                <a:latin typeface="Yu Gothic UI Semibold" panose="020B0700000000000000" charset="-128"/>
                <a:ea typeface="Yu Gothic UI Semibold" panose="020B0700000000000000" charset="-128"/>
              </a:rPr>
              <a:t>identifying positive results. For example, how often the model diagnoses cancer to patients who really have cancer</a:t>
            </a:r>
            <a:r>
              <a:rPr lang="en-US" sz="1600" b="1" dirty="0" smtClean="0">
                <a:latin typeface="Yu Gothic UI Semibold" panose="020B0700000000000000" charset="-128"/>
                <a:ea typeface="Yu Gothic UI Semibold" panose="020B0700000000000000" charset="-128"/>
              </a:rPr>
              <a:t>.</a:t>
            </a:r>
            <a:endParaRPr lang="en-US" sz="1600" b="1" dirty="0" smtClean="0">
              <a:latin typeface="Yu Gothic UI Semibold" panose="020B0700000000000000" charset="-128"/>
              <a:ea typeface="Yu Gothic UI Semibold" panose="020B0700000000000000" charset="-128"/>
            </a:endParaRPr>
          </a:p>
          <a:p>
            <a:pPr marL="0" indent="0" algn="l">
              <a:lnSpc>
                <a:spcPct val="100000"/>
              </a:lnSpc>
              <a:buFont typeface="Wingdings" panose="05000000000000000000" charset="0"/>
              <a:buNone/>
            </a:pP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REDUCED </a:t>
            </a:r>
            <a:r>
              <a:rPr lang="en-US" sz="1600" b="1" dirty="0" smtClean="0">
                <a:latin typeface="Yu Gothic UI Semibold" panose="020B0700000000000000" charset="-128"/>
                <a:ea typeface="Yu Gothic UI Semibold" panose="020B0700000000000000" charset="-128"/>
              </a:rPr>
              <a:t>LOSS</a:t>
            </a:r>
            <a:endParaRPr lang="en-US" sz="1600" b="1" dirty="0" smtClean="0">
              <a:latin typeface="Yu Gothic UI Semibold" panose="020B0700000000000000" charset="-128"/>
              <a:ea typeface="Yu Gothic UI Semibold" panose="020B0700000000000000" charset="-128"/>
            </a:endParaRPr>
          </a:p>
          <a:p>
            <a:pPr algn="l">
              <a:lnSpc>
                <a:spcPct val="100000"/>
              </a:lnSpc>
              <a:buNone/>
            </a:pPr>
            <a:r>
              <a:rPr lang="en-US" sz="1600" b="1" dirty="0" smtClean="0">
                <a:latin typeface="Yu Gothic UI Semibold" panose="020B0700000000000000" charset="-128"/>
                <a:ea typeface="Yu Gothic UI Semibold" panose="020B0700000000000000" charset="-128"/>
              </a:rPr>
              <a:t>	</a:t>
            </a:r>
            <a:r>
              <a:rPr lang="en-US" sz="1600" b="1" dirty="0" smtClean="0">
                <a:latin typeface="Yu Gothic UI Semibold" panose="020B0700000000000000" charset="-128"/>
                <a:ea typeface="Yu Gothic UI Semibold" panose="020B0700000000000000" charset="-128"/>
              </a:rPr>
              <a:t>L</a:t>
            </a:r>
            <a:r>
              <a:rPr lang="en-US" sz="1600" b="1" dirty="0" smtClean="0">
                <a:latin typeface="Yu Gothic UI Semibold" panose="020B0700000000000000" charset="-128"/>
                <a:ea typeface="Yu Gothic UI Semibold" panose="020B0700000000000000" charset="-128"/>
              </a:rPr>
              <a:t>oss </a:t>
            </a:r>
            <a:r>
              <a:rPr lang="en-US" sz="1600" b="1" dirty="0">
                <a:latin typeface="Yu Gothic UI Semibold" panose="020B0700000000000000" charset="-128"/>
                <a:ea typeface="Yu Gothic UI Semibold" panose="020B0700000000000000" charset="-128"/>
              </a:rPr>
              <a:t>is a metric that is used to determine bad predictions predicted by the model.The loss rate is zero when we use the proposed system. </a:t>
            </a:r>
            <a:endParaRPr lang="en-US" sz="1600" b="1" dirty="0">
              <a:latin typeface="Yu Gothic UI Semibold" panose="020B0700000000000000" charset="-128"/>
              <a:ea typeface="Yu Gothic UI Semibold" panose="020B0700000000000000"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srcRect/>
          <a:stretch>
            <a:fillRect l="-2000" b="-8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0690" y="2140585"/>
            <a:ext cx="8246110" cy="591820"/>
          </a:xfrm>
        </p:spPr>
        <p:txBody>
          <a:bodyPr>
            <a:noAutofit/>
          </a:bodyPr>
          <a:lstStyle/>
          <a:p>
            <a:r>
              <a:rPr lang="en-US" sz="2800" b="1" dirty="0">
                <a:gradFill>
                  <a:gsLst>
                    <a:gs pos="0">
                      <a:srgbClr val="FE4444"/>
                    </a:gs>
                    <a:gs pos="100000">
                      <a:srgbClr val="832B2B"/>
                    </a:gs>
                  </a:gsLst>
                  <a:lin scaled="0"/>
                </a:gradFill>
              </a:rPr>
              <a:t>TEAM DETAILS</a:t>
            </a:r>
            <a:br>
              <a:rPr lang="en-US" sz="2800" b="1" dirty="0">
                <a:gradFill>
                  <a:gsLst>
                    <a:gs pos="0">
                      <a:srgbClr val="FE4444"/>
                    </a:gs>
                    <a:gs pos="100000">
                      <a:srgbClr val="832B2B"/>
                    </a:gs>
                  </a:gsLst>
                  <a:lin scaled="0"/>
                </a:gradFill>
              </a:rPr>
            </a:br>
            <a:endParaRPr lang="en-US" sz="2800" b="1" dirty="0">
              <a:gradFill>
                <a:gsLst>
                  <a:gs pos="0">
                    <a:srgbClr val="FE4444"/>
                  </a:gs>
                  <a:gs pos="100000">
                    <a:srgbClr val="832B2B"/>
                  </a:gs>
                </a:gsLst>
                <a:lin scaled="0"/>
              </a:gradFill>
            </a:endParaRPr>
          </a:p>
        </p:txBody>
      </p:sp>
      <p:sp>
        <p:nvSpPr>
          <p:cNvPr id="9" name="Round Single Corner Rectangle 8"/>
          <p:cNvSpPr/>
          <p:nvPr/>
        </p:nvSpPr>
        <p:spPr>
          <a:xfrm>
            <a:off x="7014845" y="3945890"/>
            <a:ext cx="1680210" cy="916305"/>
          </a:xfrm>
          <a:prstGeom prst="round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Guide</a:t>
            </a:r>
            <a:endParaRPr lang="en-US" b="1" dirty="0">
              <a:solidFill>
                <a:schemeClr val="tx1"/>
              </a:solidFill>
            </a:endParaRPr>
          </a:p>
          <a:p>
            <a:pPr algn="ctr"/>
            <a:r>
              <a:rPr lang="en-US" b="1" dirty="0" smtClean="0">
                <a:solidFill>
                  <a:schemeClr val="tx1"/>
                </a:solidFill>
              </a:rPr>
              <a:t>Mrs</a:t>
            </a:r>
            <a:r>
              <a:rPr lang="en-US" b="1" dirty="0" smtClean="0">
                <a:solidFill>
                  <a:schemeClr val="tx1"/>
                </a:solidFill>
              </a:rPr>
              <a:t>. </a:t>
            </a:r>
            <a:r>
              <a:rPr lang="en-US" b="1" dirty="0" smtClean="0">
                <a:solidFill>
                  <a:schemeClr val="tx1"/>
                </a:solidFill>
              </a:rPr>
              <a:t>B Varija</a:t>
            </a:r>
            <a:endParaRPr lang="en-US" b="1" dirty="0">
              <a:solidFill>
                <a:schemeClr val="tx1"/>
              </a:solidFill>
            </a:endParaRPr>
          </a:p>
        </p:txBody>
      </p:sp>
      <p:sp>
        <p:nvSpPr>
          <p:cNvPr id="11" name="Text Box 10"/>
          <p:cNvSpPr txBox="1"/>
          <p:nvPr/>
        </p:nvSpPr>
        <p:spPr>
          <a:xfrm>
            <a:off x="143510" y="3030220"/>
            <a:ext cx="2438400" cy="1477328"/>
          </a:xfrm>
          <a:prstGeom prst="rect">
            <a:avLst/>
          </a:prstGeom>
          <a:noFill/>
        </p:spPr>
        <p:txBody>
          <a:bodyPr wrap="square" rtlCol="0">
            <a:spAutoFit/>
          </a:bodyPr>
          <a:lstStyle/>
          <a:p>
            <a:r>
              <a:rPr lang="en-US" b="1" dirty="0" smtClean="0"/>
              <a:t>Kamala </a:t>
            </a:r>
            <a:r>
              <a:rPr lang="en-US" b="1" dirty="0" err="1" smtClean="0"/>
              <a:t>Navya</a:t>
            </a:r>
            <a:r>
              <a:rPr lang="en-US" b="1" dirty="0" smtClean="0"/>
              <a:t> </a:t>
            </a:r>
            <a:r>
              <a:rPr lang="en-US" b="1" dirty="0" err="1" smtClean="0"/>
              <a:t>sri</a:t>
            </a:r>
            <a:endParaRPr lang="en-US" b="1" dirty="0" smtClean="0"/>
          </a:p>
          <a:p>
            <a:r>
              <a:rPr lang="en-US" b="1" dirty="0" smtClean="0"/>
              <a:t>     17D41A0598</a:t>
            </a:r>
            <a:endParaRPr lang="en-US" b="1" dirty="0" smtClean="0"/>
          </a:p>
          <a:p>
            <a:endParaRPr lang="en-US" b="1" dirty="0"/>
          </a:p>
          <a:p>
            <a:r>
              <a:rPr lang="en-US" b="1" dirty="0" err="1"/>
              <a:t>Gummadiraju</a:t>
            </a:r>
            <a:r>
              <a:rPr lang="en-US" b="1" dirty="0"/>
              <a:t> </a:t>
            </a:r>
            <a:r>
              <a:rPr lang="en-US" b="1" dirty="0" err="1"/>
              <a:t>Pooja</a:t>
            </a:r>
            <a:endParaRPr lang="en-US" b="1" dirty="0"/>
          </a:p>
          <a:p>
            <a:r>
              <a:rPr lang="en-US" b="1" dirty="0"/>
              <a:t>    17D41A0577</a:t>
            </a:r>
            <a:endParaRPr lang="en-US" b="1" dirty="0"/>
          </a:p>
        </p:txBody>
      </p:sp>
      <p:sp>
        <p:nvSpPr>
          <p:cNvPr id="12" name="Text Box 11"/>
          <p:cNvSpPr txBox="1"/>
          <p:nvPr/>
        </p:nvSpPr>
        <p:spPr>
          <a:xfrm>
            <a:off x="3044825" y="3030220"/>
            <a:ext cx="2163445" cy="2308324"/>
          </a:xfrm>
          <a:prstGeom prst="rect">
            <a:avLst/>
          </a:prstGeom>
          <a:noFill/>
        </p:spPr>
        <p:txBody>
          <a:bodyPr wrap="square" rtlCol="0">
            <a:spAutoFit/>
          </a:bodyPr>
          <a:lstStyle/>
          <a:p>
            <a:r>
              <a:rPr lang="en-US" b="1" dirty="0" err="1"/>
              <a:t>Goda</a:t>
            </a:r>
            <a:r>
              <a:rPr lang="en-US" b="1" dirty="0"/>
              <a:t> </a:t>
            </a:r>
            <a:r>
              <a:rPr lang="en-US" b="1" dirty="0" err="1"/>
              <a:t>Shivashankar</a:t>
            </a:r>
            <a:endParaRPr lang="en-US" b="1" dirty="0"/>
          </a:p>
          <a:p>
            <a:r>
              <a:rPr lang="en-US" b="1" dirty="0"/>
              <a:t>     </a:t>
            </a:r>
            <a:r>
              <a:rPr lang="en-US" b="1" dirty="0" smtClean="0"/>
              <a:t>17D41A0570</a:t>
            </a:r>
            <a:endParaRPr lang="en-US" b="1" dirty="0" smtClean="0"/>
          </a:p>
          <a:p>
            <a:endParaRPr lang="en-US" b="1" dirty="0" smtClean="0"/>
          </a:p>
          <a:p>
            <a:r>
              <a:rPr lang="en-US" b="1" dirty="0" smtClean="0"/>
              <a:t>G </a:t>
            </a:r>
            <a:r>
              <a:rPr lang="en-US" b="1" dirty="0" err="1" smtClean="0"/>
              <a:t>Manasa</a:t>
            </a:r>
            <a:endParaRPr lang="en-US" b="1" dirty="0" smtClean="0"/>
          </a:p>
          <a:p>
            <a:r>
              <a:rPr lang="en-US" b="1" dirty="0" smtClean="0"/>
              <a:t>    17D41A0562</a:t>
            </a:r>
            <a:endParaRPr lang="en-US" b="1" dirty="0" smtClean="0"/>
          </a:p>
          <a:p>
            <a:endParaRPr lang="en-US" b="1" dirty="0" smtClean="0"/>
          </a:p>
          <a:p>
            <a:endParaRPr lang="en-US" b="1" dirty="0"/>
          </a:p>
          <a:p>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b="-5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0690" y="1508125"/>
            <a:ext cx="8246110" cy="903605"/>
          </a:xfrm>
        </p:spPr>
        <p:txBody>
          <a:bodyPr/>
          <a:lstStyle/>
          <a:p>
            <a:r>
              <a:rPr lang="en-US" b="1" dirty="0">
                <a:gradFill>
                  <a:gsLst>
                    <a:gs pos="0">
                      <a:srgbClr val="E30000"/>
                    </a:gs>
                    <a:gs pos="100000">
                      <a:srgbClr val="760303"/>
                    </a:gs>
                  </a:gsLst>
                  <a:lin scaled="0"/>
                </a:gradFill>
                <a:latin typeface="Franklin Gothic Medium" panose="020B0603020102020204" charset="0"/>
                <a:cs typeface="Franklin Gothic Medium" panose="020B0603020102020204" charset="0"/>
              </a:rPr>
              <a:t>Conclusion</a:t>
            </a:r>
            <a:endParaRPr lang="en-US" b="1" dirty="0">
              <a:gradFill>
                <a:gsLst>
                  <a:gs pos="0">
                    <a:srgbClr val="E30000"/>
                  </a:gs>
                  <a:gs pos="100000">
                    <a:srgbClr val="760303"/>
                  </a:gs>
                </a:gsLst>
                <a:lin scaled="0"/>
              </a:gradFill>
              <a:latin typeface="Franklin Gothic Medium" panose="020B0603020102020204" charset="0"/>
              <a:cs typeface="Franklin Gothic Medium" panose="020B0603020102020204" charset="0"/>
            </a:endParaRPr>
          </a:p>
        </p:txBody>
      </p:sp>
      <p:sp>
        <p:nvSpPr>
          <p:cNvPr id="3" name="Content Placeholder 2"/>
          <p:cNvSpPr>
            <a:spLocks noGrp="1"/>
          </p:cNvSpPr>
          <p:nvPr>
            <p:ph idx="1"/>
          </p:nvPr>
        </p:nvSpPr>
        <p:spPr>
          <a:xfrm>
            <a:off x="448945" y="2500312"/>
            <a:ext cx="8246110" cy="2408555"/>
          </a:xfrm>
        </p:spPr>
        <p:txBody>
          <a:bodyPr>
            <a:normAutofit/>
          </a:bodyPr>
          <a:lstStyle/>
          <a:p>
            <a:pPr algn="just">
              <a:buNone/>
            </a:pPr>
            <a:r>
              <a:rPr lang="en-US" sz="1800" dirty="0" smtClean="0">
                <a:latin typeface="Franklin Gothic Medium" panose="020B0603020102020204" charset="0"/>
                <a:cs typeface="Franklin Gothic Medium" panose="020B0603020102020204" charset="0"/>
              </a:rPr>
              <a:t>	We </a:t>
            </a:r>
            <a:r>
              <a:rPr lang="en-US" sz="1800" dirty="0">
                <a:latin typeface="Franklin Gothic Medium" panose="020B0603020102020204" charset="0"/>
                <a:cs typeface="Franklin Gothic Medium" panose="020B0603020102020204" charset="0"/>
              </a:rPr>
              <a:t>have studied the problem of face mask detection </a:t>
            </a:r>
            <a:r>
              <a:rPr lang="en-US" sz="1800" dirty="0" smtClean="0">
                <a:latin typeface="Franklin Gothic Medium" panose="020B0603020102020204" charset="0"/>
                <a:cs typeface="Franklin Gothic Medium" panose="020B0603020102020204" charset="0"/>
              </a:rPr>
              <a:t>relevant </a:t>
            </a:r>
            <a:r>
              <a:rPr lang="en-US" sz="1800" dirty="0">
                <a:latin typeface="Franklin Gothic Medium" panose="020B0603020102020204" charset="0"/>
                <a:cs typeface="Franklin Gothic Medium" panose="020B0603020102020204" charset="0"/>
              </a:rPr>
              <a:t>in the scope of monitoring applications for the </a:t>
            </a:r>
            <a:r>
              <a:rPr lang="en-US" sz="1800" dirty="0" smtClean="0">
                <a:latin typeface="Franklin Gothic Medium" panose="020B0603020102020204" charset="0"/>
                <a:cs typeface="Franklin Gothic Medium" panose="020B0603020102020204" charset="0"/>
              </a:rPr>
              <a:t>covid19 pandemic </a:t>
            </a:r>
            <a:r>
              <a:rPr lang="en-US" sz="1800" dirty="0">
                <a:latin typeface="Franklin Gothic Medium" panose="020B0603020102020204" charset="0"/>
                <a:cs typeface="Franklin Gothic Medium" panose="020B0603020102020204" charset="0"/>
              </a:rPr>
              <a:t>we introduced a novel data set for studying face masks detection problems and conducted </a:t>
            </a:r>
            <a:r>
              <a:rPr lang="en-US" sz="1800" dirty="0" smtClean="0">
                <a:latin typeface="Franklin Gothic Medium" panose="020B0603020102020204" charset="0"/>
                <a:cs typeface="Franklin Gothic Medium" panose="020B0603020102020204" charset="0"/>
              </a:rPr>
              <a:t>experimental </a:t>
            </a:r>
            <a:r>
              <a:rPr lang="en-US" sz="1800" dirty="0">
                <a:latin typeface="Franklin Gothic Medium" panose="020B0603020102020204" charset="0"/>
                <a:cs typeface="Franklin Gothic Medium" panose="020B0603020102020204" charset="0"/>
              </a:rPr>
              <a:t>study that gives the </a:t>
            </a:r>
            <a:r>
              <a:rPr lang="en-US" sz="1800" dirty="0" smtClean="0">
                <a:latin typeface="Franklin Gothic Medium" panose="020B0603020102020204" charset="0"/>
                <a:cs typeface="Franklin Gothic Medium" panose="020B0603020102020204" charset="0"/>
              </a:rPr>
              <a:t>performance </a:t>
            </a:r>
            <a:r>
              <a:rPr lang="en-US" sz="1800" dirty="0">
                <a:latin typeface="Franklin Gothic Medium" panose="020B0603020102020204" charset="0"/>
                <a:cs typeface="Franklin Gothic Medium" panose="020B0603020102020204" charset="0"/>
              </a:rPr>
              <a:t>of existing face detectors with masked face detection and also the </a:t>
            </a:r>
            <a:r>
              <a:rPr lang="en-US" sz="1800" dirty="0" smtClean="0">
                <a:latin typeface="Franklin Gothic Medium" panose="020B0603020102020204" charset="0"/>
                <a:cs typeface="Franklin Gothic Medium" panose="020B0603020102020204" charset="0"/>
              </a:rPr>
              <a:t>usefulness </a:t>
            </a:r>
            <a:r>
              <a:rPr lang="en-US" sz="1800" dirty="0">
                <a:latin typeface="Franklin Gothic Medium" panose="020B0603020102020204" charset="0"/>
                <a:cs typeface="Franklin Gothic Medium" panose="020B0603020102020204" charset="0"/>
              </a:rPr>
              <a:t>of existing face mask detection models for monitoring applications in the existing </a:t>
            </a:r>
            <a:r>
              <a:rPr lang="en-US" sz="1800" dirty="0" smtClean="0">
                <a:latin typeface="Franklin Gothic Medium" panose="020B0603020102020204" charset="0"/>
                <a:cs typeface="Franklin Gothic Medium" panose="020B0603020102020204" charset="0"/>
              </a:rPr>
              <a:t>pandemic . Our </a:t>
            </a:r>
            <a:r>
              <a:rPr lang="en-US" sz="1800" dirty="0">
                <a:latin typeface="Franklin Gothic Medium" panose="020B0603020102020204" charset="0"/>
                <a:cs typeface="Franklin Gothic Medium" panose="020B0603020102020204" charset="0"/>
              </a:rPr>
              <a:t>results showed that all tested detection models are working properly when trying to detect masked </a:t>
            </a:r>
            <a:r>
              <a:rPr lang="en-US" sz="1800" dirty="0" smtClean="0">
                <a:latin typeface="Franklin Gothic Medium" panose="020B0603020102020204" charset="0"/>
                <a:cs typeface="Franklin Gothic Medium" panose="020B0603020102020204" charset="0"/>
              </a:rPr>
              <a:t> </a:t>
            </a:r>
            <a:r>
              <a:rPr lang="en-US" sz="1800" dirty="0" smtClean="0">
                <a:latin typeface="Franklin Gothic Medium" panose="020B0603020102020204" charset="0"/>
                <a:cs typeface="Franklin Gothic Medium" panose="020B0603020102020204" charset="0"/>
              </a:rPr>
              <a:t>     </a:t>
            </a:r>
            <a:r>
              <a:rPr lang="en-US" sz="1800" dirty="0" smtClean="0">
                <a:latin typeface="Franklin Gothic Medium" panose="020B0603020102020204" charset="0"/>
                <a:cs typeface="Franklin Gothic Medium" panose="020B0603020102020204" charset="0"/>
              </a:rPr>
              <a:t>faces </a:t>
            </a:r>
            <a:r>
              <a:rPr lang="en-US" sz="1800" dirty="0">
                <a:latin typeface="Franklin Gothic Medium" panose="020B0603020102020204" charset="0"/>
                <a:cs typeface="Franklin Gothic Medium" panose="020B0603020102020204" charset="0"/>
              </a:rPr>
              <a:t>compared to the performance </a:t>
            </a:r>
            <a:r>
              <a:rPr lang="en-US" sz="1800" dirty="0" smtClean="0">
                <a:latin typeface="Franklin Gothic Medium" panose="020B0603020102020204" charset="0"/>
                <a:cs typeface="Franklin Gothic Medium" panose="020B0603020102020204" charset="0"/>
              </a:rPr>
              <a:t>observed </a:t>
            </a:r>
            <a:r>
              <a:rPr lang="en-US" sz="1800" dirty="0">
                <a:latin typeface="Franklin Gothic Medium" panose="020B0603020102020204" charset="0"/>
                <a:cs typeface="Franklin Gothic Medium" panose="020B0603020102020204" charset="0"/>
              </a:rPr>
              <a:t>with faces without mask.</a:t>
            </a:r>
            <a:endParaRPr lang="en-US" sz="1800" dirty="0">
              <a:latin typeface="Franklin Gothic Medium" panose="020B0603020102020204" charset="0"/>
              <a:cs typeface="Franklin Gothic Medium" panose="020B06030201020202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b="-90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6050" y="2301240"/>
            <a:ext cx="5231130" cy="2827655"/>
          </a:xfrm>
        </p:spPr>
        <p:txBody>
          <a:bodyPr/>
          <a:lstStyle/>
          <a:p>
            <a:pPr marL="0" indent="0">
              <a:buNone/>
            </a:pPr>
            <a:r>
              <a:rPr lang="en-US" sz="6000" b="1" dirty="0">
                <a:gradFill>
                  <a:gsLst>
                    <a:gs pos="0">
                      <a:srgbClr val="FE4444"/>
                    </a:gs>
                    <a:gs pos="100000">
                      <a:srgbClr val="832B2B"/>
                    </a:gs>
                  </a:gsLst>
                  <a:lin scaled="0"/>
                </a:gradFill>
                <a:effectLst>
                  <a:outerShdw blurRad="38100" dist="19050" dir="2700000" algn="tl" rotWithShape="0">
                    <a:schemeClr val="dk1">
                      <a:alpha val="40000"/>
                    </a:schemeClr>
                  </a:outerShdw>
                  <a:reflection blurRad="6350" stA="55000" endA="300" endPos="45500" dir="5400000" sy="-100000" algn="bl" rotWithShape="0"/>
                </a:effectLst>
                <a:latin typeface="Mongolian Baiti" panose="03000500000000000000" charset="0"/>
                <a:cs typeface="Mongolian Baiti" panose="03000500000000000000" charset="0"/>
              </a:rPr>
              <a:t>THANK YOU</a:t>
            </a:r>
            <a:endParaRPr lang="en-US" sz="6000" b="1" dirty="0">
              <a:gradFill>
                <a:gsLst>
                  <a:gs pos="0">
                    <a:srgbClr val="FE4444"/>
                  </a:gs>
                  <a:gs pos="100000">
                    <a:srgbClr val="832B2B"/>
                  </a:gs>
                </a:gsLst>
                <a:lin scaled="0"/>
              </a:gradFill>
              <a:effectLst>
                <a:outerShdw blurRad="38100" dist="19050" dir="2700000" algn="tl" rotWithShape="0">
                  <a:schemeClr val="dk1">
                    <a:alpha val="40000"/>
                  </a:schemeClr>
                </a:outerShdw>
                <a:reflection blurRad="6350" stA="55000" endA="300" endPos="45500" dir="5400000" sy="-100000" algn="bl" rotWithShape="0"/>
              </a:effectLst>
              <a:latin typeface="Mongolian Baiti" panose="03000500000000000000" charset="0"/>
              <a:cs typeface="Mongolian Baiti" panose="03000500000000000000" charset="0"/>
            </a:endParaRPr>
          </a:p>
        </p:txBody>
      </p:sp>
      <p:pic>
        <p:nvPicPr>
          <p:cNvPr id="6" name="Picture 5"/>
          <p:cNvPicPr>
            <a:picLocks noChangeAspect="1"/>
          </p:cNvPicPr>
          <p:nvPr/>
        </p:nvPicPr>
        <p:blipFill>
          <a:blip r:embed="rId2"/>
          <a:srcRect b="14564"/>
          <a:stretch>
            <a:fillRect/>
          </a:stretch>
        </p:blipFill>
        <p:spPr>
          <a:xfrm>
            <a:off x="6412230" y="3359785"/>
            <a:ext cx="2760345" cy="1512000"/>
          </a:xfrm>
          <a:prstGeom prst="rect">
            <a:avLst/>
          </a:prstGeom>
        </p:spPr>
      </p:pic>
      <p:pic>
        <p:nvPicPr>
          <p:cNvPr id="10" name="Picture 9"/>
          <p:cNvPicPr>
            <a:picLocks noChangeAspect="1"/>
          </p:cNvPicPr>
          <p:nvPr/>
        </p:nvPicPr>
        <p:blipFill>
          <a:blip r:embed="rId3"/>
          <a:stretch>
            <a:fillRect/>
          </a:stretch>
        </p:blipFill>
        <p:spPr>
          <a:xfrm>
            <a:off x="4724400" y="2301240"/>
            <a:ext cx="1083310" cy="916305"/>
          </a:xfrm>
          <a:prstGeom prst="ellipse">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7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 y="46355"/>
            <a:ext cx="5500694" cy="718820"/>
          </a:xfrm>
        </p:spPr>
        <p:txBody>
          <a:bodyPr>
            <a:normAutofit/>
          </a:bodyPr>
          <a:lstStyle/>
          <a:p>
            <a:pPr algn="ctr"/>
            <a:r>
              <a:rPr lang="en-US" dirty="0">
                <a:gradFill>
                  <a:gsLst>
                    <a:gs pos="0">
                      <a:srgbClr val="012D86"/>
                    </a:gs>
                    <a:gs pos="100000">
                      <a:srgbClr val="0E2557"/>
                    </a:gs>
                  </a:gsLst>
                  <a:lin scaled="0"/>
                </a:gradFill>
              </a:rPr>
              <a:t>Contents</a:t>
            </a:r>
            <a:endParaRPr lang="en-US" dirty="0">
              <a:gradFill>
                <a:gsLst>
                  <a:gs pos="0">
                    <a:srgbClr val="012D86"/>
                  </a:gs>
                  <a:gs pos="100000">
                    <a:srgbClr val="0E2557"/>
                  </a:gs>
                </a:gsLst>
                <a:lin scaled="0"/>
              </a:gradFill>
            </a:endParaRPr>
          </a:p>
        </p:txBody>
      </p:sp>
      <p:sp>
        <p:nvSpPr>
          <p:cNvPr id="5" name="Content Placeholder 4"/>
          <p:cNvSpPr>
            <a:spLocks noGrp="1"/>
          </p:cNvSpPr>
          <p:nvPr>
            <p:ph idx="1"/>
          </p:nvPr>
        </p:nvSpPr>
        <p:spPr>
          <a:xfrm>
            <a:off x="448945" y="1071880"/>
            <a:ext cx="6708140" cy="3926840"/>
          </a:xfrm>
        </p:spPr>
        <p:txBody>
          <a:bodyPr>
            <a:normAutofit lnSpcReduction="10000"/>
          </a:bodyPr>
          <a:lstStyle/>
          <a:p>
            <a:pPr algn="l">
              <a:lnSpc>
                <a:spcPct val="100000"/>
              </a:lnSpc>
              <a:buFont typeface="Arial" panose="020B0604020202020204" pitchFamily="34" charset="0"/>
              <a:buChar char="•"/>
            </a:pPr>
            <a:r>
              <a:rPr lang="en-US" sz="2000" b="1" dirty="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rPr>
              <a:t>Introduction</a:t>
            </a:r>
            <a:endParaRPr lang="en-US" sz="2000" b="1" dirty="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endParaRPr>
          </a:p>
          <a:p>
            <a:pPr algn="l">
              <a:lnSpc>
                <a:spcPct val="100000"/>
              </a:lnSpc>
              <a:buFont typeface="Arial" panose="020B0604020202020204" pitchFamily="34" charset="0"/>
              <a:buChar char="•"/>
            </a:pPr>
            <a:r>
              <a:rPr lang="en-US" sz="2000" b="1" dirty="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rPr>
              <a:t>Existing system</a:t>
            </a:r>
            <a:endParaRPr lang="en-US" sz="2000" b="1" dirty="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endParaRPr>
          </a:p>
          <a:p>
            <a:pPr algn="l">
              <a:lnSpc>
                <a:spcPct val="100000"/>
              </a:lnSpc>
              <a:buFont typeface="Arial" panose="020B0604020202020204" pitchFamily="34" charset="0"/>
              <a:buChar char="•"/>
            </a:pPr>
            <a:r>
              <a:rPr lang="en-US" sz="2000" b="1" dirty="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rPr>
              <a:t>Proposed system</a:t>
            </a:r>
            <a:endParaRPr lang="en-US" sz="2000" b="1" dirty="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endParaRPr>
          </a:p>
          <a:p>
            <a:pPr algn="l">
              <a:lnSpc>
                <a:spcPct val="100000"/>
              </a:lnSpc>
              <a:buFont typeface="Arial" panose="020B0604020202020204" pitchFamily="34" charset="0"/>
              <a:buChar char="•"/>
            </a:pPr>
            <a:r>
              <a:rPr lang="en-US" sz="2000" b="1" dirty="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rPr>
              <a:t>Image processing</a:t>
            </a:r>
            <a:endParaRPr lang="en-US" sz="2000" b="1" dirty="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endParaRPr>
          </a:p>
          <a:p>
            <a:pPr algn="l">
              <a:lnSpc>
                <a:spcPct val="100000"/>
              </a:lnSpc>
              <a:buFont typeface="Arial" panose="020B0604020202020204" pitchFamily="34" charset="0"/>
              <a:buChar char="•"/>
            </a:pPr>
            <a:r>
              <a:rPr lang="en-US" sz="2000" b="1" dirty="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rPr>
              <a:t>OpenCV</a:t>
            </a:r>
            <a:endParaRPr lang="en-US" sz="2000" b="1" dirty="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endParaRPr>
          </a:p>
          <a:p>
            <a:pPr algn="l">
              <a:lnSpc>
                <a:spcPct val="100000"/>
              </a:lnSpc>
              <a:buFont typeface="Arial" panose="020B0604020202020204" pitchFamily="34" charset="0"/>
              <a:buChar char="•"/>
            </a:pPr>
            <a:r>
              <a:rPr lang="en-US" sz="2000" b="1" dirty="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rPr>
              <a:t>Deep Learning</a:t>
            </a:r>
            <a:endParaRPr lang="en-US" sz="2000" b="1" dirty="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endParaRPr>
          </a:p>
          <a:p>
            <a:pPr algn="l">
              <a:lnSpc>
                <a:spcPct val="100000"/>
              </a:lnSpc>
              <a:buFont typeface="Arial" panose="020B0604020202020204" pitchFamily="34" charset="0"/>
              <a:buChar char="•"/>
            </a:pPr>
            <a:r>
              <a:rPr lang="en-US" sz="2000" b="1" dirty="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rPr>
              <a:t>Data Visualization</a:t>
            </a:r>
            <a:endParaRPr lang="en-US" sz="2000" b="1" dirty="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endParaRPr>
          </a:p>
          <a:p>
            <a:pPr algn="l">
              <a:lnSpc>
                <a:spcPct val="100000"/>
              </a:lnSpc>
              <a:buFont typeface="Arial" panose="020B0604020202020204" pitchFamily="34" charset="0"/>
              <a:buChar char="•"/>
            </a:pPr>
            <a:r>
              <a:rPr lang="en-US" sz="2000" b="1" dirty="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rPr>
              <a:t>Training the </a:t>
            </a:r>
            <a:r>
              <a:rPr lang="en-US" sz="2000" b="1" dirty="0" smtClean="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rPr>
              <a:t>model</a:t>
            </a:r>
            <a:endParaRPr lang="en-US" sz="2000" b="1" dirty="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endParaRPr>
          </a:p>
          <a:p>
            <a:pPr algn="l">
              <a:lnSpc>
                <a:spcPct val="100000"/>
              </a:lnSpc>
              <a:buFont typeface="Arial" panose="020B0604020202020204" pitchFamily="34" charset="0"/>
              <a:buChar char="•"/>
            </a:pPr>
            <a:r>
              <a:rPr lang="en-US" sz="2000" b="1" dirty="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rPr>
              <a:t>Algorithms and </a:t>
            </a:r>
            <a:r>
              <a:rPr lang="en-US" sz="2000" b="1" dirty="0" smtClean="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rPr>
              <a:t>implementation</a:t>
            </a:r>
            <a:endParaRPr lang="en-US" sz="2000" b="1" dirty="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endParaRPr>
          </a:p>
          <a:p>
            <a:pPr algn="l">
              <a:lnSpc>
                <a:spcPct val="100000"/>
              </a:lnSpc>
              <a:buFont typeface="Arial" panose="020B0604020202020204" pitchFamily="34" charset="0"/>
              <a:buChar char="•"/>
            </a:pPr>
            <a:r>
              <a:rPr lang="en-US" sz="2000" b="1" smtClean="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rPr>
              <a:t>Evaluation</a:t>
            </a:r>
            <a:endParaRPr lang="en-US" sz="2000" b="1" dirty="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endParaRPr>
          </a:p>
          <a:p>
            <a:pPr algn="l">
              <a:lnSpc>
                <a:spcPct val="100000"/>
              </a:lnSpc>
              <a:buFont typeface="Arial" panose="020B0604020202020204" pitchFamily="34" charset="0"/>
              <a:buChar char="•"/>
            </a:pPr>
            <a:r>
              <a:rPr lang="en-US" sz="2000" b="1" dirty="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rPr>
              <a:t>Conclusion</a:t>
            </a:r>
            <a:endParaRPr lang="en-US" sz="2000" b="1" dirty="0">
              <a:gradFill>
                <a:gsLst>
                  <a:gs pos="0">
                    <a:srgbClr val="FE4444"/>
                  </a:gs>
                  <a:gs pos="100000">
                    <a:srgbClr val="832B2B"/>
                  </a:gs>
                </a:gsLst>
                <a:lin scaled="0"/>
              </a:gradFill>
              <a:latin typeface="Franklin Gothic Medium" panose="020B0603020102020204" charset="0"/>
              <a:ea typeface="Yu Gothic UI Semibold" panose="020B0700000000000000" charset="-128"/>
              <a:cs typeface="Franklin Gothic Medium" panose="020B06030201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32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27635" y="-3810"/>
            <a:ext cx="6230315" cy="736600"/>
          </a:xfrm>
        </p:spPr>
        <p:txBody>
          <a:bodyPr>
            <a:normAutofit/>
          </a:bodyPr>
          <a:lstStyle/>
          <a:p>
            <a:pPr algn="ctr"/>
            <a:r>
              <a:rPr lang="en-US" dirty="0">
                <a:gradFill>
                  <a:gsLst>
                    <a:gs pos="0">
                      <a:srgbClr val="012D86"/>
                    </a:gs>
                    <a:gs pos="100000">
                      <a:srgbClr val="0E2557"/>
                    </a:gs>
                  </a:gsLst>
                  <a:lin scaled="0"/>
                </a:gradFill>
              </a:rPr>
              <a:t>Introduction</a:t>
            </a:r>
            <a:endParaRPr lang="en-US" dirty="0">
              <a:gradFill>
                <a:gsLst>
                  <a:gs pos="0">
                    <a:srgbClr val="012D86"/>
                  </a:gs>
                  <a:gs pos="100000">
                    <a:srgbClr val="0E2557"/>
                  </a:gs>
                </a:gsLst>
                <a:lin scaled="0"/>
              </a:gradFill>
            </a:endParaRPr>
          </a:p>
        </p:txBody>
      </p:sp>
      <p:sp>
        <p:nvSpPr>
          <p:cNvPr id="5" name="Content Placeholder 4"/>
          <p:cNvSpPr>
            <a:spLocks noGrp="1"/>
          </p:cNvSpPr>
          <p:nvPr>
            <p:ph idx="1"/>
          </p:nvPr>
        </p:nvSpPr>
        <p:spPr>
          <a:xfrm>
            <a:off x="0" y="906780"/>
            <a:ext cx="6407785" cy="3943350"/>
          </a:xfrm>
        </p:spPr>
        <p:txBody>
          <a:bodyPr>
            <a:normAutofit fontScale="90000"/>
          </a:bodyPr>
          <a:lstStyle/>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According to WHO report,coronavirus disease has globally infected over 20 million people causing over 0.7 deaths.Symptoms reported are like shortnes of breath andserious illness.</a:t>
            </a: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Some common coronaviruses that infect human and animals around world are 229E,HKUI,SARS-CoV and MERS-CoV.It spreads from among persons who are close in contact.</a:t>
            </a: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To curb COVID-19, wearing a clinical mask is very necessary.The public should be aware of whether to put on the mask for control of COVID-19.Vulnerability of risk is less by utilization of masks during the "pre-symtotic " period.</a:t>
            </a: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Therefore,face mask detection has become a crucial task in present global society.</a:t>
            </a: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Face mask detection involves in detecting the location of the face and determining whether it has a mask on it or not.</a:t>
            </a: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Technologies used are ML packages such as OpenCV AND Scikit-Learn.</a:t>
            </a:r>
            <a:endParaRPr lang="en-US" sz="1600" b="1" dirty="0">
              <a:latin typeface="Yu Gothic UI Semibold" panose="020B0700000000000000" charset="-128"/>
              <a:ea typeface="Yu Gothic UI Semibold" panose="020B0700000000000000"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37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 y="120638"/>
            <a:ext cx="6286512" cy="736600"/>
          </a:xfrm>
        </p:spPr>
        <p:txBody>
          <a:bodyPr>
            <a:normAutofit/>
          </a:bodyPr>
          <a:lstStyle/>
          <a:p>
            <a:pPr algn="ctr"/>
            <a:r>
              <a:rPr lang="en-US" dirty="0">
                <a:gradFill>
                  <a:gsLst>
                    <a:gs pos="0">
                      <a:srgbClr val="012D86"/>
                    </a:gs>
                    <a:gs pos="100000">
                      <a:srgbClr val="0E2557"/>
                    </a:gs>
                  </a:gsLst>
                  <a:lin scaled="0"/>
                </a:gradFill>
              </a:rPr>
              <a:t>Existing system</a:t>
            </a:r>
            <a:endParaRPr lang="en-US" dirty="0">
              <a:gradFill>
                <a:gsLst>
                  <a:gs pos="0">
                    <a:srgbClr val="012D86"/>
                  </a:gs>
                  <a:gs pos="100000">
                    <a:srgbClr val="0E2557"/>
                  </a:gs>
                </a:gsLst>
                <a:lin scaled="0"/>
              </a:gradFill>
            </a:endParaRPr>
          </a:p>
        </p:txBody>
      </p:sp>
      <p:sp>
        <p:nvSpPr>
          <p:cNvPr id="5" name="Content Placeholder 4"/>
          <p:cNvSpPr>
            <a:spLocks noGrp="1"/>
          </p:cNvSpPr>
          <p:nvPr>
            <p:ph idx="1"/>
          </p:nvPr>
        </p:nvSpPr>
        <p:spPr>
          <a:xfrm>
            <a:off x="127635" y="1062990"/>
            <a:ext cx="6118225" cy="3783330"/>
          </a:xfrm>
        </p:spPr>
        <p:txBody>
          <a:bodyPr>
            <a:normAutofit/>
          </a:bodyPr>
          <a:lstStyle/>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COVID-19 pandemic has rapidly affected our day-to-day life allover the world.</a:t>
            </a: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Wearing a protective face mask has become a new normal. </a:t>
            </a: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In the future, many public service providers will ask the customers to wear masks correctly to make use of of their services. </a:t>
            </a: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Therefore, face mask detection has become a crucial task to help global society. </a:t>
            </a: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This paper presents a simplified approach to achieve this purpose using some basic Machine Learning packages like OpenCV and Scikit-Learn.</a:t>
            </a:r>
            <a:endParaRPr lang="en-US" sz="1600" b="1" dirty="0">
              <a:latin typeface="Yu Gothic UI Semibold" panose="020B0700000000000000" charset="-128"/>
              <a:ea typeface="Yu Gothic UI Semibold" panose="020B0700000000000000"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3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 y="-3810"/>
            <a:ext cx="6357950" cy="736600"/>
          </a:xfrm>
        </p:spPr>
        <p:txBody>
          <a:bodyPr>
            <a:normAutofit/>
          </a:bodyPr>
          <a:lstStyle/>
          <a:p>
            <a:pPr algn="ctr"/>
            <a:r>
              <a:rPr lang="en-US" dirty="0">
                <a:gradFill>
                  <a:gsLst>
                    <a:gs pos="0">
                      <a:srgbClr val="012D86"/>
                    </a:gs>
                    <a:gs pos="100000">
                      <a:srgbClr val="0E2557"/>
                    </a:gs>
                  </a:gsLst>
                  <a:lin scaled="0"/>
                </a:gradFill>
                <a:effectLst>
                  <a:outerShdw blurRad="38100" dist="38100" dir="2700000" algn="tl">
                    <a:srgbClr val="000000">
                      <a:alpha val="43137"/>
                    </a:srgbClr>
                  </a:outerShdw>
                </a:effectLst>
              </a:rPr>
              <a:t>Proposed system</a:t>
            </a:r>
            <a:endParaRPr lang="en-US" dirty="0">
              <a:gradFill>
                <a:gsLst>
                  <a:gs pos="0">
                    <a:srgbClr val="012D86"/>
                  </a:gs>
                  <a:gs pos="100000">
                    <a:srgbClr val="0E2557"/>
                  </a:gs>
                </a:gsLst>
                <a:lin scaled="0"/>
              </a:gra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0" y="906780"/>
            <a:ext cx="6266815" cy="3639820"/>
          </a:xfrm>
        </p:spPr>
        <p:txBody>
          <a:bodyPr>
            <a:normAutofit lnSpcReduction="10000"/>
          </a:bodyPr>
          <a:lstStyle/>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The proposed method detects the face from the image correctly and then identifies if it has a mask on it or not. </a:t>
            </a: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As a surveillance task performer, it can also detect a face along with a mask in motion. </a:t>
            </a: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The method attains accuracy up to 95.77% and 94.58% respectively on two different datasets.</a:t>
            </a: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In face detection method, a face is detected from an image that has several attributes in it.</a:t>
            </a: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 According to, research into face detection requires expression recognition, face tracking, and pose estimation. </a:t>
            </a: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Given a solitary image, the challenge is to identify the face from the picture.</a:t>
            </a:r>
            <a:endParaRPr lang="en-US" sz="1600" b="1" dirty="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 Face detection is a difficult errand because the faces change in size, shape, colour, etc and they are not immutable.</a:t>
            </a:r>
            <a:endParaRPr lang="en-US" sz="1600" b="1" dirty="0">
              <a:latin typeface="Yu Gothic UI Semibold" panose="020B0700000000000000" charset="-128"/>
              <a:ea typeface="Yu Gothic UI Semibold" panose="020B0700000000000000"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9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 y="-3810"/>
            <a:ext cx="6643702" cy="736600"/>
          </a:xfrm>
        </p:spPr>
        <p:txBody>
          <a:bodyPr>
            <a:normAutofit/>
          </a:bodyPr>
          <a:lstStyle/>
          <a:p>
            <a:pPr algn="ctr"/>
            <a:r>
              <a:rPr lang="en-US" dirty="0">
                <a:gradFill>
                  <a:gsLst>
                    <a:gs pos="0">
                      <a:srgbClr val="012D86"/>
                    </a:gs>
                    <a:gs pos="100000">
                      <a:srgbClr val="0E2557"/>
                    </a:gs>
                  </a:gsLst>
                  <a:lin scaled="0"/>
                </a:gradFill>
              </a:rPr>
              <a:t>Image processing</a:t>
            </a:r>
            <a:endParaRPr lang="en-US" dirty="0">
              <a:gradFill>
                <a:gsLst>
                  <a:gs pos="0">
                    <a:srgbClr val="012D86"/>
                  </a:gs>
                  <a:gs pos="100000">
                    <a:srgbClr val="0E2557"/>
                  </a:gs>
                </a:gsLst>
                <a:lin scaled="0"/>
              </a:gradFill>
            </a:endParaRPr>
          </a:p>
        </p:txBody>
      </p:sp>
      <p:sp>
        <p:nvSpPr>
          <p:cNvPr id="5" name="Content Placeholder 4"/>
          <p:cNvSpPr>
            <a:spLocks noGrp="1"/>
          </p:cNvSpPr>
          <p:nvPr>
            <p:ph idx="1"/>
          </p:nvPr>
        </p:nvSpPr>
        <p:spPr>
          <a:xfrm>
            <a:off x="0" y="906780"/>
            <a:ext cx="6266815" cy="3993515"/>
          </a:xfrm>
        </p:spPr>
        <p:txBody>
          <a:bodyPr>
            <a:normAutofit fontScale="90000" lnSpcReduction="10000"/>
          </a:bodyPr>
          <a:lstStyle/>
          <a:p>
            <a:pPr algn="l">
              <a:lnSpc>
                <a:spcPct val="100000"/>
              </a:lnSpc>
              <a:buFont typeface="Wingdings" panose="05000000000000000000" pitchFamily="2" charset="2"/>
              <a:buChar char="q"/>
            </a:pPr>
            <a:r>
              <a:rPr lang="en-US" sz="1600" b="1" dirty="0" smtClean="0">
                <a:latin typeface="Yu Gothic UI Semibold" panose="020B0700000000000000" charset="-128"/>
                <a:ea typeface="Yu Gothic UI Semibold" panose="020B0700000000000000" charset="-128"/>
              </a:rPr>
              <a:t>In </a:t>
            </a:r>
            <a:r>
              <a:rPr lang="en-US" sz="1600" b="1" dirty="0">
                <a:latin typeface="Yu Gothic UI Semibold" panose="020B0700000000000000" charset="-128"/>
                <a:ea typeface="Yu Gothic UI Semibold" panose="020B0700000000000000" charset="-128"/>
              </a:rPr>
              <a:t>the smart city, all public places are monitored by cameras.</a:t>
            </a:r>
            <a:endParaRPr lang="en-US" sz="1600" b="1" dirty="0">
              <a:latin typeface="Yu Gothic UI Semibold" panose="020B0700000000000000" charset="-128"/>
              <a:ea typeface="Yu Gothic UI Semibold" panose="020B0700000000000000" charset="-128"/>
            </a:endParaRPr>
          </a:p>
          <a:p>
            <a:pPr>
              <a:buFont typeface="Wingdings" panose="05000000000000000000" pitchFamily="2" charset="2"/>
              <a:buChar char="q"/>
            </a:pPr>
            <a:r>
              <a:rPr lang="en-US" sz="1600" b="1" dirty="0" smtClean="0">
                <a:latin typeface="Yu Gothic UI Semibold" panose="020B0700000000000000" charset="-128"/>
                <a:ea typeface="Yu Gothic UI Semibold" panose="020B0700000000000000" charset="-128"/>
              </a:rPr>
              <a:t>The </a:t>
            </a:r>
            <a:r>
              <a:rPr lang="en-US" sz="1600" b="1" dirty="0">
                <a:latin typeface="Yu Gothic UI Semibold" panose="020B0700000000000000" charset="-128"/>
                <a:ea typeface="Yu Gothic UI Semibold" panose="020B0700000000000000" charset="-128"/>
              </a:rPr>
              <a:t>cameras are used to capture images from public places; </a:t>
            </a:r>
            <a:endParaRPr lang="en-US" sz="1600" b="1" dirty="0" smtClean="0">
              <a:latin typeface="Yu Gothic UI Semibold" panose="020B0700000000000000" charset="-128"/>
              <a:ea typeface="Yu Gothic UI Semibold" panose="020B0700000000000000" charset="-128"/>
            </a:endParaRPr>
          </a:p>
          <a:p>
            <a:pPr>
              <a:buFont typeface="Wingdings" panose="05000000000000000000" pitchFamily="2" charset="2"/>
              <a:buChar char="q"/>
            </a:pPr>
            <a:r>
              <a:rPr lang="en-US" sz="1600" b="1" dirty="0" smtClean="0">
                <a:latin typeface="Yu Gothic UI Semibold" panose="020B0700000000000000" charset="-128"/>
                <a:ea typeface="Yu Gothic UI Semibold" panose="020B0700000000000000" charset="-128"/>
              </a:rPr>
              <a:t>T</a:t>
            </a:r>
            <a:r>
              <a:rPr lang="en-US" sz="1600" b="1" dirty="0" smtClean="0">
                <a:latin typeface="Yu Gothic UI Semibold" panose="020B0700000000000000" charset="-128"/>
                <a:ea typeface="Yu Gothic UI Semibold" panose="020B0700000000000000" charset="-128"/>
              </a:rPr>
              <a:t>hen </a:t>
            </a:r>
            <a:r>
              <a:rPr lang="en-US" sz="1600" b="1" dirty="0">
                <a:latin typeface="Yu Gothic UI Semibold" panose="020B0700000000000000" charset="-128"/>
                <a:ea typeface="Yu Gothic UI Semibold" panose="020B0700000000000000" charset="-128"/>
              </a:rPr>
              <a:t>these images are feed into a system that identifies if any person without face mask appears in the image. </a:t>
            </a:r>
            <a:endParaRPr lang="en-US" sz="1600" b="1" dirty="0" smtClean="0">
              <a:latin typeface="Yu Gothic UI Semibold" panose="020B0700000000000000" charset="-128"/>
              <a:ea typeface="Yu Gothic UI Semibold" panose="020B0700000000000000" charset="-128"/>
            </a:endParaRPr>
          </a:p>
          <a:p>
            <a:pPr>
              <a:buFont typeface="Wingdings" panose="05000000000000000000" pitchFamily="2" charset="2"/>
              <a:buChar char="q"/>
            </a:pPr>
            <a:r>
              <a:rPr lang="en-US" sz="1600" b="1" dirty="0" smtClean="0">
                <a:latin typeface="Yu Gothic UI Semibold" panose="020B0700000000000000" charset="-128"/>
                <a:ea typeface="Yu Gothic UI Semibold" panose="020B0700000000000000" charset="-128"/>
              </a:rPr>
              <a:t>If </a:t>
            </a:r>
            <a:r>
              <a:rPr lang="en-US" sz="1600" b="1" dirty="0">
                <a:latin typeface="Yu Gothic UI Semibold" panose="020B0700000000000000" charset="-128"/>
                <a:ea typeface="Yu Gothic UI Semibold" panose="020B0700000000000000" charset="-128"/>
              </a:rPr>
              <a:t>any person without a face mask is </a:t>
            </a:r>
            <a:r>
              <a:rPr lang="en-US" sz="1600" b="1" dirty="0" smtClean="0">
                <a:latin typeface="Yu Gothic UI Semibold" panose="020B0700000000000000" charset="-128"/>
                <a:ea typeface="Yu Gothic UI Semibold" panose="020B0700000000000000" charset="-128"/>
              </a:rPr>
              <a:t>detected.</a:t>
            </a:r>
            <a:endParaRPr lang="en-US" sz="1600" b="1" dirty="0" smtClean="0">
              <a:latin typeface="Yu Gothic UI Semibold" panose="020B0700000000000000" charset="-128"/>
              <a:ea typeface="Yu Gothic UI Semibold" panose="020B0700000000000000" charset="-128"/>
            </a:endParaRPr>
          </a:p>
          <a:p>
            <a:pPr>
              <a:buFont typeface="Wingdings" panose="05000000000000000000" pitchFamily="2" charset="2"/>
              <a:buChar char="q"/>
            </a:pPr>
            <a:r>
              <a:rPr lang="en-US" sz="1600" b="1" dirty="0" smtClean="0">
                <a:latin typeface="Yu Gothic UI Semibold" panose="020B0700000000000000" charset="-128"/>
                <a:ea typeface="Yu Gothic UI Semibold" panose="020B0700000000000000" charset="-128"/>
              </a:rPr>
              <a:t>The </a:t>
            </a:r>
            <a:r>
              <a:rPr lang="en-US" sz="1600" b="1" dirty="0">
                <a:latin typeface="Yu Gothic UI Semibold" panose="020B0700000000000000" charset="-128"/>
                <a:ea typeface="Yu Gothic UI Semibold" panose="020B0700000000000000" charset="-128"/>
              </a:rPr>
              <a:t>images captured by the CCTV cameras required preprocessing before going to the next step</a:t>
            </a:r>
            <a:r>
              <a:rPr lang="en-US" sz="1600" b="1" dirty="0" smtClean="0">
                <a:latin typeface="Yu Gothic UI Semibold" panose="020B0700000000000000" charset="-128"/>
                <a:ea typeface="Yu Gothic UI Semibold" panose="020B0700000000000000" charset="-128"/>
              </a:rPr>
              <a:t>.</a:t>
            </a:r>
            <a:endParaRPr lang="en-US" sz="1600" b="1" dirty="0" smtClean="0">
              <a:latin typeface="Yu Gothic UI Semibold" panose="020B0700000000000000" charset="-128"/>
              <a:ea typeface="Yu Gothic UI Semibold" panose="020B0700000000000000" charset="-128"/>
            </a:endParaRPr>
          </a:p>
          <a:p>
            <a:pPr>
              <a:buFont typeface="Wingdings" panose="05000000000000000000" pitchFamily="2" charset="2"/>
              <a:buChar char="q"/>
            </a:pPr>
            <a:r>
              <a:rPr lang="en-US" sz="1600" b="1" dirty="0" smtClean="0">
                <a:latin typeface="Yu Gothic UI Semibold" panose="020B0700000000000000" charset="-128"/>
                <a:ea typeface="Yu Gothic UI Semibold" panose="020B0700000000000000" charset="-128"/>
              </a:rPr>
              <a:t> </a:t>
            </a:r>
            <a:r>
              <a:rPr lang="en-US" sz="1600" b="1" dirty="0">
                <a:latin typeface="Yu Gothic UI Semibold" panose="020B0700000000000000" charset="-128"/>
                <a:ea typeface="Yu Gothic UI Semibold" panose="020B0700000000000000" charset="-128"/>
              </a:rPr>
              <a:t>In the preprocessing step, the image is transformed into a grayscale image because the RGB color image contains so much redundant information that is not necessary for face mask detection. RGB color image stored 24 bit for each pixel of the image. On the other hand, the grayscale image stored 8 bit for each pixel and it contained sufficient information for </a:t>
            </a:r>
            <a:r>
              <a:rPr lang="en-US" sz="1600" b="1" dirty="0" smtClean="0">
                <a:latin typeface="Yu Gothic UI Semibold" panose="020B0700000000000000" charset="-128"/>
                <a:ea typeface="Yu Gothic UI Semibold" panose="020B0700000000000000" charset="-128"/>
              </a:rPr>
              <a:t>classification.</a:t>
            </a:r>
            <a:endParaRPr lang="en-US" sz="1600" b="1" dirty="0" smtClean="0">
              <a:latin typeface="Yu Gothic UI Semibold" panose="020B0700000000000000" charset="-128"/>
              <a:ea typeface="Yu Gothic UI Semibold" panose="020B0700000000000000" charset="-128"/>
            </a:endParaRPr>
          </a:p>
          <a:p>
            <a:pPr>
              <a:buFont typeface="Wingdings" panose="05000000000000000000" pitchFamily="2" charset="2"/>
              <a:buChar char="q"/>
            </a:pPr>
            <a:r>
              <a:rPr lang="en-US" sz="1600" b="1" dirty="0" smtClean="0">
                <a:latin typeface="Yu Gothic UI Semibold" panose="020B0700000000000000" charset="-128"/>
                <a:ea typeface="Yu Gothic UI Semibold" panose="020B0700000000000000" charset="-128"/>
              </a:rPr>
              <a:t>Then</a:t>
            </a:r>
            <a:r>
              <a:rPr lang="en-US" sz="1600" b="1" dirty="0">
                <a:latin typeface="Yu Gothic UI Semibold" panose="020B0700000000000000" charset="-128"/>
                <a:ea typeface="Yu Gothic UI Semibold" panose="020B0700000000000000" charset="-128"/>
              </a:rPr>
              <a:t>, we reshaped the images into (64×64) shape to maintain uniformity of the input images to the architecture. Then, the images are normalized and after normalization, the value of a pixel resides in the range from 0 to 1. Normalization helped the learning algorithm to learn faster and captured necessary features from the images.</a:t>
            </a:r>
            <a:endParaRPr lang="en-US" sz="1600" b="1" dirty="0">
              <a:latin typeface="Yu Gothic UI Semibold" panose="020B0700000000000000" charset="-128"/>
              <a:ea typeface="Yu Gothic UI Semibold" panose="020B070000000000000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9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27635" y="192076"/>
            <a:ext cx="6444629" cy="736600"/>
          </a:xfrm>
        </p:spPr>
        <p:txBody>
          <a:bodyPr>
            <a:normAutofit/>
          </a:bodyPr>
          <a:lstStyle/>
          <a:p>
            <a:pPr algn="ctr"/>
            <a:r>
              <a:rPr lang="en-US" dirty="0">
                <a:gradFill>
                  <a:gsLst>
                    <a:gs pos="0">
                      <a:srgbClr val="012D86"/>
                    </a:gs>
                    <a:gs pos="100000">
                      <a:srgbClr val="0E2557"/>
                    </a:gs>
                  </a:gsLst>
                  <a:lin scaled="0"/>
                </a:gradFill>
              </a:rPr>
              <a:t>Image processing</a:t>
            </a:r>
            <a:endParaRPr lang="en-US" dirty="0">
              <a:gradFill>
                <a:gsLst>
                  <a:gs pos="0">
                    <a:srgbClr val="012D86"/>
                  </a:gs>
                  <a:gs pos="100000">
                    <a:srgbClr val="0E2557"/>
                  </a:gs>
                </a:gsLst>
                <a:lin scaled="0"/>
              </a:gradFill>
            </a:endParaRPr>
          </a:p>
        </p:txBody>
      </p:sp>
      <p:pic>
        <p:nvPicPr>
          <p:cNvPr id="2" name="Content Placeholder 1"/>
          <p:cNvPicPr>
            <a:picLocks noGrp="1" noChangeAspect="1"/>
          </p:cNvPicPr>
          <p:nvPr>
            <p:ph idx="1"/>
          </p:nvPr>
        </p:nvPicPr>
        <p:blipFill>
          <a:blip r:embed="rId2"/>
          <a:srcRect l="6542" t="26430" r="13085" b="21577"/>
          <a:stretch>
            <a:fillRect/>
          </a:stretch>
        </p:blipFill>
        <p:spPr>
          <a:xfrm>
            <a:off x="0" y="1785932"/>
            <a:ext cx="6572264" cy="20717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3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27635" y="120638"/>
            <a:ext cx="6016001" cy="736600"/>
          </a:xfrm>
        </p:spPr>
        <p:txBody>
          <a:bodyPr>
            <a:normAutofit/>
          </a:bodyPr>
          <a:lstStyle/>
          <a:p>
            <a:pPr algn="ctr"/>
            <a:r>
              <a:rPr lang="en-US" dirty="0" err="1" smtClean="0">
                <a:gradFill>
                  <a:gsLst>
                    <a:gs pos="0">
                      <a:srgbClr val="012D86"/>
                    </a:gs>
                    <a:gs pos="100000">
                      <a:srgbClr val="0E2557"/>
                    </a:gs>
                  </a:gsLst>
                  <a:lin scaled="0"/>
                </a:gradFill>
              </a:rPr>
              <a:t>OpenCV</a:t>
            </a:r>
            <a:endParaRPr lang="en-US" dirty="0">
              <a:gradFill>
                <a:gsLst>
                  <a:gs pos="0">
                    <a:srgbClr val="012D86"/>
                  </a:gs>
                  <a:gs pos="100000">
                    <a:srgbClr val="0E2557"/>
                  </a:gs>
                </a:gsLst>
                <a:lin scaled="0"/>
              </a:gradFill>
            </a:endParaRPr>
          </a:p>
        </p:txBody>
      </p:sp>
      <p:sp>
        <p:nvSpPr>
          <p:cNvPr id="5" name="Content Placeholder 4"/>
          <p:cNvSpPr>
            <a:spLocks noGrp="1"/>
          </p:cNvSpPr>
          <p:nvPr>
            <p:ph idx="1"/>
          </p:nvPr>
        </p:nvSpPr>
        <p:spPr>
          <a:xfrm>
            <a:off x="155903" y="1217946"/>
            <a:ext cx="5916295" cy="3639820"/>
          </a:xfrm>
        </p:spPr>
        <p:txBody>
          <a:bodyPr>
            <a:normAutofit/>
          </a:bodyPr>
          <a:lstStyle/>
          <a:p>
            <a:pPr algn="l">
              <a:lnSpc>
                <a:spcPct val="100000"/>
              </a:lnSpc>
              <a:buFont typeface="Wingdings" panose="05000000000000000000" charset="0"/>
              <a:buChar char="Ø"/>
            </a:pPr>
            <a:r>
              <a:rPr lang="en-US" sz="1600" b="1" dirty="0">
                <a:latin typeface="Yu Gothic UI Semibold" panose="020B0700000000000000" charset="-128"/>
                <a:ea typeface="Yu Gothic UI Semibold" panose="020B0700000000000000" charset="-128"/>
              </a:rPr>
              <a:t>OpenCV (Open Source Computer Vision Library), an open-source computer vision and ML software library, is utilized to differentiate and recognize faces, recognize objects, group movements in recordings, trace progressive modules, follow eye gesture, track camera actions, expel red eyes from pictures taken utilizing flash, find comparative pictures from an image database, perceive landscape and set up markers to overlay it with increased reality and so </a:t>
            </a:r>
            <a:r>
              <a:rPr lang="en-US" sz="1600" b="1" dirty="0" smtClean="0">
                <a:latin typeface="Yu Gothic UI Semibold" panose="020B0700000000000000" charset="-128"/>
                <a:ea typeface="Yu Gothic UI Semibold" panose="020B0700000000000000" charset="-128"/>
              </a:rPr>
              <a:t>forth.</a:t>
            </a:r>
            <a:endParaRPr lang="en-US" sz="1600" b="1" dirty="0" smtClean="0">
              <a:latin typeface="Yu Gothic UI Semibold" panose="020B0700000000000000" charset="-128"/>
              <a:ea typeface="Yu Gothic UI Semibold" panose="020B0700000000000000" charset="-128"/>
            </a:endParaRPr>
          </a:p>
          <a:p>
            <a:pPr algn="l">
              <a:lnSpc>
                <a:spcPct val="100000"/>
              </a:lnSpc>
              <a:buNone/>
            </a:pPr>
            <a:endParaRPr lang="en-US" sz="1600" b="1" dirty="0" smtClean="0">
              <a:latin typeface="Yu Gothic UI Semibold" panose="020B0700000000000000" charset="-128"/>
              <a:ea typeface="Yu Gothic UI Semibold" panose="020B0700000000000000" charset="-128"/>
            </a:endParaRPr>
          </a:p>
          <a:p>
            <a:pPr algn="l">
              <a:lnSpc>
                <a:spcPct val="100000"/>
              </a:lnSpc>
              <a:buFont typeface="Wingdings" panose="05000000000000000000" charset="0"/>
              <a:buChar char="Ø"/>
            </a:pPr>
            <a:r>
              <a:rPr lang="en-US" sz="1600" b="1" dirty="0" smtClean="0">
                <a:latin typeface="Yu Gothic UI Semibold" panose="020B0700000000000000" charset="-128"/>
                <a:ea typeface="Yu Gothic UI Semibold" panose="020B0700000000000000" charset="-128"/>
              </a:rPr>
              <a:t>The </a:t>
            </a:r>
            <a:r>
              <a:rPr lang="en-US" sz="1600" b="1" dirty="0">
                <a:latin typeface="Yu Gothic UI Semibold" panose="020B0700000000000000" charset="-128"/>
                <a:ea typeface="Yu Gothic UI Semibold" panose="020B0700000000000000" charset="-128"/>
              </a:rPr>
              <a:t>proposed method makes use of these features of OpenCV in resizing and color conversion of data images.</a:t>
            </a:r>
            <a:endParaRPr lang="en-US" sz="1600" b="1" dirty="0">
              <a:latin typeface="Yu Gothic UI Semibold" panose="020B0700000000000000" charset="-128"/>
              <a:ea typeface="Yu Gothic UI Semibold" panose="020B0700000000000000" charset="-12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8072</Words>
  <Application>WPS Presentation</Application>
  <PresentationFormat>On-screen Show (16:9)</PresentationFormat>
  <Paragraphs>133</Paragraphs>
  <Slides>21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SimSun</vt:lpstr>
      <vt:lpstr>Wingdings</vt:lpstr>
      <vt:lpstr>Comic Sans MS</vt:lpstr>
      <vt:lpstr>Franklin Gothic Medium</vt:lpstr>
      <vt:lpstr>Yu Gothic UI Semibold</vt:lpstr>
      <vt:lpstr>Wingdings</vt:lpstr>
      <vt:lpstr>Calibri</vt:lpstr>
      <vt:lpstr>Microsoft YaHei</vt:lpstr>
      <vt:lpstr>Arial Unicode MS</vt:lpstr>
      <vt:lpstr>Times New Roman</vt:lpstr>
      <vt:lpstr>Mongolian Baiti</vt:lpstr>
      <vt:lpstr>Office Theme</vt:lpstr>
      <vt:lpstr>Face Mask Detection For Covid Precorrection</vt:lpstr>
      <vt:lpstr>TEAM DETAILS </vt:lpstr>
      <vt:lpstr>Contents</vt:lpstr>
      <vt:lpstr>Introduction</vt:lpstr>
      <vt:lpstr>Existing system</vt:lpstr>
      <vt:lpstr>Proposed system</vt:lpstr>
      <vt:lpstr>Image processing</vt:lpstr>
      <vt:lpstr>Image processing</vt:lpstr>
      <vt:lpstr>OpenCV</vt:lpstr>
      <vt:lpstr>OpenCV</vt:lpstr>
      <vt:lpstr>Data Visualization</vt:lpstr>
      <vt:lpstr>Deep Learning</vt:lpstr>
      <vt:lpstr>PowerPoint 演示文稿</vt:lpstr>
      <vt:lpstr>Training the Model</vt:lpstr>
      <vt:lpstr>Training the Model</vt:lpstr>
      <vt:lpstr>Algorithms and Implementation</vt:lpstr>
      <vt:lpstr>PowerPoint 演示文稿</vt:lpstr>
      <vt:lpstr>PowerPoint 演示文稿</vt:lpstr>
      <vt:lpstr>Evaluation</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pooja</cp:lastModifiedBy>
  <cp:revision>6</cp:revision>
  <dcterms:created xsi:type="dcterms:W3CDTF">2017-08-01T15:40:00Z</dcterms:created>
  <dcterms:modified xsi:type="dcterms:W3CDTF">2021-05-28T15:21:54Z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