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3" r:id="rId3"/>
    <p:sldId id="274" r:id="rId4"/>
    <p:sldId id="275" r:id="rId5"/>
    <p:sldId id="276" r:id="rId6"/>
    <p:sldId id="277" r:id="rId7"/>
    <p:sldId id="278" r:id="rId8"/>
    <p:sldId id="281" r:id="rId9"/>
    <p:sldId id="282" r:id="rId10"/>
    <p:sldId id="283" r:id="rId11"/>
    <p:sldId id="284" r:id="rId12"/>
    <p:sldId id="285" r:id="rId13"/>
    <p:sldId id="286"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000" dirty="0"/>
              <a:t>Presentation Lead Scoring Case Study Assignment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err="1">
                <a:solidFill>
                  <a:schemeClr val="tx1">
                    <a:lumMod val="85000"/>
                    <a:lumOff val="15000"/>
                  </a:schemeClr>
                </a:solidFill>
              </a:rPr>
              <a:t>pramod</a:t>
            </a:r>
            <a:r>
              <a:rPr lang="en-US" sz="2400" dirty="0">
                <a:solidFill>
                  <a:schemeClr val="tx1">
                    <a:lumMod val="85000"/>
                    <a:lumOff val="15000"/>
                  </a:schemeClr>
                </a:solidFill>
              </a:rPr>
              <a:t> Pandit</a:t>
            </a:r>
          </a:p>
          <a:p>
            <a:r>
              <a:rPr lang="en-US" sz="2400" dirty="0">
                <a:solidFill>
                  <a:schemeClr val="tx1">
                    <a:lumMod val="85000"/>
                    <a:lumOff val="15000"/>
                  </a:schemeClr>
                </a:solidFill>
              </a:rPr>
              <a:t>Sandeep Kumar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9F358D-906D-4E1B-8B92-5FE5F16E69FC}"/>
              </a:ext>
            </a:extLst>
          </p:cNvPr>
          <p:cNvSpPr txBox="1"/>
          <p:nvPr/>
        </p:nvSpPr>
        <p:spPr>
          <a:xfrm>
            <a:off x="4929326" y="0"/>
            <a:ext cx="2288220" cy="369332"/>
          </a:xfrm>
          <a:prstGeom prst="rect">
            <a:avLst/>
          </a:prstGeom>
          <a:noFill/>
        </p:spPr>
        <p:txBody>
          <a:bodyPr wrap="square">
            <a:spAutoFit/>
          </a:bodyPr>
          <a:lstStyle/>
          <a:p>
            <a:r>
              <a:rPr lang="en-US" b="1" dirty="0"/>
              <a:t>Evaluation Definitions </a:t>
            </a:r>
          </a:p>
        </p:txBody>
      </p:sp>
      <p:sp>
        <p:nvSpPr>
          <p:cNvPr id="9" name="TextBox 8">
            <a:extLst>
              <a:ext uri="{FF2B5EF4-FFF2-40B4-BE49-F238E27FC236}">
                <a16:creationId xmlns:a16="http://schemas.microsoft.com/office/drawing/2014/main" id="{14ECCAEF-31C0-448A-B72F-B88A4620BBBD}"/>
              </a:ext>
            </a:extLst>
          </p:cNvPr>
          <p:cNvSpPr txBox="1"/>
          <p:nvPr/>
        </p:nvSpPr>
        <p:spPr>
          <a:xfrm>
            <a:off x="2201664" y="670107"/>
            <a:ext cx="8336132" cy="923330"/>
          </a:xfrm>
          <a:prstGeom prst="rect">
            <a:avLst/>
          </a:prstGeom>
          <a:noFill/>
        </p:spPr>
        <p:txBody>
          <a:bodyPr wrap="square">
            <a:spAutoFit/>
          </a:bodyPr>
          <a:lstStyle/>
          <a:p>
            <a:r>
              <a:rPr lang="en-US" dirty="0"/>
              <a:t>			Predicted Negative(0) 	Predicted Positive(1) </a:t>
            </a:r>
          </a:p>
          <a:p>
            <a:r>
              <a:rPr lang="en-US" dirty="0"/>
              <a:t>Actual Negative(0) 		True Negative (TN) 		False Positive (FP) </a:t>
            </a:r>
          </a:p>
          <a:p>
            <a:r>
              <a:rPr lang="en-US" dirty="0"/>
              <a:t>Actual Positive(1) 		False Negative (FN) 	True Positive (TP) </a:t>
            </a:r>
          </a:p>
        </p:txBody>
      </p:sp>
      <p:sp>
        <p:nvSpPr>
          <p:cNvPr id="13" name="TextBox 12">
            <a:extLst>
              <a:ext uri="{FF2B5EF4-FFF2-40B4-BE49-F238E27FC236}">
                <a16:creationId xmlns:a16="http://schemas.microsoft.com/office/drawing/2014/main" id="{F0EEC8A8-622F-4F5D-9733-755DCE1BF65D}"/>
              </a:ext>
            </a:extLst>
          </p:cNvPr>
          <p:cNvSpPr txBox="1"/>
          <p:nvPr/>
        </p:nvSpPr>
        <p:spPr>
          <a:xfrm>
            <a:off x="3500021" y="2491018"/>
            <a:ext cx="6094520" cy="2862322"/>
          </a:xfrm>
          <a:prstGeom prst="rect">
            <a:avLst/>
          </a:prstGeom>
          <a:noFill/>
        </p:spPr>
        <p:txBody>
          <a:bodyPr wrap="square">
            <a:spAutoFit/>
          </a:bodyPr>
          <a:lstStyle/>
          <a:p>
            <a:r>
              <a:rPr lang="en-US" dirty="0"/>
              <a:t>Accuracy = (TP + TN)/(TP + TN + FP + FN) </a:t>
            </a:r>
          </a:p>
          <a:p>
            <a:r>
              <a:rPr lang="en-US" dirty="0"/>
              <a:t>Sensitivity = TP/(TP + FN) </a:t>
            </a:r>
          </a:p>
          <a:p>
            <a:r>
              <a:rPr lang="en-US" dirty="0"/>
              <a:t>Specificity = TN/(TN + FP) </a:t>
            </a:r>
          </a:p>
          <a:p>
            <a:r>
              <a:rPr lang="en-US" dirty="0"/>
              <a:t>Precision =TP/(TP + FP) </a:t>
            </a:r>
          </a:p>
          <a:p>
            <a:r>
              <a:rPr lang="en-US" dirty="0"/>
              <a:t>Recall = TP/(TP + FN) </a:t>
            </a:r>
          </a:p>
          <a:p>
            <a:r>
              <a:rPr lang="en-US" dirty="0"/>
              <a:t>F Measure (F1) = 2 * (Precision * Recall)/(Precision + Recall) TPR (True Positive Rate) = TP/(TP + FN) </a:t>
            </a:r>
          </a:p>
          <a:p>
            <a:r>
              <a:rPr lang="en-US" dirty="0"/>
              <a:t>TNR (True Negative Rate) = TN/(TN + FP) </a:t>
            </a:r>
          </a:p>
          <a:p>
            <a:r>
              <a:rPr lang="en-US" dirty="0"/>
              <a:t>FPR (False Positive Rate) = FP/(TN + FP) </a:t>
            </a:r>
          </a:p>
          <a:p>
            <a:r>
              <a:rPr lang="en-US" dirty="0"/>
              <a:t>FNR (False Negative Rate) = FN/(TP + FN) </a:t>
            </a:r>
          </a:p>
        </p:txBody>
      </p:sp>
    </p:spTree>
    <p:extLst>
      <p:ext uri="{BB962C8B-B14F-4D97-AF65-F5344CB8AC3E}">
        <p14:creationId xmlns:p14="http://schemas.microsoft.com/office/powerpoint/2010/main" val="23604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69CCB-7607-4B80-8807-920B8FF40F3D}"/>
              </a:ext>
            </a:extLst>
          </p:cNvPr>
          <p:cNvSpPr txBox="1"/>
          <p:nvPr/>
        </p:nvSpPr>
        <p:spPr>
          <a:xfrm>
            <a:off x="4742895" y="0"/>
            <a:ext cx="3406806" cy="369332"/>
          </a:xfrm>
          <a:prstGeom prst="rect">
            <a:avLst/>
          </a:prstGeom>
          <a:noFill/>
        </p:spPr>
        <p:txBody>
          <a:bodyPr wrap="square">
            <a:spAutoFit/>
          </a:bodyPr>
          <a:lstStyle/>
          <a:p>
            <a:r>
              <a:rPr lang="fr-FR" b="1" dirty="0"/>
              <a:t>Confusion Matrix for train data</a:t>
            </a:r>
            <a:endParaRPr lang="en-US" b="1" dirty="0"/>
          </a:p>
        </p:txBody>
      </p:sp>
      <p:pic>
        <p:nvPicPr>
          <p:cNvPr id="5" name="Picture 4">
            <a:extLst>
              <a:ext uri="{FF2B5EF4-FFF2-40B4-BE49-F238E27FC236}">
                <a16:creationId xmlns:a16="http://schemas.microsoft.com/office/drawing/2014/main" id="{7E4E1266-6D6C-4E55-A7C7-2C29FF704F11}"/>
              </a:ext>
            </a:extLst>
          </p:cNvPr>
          <p:cNvPicPr>
            <a:picLocks noChangeAspect="1"/>
          </p:cNvPicPr>
          <p:nvPr/>
        </p:nvPicPr>
        <p:blipFill>
          <a:blip r:embed="rId2"/>
          <a:stretch>
            <a:fillRect/>
          </a:stretch>
        </p:blipFill>
        <p:spPr>
          <a:xfrm>
            <a:off x="1779829" y="2072293"/>
            <a:ext cx="9057586" cy="3653804"/>
          </a:xfrm>
          <a:prstGeom prst="rect">
            <a:avLst/>
          </a:prstGeom>
        </p:spPr>
      </p:pic>
      <p:sp>
        <p:nvSpPr>
          <p:cNvPr id="6" name="TextBox 5">
            <a:extLst>
              <a:ext uri="{FF2B5EF4-FFF2-40B4-BE49-F238E27FC236}">
                <a16:creationId xmlns:a16="http://schemas.microsoft.com/office/drawing/2014/main" id="{B298008A-A2EC-43C5-AF2A-5AFC162411ED}"/>
              </a:ext>
            </a:extLst>
          </p:cNvPr>
          <p:cNvSpPr txBox="1"/>
          <p:nvPr/>
        </p:nvSpPr>
        <p:spPr>
          <a:xfrm>
            <a:off x="2503502" y="759147"/>
            <a:ext cx="8336132" cy="923330"/>
          </a:xfrm>
          <a:prstGeom prst="rect">
            <a:avLst/>
          </a:prstGeom>
          <a:noFill/>
        </p:spPr>
        <p:txBody>
          <a:bodyPr wrap="square">
            <a:spAutoFit/>
          </a:bodyPr>
          <a:lstStyle/>
          <a:p>
            <a:r>
              <a:rPr lang="en-US" dirty="0"/>
              <a:t>			Predicted Negative(0) 	Predicted Positive(1) </a:t>
            </a:r>
          </a:p>
          <a:p>
            <a:r>
              <a:rPr lang="en-US" dirty="0"/>
              <a:t>Actual Negative(0) 		True Negative (TN) 		False Positive (FP) </a:t>
            </a:r>
          </a:p>
          <a:p>
            <a:r>
              <a:rPr lang="en-US" dirty="0"/>
              <a:t>Actual Positive(1) 		False Negative (FN) 	True Positive (TP) </a:t>
            </a:r>
          </a:p>
        </p:txBody>
      </p:sp>
      <p:sp>
        <p:nvSpPr>
          <p:cNvPr id="7" name="TextBox 6">
            <a:extLst>
              <a:ext uri="{FF2B5EF4-FFF2-40B4-BE49-F238E27FC236}">
                <a16:creationId xmlns:a16="http://schemas.microsoft.com/office/drawing/2014/main" id="{FA532F47-DCDB-41E8-B4FD-D910C0EFEA4E}"/>
              </a:ext>
            </a:extLst>
          </p:cNvPr>
          <p:cNvSpPr txBox="1"/>
          <p:nvPr/>
        </p:nvSpPr>
        <p:spPr>
          <a:xfrm>
            <a:off x="0" y="6066980"/>
            <a:ext cx="3630930" cy="369332"/>
          </a:xfrm>
          <a:prstGeom prst="rect">
            <a:avLst/>
          </a:prstGeom>
          <a:noFill/>
        </p:spPr>
        <p:txBody>
          <a:bodyPr wrap="none" rtlCol="0">
            <a:spAutoFit/>
          </a:bodyPr>
          <a:lstStyle/>
          <a:p>
            <a:r>
              <a:rPr lang="en-US" dirty="0"/>
              <a:t>Created Confusion matrix as above.</a:t>
            </a:r>
          </a:p>
        </p:txBody>
      </p:sp>
    </p:spTree>
    <p:extLst>
      <p:ext uri="{BB962C8B-B14F-4D97-AF65-F5344CB8AC3E}">
        <p14:creationId xmlns:p14="http://schemas.microsoft.com/office/powerpoint/2010/main" val="340676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585EC5-F8F2-4F1D-AFE0-5B0225800A47}"/>
              </a:ext>
            </a:extLst>
          </p:cNvPr>
          <p:cNvPicPr>
            <a:picLocks noChangeAspect="1"/>
          </p:cNvPicPr>
          <p:nvPr/>
        </p:nvPicPr>
        <p:blipFill>
          <a:blip r:embed="rId2"/>
          <a:stretch>
            <a:fillRect/>
          </a:stretch>
        </p:blipFill>
        <p:spPr>
          <a:xfrm>
            <a:off x="54864" y="1926212"/>
            <a:ext cx="5841564" cy="4450060"/>
          </a:xfrm>
          <a:prstGeom prst="rect">
            <a:avLst/>
          </a:prstGeom>
        </p:spPr>
      </p:pic>
      <p:sp>
        <p:nvSpPr>
          <p:cNvPr id="4" name="TextBox 3">
            <a:extLst>
              <a:ext uri="{FF2B5EF4-FFF2-40B4-BE49-F238E27FC236}">
                <a16:creationId xmlns:a16="http://schemas.microsoft.com/office/drawing/2014/main" id="{52BE67FA-5D24-4910-9154-F756705E2910}"/>
              </a:ext>
            </a:extLst>
          </p:cNvPr>
          <p:cNvSpPr txBox="1"/>
          <p:nvPr/>
        </p:nvSpPr>
        <p:spPr>
          <a:xfrm>
            <a:off x="4548141" y="55785"/>
            <a:ext cx="6094520" cy="1708160"/>
          </a:xfrm>
          <a:prstGeom prst="rect">
            <a:avLst/>
          </a:prstGeom>
          <a:noFill/>
        </p:spPr>
        <p:txBody>
          <a:bodyPr wrap="square">
            <a:spAutoFit/>
          </a:bodyPr>
          <a:lstStyle/>
          <a:p>
            <a:r>
              <a:rPr lang="en-US" sz="1050" dirty="0"/>
              <a:t>Accuracy = (TP + TN)/(TP + TN + FP + FN) </a:t>
            </a:r>
          </a:p>
          <a:p>
            <a:r>
              <a:rPr lang="en-US" sz="1050" dirty="0"/>
              <a:t>Sensitivity = TP/(TP + FN) </a:t>
            </a:r>
          </a:p>
          <a:p>
            <a:r>
              <a:rPr lang="en-US" sz="1050" dirty="0"/>
              <a:t>Specificity = TN/(TN + FP) </a:t>
            </a:r>
          </a:p>
          <a:p>
            <a:r>
              <a:rPr lang="en-US" sz="1050" dirty="0"/>
              <a:t>Precision =TP/(TP + FP) </a:t>
            </a:r>
          </a:p>
          <a:p>
            <a:r>
              <a:rPr lang="en-US" sz="1050" dirty="0"/>
              <a:t>Recall = TP/(TP + FN) </a:t>
            </a:r>
          </a:p>
          <a:p>
            <a:r>
              <a:rPr lang="en-US" sz="1050" dirty="0"/>
              <a:t>F Measure (F1) = 2 * (Precision * Recall)/(Precision + Recall) </a:t>
            </a:r>
          </a:p>
          <a:p>
            <a:r>
              <a:rPr lang="en-US" sz="1050" dirty="0"/>
              <a:t>TPR (True Positive Rate) = TP/(TP + FN) </a:t>
            </a:r>
          </a:p>
          <a:p>
            <a:r>
              <a:rPr lang="en-US" sz="1050" dirty="0"/>
              <a:t>TNR (True Negative Rate) = TN/(TN + FP) </a:t>
            </a:r>
          </a:p>
          <a:p>
            <a:r>
              <a:rPr lang="en-US" sz="1050" dirty="0"/>
              <a:t>FPR (False Positive Rate) = FP/(TN + FP) </a:t>
            </a:r>
          </a:p>
          <a:p>
            <a:r>
              <a:rPr lang="en-US" sz="1050" dirty="0"/>
              <a:t>FNR (False Negative Rate) = FN/(TP + FN) </a:t>
            </a:r>
          </a:p>
        </p:txBody>
      </p:sp>
      <p:pic>
        <p:nvPicPr>
          <p:cNvPr id="8" name="Picture 7">
            <a:extLst>
              <a:ext uri="{FF2B5EF4-FFF2-40B4-BE49-F238E27FC236}">
                <a16:creationId xmlns:a16="http://schemas.microsoft.com/office/drawing/2014/main" id="{4EED809C-611A-42A4-8920-D3CFA992DA83}"/>
              </a:ext>
            </a:extLst>
          </p:cNvPr>
          <p:cNvPicPr>
            <a:picLocks noChangeAspect="1"/>
          </p:cNvPicPr>
          <p:nvPr/>
        </p:nvPicPr>
        <p:blipFill>
          <a:blip r:embed="rId3"/>
          <a:stretch>
            <a:fillRect/>
          </a:stretch>
        </p:blipFill>
        <p:spPr>
          <a:xfrm>
            <a:off x="6067310" y="1926212"/>
            <a:ext cx="6094520" cy="4361943"/>
          </a:xfrm>
          <a:prstGeom prst="rect">
            <a:avLst/>
          </a:prstGeom>
        </p:spPr>
      </p:pic>
      <p:sp>
        <p:nvSpPr>
          <p:cNvPr id="10" name="TextBox 9">
            <a:extLst>
              <a:ext uri="{FF2B5EF4-FFF2-40B4-BE49-F238E27FC236}">
                <a16:creationId xmlns:a16="http://schemas.microsoft.com/office/drawing/2014/main" id="{969AEC5E-99AE-49B6-A257-88F95B9951EE}"/>
              </a:ext>
            </a:extLst>
          </p:cNvPr>
          <p:cNvSpPr txBox="1"/>
          <p:nvPr/>
        </p:nvSpPr>
        <p:spPr>
          <a:xfrm>
            <a:off x="0" y="0"/>
            <a:ext cx="3182112" cy="369332"/>
          </a:xfrm>
          <a:prstGeom prst="rect">
            <a:avLst/>
          </a:prstGeom>
          <a:noFill/>
        </p:spPr>
        <p:txBody>
          <a:bodyPr wrap="square">
            <a:spAutoFit/>
          </a:bodyPr>
          <a:lstStyle/>
          <a:p>
            <a:r>
              <a:rPr lang="fr-FR" b="1" dirty="0"/>
              <a:t>Confusion Matrix for train data</a:t>
            </a:r>
            <a:endParaRPr lang="en-US" b="1" dirty="0"/>
          </a:p>
        </p:txBody>
      </p:sp>
      <p:sp>
        <p:nvSpPr>
          <p:cNvPr id="11" name="TextBox 10">
            <a:extLst>
              <a:ext uri="{FF2B5EF4-FFF2-40B4-BE49-F238E27FC236}">
                <a16:creationId xmlns:a16="http://schemas.microsoft.com/office/drawing/2014/main" id="{D08BEE1F-08E5-4506-8934-3158A7960E61}"/>
              </a:ext>
            </a:extLst>
          </p:cNvPr>
          <p:cNvSpPr txBox="1"/>
          <p:nvPr/>
        </p:nvSpPr>
        <p:spPr>
          <a:xfrm>
            <a:off x="9126452" y="-13127"/>
            <a:ext cx="3065548" cy="369332"/>
          </a:xfrm>
          <a:prstGeom prst="rect">
            <a:avLst/>
          </a:prstGeom>
          <a:noFill/>
        </p:spPr>
        <p:txBody>
          <a:bodyPr wrap="square">
            <a:spAutoFit/>
          </a:bodyPr>
          <a:lstStyle/>
          <a:p>
            <a:r>
              <a:rPr lang="fr-FR" b="1" dirty="0"/>
              <a:t>Confusion Matrix for test data</a:t>
            </a:r>
            <a:endParaRPr lang="en-US" b="1" dirty="0"/>
          </a:p>
        </p:txBody>
      </p:sp>
      <p:sp>
        <p:nvSpPr>
          <p:cNvPr id="12" name="TextBox 11">
            <a:extLst>
              <a:ext uri="{FF2B5EF4-FFF2-40B4-BE49-F238E27FC236}">
                <a16:creationId xmlns:a16="http://schemas.microsoft.com/office/drawing/2014/main" id="{175B4195-B20B-489F-AA99-DAAAF49AD43B}"/>
              </a:ext>
            </a:extLst>
          </p:cNvPr>
          <p:cNvSpPr txBox="1"/>
          <p:nvPr/>
        </p:nvSpPr>
        <p:spPr>
          <a:xfrm>
            <a:off x="2732676" y="6076855"/>
            <a:ext cx="3630930" cy="369332"/>
          </a:xfrm>
          <a:prstGeom prst="rect">
            <a:avLst/>
          </a:prstGeom>
          <a:noFill/>
        </p:spPr>
        <p:txBody>
          <a:bodyPr wrap="none" rtlCol="0">
            <a:spAutoFit/>
          </a:bodyPr>
          <a:lstStyle/>
          <a:p>
            <a:r>
              <a:rPr lang="en-US" dirty="0"/>
              <a:t>Created Confusion matrix as above.</a:t>
            </a:r>
          </a:p>
        </p:txBody>
      </p:sp>
    </p:spTree>
    <p:extLst>
      <p:ext uri="{BB962C8B-B14F-4D97-AF65-F5344CB8AC3E}">
        <p14:creationId xmlns:p14="http://schemas.microsoft.com/office/powerpoint/2010/main" val="274604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3D813A-5865-427D-BA72-BD0E415FE296}"/>
              </a:ext>
            </a:extLst>
          </p:cNvPr>
          <p:cNvPicPr>
            <a:picLocks noChangeAspect="1"/>
          </p:cNvPicPr>
          <p:nvPr/>
        </p:nvPicPr>
        <p:blipFill>
          <a:blip r:embed="rId2"/>
          <a:stretch>
            <a:fillRect/>
          </a:stretch>
        </p:blipFill>
        <p:spPr>
          <a:xfrm>
            <a:off x="231338" y="1237614"/>
            <a:ext cx="5068632" cy="2888501"/>
          </a:xfrm>
          <a:prstGeom prst="rect">
            <a:avLst/>
          </a:prstGeom>
        </p:spPr>
      </p:pic>
      <p:sp>
        <p:nvSpPr>
          <p:cNvPr id="5" name="TextBox 4">
            <a:extLst>
              <a:ext uri="{FF2B5EF4-FFF2-40B4-BE49-F238E27FC236}">
                <a16:creationId xmlns:a16="http://schemas.microsoft.com/office/drawing/2014/main" id="{A49558CB-D285-44FB-B650-A44A0338441E}"/>
              </a:ext>
            </a:extLst>
          </p:cNvPr>
          <p:cNvSpPr txBox="1"/>
          <p:nvPr/>
        </p:nvSpPr>
        <p:spPr>
          <a:xfrm>
            <a:off x="0" y="0"/>
            <a:ext cx="2219418" cy="369332"/>
          </a:xfrm>
          <a:prstGeom prst="rect">
            <a:avLst/>
          </a:prstGeom>
          <a:noFill/>
        </p:spPr>
        <p:txBody>
          <a:bodyPr wrap="square">
            <a:spAutoFit/>
          </a:bodyPr>
          <a:lstStyle/>
          <a:p>
            <a:r>
              <a:rPr lang="en-US" b="1" dirty="0"/>
              <a:t>ROC Curve from data</a:t>
            </a:r>
          </a:p>
        </p:txBody>
      </p:sp>
      <p:sp>
        <p:nvSpPr>
          <p:cNvPr id="8" name="TextBox 7">
            <a:extLst>
              <a:ext uri="{FF2B5EF4-FFF2-40B4-BE49-F238E27FC236}">
                <a16:creationId xmlns:a16="http://schemas.microsoft.com/office/drawing/2014/main" id="{7ED3108E-5CCB-4F1E-9D23-4D7DC4952267}"/>
              </a:ext>
            </a:extLst>
          </p:cNvPr>
          <p:cNvSpPr txBox="1"/>
          <p:nvPr/>
        </p:nvSpPr>
        <p:spPr>
          <a:xfrm>
            <a:off x="0" y="6066980"/>
            <a:ext cx="4442691" cy="369332"/>
          </a:xfrm>
          <a:prstGeom prst="rect">
            <a:avLst/>
          </a:prstGeom>
          <a:noFill/>
        </p:spPr>
        <p:txBody>
          <a:bodyPr wrap="none" rtlCol="0">
            <a:spAutoFit/>
          </a:bodyPr>
          <a:lstStyle/>
          <a:p>
            <a:r>
              <a:rPr lang="en-US" dirty="0"/>
              <a:t>Created ROC curve &amp; Cut-off point as above.</a:t>
            </a:r>
          </a:p>
        </p:txBody>
      </p:sp>
      <p:pic>
        <p:nvPicPr>
          <p:cNvPr id="4" name="Picture 3">
            <a:extLst>
              <a:ext uri="{FF2B5EF4-FFF2-40B4-BE49-F238E27FC236}">
                <a16:creationId xmlns:a16="http://schemas.microsoft.com/office/drawing/2014/main" id="{D12CA6F8-00C6-4F9D-99E0-AC49E25A6DF6}"/>
              </a:ext>
            </a:extLst>
          </p:cNvPr>
          <p:cNvPicPr>
            <a:picLocks noChangeAspect="1"/>
          </p:cNvPicPr>
          <p:nvPr/>
        </p:nvPicPr>
        <p:blipFill>
          <a:blip r:embed="rId3"/>
          <a:stretch>
            <a:fillRect/>
          </a:stretch>
        </p:blipFill>
        <p:spPr>
          <a:xfrm>
            <a:off x="5684749" y="1171139"/>
            <a:ext cx="6275913" cy="3287779"/>
          </a:xfrm>
          <a:prstGeom prst="rect">
            <a:avLst/>
          </a:prstGeom>
        </p:spPr>
      </p:pic>
      <p:sp>
        <p:nvSpPr>
          <p:cNvPr id="7" name="TextBox 6">
            <a:extLst>
              <a:ext uri="{FF2B5EF4-FFF2-40B4-BE49-F238E27FC236}">
                <a16:creationId xmlns:a16="http://schemas.microsoft.com/office/drawing/2014/main" id="{6FE79EBF-B50D-4231-95FE-9B70ACFA4705}"/>
              </a:ext>
            </a:extLst>
          </p:cNvPr>
          <p:cNvSpPr txBox="1"/>
          <p:nvPr/>
        </p:nvSpPr>
        <p:spPr>
          <a:xfrm>
            <a:off x="10783409" y="0"/>
            <a:ext cx="1408591" cy="369332"/>
          </a:xfrm>
          <a:prstGeom prst="rect">
            <a:avLst/>
          </a:prstGeom>
          <a:noFill/>
        </p:spPr>
        <p:txBody>
          <a:bodyPr wrap="square">
            <a:spAutoFit/>
          </a:bodyPr>
          <a:lstStyle/>
          <a:p>
            <a:r>
              <a:rPr lang="en-US" b="1" dirty="0"/>
              <a:t>Cut-off Point</a:t>
            </a:r>
          </a:p>
        </p:txBody>
      </p:sp>
    </p:spTree>
    <p:extLst>
      <p:ext uri="{BB962C8B-B14F-4D97-AF65-F5344CB8AC3E}">
        <p14:creationId xmlns:p14="http://schemas.microsoft.com/office/powerpoint/2010/main" val="320676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711DF7-131C-45A1-A1EA-C811EDF85A89}"/>
              </a:ext>
            </a:extLst>
          </p:cNvPr>
          <p:cNvSpPr txBox="1"/>
          <p:nvPr/>
        </p:nvSpPr>
        <p:spPr>
          <a:xfrm>
            <a:off x="5248923" y="0"/>
            <a:ext cx="1364941" cy="369332"/>
          </a:xfrm>
          <a:prstGeom prst="rect">
            <a:avLst/>
          </a:prstGeom>
          <a:noFill/>
        </p:spPr>
        <p:txBody>
          <a:bodyPr wrap="square">
            <a:spAutoFit/>
          </a:bodyPr>
          <a:lstStyle/>
          <a:p>
            <a:r>
              <a:rPr lang="en-US" b="1" dirty="0"/>
              <a:t>Conclusions</a:t>
            </a:r>
          </a:p>
        </p:txBody>
      </p:sp>
      <p:sp>
        <p:nvSpPr>
          <p:cNvPr id="7" name="TextBox 6">
            <a:extLst>
              <a:ext uri="{FF2B5EF4-FFF2-40B4-BE49-F238E27FC236}">
                <a16:creationId xmlns:a16="http://schemas.microsoft.com/office/drawing/2014/main" id="{50F03771-BDA1-45DA-A0A1-252D59C9B5D3}"/>
              </a:ext>
            </a:extLst>
          </p:cNvPr>
          <p:cNvSpPr txBox="1"/>
          <p:nvPr/>
        </p:nvSpPr>
        <p:spPr>
          <a:xfrm>
            <a:off x="162017" y="575231"/>
            <a:ext cx="11920492" cy="923330"/>
          </a:xfrm>
          <a:prstGeom prst="rect">
            <a:avLst/>
          </a:prstGeom>
          <a:noFill/>
        </p:spPr>
        <p:txBody>
          <a:bodyPr wrap="square">
            <a:spAutoFit/>
          </a:bodyPr>
          <a:lstStyle/>
          <a:p>
            <a:r>
              <a:rPr lang="en-US" dirty="0"/>
              <a:t>After analyzing the dataset and model building using logistic regression, there are few attributes of a customers (leads) with which the X Education would be able to identify the Hot Leads depending upon the lead score calculated between 0 to 100.</a:t>
            </a:r>
          </a:p>
        </p:txBody>
      </p:sp>
      <p:sp>
        <p:nvSpPr>
          <p:cNvPr id="9" name="TextBox 8">
            <a:extLst>
              <a:ext uri="{FF2B5EF4-FFF2-40B4-BE49-F238E27FC236}">
                <a16:creationId xmlns:a16="http://schemas.microsoft.com/office/drawing/2014/main" id="{67546C48-D35D-4698-89AA-B47B35B5D96A}"/>
              </a:ext>
            </a:extLst>
          </p:cNvPr>
          <p:cNvSpPr txBox="1"/>
          <p:nvPr/>
        </p:nvSpPr>
        <p:spPr>
          <a:xfrm>
            <a:off x="162017" y="1498561"/>
            <a:ext cx="11813960" cy="2862322"/>
          </a:xfrm>
          <a:prstGeom prst="rect">
            <a:avLst/>
          </a:prstGeom>
          <a:noFill/>
        </p:spPr>
        <p:txBody>
          <a:bodyPr wrap="square">
            <a:spAutoFit/>
          </a:bodyPr>
          <a:lstStyle/>
          <a:p>
            <a:r>
              <a:rPr lang="en-US" dirty="0"/>
              <a:t>•We can use the </a:t>
            </a:r>
            <a:r>
              <a:rPr lang="en-US" b="1" dirty="0" err="1">
                <a:solidFill>
                  <a:srgbClr val="00B0F0"/>
                </a:solidFill>
              </a:rPr>
              <a:t>lead_score</a:t>
            </a:r>
            <a:r>
              <a:rPr lang="en-US" dirty="0">
                <a:solidFill>
                  <a:srgbClr val="00B0F0"/>
                </a:solidFill>
              </a:rPr>
              <a:t> </a:t>
            </a:r>
            <a:r>
              <a:rPr lang="en-US" dirty="0"/>
              <a:t>column to identify which potential leads to prioritize first. The higher the score, the higher chances are there for the lead to convert. If there are limited sales representatives, then score cut-off should be higher to ensure a higher conversion probability people are contacted further to turn them into a potential customer. </a:t>
            </a:r>
          </a:p>
          <a:p>
            <a:endParaRPr lang="en-US" dirty="0"/>
          </a:p>
          <a:p>
            <a:r>
              <a:rPr lang="en-US" dirty="0"/>
              <a:t>•In case there are interns, then the score cut-off can be lowered. As there are more human resources, the company can afford a higher rate of False positives as it will increase the customer outreach and, in turn, increase the potential customer who will take the online courses. </a:t>
            </a:r>
          </a:p>
          <a:p>
            <a:endParaRPr lang="en-US" dirty="0"/>
          </a:p>
          <a:p>
            <a:r>
              <a:rPr lang="en-US" dirty="0"/>
              <a:t>•Tags were not included as predictor variable. Another model including Tags as a predictor variable can be built and segmented accordingly.</a:t>
            </a:r>
          </a:p>
        </p:txBody>
      </p:sp>
      <p:pic>
        <p:nvPicPr>
          <p:cNvPr id="10" name="Picture 9">
            <a:extLst>
              <a:ext uri="{FF2B5EF4-FFF2-40B4-BE49-F238E27FC236}">
                <a16:creationId xmlns:a16="http://schemas.microsoft.com/office/drawing/2014/main" id="{306D91C3-D2BF-44D9-8169-21F1F2D7BA4F}"/>
              </a:ext>
            </a:extLst>
          </p:cNvPr>
          <p:cNvPicPr>
            <a:picLocks noChangeAspect="1"/>
          </p:cNvPicPr>
          <p:nvPr/>
        </p:nvPicPr>
        <p:blipFill>
          <a:blip r:embed="rId2"/>
          <a:stretch>
            <a:fillRect/>
          </a:stretch>
        </p:blipFill>
        <p:spPr>
          <a:xfrm>
            <a:off x="3073302" y="4113156"/>
            <a:ext cx="6738373" cy="2127224"/>
          </a:xfrm>
          <a:prstGeom prst="rect">
            <a:avLst/>
          </a:prstGeom>
        </p:spPr>
      </p:pic>
    </p:spTree>
    <p:extLst>
      <p:ext uri="{BB962C8B-B14F-4D97-AF65-F5344CB8AC3E}">
        <p14:creationId xmlns:p14="http://schemas.microsoft.com/office/powerpoint/2010/main" val="84924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DA0385-EEDA-449D-A0CE-4E40CCCF2527}"/>
              </a:ext>
            </a:extLst>
          </p:cNvPr>
          <p:cNvSpPr txBox="1"/>
          <p:nvPr/>
        </p:nvSpPr>
        <p:spPr>
          <a:xfrm>
            <a:off x="126506" y="545403"/>
            <a:ext cx="11192522" cy="923330"/>
          </a:xfrm>
          <a:prstGeom prst="rect">
            <a:avLst/>
          </a:prstGeom>
          <a:noFill/>
        </p:spPr>
        <p:txBody>
          <a:bodyPr wrap="square">
            <a:spAutoFit/>
          </a:bodyPr>
          <a:lstStyle/>
          <a:p>
            <a:r>
              <a:rPr lang="en-US" dirty="0"/>
              <a:t>After analyzing the dataset and model building using logistic regression, there are few attributes of a customers (leads) with which the X Education would be able to identify the Hot Leads. The factors with relative importance are as below:</a:t>
            </a:r>
          </a:p>
        </p:txBody>
      </p:sp>
      <p:pic>
        <p:nvPicPr>
          <p:cNvPr id="9" name="Picture 8">
            <a:extLst>
              <a:ext uri="{FF2B5EF4-FFF2-40B4-BE49-F238E27FC236}">
                <a16:creationId xmlns:a16="http://schemas.microsoft.com/office/drawing/2014/main" id="{3F015CE8-C73D-495E-ADE2-49C20880BF8D}"/>
              </a:ext>
            </a:extLst>
          </p:cNvPr>
          <p:cNvPicPr>
            <a:picLocks noChangeAspect="1"/>
          </p:cNvPicPr>
          <p:nvPr/>
        </p:nvPicPr>
        <p:blipFill>
          <a:blip r:embed="rId2"/>
          <a:stretch>
            <a:fillRect/>
          </a:stretch>
        </p:blipFill>
        <p:spPr>
          <a:xfrm>
            <a:off x="2415325" y="1220558"/>
            <a:ext cx="7607565" cy="5171941"/>
          </a:xfrm>
          <a:prstGeom prst="rect">
            <a:avLst/>
          </a:prstGeom>
        </p:spPr>
      </p:pic>
      <p:sp>
        <p:nvSpPr>
          <p:cNvPr id="12" name="TextBox 11">
            <a:extLst>
              <a:ext uri="{FF2B5EF4-FFF2-40B4-BE49-F238E27FC236}">
                <a16:creationId xmlns:a16="http://schemas.microsoft.com/office/drawing/2014/main" id="{BDA6AF6A-1B38-44CC-9D73-F2C020828007}"/>
              </a:ext>
            </a:extLst>
          </p:cNvPr>
          <p:cNvSpPr txBox="1"/>
          <p:nvPr/>
        </p:nvSpPr>
        <p:spPr>
          <a:xfrm>
            <a:off x="5248923" y="0"/>
            <a:ext cx="1364941" cy="369332"/>
          </a:xfrm>
          <a:prstGeom prst="rect">
            <a:avLst/>
          </a:prstGeom>
          <a:noFill/>
        </p:spPr>
        <p:txBody>
          <a:bodyPr wrap="square">
            <a:spAutoFit/>
          </a:bodyPr>
          <a:lstStyle/>
          <a:p>
            <a:r>
              <a:rPr lang="en-US" b="1" dirty="0"/>
              <a:t>Conclusions</a:t>
            </a:r>
          </a:p>
        </p:txBody>
      </p:sp>
      <p:sp>
        <p:nvSpPr>
          <p:cNvPr id="3" name="TextBox 2">
            <a:extLst>
              <a:ext uri="{FF2B5EF4-FFF2-40B4-BE49-F238E27FC236}">
                <a16:creationId xmlns:a16="http://schemas.microsoft.com/office/drawing/2014/main" id="{AEA6350E-1B94-4E2E-97E7-6445DCE700A8}"/>
              </a:ext>
            </a:extLst>
          </p:cNvPr>
          <p:cNvSpPr txBox="1"/>
          <p:nvPr/>
        </p:nvSpPr>
        <p:spPr>
          <a:xfrm>
            <a:off x="1" y="5438514"/>
            <a:ext cx="2796466" cy="954107"/>
          </a:xfrm>
          <a:prstGeom prst="rect">
            <a:avLst/>
          </a:prstGeom>
          <a:noFill/>
        </p:spPr>
        <p:txBody>
          <a:bodyPr wrap="square" rtlCol="0">
            <a:spAutoFit/>
          </a:bodyPr>
          <a:lstStyle/>
          <a:p>
            <a:r>
              <a:rPr lang="en-US" sz="1400" dirty="0"/>
              <a:t>*</a:t>
            </a:r>
          </a:p>
          <a:p>
            <a:r>
              <a:rPr lang="en-US" sz="1400" dirty="0"/>
              <a:t>Even if VIF is higher than 5,</a:t>
            </a:r>
          </a:p>
          <a:p>
            <a:r>
              <a:rPr lang="en-US" sz="1400" dirty="0"/>
              <a:t>considering data analysis results, we have kept in the feature list. </a:t>
            </a:r>
          </a:p>
        </p:txBody>
      </p:sp>
      <p:sp>
        <p:nvSpPr>
          <p:cNvPr id="4" name="TextBox 3">
            <a:extLst>
              <a:ext uri="{FF2B5EF4-FFF2-40B4-BE49-F238E27FC236}">
                <a16:creationId xmlns:a16="http://schemas.microsoft.com/office/drawing/2014/main" id="{3E4B86FB-1151-4219-A9A7-CC64C330A5B3}"/>
              </a:ext>
            </a:extLst>
          </p:cNvPr>
          <p:cNvSpPr txBox="1"/>
          <p:nvPr/>
        </p:nvSpPr>
        <p:spPr>
          <a:xfrm>
            <a:off x="5782600" y="3490260"/>
            <a:ext cx="274434" cy="276999"/>
          </a:xfrm>
          <a:prstGeom prst="rect">
            <a:avLst/>
          </a:prstGeom>
          <a:noFill/>
        </p:spPr>
        <p:txBody>
          <a:bodyPr wrap="none" rtlCol="0">
            <a:spAutoFit/>
          </a:bodyPr>
          <a:lstStyle/>
          <a:p>
            <a:r>
              <a:rPr lang="en-US" sz="1200" dirty="0"/>
              <a:t>*</a:t>
            </a:r>
          </a:p>
        </p:txBody>
      </p:sp>
    </p:spTree>
    <p:extLst>
      <p:ext uri="{BB962C8B-B14F-4D97-AF65-F5344CB8AC3E}">
        <p14:creationId xmlns:p14="http://schemas.microsoft.com/office/powerpoint/2010/main" val="167586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22D5-B857-489B-A218-7F165677AE9A}"/>
              </a:ext>
            </a:extLst>
          </p:cNvPr>
          <p:cNvSpPr txBox="1">
            <a:spLocks/>
          </p:cNvSpPr>
          <p:nvPr/>
        </p:nvSpPr>
        <p:spPr>
          <a:xfrm>
            <a:off x="1066800" y="133165"/>
            <a:ext cx="10058400" cy="698673"/>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LEAD SCORING CASE STUDY</a:t>
            </a:r>
            <a:endParaRPr lang="en-US" dirty="0"/>
          </a:p>
        </p:txBody>
      </p:sp>
      <p:sp>
        <p:nvSpPr>
          <p:cNvPr id="3" name="Content Placeholder 2">
            <a:extLst>
              <a:ext uri="{FF2B5EF4-FFF2-40B4-BE49-F238E27FC236}">
                <a16:creationId xmlns:a16="http://schemas.microsoft.com/office/drawing/2014/main" id="{61B65A47-B569-45EA-BF5C-7DB4ECC60CC3}"/>
              </a:ext>
            </a:extLst>
          </p:cNvPr>
          <p:cNvSpPr txBox="1">
            <a:spLocks/>
          </p:cNvSpPr>
          <p:nvPr/>
        </p:nvSpPr>
        <p:spPr>
          <a:xfrm>
            <a:off x="1066800" y="1101719"/>
            <a:ext cx="10058400" cy="4654562"/>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 indent="-45720"/>
            <a:r>
              <a:rPr lang="en-US" sz="1600" dirty="0"/>
              <a:t>Table of contents</a:t>
            </a:r>
          </a:p>
          <a:p>
            <a:pPr marL="45720" indent="-45720"/>
            <a:r>
              <a:rPr lang="en-US" sz="1600" dirty="0"/>
              <a:t>1. Introduction</a:t>
            </a:r>
          </a:p>
          <a:p>
            <a:pPr marL="45720" indent="-45720"/>
            <a:r>
              <a:rPr lang="en-US" sz="1600" dirty="0"/>
              <a:t>2. Exploratory Data Analysis</a:t>
            </a:r>
          </a:p>
          <a:p>
            <a:pPr marL="338328" lvl="1" indent="-45720"/>
            <a:r>
              <a:rPr lang="en-US" sz="1600" dirty="0"/>
              <a:t>a. Null value Calculation</a:t>
            </a:r>
          </a:p>
          <a:p>
            <a:pPr marL="338328" lvl="1" indent="-45720"/>
            <a:r>
              <a:rPr lang="en-US" sz="1600" dirty="0"/>
              <a:t>b. Outlier Detection</a:t>
            </a:r>
          </a:p>
          <a:p>
            <a:pPr marL="338328" lvl="1" indent="-45720"/>
            <a:r>
              <a:rPr lang="en-US" sz="1600" dirty="0"/>
              <a:t>c. Imbalance Analysis</a:t>
            </a:r>
          </a:p>
          <a:p>
            <a:pPr marL="338328" lvl="1" indent="-45720"/>
            <a:r>
              <a:rPr lang="en-US" sz="1600" dirty="0">
                <a:solidFill>
                  <a:schemeClr val="bg1">
                    <a:lumMod val="75000"/>
                  </a:schemeClr>
                </a:solidFill>
              </a:rPr>
              <a:t>d. Numerical Variables Analysis</a:t>
            </a:r>
          </a:p>
          <a:p>
            <a:pPr marL="338328" lvl="1" indent="-45720"/>
            <a:r>
              <a:rPr lang="en-US" sz="1600" dirty="0"/>
              <a:t>e. Categorical Variables Analysis</a:t>
            </a:r>
          </a:p>
          <a:p>
            <a:pPr marL="45720" indent="-45720"/>
            <a:r>
              <a:rPr lang="en-US" sz="1600" dirty="0"/>
              <a:t>3. Model Evaluation</a:t>
            </a:r>
          </a:p>
          <a:p>
            <a:pPr marL="338328" lvl="1" indent="-45720"/>
            <a:r>
              <a:rPr lang="en-US" sz="1600" dirty="0"/>
              <a:t>a. Evaluation Metrics Definition</a:t>
            </a:r>
          </a:p>
          <a:p>
            <a:pPr marL="338328" lvl="1" indent="-45720"/>
            <a:r>
              <a:rPr lang="en-US" sz="1600" dirty="0"/>
              <a:t>b. Confusion Matrix of train and test data</a:t>
            </a:r>
          </a:p>
          <a:p>
            <a:pPr marL="338328" lvl="1" indent="-45720"/>
            <a:r>
              <a:rPr lang="en-US" sz="1600" dirty="0"/>
              <a:t>c. ROC Curve for train and test data</a:t>
            </a:r>
          </a:p>
          <a:p>
            <a:pPr marL="45720" indent="-45720"/>
            <a:r>
              <a:rPr lang="en-US" sz="1600" dirty="0"/>
              <a:t>4. Conclusions</a:t>
            </a:r>
          </a:p>
        </p:txBody>
      </p:sp>
    </p:spTree>
    <p:extLst>
      <p:ext uri="{BB962C8B-B14F-4D97-AF65-F5344CB8AC3E}">
        <p14:creationId xmlns:p14="http://schemas.microsoft.com/office/powerpoint/2010/main" val="155070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0530-02F8-4232-8A1E-45E7B4361F94}"/>
              </a:ext>
            </a:extLst>
          </p:cNvPr>
          <p:cNvSpPr txBox="1">
            <a:spLocks/>
          </p:cNvSpPr>
          <p:nvPr/>
        </p:nvSpPr>
        <p:spPr>
          <a:xfrm>
            <a:off x="1097280" y="286604"/>
            <a:ext cx="10058400" cy="716574"/>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Business Objective</a:t>
            </a:r>
          </a:p>
        </p:txBody>
      </p:sp>
      <p:pic>
        <p:nvPicPr>
          <p:cNvPr id="3" name="Picture 2">
            <a:extLst>
              <a:ext uri="{FF2B5EF4-FFF2-40B4-BE49-F238E27FC236}">
                <a16:creationId xmlns:a16="http://schemas.microsoft.com/office/drawing/2014/main" id="{7E6DB3E7-9A97-4AD7-B137-5C3E9ADBBD56}"/>
              </a:ext>
            </a:extLst>
          </p:cNvPr>
          <p:cNvPicPr>
            <a:picLocks noChangeAspect="1"/>
          </p:cNvPicPr>
          <p:nvPr/>
        </p:nvPicPr>
        <p:blipFill>
          <a:blip r:embed="rId2"/>
          <a:stretch>
            <a:fillRect/>
          </a:stretch>
        </p:blipFill>
        <p:spPr>
          <a:xfrm>
            <a:off x="866459" y="1194606"/>
            <a:ext cx="6878252" cy="4930985"/>
          </a:xfrm>
          <a:prstGeom prst="rect">
            <a:avLst/>
          </a:prstGeom>
        </p:spPr>
      </p:pic>
      <p:pic>
        <p:nvPicPr>
          <p:cNvPr id="4" name="Picture 3">
            <a:extLst>
              <a:ext uri="{FF2B5EF4-FFF2-40B4-BE49-F238E27FC236}">
                <a16:creationId xmlns:a16="http://schemas.microsoft.com/office/drawing/2014/main" id="{888E8FDD-B41A-4C41-B8D6-2AEB92AE9423}"/>
              </a:ext>
            </a:extLst>
          </p:cNvPr>
          <p:cNvPicPr>
            <a:picLocks noChangeAspect="1"/>
          </p:cNvPicPr>
          <p:nvPr/>
        </p:nvPicPr>
        <p:blipFill>
          <a:blip r:embed="rId3"/>
          <a:stretch>
            <a:fillRect/>
          </a:stretch>
        </p:blipFill>
        <p:spPr>
          <a:xfrm>
            <a:off x="8140823" y="1649560"/>
            <a:ext cx="2760956" cy="3558879"/>
          </a:xfrm>
          <a:prstGeom prst="rect">
            <a:avLst/>
          </a:prstGeom>
        </p:spPr>
      </p:pic>
    </p:spTree>
    <p:extLst>
      <p:ext uri="{BB962C8B-B14F-4D97-AF65-F5344CB8AC3E}">
        <p14:creationId xmlns:p14="http://schemas.microsoft.com/office/powerpoint/2010/main" val="422686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F85084-59FA-4301-885B-00F5D721DA92}"/>
              </a:ext>
            </a:extLst>
          </p:cNvPr>
          <p:cNvPicPr>
            <a:picLocks noChangeAspect="1"/>
          </p:cNvPicPr>
          <p:nvPr/>
        </p:nvPicPr>
        <p:blipFill>
          <a:blip r:embed="rId2"/>
          <a:stretch>
            <a:fillRect/>
          </a:stretch>
        </p:blipFill>
        <p:spPr>
          <a:xfrm>
            <a:off x="333781" y="2084574"/>
            <a:ext cx="5676622" cy="2497198"/>
          </a:xfrm>
          <a:prstGeom prst="rect">
            <a:avLst/>
          </a:prstGeom>
        </p:spPr>
      </p:pic>
      <p:pic>
        <p:nvPicPr>
          <p:cNvPr id="3" name="Picture 2">
            <a:extLst>
              <a:ext uri="{FF2B5EF4-FFF2-40B4-BE49-F238E27FC236}">
                <a16:creationId xmlns:a16="http://schemas.microsoft.com/office/drawing/2014/main" id="{A11660CC-4488-443B-B3E0-A623A01D5B5B}"/>
              </a:ext>
            </a:extLst>
          </p:cNvPr>
          <p:cNvPicPr>
            <a:picLocks noChangeAspect="1"/>
          </p:cNvPicPr>
          <p:nvPr/>
        </p:nvPicPr>
        <p:blipFill>
          <a:blip r:embed="rId3"/>
          <a:stretch>
            <a:fillRect/>
          </a:stretch>
        </p:blipFill>
        <p:spPr>
          <a:xfrm>
            <a:off x="6305884" y="2065924"/>
            <a:ext cx="5676622" cy="2515848"/>
          </a:xfrm>
          <a:prstGeom prst="rect">
            <a:avLst/>
          </a:prstGeom>
        </p:spPr>
      </p:pic>
      <p:sp>
        <p:nvSpPr>
          <p:cNvPr id="4" name="Title 1">
            <a:extLst>
              <a:ext uri="{FF2B5EF4-FFF2-40B4-BE49-F238E27FC236}">
                <a16:creationId xmlns:a16="http://schemas.microsoft.com/office/drawing/2014/main" id="{287AF234-C2E1-47B4-A1DF-0C24A283398E}"/>
              </a:ext>
            </a:extLst>
          </p:cNvPr>
          <p:cNvSpPr txBox="1">
            <a:spLocks/>
          </p:cNvSpPr>
          <p:nvPr/>
        </p:nvSpPr>
        <p:spPr>
          <a:xfrm>
            <a:off x="1097280" y="286604"/>
            <a:ext cx="10058400" cy="716574"/>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Business Objective</a:t>
            </a:r>
          </a:p>
        </p:txBody>
      </p:sp>
    </p:spTree>
    <p:extLst>
      <p:ext uri="{BB962C8B-B14F-4D97-AF65-F5344CB8AC3E}">
        <p14:creationId xmlns:p14="http://schemas.microsoft.com/office/powerpoint/2010/main" val="80946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AA4FCB-E4FF-45F9-8898-2E71D1B3A589}"/>
              </a:ext>
            </a:extLst>
          </p:cNvPr>
          <p:cNvPicPr>
            <a:picLocks noChangeAspect="1"/>
          </p:cNvPicPr>
          <p:nvPr/>
        </p:nvPicPr>
        <p:blipFill>
          <a:blip r:embed="rId2"/>
          <a:stretch>
            <a:fillRect/>
          </a:stretch>
        </p:blipFill>
        <p:spPr>
          <a:xfrm>
            <a:off x="113020" y="2108201"/>
            <a:ext cx="6267222" cy="2934200"/>
          </a:xfrm>
          <a:prstGeom prst="rect">
            <a:avLst/>
          </a:prstGeom>
        </p:spPr>
      </p:pic>
      <p:pic>
        <p:nvPicPr>
          <p:cNvPr id="3" name="Picture 2">
            <a:extLst>
              <a:ext uri="{FF2B5EF4-FFF2-40B4-BE49-F238E27FC236}">
                <a16:creationId xmlns:a16="http://schemas.microsoft.com/office/drawing/2014/main" id="{54971D37-1721-414E-A214-ED3823C43009}"/>
              </a:ext>
            </a:extLst>
          </p:cNvPr>
          <p:cNvPicPr>
            <a:picLocks noChangeAspect="1"/>
          </p:cNvPicPr>
          <p:nvPr/>
        </p:nvPicPr>
        <p:blipFill>
          <a:blip r:embed="rId3"/>
          <a:stretch>
            <a:fillRect/>
          </a:stretch>
        </p:blipFill>
        <p:spPr>
          <a:xfrm>
            <a:off x="6491861" y="2108201"/>
            <a:ext cx="5617118" cy="2934316"/>
          </a:xfrm>
          <a:prstGeom prst="rect">
            <a:avLst/>
          </a:prstGeom>
        </p:spPr>
      </p:pic>
      <p:sp>
        <p:nvSpPr>
          <p:cNvPr id="4" name="Title 1">
            <a:extLst>
              <a:ext uri="{FF2B5EF4-FFF2-40B4-BE49-F238E27FC236}">
                <a16:creationId xmlns:a16="http://schemas.microsoft.com/office/drawing/2014/main" id="{C9898567-045E-4CF7-8732-F2A36218ECA6}"/>
              </a:ext>
            </a:extLst>
          </p:cNvPr>
          <p:cNvSpPr txBox="1">
            <a:spLocks/>
          </p:cNvSpPr>
          <p:nvPr/>
        </p:nvSpPr>
        <p:spPr>
          <a:xfrm>
            <a:off x="1097280" y="286604"/>
            <a:ext cx="10058400" cy="716574"/>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Introduction</a:t>
            </a:r>
          </a:p>
        </p:txBody>
      </p:sp>
    </p:spTree>
    <p:extLst>
      <p:ext uri="{BB962C8B-B14F-4D97-AF65-F5344CB8AC3E}">
        <p14:creationId xmlns:p14="http://schemas.microsoft.com/office/powerpoint/2010/main" val="293515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EEE7B-6E6D-4278-90E4-F5341DC63966}"/>
              </a:ext>
            </a:extLst>
          </p:cNvPr>
          <p:cNvSpPr txBox="1"/>
          <p:nvPr/>
        </p:nvSpPr>
        <p:spPr>
          <a:xfrm>
            <a:off x="4698506" y="0"/>
            <a:ext cx="2288220" cy="369332"/>
          </a:xfrm>
          <a:prstGeom prst="rect">
            <a:avLst/>
          </a:prstGeom>
          <a:noFill/>
        </p:spPr>
        <p:txBody>
          <a:bodyPr wrap="square">
            <a:spAutoFit/>
          </a:bodyPr>
          <a:lstStyle/>
          <a:p>
            <a:r>
              <a:rPr lang="en-US" b="1" dirty="0"/>
              <a:t>Null Value Calculation</a:t>
            </a:r>
          </a:p>
        </p:txBody>
      </p:sp>
      <p:pic>
        <p:nvPicPr>
          <p:cNvPr id="5" name="Picture 4">
            <a:extLst>
              <a:ext uri="{FF2B5EF4-FFF2-40B4-BE49-F238E27FC236}">
                <a16:creationId xmlns:a16="http://schemas.microsoft.com/office/drawing/2014/main" id="{000EBFA0-C4EB-45FF-A3A3-4CD3D2ACE412}"/>
              </a:ext>
            </a:extLst>
          </p:cNvPr>
          <p:cNvPicPr>
            <a:picLocks noChangeAspect="1"/>
          </p:cNvPicPr>
          <p:nvPr/>
        </p:nvPicPr>
        <p:blipFill>
          <a:blip r:embed="rId2"/>
          <a:stretch>
            <a:fillRect/>
          </a:stretch>
        </p:blipFill>
        <p:spPr>
          <a:xfrm>
            <a:off x="1046190" y="683581"/>
            <a:ext cx="3652316" cy="5020322"/>
          </a:xfrm>
          <a:prstGeom prst="rect">
            <a:avLst/>
          </a:prstGeom>
        </p:spPr>
      </p:pic>
      <p:pic>
        <p:nvPicPr>
          <p:cNvPr id="7" name="Picture 6">
            <a:extLst>
              <a:ext uri="{FF2B5EF4-FFF2-40B4-BE49-F238E27FC236}">
                <a16:creationId xmlns:a16="http://schemas.microsoft.com/office/drawing/2014/main" id="{FB7D330C-1EC7-4B5B-93E3-FDA0E0D75975}"/>
              </a:ext>
            </a:extLst>
          </p:cNvPr>
          <p:cNvPicPr>
            <a:picLocks noChangeAspect="1"/>
          </p:cNvPicPr>
          <p:nvPr/>
        </p:nvPicPr>
        <p:blipFill>
          <a:blip r:embed="rId3"/>
          <a:stretch>
            <a:fillRect/>
          </a:stretch>
        </p:blipFill>
        <p:spPr>
          <a:xfrm>
            <a:off x="6210438" y="683581"/>
            <a:ext cx="3652316" cy="4965365"/>
          </a:xfrm>
          <a:prstGeom prst="rect">
            <a:avLst/>
          </a:prstGeom>
        </p:spPr>
      </p:pic>
      <p:sp>
        <p:nvSpPr>
          <p:cNvPr id="8" name="TextBox 7">
            <a:extLst>
              <a:ext uri="{FF2B5EF4-FFF2-40B4-BE49-F238E27FC236}">
                <a16:creationId xmlns:a16="http://schemas.microsoft.com/office/drawing/2014/main" id="{4CAB9068-A11F-4ADE-8A85-05D292441102}"/>
              </a:ext>
            </a:extLst>
          </p:cNvPr>
          <p:cNvSpPr txBox="1"/>
          <p:nvPr/>
        </p:nvSpPr>
        <p:spPr>
          <a:xfrm>
            <a:off x="0" y="6031468"/>
            <a:ext cx="3110339" cy="369332"/>
          </a:xfrm>
          <a:prstGeom prst="rect">
            <a:avLst/>
          </a:prstGeom>
          <a:noFill/>
        </p:spPr>
        <p:txBody>
          <a:bodyPr wrap="none" rtlCol="0">
            <a:spAutoFit/>
          </a:bodyPr>
          <a:lstStyle/>
          <a:p>
            <a:r>
              <a:rPr lang="en-US" dirty="0"/>
              <a:t>NULL values found as above.</a:t>
            </a:r>
          </a:p>
        </p:txBody>
      </p:sp>
    </p:spTree>
    <p:extLst>
      <p:ext uri="{BB962C8B-B14F-4D97-AF65-F5344CB8AC3E}">
        <p14:creationId xmlns:p14="http://schemas.microsoft.com/office/powerpoint/2010/main" val="120600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9F0EF3-3AAF-4AB3-AA1B-64E3964E9F2B}"/>
              </a:ext>
            </a:extLst>
          </p:cNvPr>
          <p:cNvSpPr txBox="1"/>
          <p:nvPr/>
        </p:nvSpPr>
        <p:spPr>
          <a:xfrm>
            <a:off x="5044736" y="0"/>
            <a:ext cx="1835458" cy="369332"/>
          </a:xfrm>
          <a:prstGeom prst="rect">
            <a:avLst/>
          </a:prstGeom>
          <a:noFill/>
        </p:spPr>
        <p:txBody>
          <a:bodyPr wrap="square">
            <a:spAutoFit/>
          </a:bodyPr>
          <a:lstStyle/>
          <a:p>
            <a:r>
              <a:rPr lang="en-US" b="1" dirty="0"/>
              <a:t>Outlier Detection</a:t>
            </a:r>
          </a:p>
        </p:txBody>
      </p:sp>
      <p:pic>
        <p:nvPicPr>
          <p:cNvPr id="5" name="Picture 4">
            <a:extLst>
              <a:ext uri="{FF2B5EF4-FFF2-40B4-BE49-F238E27FC236}">
                <a16:creationId xmlns:a16="http://schemas.microsoft.com/office/drawing/2014/main" id="{BC94FBB8-5EDC-490F-B15A-741AE0CDCC1F}"/>
              </a:ext>
            </a:extLst>
          </p:cNvPr>
          <p:cNvPicPr>
            <a:picLocks noChangeAspect="1"/>
          </p:cNvPicPr>
          <p:nvPr/>
        </p:nvPicPr>
        <p:blipFill>
          <a:blip r:embed="rId2"/>
          <a:stretch>
            <a:fillRect/>
          </a:stretch>
        </p:blipFill>
        <p:spPr>
          <a:xfrm>
            <a:off x="0" y="0"/>
            <a:ext cx="4499626" cy="3429000"/>
          </a:xfrm>
          <a:prstGeom prst="rect">
            <a:avLst/>
          </a:prstGeom>
        </p:spPr>
      </p:pic>
      <p:pic>
        <p:nvPicPr>
          <p:cNvPr id="7" name="Picture 6">
            <a:extLst>
              <a:ext uri="{FF2B5EF4-FFF2-40B4-BE49-F238E27FC236}">
                <a16:creationId xmlns:a16="http://schemas.microsoft.com/office/drawing/2014/main" id="{B4CA1591-8DD4-4969-853A-19D61B34E8AD}"/>
              </a:ext>
            </a:extLst>
          </p:cNvPr>
          <p:cNvPicPr>
            <a:picLocks noChangeAspect="1"/>
          </p:cNvPicPr>
          <p:nvPr/>
        </p:nvPicPr>
        <p:blipFill>
          <a:blip r:embed="rId3"/>
          <a:stretch>
            <a:fillRect/>
          </a:stretch>
        </p:blipFill>
        <p:spPr>
          <a:xfrm>
            <a:off x="7977951" y="0"/>
            <a:ext cx="4151903" cy="3128778"/>
          </a:xfrm>
          <a:prstGeom prst="rect">
            <a:avLst/>
          </a:prstGeom>
        </p:spPr>
      </p:pic>
      <p:pic>
        <p:nvPicPr>
          <p:cNvPr id="11" name="Picture 10">
            <a:extLst>
              <a:ext uri="{FF2B5EF4-FFF2-40B4-BE49-F238E27FC236}">
                <a16:creationId xmlns:a16="http://schemas.microsoft.com/office/drawing/2014/main" id="{775345C5-0347-482C-8C02-C1CA640670CD}"/>
              </a:ext>
            </a:extLst>
          </p:cNvPr>
          <p:cNvPicPr>
            <a:picLocks noChangeAspect="1"/>
          </p:cNvPicPr>
          <p:nvPr/>
        </p:nvPicPr>
        <p:blipFill>
          <a:blip r:embed="rId4"/>
          <a:stretch>
            <a:fillRect/>
          </a:stretch>
        </p:blipFill>
        <p:spPr>
          <a:xfrm>
            <a:off x="7731017" y="3128778"/>
            <a:ext cx="4398838" cy="3254425"/>
          </a:xfrm>
          <a:prstGeom prst="rect">
            <a:avLst/>
          </a:prstGeom>
        </p:spPr>
      </p:pic>
      <p:sp>
        <p:nvSpPr>
          <p:cNvPr id="12" name="TextBox 11">
            <a:extLst>
              <a:ext uri="{FF2B5EF4-FFF2-40B4-BE49-F238E27FC236}">
                <a16:creationId xmlns:a16="http://schemas.microsoft.com/office/drawing/2014/main" id="{6A4A40D1-9FB8-4A90-9A8B-81C0A3725BAD}"/>
              </a:ext>
            </a:extLst>
          </p:cNvPr>
          <p:cNvSpPr txBox="1"/>
          <p:nvPr/>
        </p:nvSpPr>
        <p:spPr>
          <a:xfrm>
            <a:off x="4735948" y="6013871"/>
            <a:ext cx="2720104" cy="369332"/>
          </a:xfrm>
          <a:prstGeom prst="rect">
            <a:avLst/>
          </a:prstGeom>
          <a:solidFill>
            <a:schemeClr val="bg1"/>
          </a:solidFill>
        </p:spPr>
        <p:txBody>
          <a:bodyPr wrap="none" rtlCol="0">
            <a:spAutoFit/>
          </a:bodyPr>
          <a:lstStyle/>
          <a:p>
            <a:r>
              <a:rPr lang="en-US" dirty="0"/>
              <a:t>Outlier detected as above.</a:t>
            </a:r>
          </a:p>
        </p:txBody>
      </p:sp>
      <p:pic>
        <p:nvPicPr>
          <p:cNvPr id="14" name="Picture 13">
            <a:extLst>
              <a:ext uri="{FF2B5EF4-FFF2-40B4-BE49-F238E27FC236}">
                <a16:creationId xmlns:a16="http://schemas.microsoft.com/office/drawing/2014/main" id="{07821747-2359-4010-8DE5-596CFA76F91B}"/>
              </a:ext>
            </a:extLst>
          </p:cNvPr>
          <p:cNvPicPr>
            <a:picLocks noChangeAspect="1"/>
          </p:cNvPicPr>
          <p:nvPr/>
        </p:nvPicPr>
        <p:blipFill>
          <a:blip r:embed="rId5"/>
          <a:stretch>
            <a:fillRect/>
          </a:stretch>
        </p:blipFill>
        <p:spPr>
          <a:xfrm>
            <a:off x="-1" y="3586480"/>
            <a:ext cx="4398839" cy="2689445"/>
          </a:xfrm>
          <a:prstGeom prst="rect">
            <a:avLst/>
          </a:prstGeom>
        </p:spPr>
      </p:pic>
    </p:spTree>
    <p:extLst>
      <p:ext uri="{BB962C8B-B14F-4D97-AF65-F5344CB8AC3E}">
        <p14:creationId xmlns:p14="http://schemas.microsoft.com/office/powerpoint/2010/main" val="43229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DFF379-8489-4375-97B6-EFA1D3333F8D}"/>
              </a:ext>
            </a:extLst>
          </p:cNvPr>
          <p:cNvPicPr>
            <a:picLocks noChangeAspect="1"/>
          </p:cNvPicPr>
          <p:nvPr/>
        </p:nvPicPr>
        <p:blipFill>
          <a:blip r:embed="rId2"/>
          <a:stretch>
            <a:fillRect/>
          </a:stretch>
        </p:blipFill>
        <p:spPr>
          <a:xfrm>
            <a:off x="2902076" y="324949"/>
            <a:ext cx="6387847" cy="6058101"/>
          </a:xfrm>
          <a:prstGeom prst="rect">
            <a:avLst/>
          </a:prstGeom>
        </p:spPr>
      </p:pic>
      <p:sp>
        <p:nvSpPr>
          <p:cNvPr id="8" name="TextBox 7">
            <a:extLst>
              <a:ext uri="{FF2B5EF4-FFF2-40B4-BE49-F238E27FC236}">
                <a16:creationId xmlns:a16="http://schemas.microsoft.com/office/drawing/2014/main" id="{1BCEA05B-5262-4A8C-ABF1-D02AA33C50A1}"/>
              </a:ext>
            </a:extLst>
          </p:cNvPr>
          <p:cNvSpPr txBox="1"/>
          <p:nvPr/>
        </p:nvSpPr>
        <p:spPr>
          <a:xfrm>
            <a:off x="0" y="6066980"/>
            <a:ext cx="3608873" cy="369332"/>
          </a:xfrm>
          <a:prstGeom prst="rect">
            <a:avLst/>
          </a:prstGeom>
          <a:noFill/>
        </p:spPr>
        <p:txBody>
          <a:bodyPr wrap="none" rtlCol="0">
            <a:spAutoFit/>
          </a:bodyPr>
          <a:lstStyle/>
          <a:p>
            <a:r>
              <a:rPr lang="en-US" dirty="0"/>
              <a:t>Unemployed are most convertible.</a:t>
            </a:r>
          </a:p>
        </p:txBody>
      </p:sp>
      <p:sp>
        <p:nvSpPr>
          <p:cNvPr id="3" name="TextBox 2">
            <a:extLst>
              <a:ext uri="{FF2B5EF4-FFF2-40B4-BE49-F238E27FC236}">
                <a16:creationId xmlns:a16="http://schemas.microsoft.com/office/drawing/2014/main" id="{AD255347-549A-4F78-A887-61766E5B1A75}"/>
              </a:ext>
            </a:extLst>
          </p:cNvPr>
          <p:cNvSpPr txBox="1"/>
          <p:nvPr/>
        </p:nvSpPr>
        <p:spPr>
          <a:xfrm>
            <a:off x="4316767" y="0"/>
            <a:ext cx="3566604" cy="369332"/>
          </a:xfrm>
          <a:prstGeom prst="rect">
            <a:avLst/>
          </a:prstGeom>
          <a:noFill/>
        </p:spPr>
        <p:txBody>
          <a:bodyPr wrap="square">
            <a:spAutoFit/>
          </a:bodyPr>
          <a:lstStyle/>
          <a:p>
            <a:r>
              <a:rPr lang="en-US" b="1" dirty="0"/>
              <a:t>Data Analysis | Imbalance Analysis</a:t>
            </a:r>
          </a:p>
        </p:txBody>
      </p:sp>
    </p:spTree>
    <p:extLst>
      <p:ext uri="{BB962C8B-B14F-4D97-AF65-F5344CB8AC3E}">
        <p14:creationId xmlns:p14="http://schemas.microsoft.com/office/powerpoint/2010/main" val="400703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B8F2E-41FA-4EA5-8650-5988AF99549B}"/>
              </a:ext>
            </a:extLst>
          </p:cNvPr>
          <p:cNvSpPr txBox="1"/>
          <p:nvPr/>
        </p:nvSpPr>
        <p:spPr>
          <a:xfrm>
            <a:off x="4716262" y="0"/>
            <a:ext cx="3104965" cy="369332"/>
          </a:xfrm>
          <a:prstGeom prst="rect">
            <a:avLst/>
          </a:prstGeom>
          <a:noFill/>
        </p:spPr>
        <p:txBody>
          <a:bodyPr wrap="square">
            <a:spAutoFit/>
          </a:bodyPr>
          <a:lstStyle/>
          <a:p>
            <a:r>
              <a:rPr lang="en-US" b="1" dirty="0"/>
              <a:t>Categorical Variables’ Analysis</a:t>
            </a:r>
          </a:p>
        </p:txBody>
      </p:sp>
      <p:pic>
        <p:nvPicPr>
          <p:cNvPr id="5" name="Picture 4">
            <a:extLst>
              <a:ext uri="{FF2B5EF4-FFF2-40B4-BE49-F238E27FC236}">
                <a16:creationId xmlns:a16="http://schemas.microsoft.com/office/drawing/2014/main" id="{E2794328-9324-4714-9F10-18450E66CB9A}"/>
              </a:ext>
            </a:extLst>
          </p:cNvPr>
          <p:cNvPicPr>
            <a:picLocks noChangeAspect="1"/>
          </p:cNvPicPr>
          <p:nvPr/>
        </p:nvPicPr>
        <p:blipFill>
          <a:blip r:embed="rId2"/>
          <a:stretch>
            <a:fillRect/>
          </a:stretch>
        </p:blipFill>
        <p:spPr>
          <a:xfrm>
            <a:off x="332385" y="369332"/>
            <a:ext cx="4897407" cy="5511307"/>
          </a:xfrm>
          <a:prstGeom prst="rect">
            <a:avLst/>
          </a:prstGeom>
        </p:spPr>
      </p:pic>
      <p:pic>
        <p:nvPicPr>
          <p:cNvPr id="7" name="Picture 6">
            <a:extLst>
              <a:ext uri="{FF2B5EF4-FFF2-40B4-BE49-F238E27FC236}">
                <a16:creationId xmlns:a16="http://schemas.microsoft.com/office/drawing/2014/main" id="{2983A3B9-3E38-4F89-970B-A04152091763}"/>
              </a:ext>
            </a:extLst>
          </p:cNvPr>
          <p:cNvPicPr>
            <a:picLocks noChangeAspect="1"/>
          </p:cNvPicPr>
          <p:nvPr/>
        </p:nvPicPr>
        <p:blipFill>
          <a:blip r:embed="rId3"/>
          <a:stretch>
            <a:fillRect/>
          </a:stretch>
        </p:blipFill>
        <p:spPr>
          <a:xfrm>
            <a:off x="6220836" y="369332"/>
            <a:ext cx="5551968" cy="5672355"/>
          </a:xfrm>
          <a:prstGeom prst="rect">
            <a:avLst/>
          </a:prstGeom>
        </p:spPr>
      </p:pic>
      <p:sp>
        <p:nvSpPr>
          <p:cNvPr id="8" name="TextBox 7">
            <a:extLst>
              <a:ext uri="{FF2B5EF4-FFF2-40B4-BE49-F238E27FC236}">
                <a16:creationId xmlns:a16="http://schemas.microsoft.com/office/drawing/2014/main" id="{6C8D564D-064C-4DDD-B44D-B8F3C2C77991}"/>
              </a:ext>
            </a:extLst>
          </p:cNvPr>
          <p:cNvSpPr txBox="1"/>
          <p:nvPr/>
        </p:nvSpPr>
        <p:spPr>
          <a:xfrm>
            <a:off x="0" y="6066980"/>
            <a:ext cx="3599575" cy="369332"/>
          </a:xfrm>
          <a:prstGeom prst="rect">
            <a:avLst/>
          </a:prstGeom>
          <a:noFill/>
        </p:spPr>
        <p:txBody>
          <a:bodyPr wrap="none" rtlCol="0">
            <a:spAutoFit/>
          </a:bodyPr>
          <a:lstStyle/>
          <a:p>
            <a:r>
              <a:rPr lang="en-US" dirty="0"/>
              <a:t>“Will revert after reading the email”</a:t>
            </a:r>
          </a:p>
        </p:txBody>
      </p:sp>
      <p:cxnSp>
        <p:nvCxnSpPr>
          <p:cNvPr id="10" name="Straight Arrow Connector 9">
            <a:extLst>
              <a:ext uri="{FF2B5EF4-FFF2-40B4-BE49-F238E27FC236}">
                <a16:creationId xmlns:a16="http://schemas.microsoft.com/office/drawing/2014/main" id="{67CDFA3C-57DE-42F2-9E1B-E3E1D7A467A6}"/>
              </a:ext>
            </a:extLst>
          </p:cNvPr>
          <p:cNvCxnSpPr>
            <a:stCxn id="8" idx="0"/>
          </p:cNvCxnSpPr>
          <p:nvPr/>
        </p:nvCxnSpPr>
        <p:spPr>
          <a:xfrm flipV="1">
            <a:off x="1799788" y="5814874"/>
            <a:ext cx="135544" cy="25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0D4618-FFC7-4661-B622-8C71FF717EC3}"/>
              </a:ext>
            </a:extLst>
          </p:cNvPr>
          <p:cNvSpPr txBox="1"/>
          <p:nvPr/>
        </p:nvSpPr>
        <p:spPr>
          <a:xfrm>
            <a:off x="6880194" y="5104660"/>
            <a:ext cx="1168910" cy="369332"/>
          </a:xfrm>
          <a:prstGeom prst="rect">
            <a:avLst/>
          </a:prstGeom>
          <a:noFill/>
        </p:spPr>
        <p:txBody>
          <a:bodyPr wrap="none" rtlCol="0">
            <a:spAutoFit/>
          </a:bodyPr>
          <a:lstStyle/>
          <a:p>
            <a:r>
              <a:rPr lang="en-US" dirty="0"/>
              <a:t>“Mumbai”</a:t>
            </a:r>
          </a:p>
        </p:txBody>
      </p:sp>
      <p:cxnSp>
        <p:nvCxnSpPr>
          <p:cNvPr id="13" name="Straight Arrow Connector 12">
            <a:extLst>
              <a:ext uri="{FF2B5EF4-FFF2-40B4-BE49-F238E27FC236}">
                <a16:creationId xmlns:a16="http://schemas.microsoft.com/office/drawing/2014/main" id="{5958E1E2-2E9C-423D-B9B2-EB2D4E13CECA}"/>
              </a:ext>
            </a:extLst>
          </p:cNvPr>
          <p:cNvCxnSpPr>
            <a:stCxn id="11" idx="0"/>
          </p:cNvCxnSpPr>
          <p:nvPr/>
        </p:nvCxnSpPr>
        <p:spPr>
          <a:xfrm flipV="1">
            <a:off x="7464649" y="4714043"/>
            <a:ext cx="134636" cy="3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80886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{8CBEC616-CC10-4724-A65B-F74667C11E51}tf56160789_win32</Template>
  <TotalTime>202</TotalTime>
  <Words>760</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Bookman Old Style</vt:lpstr>
      <vt:lpstr>Calibri</vt:lpstr>
      <vt:lpstr>Franklin Gothic Book</vt:lpstr>
      <vt:lpstr>1_RetrospectVTI</vt:lpstr>
      <vt:lpstr>Presentation Lead Scoring Case Study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Pramod Pandit</dc:creator>
  <cp:lastModifiedBy>Pramod Pandit</cp:lastModifiedBy>
  <cp:revision>81</cp:revision>
  <dcterms:created xsi:type="dcterms:W3CDTF">2021-08-10T18:39:57Z</dcterms:created>
  <dcterms:modified xsi:type="dcterms:W3CDTF">2022-05-01T13:43:53Z</dcterms:modified>
</cp:coreProperties>
</file>