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29"/>
  </p:notesMasterIdLst>
  <p:sldIdLst>
    <p:sldId id="257" r:id="rId2"/>
    <p:sldId id="258" r:id="rId3"/>
    <p:sldId id="259" r:id="rId4"/>
    <p:sldId id="260" r:id="rId5"/>
    <p:sldId id="261" r:id="rId6"/>
    <p:sldId id="262" r:id="rId7"/>
    <p:sldId id="263" r:id="rId8"/>
    <p:sldId id="264" r:id="rId9"/>
    <p:sldId id="282" r:id="rId10"/>
    <p:sldId id="283" r:id="rId11"/>
    <p:sldId id="284" r:id="rId12"/>
    <p:sldId id="265" r:id="rId13"/>
    <p:sldId id="285" r:id="rId14"/>
    <p:sldId id="286" r:id="rId15"/>
    <p:sldId id="292" r:id="rId16"/>
    <p:sldId id="291" r:id="rId17"/>
    <p:sldId id="288" r:id="rId18"/>
    <p:sldId id="289" r:id="rId19"/>
    <p:sldId id="290" r:id="rId20"/>
    <p:sldId id="293" r:id="rId21"/>
    <p:sldId id="294" r:id="rId22"/>
    <p:sldId id="271" r:id="rId23"/>
    <p:sldId id="267" r:id="rId24"/>
    <p:sldId id="268" r:id="rId25"/>
    <p:sldId id="280" r:id="rId26"/>
    <p:sldId id="269" r:id="rId27"/>
    <p:sldId id="270"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5190" autoAdjust="0"/>
  </p:normalViewPr>
  <p:slideViewPr>
    <p:cSldViewPr snapToGrid="0">
      <p:cViewPr varScale="1">
        <p:scale>
          <a:sx n="82" d="100"/>
          <a:sy n="82" d="100"/>
        </p:scale>
        <p:origin x="643"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10AEFE-AD2C-430A-9A30-3A8E5419A3E4}" type="datetimeFigureOut">
              <a:rPr lang="en-US" smtClean="0"/>
              <a:t>9/25/2023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5ED2AE-BA30-42F7-A558-4A1B83C4F24A}" type="slidenum">
              <a:rPr lang="en-US" smtClean="0"/>
              <a:t>‹#›</a:t>
            </a:fld>
            <a:endParaRPr lang="en-US"/>
          </a:p>
        </p:txBody>
      </p:sp>
    </p:spTree>
    <p:extLst>
      <p:ext uri="{BB962C8B-B14F-4D97-AF65-F5344CB8AC3E}">
        <p14:creationId xmlns:p14="http://schemas.microsoft.com/office/powerpoint/2010/main" val="25456043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55ED2AE-BA30-42F7-A558-4A1B83C4F24A}" type="slidenum">
              <a:rPr lang="en-US" smtClean="0"/>
              <a:t>2</a:t>
            </a:fld>
            <a:endParaRPr lang="en-US"/>
          </a:p>
        </p:txBody>
      </p:sp>
    </p:spTree>
    <p:extLst>
      <p:ext uri="{BB962C8B-B14F-4D97-AF65-F5344CB8AC3E}">
        <p14:creationId xmlns:p14="http://schemas.microsoft.com/office/powerpoint/2010/main" val="34438827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119d5e1c768_0_2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52" name="Google Shape;252;g119d5e1c768_0_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879153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119d5e1c768_0_2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52" name="Google Shape;252;g119d5e1c768_0_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93909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56d5885661ea1286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61" name="Google Shape;261;g56d5885661ea1286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56d5885661ea1286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61" name="Google Shape;261;g56d5885661ea1286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070201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56d5885661ea1286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61" name="Google Shape;261;g56d5885661ea1286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3492001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56d5885661ea1286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61" name="Google Shape;261;g56d5885661ea1286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4149562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31F23CCA-285F-4ED0-B449-6965848B015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063381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Malware </a:t>
            </a:r>
            <a:r>
              <a:rPr lang="en-US" dirty="0" err="1"/>
              <a:t>Malware</a:t>
            </a:r>
            <a:r>
              <a:rPr lang="en-US" dirty="0"/>
              <a:t> is intrusive software that is designed to damage and destroy computers and computer systems. Examples of common malware includes viruses, worms, Trojan viruses, spyware, adware, and ransomware. ii. Theft and loss 7 Unauthorized users without permissions who have access to sensitive data can cause harm to as a result of theft.</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31F23CCA-285F-4ED0-B449-6965848B015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4755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Online marketplaces: Online book stores are part of the broader e-commerce industry, and studying online marketplaces such as Amazon, eBay, and Alibaba can provide insight into best practices, industry trends, and consumer behavior.</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Book industry trends: Understanding the book industry is important for an online book store to succeed. This includes studying the trends in book publishing, distribution, and consumption, as well as the impact of digital technology on the industry.</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Customer behavior and preferences: Online book stores must understand their customers' behavior and preferences to provide a personalized and efficient shopping experience. This involves studying consumer behavior, demographic trends, and preferences for different genres and formats.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Online marketing: Online book stores need to effectively market their products to attract customers. This involves studying online marketing techniques such as search engine optimization (SEO), social media marketing, email marketing, and paid advertising.</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Website design and user experience: The success of an online book store depends largely on its website design and user experience. Background studies in website design, user </a:t>
            </a:r>
          </a:p>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31F23CCA-285F-4ED0-B449-6965848B015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63858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Competition: Online book stores face intense competition from other online retailers as well as physical bookstores. This can make it challenging to attract and retain customers, especially if the competition offers lower prices or a wider selection of books.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Supply chain management: Online book stores must manage the supply chain effectively to ensure that books are in stock and available for shipping to customers. This can be challenging, especially for smaller book stores that may have limited resources.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Shipping and logistics: Shipping and logistics can be a significant challenge for online book stores, especially if they have a large customer base spread across a wide geographic area. Shipping costs can also eat into profit margins, making it challenging to offer competitive prices.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Digital piracy: Online book stores may face issues with digital piracy, where customers may illegally download or share e-books. This can negatively impact sales and revenue for the online book store.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Technical issues: Online book stores must maintain a reliable and user-friendly website that can handle high levels of traffic. Technical issues such as website crashes or slow loading</a:t>
            </a:r>
          </a:p>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31F23CCA-285F-4ED0-B449-6965848B015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676361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fontAlgn="base"/>
            <a:r>
              <a:rPr lang="en-US" sz="1200" b="1" u="none" strike="noStrike" kern="1200" dirty="0">
                <a:solidFill>
                  <a:schemeClr val="tx1"/>
                </a:solidFill>
                <a:effectLst/>
                <a:latin typeface="+mn-lt"/>
                <a:ea typeface="+mn-ea"/>
                <a:cs typeface="+mn-cs"/>
              </a:rPr>
              <a:t>Technical Feasibility </a:t>
            </a:r>
            <a:endParaRPr lang="en-US" sz="1200" u="none" strike="noStrike"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 </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This is technically feasible as it can be developed easily with the help of available technology like HTML, CSS, PHP, Bootstrap etc. Development team are technical skill and capabilities. The technology we use is stable and established. </a:t>
            </a:r>
          </a:p>
          <a:p>
            <a:pPr lvl="0" fontAlgn="base"/>
            <a:r>
              <a:rPr lang="en-US" sz="1200" b="1" u="none" strike="noStrike" kern="1200" dirty="0">
                <a:solidFill>
                  <a:schemeClr val="tx1"/>
                </a:solidFill>
                <a:effectLst/>
                <a:latin typeface="+mn-lt"/>
                <a:ea typeface="+mn-ea"/>
                <a:cs typeface="+mn-cs"/>
              </a:rPr>
              <a:t>Operational Feasibility </a:t>
            </a:r>
            <a:endParaRPr lang="en-US" sz="1200" u="none" strike="noStrike"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 </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This is operationally feasible because system interface is standard, user friendly and provides extensive help. Hence, no special training is required. </a:t>
            </a:r>
          </a:p>
          <a:p>
            <a:pPr lvl="0" fontAlgn="base"/>
            <a:r>
              <a:rPr lang="en-US" sz="1200" b="1" u="none" strike="noStrike" kern="1200" dirty="0">
                <a:solidFill>
                  <a:schemeClr val="tx1"/>
                </a:solidFill>
                <a:effectLst/>
                <a:latin typeface="+mn-lt"/>
                <a:ea typeface="+mn-ea"/>
                <a:cs typeface="+mn-cs"/>
              </a:rPr>
              <a:t>Economic Feasibility </a:t>
            </a:r>
            <a:endParaRPr lang="en-US" sz="1200" u="none" strike="noStrike"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 </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This is economically feasible because organization does not need to spend much money for the development of this system. The only thing is to be done is making an environment for the development. </a:t>
            </a:r>
          </a:p>
          <a:p>
            <a:pPr lvl="0" fontAlgn="base"/>
            <a:r>
              <a:rPr lang="en-US" sz="1200" b="1" u="none" strike="noStrike" kern="1200" dirty="0">
                <a:solidFill>
                  <a:schemeClr val="tx1"/>
                </a:solidFill>
                <a:effectLst/>
                <a:latin typeface="+mn-lt"/>
                <a:ea typeface="+mn-ea"/>
                <a:cs typeface="+mn-cs"/>
              </a:rPr>
              <a:t>Schedule Feasibility </a:t>
            </a:r>
            <a:endParaRPr lang="en-US" sz="1200" u="none" strike="noStrike"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 </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 work schedule includes the days of the week and times of the day a particular employee is scheduled to work at a job. The traditional full-time work week in the project involves 4–6-hour days </a:t>
            </a:r>
          </a:p>
          <a:p>
            <a:endParaRPr lang="en-US" dirty="0"/>
          </a:p>
        </p:txBody>
      </p:sp>
      <p:sp>
        <p:nvSpPr>
          <p:cNvPr id="4" name="Slide Number Placeholder 3"/>
          <p:cNvSpPr>
            <a:spLocks noGrp="1"/>
          </p:cNvSpPr>
          <p:nvPr>
            <p:ph type="sldNum" sz="quarter" idx="10"/>
          </p:nvPr>
        </p:nvSpPr>
        <p:spPr/>
        <p:txBody>
          <a:bodyPr/>
          <a:lstStyle/>
          <a:p>
            <a:fld id="{955ED2AE-BA30-42F7-A558-4A1B83C4F24A}" type="slidenum">
              <a:rPr lang="en-US" smtClean="0"/>
              <a:t>8</a:t>
            </a:fld>
            <a:endParaRPr lang="en-US"/>
          </a:p>
        </p:txBody>
      </p:sp>
    </p:spTree>
    <p:extLst>
      <p:ext uri="{BB962C8B-B14F-4D97-AF65-F5344CB8AC3E}">
        <p14:creationId xmlns:p14="http://schemas.microsoft.com/office/powerpoint/2010/main" val="8298002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7" name="Google Shape;197;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5" name="Google Shape;205;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14" name="Google Shape;214;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119d5e1c768_0_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119d5e1c768_0_1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6" name="Google Shape;236;g119d5e1c768_0_16: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13</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p1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43" name="Google Shape;243;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65759" y="2166364"/>
            <a:ext cx="11471565" cy="1739347"/>
          </a:xfrm>
        </p:spPr>
        <p:txBody>
          <a:bodyPr tIns="45720" bIns="45720" anchor="ctr">
            <a:normAutofit/>
          </a:bodyPr>
          <a:lstStyle>
            <a:lvl1pPr algn="ctr">
              <a:lnSpc>
                <a:spcPct val="80000"/>
              </a:lnSpc>
              <a:defRPr sz="6000" spc="150" baseline="0"/>
            </a:lvl1pPr>
          </a:lstStyle>
          <a:p>
            <a:r>
              <a:rPr lang="en-US"/>
              <a:t>Click to edit Master title style</a:t>
            </a:r>
            <a:endParaRPr lang="en-US" dirty="0"/>
          </a:p>
        </p:txBody>
      </p:sp>
      <p:sp>
        <p:nvSpPr>
          <p:cNvPr id="3" name="Subtitle 2"/>
          <p:cNvSpPr>
            <a:spLocks noGrp="1"/>
          </p:cNvSpPr>
          <p:nvPr>
            <p:ph type="subTitle" idx="1"/>
          </p:nvPr>
        </p:nvSpPr>
        <p:spPr>
          <a:xfrm>
            <a:off x="1524000" y="3996250"/>
            <a:ext cx="9144000" cy="1309255"/>
          </a:xfrm>
        </p:spPr>
        <p:txBody>
          <a:bodyPr>
            <a:normAutofit/>
          </a:bodyPr>
          <a:lstStyle>
            <a:lvl1pPr marL="0" indent="0" algn="ctr">
              <a:buNone/>
              <a:defRPr sz="2000"/>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A1B37BE-04E7-47AF-86D7-EA58A499DE1E}" type="datetime1">
              <a:rPr lang="en-US" smtClean="0"/>
              <a:t>9/25/2023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0927A0-5E7B-499A-8004-BEE5EA1DB7E9}" type="slidenum">
              <a:rPr lang="en-US" smtClean="0"/>
              <a:t>‹#›</a:t>
            </a:fld>
            <a:endParaRPr lang="en-US"/>
          </a:p>
        </p:txBody>
      </p:sp>
    </p:spTree>
    <p:extLst>
      <p:ext uri="{BB962C8B-B14F-4D97-AF65-F5344CB8AC3E}">
        <p14:creationId xmlns:p14="http://schemas.microsoft.com/office/powerpoint/2010/main" val="4291780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E5F057-571D-40AD-8D6A-24635AFFB542}" type="datetime1">
              <a:rPr lang="en-US" smtClean="0"/>
              <a:t>9/25/2023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0927A0-5E7B-499A-8004-BEE5EA1DB7E9}" type="slidenum">
              <a:rPr lang="en-US" smtClean="0"/>
              <a:t>‹#›</a:t>
            </a:fld>
            <a:endParaRPr lang="en-US"/>
          </a:p>
        </p:txBody>
      </p:sp>
    </p:spTree>
    <p:extLst>
      <p:ext uri="{BB962C8B-B14F-4D97-AF65-F5344CB8AC3E}">
        <p14:creationId xmlns:p14="http://schemas.microsoft.com/office/powerpoint/2010/main" val="33931937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38200" y="6422854"/>
            <a:ext cx="2743196" cy="365125"/>
          </a:xfrm>
        </p:spPr>
        <p:txBody>
          <a:bodyPr/>
          <a:lstStyle/>
          <a:p>
            <a:fld id="{0C7AF4EF-190B-402E-83DF-4D74DA3646D0}" type="datetime1">
              <a:rPr lang="en-US" smtClean="0"/>
              <a:t>9/25/2023</a:t>
            </a:fld>
            <a:endParaRPr lang="en-US"/>
          </a:p>
        </p:txBody>
      </p:sp>
      <p:sp>
        <p:nvSpPr>
          <p:cNvPr id="5" name="Footer Placeholder 4"/>
          <p:cNvSpPr>
            <a:spLocks noGrp="1"/>
          </p:cNvSpPr>
          <p:nvPr>
            <p:ph type="ftr" sz="quarter" idx="11"/>
          </p:nvPr>
        </p:nvSpPr>
        <p:spPr>
          <a:xfrm>
            <a:off x="3776135" y="6422854"/>
            <a:ext cx="4279669" cy="365125"/>
          </a:xfrm>
        </p:spPr>
        <p:txBody>
          <a:bodyPr/>
          <a:lstStyle/>
          <a:p>
            <a:endParaRPr lang="en-US"/>
          </a:p>
        </p:txBody>
      </p:sp>
      <p:sp>
        <p:nvSpPr>
          <p:cNvPr id="6" name="Slide Number Placeholder 5"/>
          <p:cNvSpPr>
            <a:spLocks noGrp="1"/>
          </p:cNvSpPr>
          <p:nvPr>
            <p:ph type="sldNum" sz="quarter" idx="12"/>
          </p:nvPr>
        </p:nvSpPr>
        <p:spPr>
          <a:xfrm>
            <a:off x="8073048" y="6422854"/>
            <a:ext cx="879759" cy="365125"/>
          </a:xfrm>
        </p:spPr>
        <p:txBody>
          <a:bodyPr/>
          <a:lstStyle/>
          <a:p>
            <a:fld id="{240927A0-5E7B-499A-8004-BEE5EA1DB7E9}" type="slidenum">
              <a:rPr lang="en-US" smtClean="0"/>
              <a:t>‹#›</a:t>
            </a:fld>
            <a:endParaRPr lang="en-US"/>
          </a:p>
        </p:txBody>
      </p:sp>
    </p:spTree>
    <p:extLst>
      <p:ext uri="{BB962C8B-B14F-4D97-AF65-F5344CB8AC3E}">
        <p14:creationId xmlns:p14="http://schemas.microsoft.com/office/powerpoint/2010/main" val="42843292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AC1A6D-E778-4807-AC75-9B0EC3D66E16}" type="datetime1">
              <a:rPr lang="en-US" smtClean="0"/>
              <a:t>9/25/2023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0927A0-5E7B-499A-8004-BEE5EA1DB7E9}" type="slidenum">
              <a:rPr lang="en-US" smtClean="0"/>
              <a:t>‹#›</a:t>
            </a:fld>
            <a:endParaRPr lang="en-US"/>
          </a:p>
        </p:txBody>
      </p:sp>
    </p:spTree>
    <p:extLst>
      <p:ext uri="{BB962C8B-B14F-4D97-AF65-F5344CB8AC3E}">
        <p14:creationId xmlns:p14="http://schemas.microsoft.com/office/powerpoint/2010/main" val="40776364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191" y="2208879"/>
            <a:ext cx="10515600" cy="1676400"/>
          </a:xfrm>
        </p:spPr>
        <p:txBody>
          <a:bodyPr anchor="ctr">
            <a:noAutofit/>
          </a:bodyPr>
          <a:lstStyle>
            <a:lvl1pPr algn="ctr">
              <a:lnSpc>
                <a:spcPct val="80000"/>
              </a:lnSpc>
              <a:defRPr sz="6000" b="0" spc="150" baseline="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833191" y="4010334"/>
            <a:ext cx="10515600" cy="1174639"/>
          </a:xfrm>
        </p:spPr>
        <p:txBody>
          <a:bodyPr anchor="t">
            <a:normAutofit/>
          </a:bodyPr>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tx2"/>
                </a:solidFill>
              </a:defRPr>
            </a:lvl1pPr>
          </a:lstStyle>
          <a:p>
            <a:fld id="{47CFE7B3-1222-4AA7-8847-E5D9A6731B24}" type="datetime1">
              <a:rPr lang="en-US" smtClean="0"/>
              <a:t>9/25/2023</a:t>
            </a:fld>
            <a:endParaRPr lang="en-US"/>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240927A0-5E7B-499A-8004-BEE5EA1DB7E9}" type="slidenum">
              <a:rPr lang="en-US" smtClean="0"/>
              <a:t>‹#›</a:t>
            </a:fld>
            <a:endParaRPr lang="en-US"/>
          </a:p>
        </p:txBody>
      </p:sp>
    </p:spTree>
    <p:extLst>
      <p:ext uri="{BB962C8B-B14F-4D97-AF65-F5344CB8AC3E}">
        <p14:creationId xmlns:p14="http://schemas.microsoft.com/office/powerpoint/2010/main" val="3107373509"/>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915F17D-F61E-4599-8A04-D6D362F88F35}" type="datetime1">
              <a:rPr lang="en-US" smtClean="0"/>
              <a:t>9/25/2023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0927A0-5E7B-499A-8004-BEE5EA1DB7E9}" type="slidenum">
              <a:rPr lang="en-US" smtClean="0"/>
              <a:t>‹#›</a:t>
            </a:fld>
            <a:endParaRPr lang="en-US"/>
          </a:p>
        </p:txBody>
      </p:sp>
    </p:spTree>
    <p:extLst>
      <p:ext uri="{BB962C8B-B14F-4D97-AF65-F5344CB8AC3E}">
        <p14:creationId xmlns:p14="http://schemas.microsoft.com/office/powerpoint/2010/main" val="127802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22A46EF-F279-432D-89C7-3C5461E1F3F9}" type="datetime1">
              <a:rPr lang="en-US" smtClean="0"/>
              <a:t>9/25/2023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40927A0-5E7B-499A-8004-BEE5EA1DB7E9}" type="slidenum">
              <a:rPr lang="en-US" smtClean="0"/>
              <a:t>‹#›</a:t>
            </a:fld>
            <a:endParaRPr lang="en-US"/>
          </a:p>
        </p:txBody>
      </p:sp>
    </p:spTree>
    <p:extLst>
      <p:ext uri="{BB962C8B-B14F-4D97-AF65-F5344CB8AC3E}">
        <p14:creationId xmlns:p14="http://schemas.microsoft.com/office/powerpoint/2010/main" val="28079550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9AF0AF1-DDFA-4762-8CBF-52225FEDF839}" type="datetime1">
              <a:rPr lang="en-US" smtClean="0"/>
              <a:t>9/25/2023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40927A0-5E7B-499A-8004-BEE5EA1DB7E9}" type="slidenum">
              <a:rPr lang="en-US" smtClean="0"/>
              <a:t>‹#›</a:t>
            </a:fld>
            <a:endParaRPr lang="en-US"/>
          </a:p>
        </p:txBody>
      </p:sp>
    </p:spTree>
    <p:extLst>
      <p:ext uri="{BB962C8B-B14F-4D97-AF65-F5344CB8AC3E}">
        <p14:creationId xmlns:p14="http://schemas.microsoft.com/office/powerpoint/2010/main" val="894207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688A40-950C-4E6A-AA31-83FFC3F3DA51}" type="datetime1">
              <a:rPr lang="en-US" smtClean="0"/>
              <a:t>9/25/2023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40927A0-5E7B-499A-8004-BEE5EA1DB7E9}" type="slidenum">
              <a:rPr lang="en-US" smtClean="0"/>
              <a:t>‹#›</a:t>
            </a:fld>
            <a:endParaRPr lang="en-US"/>
          </a:p>
        </p:txBody>
      </p:sp>
    </p:spTree>
    <p:extLst>
      <p:ext uri="{BB962C8B-B14F-4D97-AF65-F5344CB8AC3E}">
        <p14:creationId xmlns:p14="http://schemas.microsoft.com/office/powerpoint/2010/main" val="16241242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9B5F2F0-603E-49E3-868A-AD7B9293E9F2}" type="datetime1">
              <a:rPr lang="en-US" smtClean="0"/>
              <a:t>9/25/2023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0927A0-5E7B-499A-8004-BEE5EA1DB7E9}" type="slidenum">
              <a:rPr lang="en-US" smtClean="0"/>
              <a:t>‹#›</a:t>
            </a:fld>
            <a:endParaRPr lang="en-US"/>
          </a:p>
        </p:txBody>
      </p:sp>
    </p:spTree>
    <p:extLst>
      <p:ext uri="{BB962C8B-B14F-4D97-AF65-F5344CB8AC3E}">
        <p14:creationId xmlns:p14="http://schemas.microsoft.com/office/powerpoint/2010/main" val="17619092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4AA31A9-4ACC-44E3-AB31-12BD04FE1E14}" type="datetime1">
              <a:rPr lang="en-US" smtClean="0"/>
              <a:t>9/25/2023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0927A0-5E7B-499A-8004-BEE5EA1DB7E9}" type="slidenum">
              <a:rPr lang="en-US" smtClean="0"/>
              <a:t>‹#›</a:t>
            </a:fld>
            <a:endParaRPr lang="en-US"/>
          </a:p>
        </p:txBody>
      </p:sp>
    </p:spTree>
    <p:extLst>
      <p:ext uri="{BB962C8B-B14F-4D97-AF65-F5344CB8AC3E}">
        <p14:creationId xmlns:p14="http://schemas.microsoft.com/office/powerpoint/2010/main" val="5580141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fld id="{AC4E9EDB-0EF7-4780-9B55-42C8D596468C}" type="datetime1">
              <a:rPr lang="en-US" smtClean="0"/>
              <a:t>9/25/2023</a:t>
            </a:fld>
            <a:endParaRPr lang="en-US"/>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endParaRPr lang="en-US"/>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240927A0-5E7B-499A-8004-BEE5EA1DB7E9}" type="slidenum">
              <a:rPr lang="en-US" smtClean="0"/>
              <a:t>‹#›</a:t>
            </a:fld>
            <a:endParaRPr lang="en-US"/>
          </a:p>
        </p:txBody>
      </p:sp>
    </p:spTree>
    <p:extLst>
      <p:ext uri="{BB962C8B-B14F-4D97-AF65-F5344CB8AC3E}">
        <p14:creationId xmlns:p14="http://schemas.microsoft.com/office/powerpoint/2010/main" val="4070484635"/>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hf hdr="0" ftr="0" dt="0"/>
  <p:txStyles>
    <p:title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eg"/><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86612" y="223935"/>
            <a:ext cx="4739951" cy="1548881"/>
          </a:xfrm>
        </p:spPr>
        <p:txBody>
          <a:bodyPr/>
          <a:lstStyle/>
          <a:p>
            <a:r>
              <a:rPr lang="en-US" b="1" dirty="0"/>
              <a:t>Marketplace</a:t>
            </a:r>
          </a:p>
        </p:txBody>
      </p:sp>
      <p:pic>
        <p:nvPicPr>
          <p:cNvPr id="3" name="Picture Placeholder 2">
            <a:extLst>
              <a:ext uri="{FF2B5EF4-FFF2-40B4-BE49-F238E27FC236}">
                <a16:creationId xmlns:a16="http://schemas.microsoft.com/office/drawing/2014/main" id="{B2C2B1E1-9D76-40AF-846F-5A15EF35C1A2}"/>
              </a:ext>
            </a:extLst>
          </p:cNvPr>
          <p:cNvPicPr>
            <a:picLocks noGrp="1" noChangeAspect="1"/>
          </p:cNvPicPr>
          <p:nvPr>
            <p:ph type="pic" idx="1"/>
          </p:nvPr>
        </p:nvPicPr>
        <p:blipFill>
          <a:blip r:embed="rId2" cstate="print">
            <a:extLst>
              <a:ext uri="{28A0092B-C50C-407E-A947-70E740481C1C}">
                <a14:useLocalDpi xmlns:a14="http://schemas.microsoft.com/office/drawing/2010/main" val="0"/>
              </a:ext>
            </a:extLst>
          </a:blip>
          <a:srcRect t="15896" b="15896"/>
          <a:stretch>
            <a:fillRect/>
          </a:stretch>
        </p:blipFill>
        <p:spPr>
          <a:xfrm>
            <a:off x="5551715" y="0"/>
            <a:ext cx="6686208" cy="6840771"/>
          </a:xfrm>
          <a:prstGeom prst="rect">
            <a:avLst/>
          </a:prstGeom>
          <a:blipFill>
            <a:blip r:embed="rId3">
              <a:extLst>
                <a:ext uri="{28A0092B-C50C-407E-A947-70E740481C1C}">
                  <a14:useLocalDpi xmlns:a14="http://schemas.microsoft.com/office/drawing/2010/main" val="0"/>
                </a:ext>
              </a:extLst>
            </a:blip>
            <a:srcRect/>
            <a:stretch>
              <a:fillRect t="-18000" b="-18000"/>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pic>
      <p:sp>
        <p:nvSpPr>
          <p:cNvPr id="6" name="Text Placeholder 5"/>
          <p:cNvSpPr>
            <a:spLocks noGrp="1"/>
          </p:cNvSpPr>
          <p:nvPr>
            <p:ph type="body" sz="half" idx="2"/>
          </p:nvPr>
        </p:nvSpPr>
        <p:spPr>
          <a:xfrm>
            <a:off x="935409" y="4747364"/>
            <a:ext cx="3859212" cy="1371600"/>
          </a:xfrm>
        </p:spPr>
        <p:txBody>
          <a:bodyPr>
            <a:normAutofit/>
          </a:bodyPr>
          <a:lstStyle/>
          <a:p>
            <a:r>
              <a:rPr lang="en-US" sz="2000" dirty="0"/>
              <a:t>Presented By:</a:t>
            </a:r>
          </a:p>
          <a:p>
            <a:r>
              <a:rPr lang="en-US" sz="2000" dirty="0"/>
              <a:t>Pramod Chhetri</a:t>
            </a:r>
          </a:p>
        </p:txBody>
      </p:sp>
      <p:sp>
        <p:nvSpPr>
          <p:cNvPr id="8" name="Slide Number Placeholder 7"/>
          <p:cNvSpPr>
            <a:spLocks noGrp="1"/>
          </p:cNvSpPr>
          <p:nvPr>
            <p:ph type="sldNum" sz="quarter" idx="12"/>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fld id="{240927A0-5E7B-499A-8004-BEE5EA1DB7E9}" type="slidenum">
              <a:rPr kumimoji="0" lang="en-US" sz="2800" b="0" i="0" u="none" strike="noStrike" kern="1200" cap="none" spc="0" normalizeH="0" baseline="0" noProof="0" smtClean="0">
                <a:ln>
                  <a:noFill/>
                </a:ln>
                <a:solidFill>
                  <a:prstClr val="white"/>
                </a:solidFill>
                <a:effectLst/>
                <a:uLnTx/>
                <a:uFillTx/>
                <a:latin typeface="Century Gothic" panose="020B0502020202020204"/>
                <a:ea typeface="+mn-ea"/>
                <a:cs typeface="+mn-cs"/>
              </a:rPr>
              <a:pPr marL="0" marR="0" lvl="0" indent="0" algn="ctr" defTabSz="457200" rtl="0" eaLnBrk="1" fontAlgn="auto" latinLnBrk="0" hangingPunct="1">
                <a:lnSpc>
                  <a:spcPct val="100000"/>
                </a:lnSpc>
                <a:spcBef>
                  <a:spcPts val="0"/>
                </a:spcBef>
                <a:spcAft>
                  <a:spcPts val="0"/>
                </a:spcAft>
                <a:buClrTx/>
                <a:buSzTx/>
                <a:buFontTx/>
                <a:buNone/>
                <a:tabLst/>
                <a:defRPr/>
              </a:pPr>
              <a:t>1</a:t>
            </a:fld>
            <a:endParaRPr kumimoji="0" lang="en-US" sz="2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Tree>
    <p:extLst>
      <p:ext uri="{BB962C8B-B14F-4D97-AF65-F5344CB8AC3E}">
        <p14:creationId xmlns:p14="http://schemas.microsoft.com/office/powerpoint/2010/main" val="24398425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9" name="Google Shape;209;p10"/>
          <p:cNvSpPr/>
          <p:nvPr/>
        </p:nvSpPr>
        <p:spPr>
          <a:xfrm>
            <a:off x="3816626" y="3145231"/>
            <a:ext cx="4558748" cy="2274856"/>
          </a:xfrm>
          <a:prstGeom prst="flowChartAlternateProcess">
            <a:avLst/>
          </a:prstGeom>
          <a:solidFill>
            <a:schemeClr val="lt1"/>
          </a:solidFill>
          <a:ln w="15875"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dirty="0">
              <a:solidFill>
                <a:schemeClr val="dk1"/>
              </a:solidFill>
              <a:latin typeface="Poppins"/>
              <a:ea typeface="Poppins"/>
              <a:cs typeface="Poppins"/>
              <a:sym typeface="Poppins"/>
            </a:endParaRPr>
          </a:p>
          <a:p>
            <a:pPr marL="0" marR="0" lvl="0" indent="0" algn="ctr" rtl="0">
              <a:lnSpc>
                <a:spcPct val="100000"/>
              </a:lnSpc>
              <a:spcBef>
                <a:spcPts val="0"/>
              </a:spcBef>
              <a:spcAft>
                <a:spcPts val="0"/>
              </a:spcAft>
              <a:buClr>
                <a:srgbClr val="000000"/>
              </a:buClr>
              <a:buSzPts val="2400"/>
              <a:buFont typeface="Arial"/>
              <a:buNone/>
            </a:pPr>
            <a:r>
              <a:rPr lang="en-US" sz="2400" b="0" i="0" u="none" strike="noStrike" cap="none" dirty="0">
                <a:solidFill>
                  <a:schemeClr val="dk1"/>
                </a:solidFill>
                <a:latin typeface="Poppins"/>
                <a:ea typeface="Poppins"/>
                <a:cs typeface="Poppins"/>
                <a:sym typeface="Poppins"/>
              </a:rPr>
              <a:t>Review with supervisor for requirement analysis and validation</a:t>
            </a:r>
            <a:endParaRPr sz="2400" b="0" i="0" u="none" strike="noStrike" cap="none" dirty="0">
              <a:solidFill>
                <a:schemeClr val="dk1"/>
              </a:solidFill>
              <a:latin typeface="Poppins"/>
              <a:ea typeface="Poppins"/>
              <a:cs typeface="Poppins"/>
              <a:sym typeface="Poppins"/>
            </a:endParaRPr>
          </a:p>
        </p:txBody>
      </p:sp>
      <p:sp>
        <p:nvSpPr>
          <p:cNvPr id="210" name="Google Shape;210;p10"/>
          <p:cNvSpPr/>
          <p:nvPr/>
        </p:nvSpPr>
        <p:spPr>
          <a:xfrm>
            <a:off x="3816626" y="2449489"/>
            <a:ext cx="4558748" cy="1179443"/>
          </a:xfrm>
          <a:prstGeom prst="roundRect">
            <a:avLst>
              <a:gd name="adj" fmla="val 16667"/>
            </a:avLst>
          </a:prstGeom>
          <a:solidFill>
            <a:schemeClr val="dk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a:solidFill>
                  <a:schemeClr val="lt1"/>
                </a:solidFill>
                <a:latin typeface="Poppins"/>
                <a:ea typeface="Poppins"/>
                <a:cs typeface="Poppins"/>
                <a:sym typeface="Poppins"/>
              </a:rPr>
              <a:t>Requirement Analysis and Validation</a:t>
            </a:r>
            <a:endParaRPr sz="1400" b="0" i="0" u="none" strike="noStrike" cap="none">
              <a:solidFill>
                <a:srgbClr val="000000"/>
              </a:solidFill>
              <a:latin typeface="Arial"/>
              <a:ea typeface="Arial"/>
              <a:cs typeface="Arial"/>
              <a:sym typeface="Arial"/>
            </a:endParaRPr>
          </a:p>
        </p:txBody>
      </p:sp>
      <p:sp>
        <p:nvSpPr>
          <p:cNvPr id="8" name="Google Shape;208;p10">
            <a:extLst>
              <a:ext uri="{FF2B5EF4-FFF2-40B4-BE49-F238E27FC236}">
                <a16:creationId xmlns:a16="http://schemas.microsoft.com/office/drawing/2014/main" id="{5ABC48AE-3C08-4821-B3F0-BE9FA350E3EB}"/>
              </a:ext>
            </a:extLst>
          </p:cNvPr>
          <p:cNvSpPr txBox="1">
            <a:spLocks noGrp="1"/>
          </p:cNvSpPr>
          <p:nvPr>
            <p:ph type="title"/>
          </p:nvPr>
        </p:nvSpPr>
        <p:spPr>
          <a:xfrm flipH="1">
            <a:off x="205273" y="644139"/>
            <a:ext cx="9587496" cy="584735"/>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3200"/>
              <a:buFont typeface="Arial"/>
              <a:buNone/>
            </a:pPr>
            <a:r>
              <a:rPr lang="en-US" sz="3200" b="1" i="0" u="none" strike="noStrike" cap="none" dirty="0">
                <a:latin typeface="Poppins"/>
                <a:ea typeface="Poppins"/>
                <a:cs typeface="Poppins"/>
                <a:sym typeface="Poppins"/>
              </a:rPr>
              <a:t>REQUIREMENT ENGINEERING</a:t>
            </a:r>
          </a:p>
        </p:txBody>
      </p:sp>
      <p:sp>
        <p:nvSpPr>
          <p:cNvPr id="9" name="Slide Number Placeholder 4">
            <a:extLst>
              <a:ext uri="{FF2B5EF4-FFF2-40B4-BE49-F238E27FC236}">
                <a16:creationId xmlns:a16="http://schemas.microsoft.com/office/drawing/2014/main" id="{ACD497DD-9533-4E6F-91D4-8C415B205AE9}"/>
              </a:ext>
            </a:extLst>
          </p:cNvPr>
          <p:cNvSpPr>
            <a:spLocks noGrp="1"/>
          </p:cNvSpPr>
          <p:nvPr>
            <p:ph type="sldNum" sz="quarter" idx="12"/>
          </p:nvPr>
        </p:nvSpPr>
        <p:spPr>
          <a:xfrm>
            <a:off x="10658927" y="6422854"/>
            <a:ext cx="946264" cy="365125"/>
          </a:xfrm>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fld id="{240927A0-5E7B-499A-8004-BEE5EA1DB7E9}" type="slidenum">
              <a:rPr kumimoji="0" lang="en-US" sz="2800" b="0" i="0" u="none" strike="noStrike" kern="1200" cap="none" spc="0" normalizeH="0" baseline="0" noProof="0" smtClean="0">
                <a:ln>
                  <a:noFill/>
                </a:ln>
                <a:solidFill>
                  <a:prstClr val="white"/>
                </a:solidFill>
                <a:effectLst/>
                <a:uLnTx/>
                <a:uFillTx/>
                <a:latin typeface="Century Gothic" panose="020B0502020202020204"/>
                <a:ea typeface="+mn-ea"/>
                <a:cs typeface="+mn-cs"/>
              </a:rPr>
              <a:pPr marL="0" marR="0" lvl="0" indent="0" algn="ctr" defTabSz="457200" rtl="0" eaLnBrk="1" fontAlgn="auto" latinLnBrk="0" hangingPunct="1">
                <a:lnSpc>
                  <a:spcPct val="100000"/>
                </a:lnSpc>
                <a:spcBef>
                  <a:spcPts val="0"/>
                </a:spcBef>
                <a:spcAft>
                  <a:spcPts val="0"/>
                </a:spcAft>
                <a:buClrTx/>
                <a:buSzTx/>
                <a:buFontTx/>
                <a:buNone/>
                <a:tabLst/>
                <a:defRPr/>
              </a:pPr>
              <a:t>10</a:t>
            </a:fld>
            <a:endParaRPr kumimoji="0" lang="en-US" sz="2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pic>
        <p:nvPicPr>
          <p:cNvPr id="218" name="Google Shape;218;p11"/>
          <p:cNvPicPr preferRelativeResize="0"/>
          <p:nvPr/>
        </p:nvPicPr>
        <p:blipFill rotWithShape="1">
          <a:blip r:embed="rId3">
            <a:alphaModFix/>
          </a:blip>
          <a:srcRect/>
          <a:stretch/>
        </p:blipFill>
        <p:spPr>
          <a:xfrm>
            <a:off x="1920111" y="2673659"/>
            <a:ext cx="7951678" cy="3773179"/>
          </a:xfrm>
          <a:prstGeom prst="rect">
            <a:avLst/>
          </a:prstGeom>
          <a:noFill/>
          <a:ln>
            <a:noFill/>
          </a:ln>
        </p:spPr>
      </p:pic>
      <p:sp>
        <p:nvSpPr>
          <p:cNvPr id="2" name="Title 1">
            <a:extLst>
              <a:ext uri="{FF2B5EF4-FFF2-40B4-BE49-F238E27FC236}">
                <a16:creationId xmlns:a16="http://schemas.microsoft.com/office/drawing/2014/main" id="{8AE89149-00BC-41A0-A6C1-1DCB9EDB8AFA}"/>
              </a:ext>
            </a:extLst>
          </p:cNvPr>
          <p:cNvSpPr>
            <a:spLocks noGrp="1"/>
          </p:cNvSpPr>
          <p:nvPr>
            <p:ph type="title"/>
          </p:nvPr>
        </p:nvSpPr>
        <p:spPr>
          <a:xfrm>
            <a:off x="176552" y="312168"/>
            <a:ext cx="8398281" cy="742191"/>
          </a:xfrm>
        </p:spPr>
        <p:txBody>
          <a:bodyPr>
            <a:normAutofit fontScale="90000"/>
          </a:bodyPr>
          <a:lstStyle/>
          <a:p>
            <a:br>
              <a:rPr lang="en-US" b="1" cap="none" dirty="0">
                <a:latin typeface="Poppins"/>
                <a:ea typeface="Poppins"/>
                <a:cs typeface="Poppins"/>
                <a:sym typeface="Poppins"/>
              </a:rPr>
            </a:br>
            <a:r>
              <a:rPr lang="en-US" b="1" cap="none" dirty="0">
                <a:latin typeface="Poppins"/>
                <a:ea typeface="Poppins"/>
                <a:cs typeface="Poppins"/>
                <a:sym typeface="Poppins"/>
              </a:rPr>
              <a:t>REQUIREMENT ENGINEERING</a:t>
            </a:r>
            <a:endParaRPr lang="en-US" dirty="0"/>
          </a:p>
        </p:txBody>
      </p:sp>
      <p:sp>
        <p:nvSpPr>
          <p:cNvPr id="7" name="Slide Number Placeholder 4">
            <a:extLst>
              <a:ext uri="{FF2B5EF4-FFF2-40B4-BE49-F238E27FC236}">
                <a16:creationId xmlns:a16="http://schemas.microsoft.com/office/drawing/2014/main" id="{1438AE96-2390-4F32-BDCD-DCE2313A8BF1}"/>
              </a:ext>
            </a:extLst>
          </p:cNvPr>
          <p:cNvSpPr>
            <a:spLocks noGrp="1"/>
          </p:cNvSpPr>
          <p:nvPr>
            <p:ph type="sldNum" sz="quarter" idx="12"/>
          </p:nvPr>
        </p:nvSpPr>
        <p:spPr>
          <a:xfrm>
            <a:off x="10658927" y="6422854"/>
            <a:ext cx="946264" cy="365125"/>
          </a:xfrm>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fld id="{240927A0-5E7B-499A-8004-BEE5EA1DB7E9}" type="slidenum">
              <a:rPr kumimoji="0" lang="en-US" sz="2800" b="0" i="0" u="none" strike="noStrike" kern="1200" cap="none" spc="0" normalizeH="0" baseline="0" noProof="0" smtClean="0">
                <a:ln>
                  <a:noFill/>
                </a:ln>
                <a:solidFill>
                  <a:prstClr val="white"/>
                </a:solidFill>
                <a:effectLst/>
                <a:uLnTx/>
                <a:uFillTx/>
                <a:latin typeface="Century Gothic" panose="020B0502020202020204"/>
                <a:ea typeface="+mn-ea"/>
                <a:cs typeface="+mn-cs"/>
              </a:rPr>
              <a:pPr marL="0" marR="0" lvl="0" indent="0" algn="ctr" defTabSz="457200" rtl="0" eaLnBrk="1" fontAlgn="auto" latinLnBrk="0" hangingPunct="1">
                <a:lnSpc>
                  <a:spcPct val="100000"/>
                </a:lnSpc>
                <a:spcBef>
                  <a:spcPts val="0"/>
                </a:spcBef>
                <a:spcAft>
                  <a:spcPts val="0"/>
                </a:spcAft>
                <a:buClrTx/>
                <a:buSzTx/>
                <a:buFontTx/>
                <a:buNone/>
                <a:tabLst/>
                <a:defRPr/>
              </a:pPr>
              <a:t>11</a:t>
            </a:fld>
            <a:endParaRPr kumimoji="0" lang="en-US" sz="2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fld id="{240927A0-5E7B-499A-8004-BEE5EA1DB7E9}" type="slidenum">
              <a:rPr kumimoji="0" lang="en-US" sz="2800" b="0" i="0" u="none" strike="noStrike" kern="1200" cap="none" spc="0" normalizeH="0" baseline="0" noProof="0" smtClean="0">
                <a:ln>
                  <a:noFill/>
                </a:ln>
                <a:solidFill>
                  <a:prstClr val="white"/>
                </a:solidFill>
                <a:effectLst/>
                <a:uLnTx/>
                <a:uFillTx/>
                <a:latin typeface="Century Gothic" panose="020B0502020202020204"/>
                <a:ea typeface="+mn-ea"/>
                <a:cs typeface="+mn-cs"/>
              </a:rPr>
              <a:pPr marL="0" marR="0" lvl="0" indent="0" algn="ctr" defTabSz="457200" rtl="0" eaLnBrk="1" fontAlgn="auto" latinLnBrk="0" hangingPunct="1">
                <a:lnSpc>
                  <a:spcPct val="100000"/>
                </a:lnSpc>
                <a:spcBef>
                  <a:spcPts val="0"/>
                </a:spcBef>
                <a:spcAft>
                  <a:spcPts val="0"/>
                </a:spcAft>
                <a:buClrTx/>
                <a:buSzTx/>
                <a:buFontTx/>
                <a:buNone/>
                <a:tabLst/>
                <a:defRPr/>
              </a:pPr>
              <a:t>12</a:t>
            </a:fld>
            <a:endParaRPr kumimoji="0" lang="en-US" sz="2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4" name="Text Placeholder 3">
            <a:extLst>
              <a:ext uri="{FF2B5EF4-FFF2-40B4-BE49-F238E27FC236}">
                <a16:creationId xmlns:a16="http://schemas.microsoft.com/office/drawing/2014/main" id="{2EEF5121-DE67-4993-B346-1451EB5A46BB}"/>
              </a:ext>
            </a:extLst>
          </p:cNvPr>
          <p:cNvSpPr>
            <a:spLocks noGrp="1"/>
          </p:cNvSpPr>
          <p:nvPr>
            <p:ph type="body" idx="4294967295"/>
          </p:nvPr>
        </p:nvSpPr>
        <p:spPr>
          <a:xfrm>
            <a:off x="369482" y="2233580"/>
            <a:ext cx="5600700" cy="517525"/>
          </a:xfrm>
        </p:spPr>
        <p:txBody>
          <a:bodyPr/>
          <a:lstStyle/>
          <a:p>
            <a:pPr marL="0" indent="0">
              <a:buNone/>
            </a:pPr>
            <a:r>
              <a:rPr lang="en-US" b="1" dirty="0">
                <a:solidFill>
                  <a:schemeClr val="tx1"/>
                </a:solidFill>
                <a:latin typeface="Times New Roman" panose="02020603050405020304" pitchFamily="18" charset="0"/>
                <a:cs typeface="Times New Roman" panose="02020603050405020304" pitchFamily="18" charset="0"/>
              </a:rPr>
              <a:t>Functional Requirements</a:t>
            </a:r>
          </a:p>
        </p:txBody>
      </p:sp>
      <p:graphicFrame>
        <p:nvGraphicFramePr>
          <p:cNvPr id="6" name="Content Placeholder 5"/>
          <p:cNvGraphicFramePr>
            <a:graphicFrameLocks noGrp="1"/>
          </p:cNvGraphicFramePr>
          <p:nvPr>
            <p:ph sz="half" idx="4294967295"/>
            <p:extLst>
              <p:ext uri="{D42A27DB-BD31-4B8C-83A1-F6EECF244321}">
                <p14:modId xmlns:p14="http://schemas.microsoft.com/office/powerpoint/2010/main" val="3223466508"/>
              </p:ext>
            </p:extLst>
          </p:nvPr>
        </p:nvGraphicFramePr>
        <p:xfrm>
          <a:off x="401216" y="2906344"/>
          <a:ext cx="9638676" cy="3516510"/>
        </p:xfrm>
        <a:graphic>
          <a:graphicData uri="http://schemas.openxmlformats.org/drawingml/2006/table">
            <a:tbl>
              <a:tblPr firstRow="1" bandRow="1">
                <a:tableStyleId>{5C22544A-7EE6-4342-B048-85BDC9FD1C3A}</a:tableStyleId>
              </a:tblPr>
              <a:tblGrid>
                <a:gridCol w="4778818">
                  <a:extLst>
                    <a:ext uri="{9D8B030D-6E8A-4147-A177-3AD203B41FA5}">
                      <a16:colId xmlns:a16="http://schemas.microsoft.com/office/drawing/2014/main" val="3340056529"/>
                    </a:ext>
                  </a:extLst>
                </a:gridCol>
                <a:gridCol w="4859858">
                  <a:extLst>
                    <a:ext uri="{9D8B030D-6E8A-4147-A177-3AD203B41FA5}">
                      <a16:colId xmlns:a16="http://schemas.microsoft.com/office/drawing/2014/main" val="3540985845"/>
                    </a:ext>
                  </a:extLst>
                </a:gridCol>
              </a:tblGrid>
              <a:tr h="457451">
                <a:tc>
                  <a:txBody>
                    <a:bodyPr/>
                    <a:lstStyle/>
                    <a:p>
                      <a:pPr marL="0" marR="0">
                        <a:lnSpc>
                          <a:spcPct val="107000"/>
                        </a:lnSpc>
                        <a:spcBef>
                          <a:spcPts val="0"/>
                        </a:spcBef>
                        <a:spcAft>
                          <a:spcPts val="0"/>
                        </a:spcAft>
                      </a:pPr>
                      <a:r>
                        <a:rPr lang="en-US" sz="1800" kern="1200" dirty="0">
                          <a:effectLst/>
                        </a:rPr>
                        <a:t>                </a:t>
                      </a:r>
                      <a:r>
                        <a:rPr lang="en-US" sz="1800" kern="1200" dirty="0">
                          <a:solidFill>
                            <a:schemeClr val="bg1"/>
                          </a:solidFill>
                          <a:effectLst/>
                        </a:rPr>
                        <a:t>User  Module</a:t>
                      </a:r>
                      <a:endParaRPr lang="en-US" sz="1100" dirty="0">
                        <a:solidFill>
                          <a:schemeClr val="bg1"/>
                        </a:solidFill>
                        <a:effectLst/>
                        <a:latin typeface="Calibri" panose="020F0502020204030204" pitchFamily="34" charset="0"/>
                        <a:ea typeface="Calibri" panose="020F0502020204030204" pitchFamily="34" charset="0"/>
                        <a:cs typeface="Mangal"/>
                      </a:endParaRPr>
                    </a:p>
                  </a:txBody>
                  <a:tcPr/>
                </a:tc>
                <a:tc>
                  <a:txBody>
                    <a:bodyPr/>
                    <a:lstStyle/>
                    <a:p>
                      <a:pPr marL="0" marR="0">
                        <a:lnSpc>
                          <a:spcPct val="107000"/>
                        </a:lnSpc>
                        <a:spcBef>
                          <a:spcPts val="0"/>
                        </a:spcBef>
                        <a:spcAft>
                          <a:spcPts val="0"/>
                        </a:spcAft>
                      </a:pPr>
                      <a:r>
                        <a:rPr lang="en-US" sz="1800" kern="1200" dirty="0">
                          <a:solidFill>
                            <a:schemeClr val="bg1"/>
                          </a:solidFill>
                          <a:effectLst/>
                        </a:rPr>
                        <a:t>              Admin Module</a:t>
                      </a:r>
                      <a:endParaRPr lang="en-US" sz="1100" dirty="0">
                        <a:solidFill>
                          <a:schemeClr val="bg1"/>
                        </a:solidFill>
                        <a:effectLst/>
                        <a:latin typeface="Calibri" panose="020F0502020204030204" pitchFamily="34" charset="0"/>
                        <a:ea typeface="Calibri" panose="020F0502020204030204" pitchFamily="34" charset="0"/>
                        <a:cs typeface="Mangal"/>
                      </a:endParaRPr>
                    </a:p>
                  </a:txBody>
                  <a:tcPr/>
                </a:tc>
                <a:extLst>
                  <a:ext uri="{0D108BD9-81ED-4DB2-BD59-A6C34878D82A}">
                    <a16:rowId xmlns:a16="http://schemas.microsoft.com/office/drawing/2014/main" val="2913140177"/>
                  </a:ext>
                </a:extLst>
              </a:tr>
              <a:tr h="3059059">
                <a:tc>
                  <a:txBody>
                    <a:bodyPr/>
                    <a:lstStyle/>
                    <a:p>
                      <a:pPr marL="0" marR="0">
                        <a:lnSpc>
                          <a:spcPct val="107000"/>
                        </a:lnSpc>
                        <a:spcBef>
                          <a:spcPts val="0"/>
                        </a:spcBef>
                        <a:spcAft>
                          <a:spcPts val="0"/>
                        </a:spcAft>
                      </a:pPr>
                      <a:r>
                        <a:rPr lang="en-US" sz="1800" kern="1200" dirty="0">
                          <a:effectLst/>
                        </a:rPr>
                        <a:t>• Login/Signup </a:t>
                      </a:r>
                      <a:endParaRPr lang="en-US" sz="1100" dirty="0">
                        <a:effectLst/>
                      </a:endParaRPr>
                    </a:p>
                    <a:p>
                      <a:pPr marL="0" marR="0">
                        <a:lnSpc>
                          <a:spcPct val="107000"/>
                        </a:lnSpc>
                        <a:spcBef>
                          <a:spcPts val="0"/>
                        </a:spcBef>
                        <a:spcAft>
                          <a:spcPts val="0"/>
                        </a:spcAft>
                      </a:pPr>
                      <a:r>
                        <a:rPr lang="en-US" sz="1800" kern="1200" dirty="0">
                          <a:effectLst/>
                        </a:rPr>
                        <a:t>• Homepage </a:t>
                      </a:r>
                      <a:endParaRPr lang="en-US" sz="1100" dirty="0">
                        <a:effectLst/>
                      </a:endParaRPr>
                    </a:p>
                    <a:p>
                      <a:pPr marL="0" marR="0">
                        <a:lnSpc>
                          <a:spcPct val="107000"/>
                        </a:lnSpc>
                        <a:spcBef>
                          <a:spcPts val="0"/>
                        </a:spcBef>
                        <a:spcAft>
                          <a:spcPts val="0"/>
                        </a:spcAft>
                      </a:pPr>
                      <a:r>
                        <a:rPr lang="en-US" sz="1800" kern="1200" dirty="0">
                          <a:effectLst/>
                        </a:rPr>
                        <a:t>• View item</a:t>
                      </a:r>
                      <a:endParaRPr lang="en-US" sz="1100" dirty="0">
                        <a:effectLst/>
                      </a:endParaRPr>
                    </a:p>
                    <a:p>
                      <a:pPr marL="0" marR="0">
                        <a:lnSpc>
                          <a:spcPct val="107000"/>
                        </a:lnSpc>
                        <a:spcBef>
                          <a:spcPts val="0"/>
                        </a:spcBef>
                        <a:spcAft>
                          <a:spcPts val="0"/>
                        </a:spcAft>
                      </a:pPr>
                      <a:r>
                        <a:rPr lang="en-US" sz="1800" kern="1200" dirty="0">
                          <a:effectLst/>
                        </a:rPr>
                        <a:t>• Add to cart </a:t>
                      </a:r>
                      <a:endParaRPr lang="en-US" sz="1100" dirty="0">
                        <a:effectLst/>
                      </a:endParaRPr>
                    </a:p>
                    <a:p>
                      <a:pPr marL="0" marR="0">
                        <a:lnSpc>
                          <a:spcPct val="107000"/>
                        </a:lnSpc>
                        <a:spcBef>
                          <a:spcPts val="0"/>
                        </a:spcBef>
                        <a:spcAft>
                          <a:spcPts val="0"/>
                        </a:spcAft>
                      </a:pPr>
                      <a:r>
                        <a:rPr lang="en-US" sz="1800" kern="1200" dirty="0">
                          <a:effectLst/>
                        </a:rPr>
                        <a:t>• Select quantity </a:t>
                      </a:r>
                      <a:endParaRPr lang="en-US" sz="1100" dirty="0">
                        <a:effectLst/>
                      </a:endParaRPr>
                    </a:p>
                    <a:p>
                      <a:pPr marL="0" marR="0">
                        <a:lnSpc>
                          <a:spcPct val="107000"/>
                        </a:lnSpc>
                        <a:spcBef>
                          <a:spcPts val="0"/>
                        </a:spcBef>
                        <a:spcAft>
                          <a:spcPts val="0"/>
                        </a:spcAft>
                      </a:pPr>
                      <a:r>
                        <a:rPr lang="en-US" sz="1800" kern="1200" dirty="0">
                          <a:effectLst/>
                        </a:rPr>
                        <a:t>• Checkout </a:t>
                      </a:r>
                      <a:endParaRPr lang="en-US" sz="1100" dirty="0">
                        <a:effectLst/>
                      </a:endParaRPr>
                    </a:p>
                    <a:p>
                      <a:pPr marL="0" marR="0">
                        <a:lnSpc>
                          <a:spcPct val="107000"/>
                        </a:lnSpc>
                        <a:spcBef>
                          <a:spcPts val="0"/>
                        </a:spcBef>
                        <a:spcAft>
                          <a:spcPts val="0"/>
                        </a:spcAft>
                      </a:pPr>
                      <a:r>
                        <a:rPr lang="en-US" sz="1800" kern="1200" dirty="0">
                          <a:effectLst/>
                        </a:rPr>
                        <a:t>• View profile </a:t>
                      </a:r>
                      <a:endParaRPr lang="en-US" sz="1100" dirty="0">
                        <a:effectLst/>
                      </a:endParaRPr>
                    </a:p>
                    <a:p>
                      <a:pPr marL="0" marR="0">
                        <a:lnSpc>
                          <a:spcPct val="107000"/>
                        </a:lnSpc>
                        <a:spcBef>
                          <a:spcPts val="0"/>
                        </a:spcBef>
                        <a:spcAft>
                          <a:spcPts val="0"/>
                        </a:spcAft>
                      </a:pPr>
                      <a:r>
                        <a:rPr lang="en-US" sz="1800" kern="1200" dirty="0">
                          <a:effectLst/>
                        </a:rPr>
                        <a:t>• Billing </a:t>
                      </a:r>
                      <a:endParaRPr lang="en-US" sz="1100" dirty="0">
                        <a:effectLst/>
                      </a:endParaRPr>
                    </a:p>
                    <a:p>
                      <a:pPr marL="0" marR="0">
                        <a:lnSpc>
                          <a:spcPct val="107000"/>
                        </a:lnSpc>
                        <a:spcBef>
                          <a:spcPts val="0"/>
                        </a:spcBef>
                        <a:spcAft>
                          <a:spcPts val="0"/>
                        </a:spcAft>
                      </a:pPr>
                      <a:r>
                        <a:rPr lang="en-US" sz="1800" kern="1200" dirty="0">
                          <a:effectLst/>
                        </a:rPr>
                        <a:t>• logout</a:t>
                      </a:r>
                      <a:endParaRPr lang="en-US" sz="1100" dirty="0">
                        <a:effectLst/>
                        <a:latin typeface="Calibri" panose="020F0502020204030204" pitchFamily="34" charset="0"/>
                        <a:ea typeface="Calibri" panose="020F0502020204030204" pitchFamily="34" charset="0"/>
                        <a:cs typeface="Mangal"/>
                      </a:endParaRPr>
                    </a:p>
                  </a:txBody>
                  <a:tcPr/>
                </a:tc>
                <a:tc>
                  <a:txBody>
                    <a:bodyPr/>
                    <a:lstStyle/>
                    <a:p>
                      <a:pPr marL="0" marR="0">
                        <a:lnSpc>
                          <a:spcPct val="107000"/>
                        </a:lnSpc>
                        <a:spcBef>
                          <a:spcPts val="0"/>
                        </a:spcBef>
                        <a:spcAft>
                          <a:spcPts val="0"/>
                        </a:spcAft>
                      </a:pPr>
                      <a:r>
                        <a:rPr lang="en-US" sz="1800" kern="1200" dirty="0">
                          <a:effectLst/>
                        </a:rPr>
                        <a:t>• Login/Signup </a:t>
                      </a:r>
                      <a:endParaRPr lang="en-US" sz="1100" dirty="0">
                        <a:effectLst/>
                      </a:endParaRPr>
                    </a:p>
                    <a:p>
                      <a:pPr marL="0" marR="0">
                        <a:lnSpc>
                          <a:spcPct val="107000"/>
                        </a:lnSpc>
                        <a:spcBef>
                          <a:spcPts val="0"/>
                        </a:spcBef>
                        <a:spcAft>
                          <a:spcPts val="0"/>
                        </a:spcAft>
                      </a:pPr>
                      <a:r>
                        <a:rPr lang="en-US" sz="1800" kern="1200" dirty="0">
                          <a:effectLst/>
                        </a:rPr>
                        <a:t>• Update profile </a:t>
                      </a:r>
                      <a:endParaRPr lang="en-US" sz="1100" dirty="0">
                        <a:effectLst/>
                      </a:endParaRPr>
                    </a:p>
                    <a:p>
                      <a:pPr marL="0" marR="0">
                        <a:lnSpc>
                          <a:spcPct val="107000"/>
                        </a:lnSpc>
                        <a:spcBef>
                          <a:spcPts val="0"/>
                        </a:spcBef>
                        <a:spcAft>
                          <a:spcPts val="0"/>
                        </a:spcAft>
                      </a:pPr>
                      <a:r>
                        <a:rPr lang="en-US" sz="1800" kern="1200" dirty="0">
                          <a:effectLst/>
                        </a:rPr>
                        <a:t>• Manage category</a:t>
                      </a:r>
                      <a:endParaRPr lang="en-US" sz="1800" kern="1200" baseline="0" dirty="0">
                        <a:effectLst/>
                      </a:endParaRPr>
                    </a:p>
                    <a:p>
                      <a:pPr marL="0" marR="0">
                        <a:lnSpc>
                          <a:spcPct val="107000"/>
                        </a:lnSpc>
                        <a:spcBef>
                          <a:spcPts val="0"/>
                        </a:spcBef>
                        <a:spcAft>
                          <a:spcPts val="0"/>
                        </a:spcAft>
                      </a:pPr>
                      <a:r>
                        <a:rPr lang="en-US" sz="1100" kern="1200" dirty="0">
                          <a:effectLst/>
                        </a:rPr>
                        <a:t> </a:t>
                      </a:r>
                      <a:r>
                        <a:rPr lang="en-US" sz="1800" kern="1200" dirty="0">
                          <a:effectLst/>
                        </a:rPr>
                        <a:t>• Manage order  </a:t>
                      </a:r>
                      <a:endParaRPr lang="en-US" sz="1100" dirty="0">
                        <a:effectLst/>
                      </a:endParaRPr>
                    </a:p>
                    <a:p>
                      <a:pPr marL="0" marR="0">
                        <a:lnSpc>
                          <a:spcPct val="107000"/>
                        </a:lnSpc>
                        <a:spcBef>
                          <a:spcPts val="0"/>
                        </a:spcBef>
                        <a:spcAft>
                          <a:spcPts val="0"/>
                        </a:spcAft>
                      </a:pPr>
                      <a:r>
                        <a:rPr lang="en-US" sz="1800" kern="1200" dirty="0">
                          <a:effectLst/>
                        </a:rPr>
                        <a:t>• Manage product </a:t>
                      </a:r>
                      <a:endParaRPr lang="en-US" sz="1100" dirty="0">
                        <a:effectLst/>
                      </a:endParaRPr>
                    </a:p>
                    <a:p>
                      <a:pPr marL="0" marR="0">
                        <a:lnSpc>
                          <a:spcPct val="107000"/>
                        </a:lnSpc>
                        <a:spcBef>
                          <a:spcPts val="0"/>
                        </a:spcBef>
                        <a:spcAft>
                          <a:spcPts val="0"/>
                        </a:spcAft>
                      </a:pPr>
                      <a:r>
                        <a:rPr lang="en-US" sz="1800" kern="1200" dirty="0">
                          <a:effectLst/>
                        </a:rPr>
                        <a:t>• Assign permissions</a:t>
                      </a:r>
                      <a:endParaRPr lang="en-US" sz="1100" dirty="0">
                        <a:effectLst/>
                      </a:endParaRPr>
                    </a:p>
                    <a:p>
                      <a:pPr marL="0" marR="0">
                        <a:lnSpc>
                          <a:spcPct val="107000"/>
                        </a:lnSpc>
                        <a:spcBef>
                          <a:spcPts val="0"/>
                        </a:spcBef>
                        <a:spcAft>
                          <a:spcPts val="0"/>
                        </a:spcAft>
                      </a:pPr>
                      <a:r>
                        <a:rPr lang="en-US" sz="1800" kern="1200" dirty="0">
                          <a:effectLst/>
                        </a:rPr>
                        <a:t>• Manage role</a:t>
                      </a:r>
                      <a:endParaRPr lang="en-US" sz="1100" dirty="0">
                        <a:effectLst/>
                      </a:endParaRPr>
                    </a:p>
                    <a:p>
                      <a:pPr marL="0" marR="0">
                        <a:lnSpc>
                          <a:spcPct val="107000"/>
                        </a:lnSpc>
                        <a:spcBef>
                          <a:spcPts val="0"/>
                        </a:spcBef>
                        <a:spcAft>
                          <a:spcPts val="0"/>
                        </a:spcAft>
                      </a:pPr>
                      <a:r>
                        <a:rPr lang="en-US" sz="1800" kern="1200" dirty="0">
                          <a:effectLst/>
                        </a:rPr>
                        <a:t>• logout</a:t>
                      </a:r>
                      <a:endParaRPr lang="en-US" sz="1100" dirty="0">
                        <a:effectLst/>
                        <a:latin typeface="Calibri" panose="020F0502020204030204" pitchFamily="34" charset="0"/>
                        <a:ea typeface="Calibri" panose="020F0502020204030204" pitchFamily="34" charset="0"/>
                        <a:cs typeface="Mangal"/>
                      </a:endParaRPr>
                    </a:p>
                  </a:txBody>
                  <a:tcPr/>
                </a:tc>
                <a:extLst>
                  <a:ext uri="{0D108BD9-81ED-4DB2-BD59-A6C34878D82A}">
                    <a16:rowId xmlns:a16="http://schemas.microsoft.com/office/drawing/2014/main" val="1430333272"/>
                  </a:ext>
                </a:extLst>
              </a:tr>
            </a:tbl>
          </a:graphicData>
        </a:graphic>
      </p:graphicFrame>
      <p:sp>
        <p:nvSpPr>
          <p:cNvPr id="2" name="Title 1">
            <a:extLst>
              <a:ext uri="{FF2B5EF4-FFF2-40B4-BE49-F238E27FC236}">
                <a16:creationId xmlns:a16="http://schemas.microsoft.com/office/drawing/2014/main" id="{994F0D88-0985-478F-92FF-E377CD183E21}"/>
              </a:ext>
            </a:extLst>
          </p:cNvPr>
          <p:cNvSpPr>
            <a:spLocks noGrp="1"/>
          </p:cNvSpPr>
          <p:nvPr>
            <p:ph type="title" idx="4294967295"/>
          </p:nvPr>
        </p:nvSpPr>
        <p:spPr>
          <a:xfrm>
            <a:off x="401216" y="957872"/>
            <a:ext cx="8091488" cy="723900"/>
          </a:xfrm>
        </p:spPr>
        <p:txBody>
          <a:bodyPr>
            <a:normAutofit fontScale="90000"/>
          </a:bodyPr>
          <a:lstStyle/>
          <a:p>
            <a:r>
              <a:rPr lang="en-US" b="1" dirty="0">
                <a:solidFill>
                  <a:schemeClr val="tx1"/>
                </a:solidFill>
                <a:latin typeface="Times New Roman" panose="02020603050405020304" pitchFamily="18" charset="0"/>
                <a:cs typeface="Times New Roman" panose="02020603050405020304" pitchFamily="18" charset="0"/>
              </a:rPr>
              <a:t>Requirement Specification</a:t>
            </a:r>
          </a:p>
        </p:txBody>
      </p:sp>
      <p:sp>
        <p:nvSpPr>
          <p:cNvPr id="7" name="Rectangle 1"/>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Tree>
    <p:extLst>
      <p:ext uri="{BB962C8B-B14F-4D97-AF65-F5344CB8AC3E}">
        <p14:creationId xmlns:p14="http://schemas.microsoft.com/office/powerpoint/2010/main" val="18952124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g119d5e1c768_0_16"/>
          <p:cNvSpPr txBox="1">
            <a:spLocks noGrp="1"/>
          </p:cNvSpPr>
          <p:nvPr>
            <p:ph type="title"/>
          </p:nvPr>
        </p:nvSpPr>
        <p:spPr>
          <a:xfrm>
            <a:off x="1097280" y="286603"/>
            <a:ext cx="10058400" cy="1450800"/>
          </a:xfrm>
          <a:prstGeom prst="rect">
            <a:avLst/>
          </a:prstGeom>
        </p:spPr>
        <p:txBody>
          <a:bodyPr spcFirstLastPara="1" wrap="square" lIns="91425" tIns="45700" rIns="91425" bIns="45700" anchor="b" anchorCtr="0">
            <a:normAutofit/>
          </a:bodyPr>
          <a:lstStyle/>
          <a:p>
            <a:pPr marL="0" lvl="0" indent="0" algn="l" rtl="0">
              <a:spcBef>
                <a:spcPts val="0"/>
              </a:spcBef>
              <a:spcAft>
                <a:spcPts val="0"/>
              </a:spcAft>
              <a:buNone/>
            </a:pPr>
            <a:r>
              <a:rPr lang="en-US" sz="4300"/>
              <a:t>Non-Functional Requirements</a:t>
            </a:r>
            <a:endParaRPr sz="4300"/>
          </a:p>
        </p:txBody>
      </p:sp>
      <p:sp>
        <p:nvSpPr>
          <p:cNvPr id="239" name="Google Shape;239;g119d5e1c768_0_16"/>
          <p:cNvSpPr txBox="1">
            <a:spLocks noGrp="1"/>
          </p:cNvSpPr>
          <p:nvPr>
            <p:ph type="body" idx="4"/>
          </p:nvPr>
        </p:nvSpPr>
        <p:spPr>
          <a:xfrm>
            <a:off x="1097282" y="2098801"/>
            <a:ext cx="10058400" cy="4132500"/>
          </a:xfrm>
          <a:prstGeom prst="rect">
            <a:avLst/>
          </a:prstGeom>
        </p:spPr>
        <p:txBody>
          <a:bodyPr spcFirstLastPara="1" wrap="square" lIns="0" tIns="45700" rIns="0" bIns="45700" anchor="t" anchorCtr="0">
            <a:normAutofit/>
          </a:bodyPr>
          <a:lstStyle/>
          <a:p>
            <a:pPr marL="457200" lvl="0" indent="-393700" algn="l" rtl="0">
              <a:spcBef>
                <a:spcPts val="1200"/>
              </a:spcBef>
              <a:spcAft>
                <a:spcPts val="0"/>
              </a:spcAft>
              <a:buSzPts val="2600"/>
              <a:buChar char="●"/>
            </a:pPr>
            <a:r>
              <a:rPr lang="en-US" sz="2700" dirty="0"/>
              <a:t>Security</a:t>
            </a:r>
            <a:endParaRPr sz="2700" dirty="0"/>
          </a:p>
          <a:p>
            <a:pPr marL="457200" lvl="0" indent="-393700" algn="l" rtl="0">
              <a:spcBef>
                <a:spcPts val="0"/>
              </a:spcBef>
              <a:spcAft>
                <a:spcPts val="0"/>
              </a:spcAft>
              <a:buSzPts val="2600"/>
              <a:buChar char="●"/>
            </a:pPr>
            <a:r>
              <a:rPr lang="en-US" sz="2700" dirty="0"/>
              <a:t>Performance</a:t>
            </a:r>
            <a:endParaRPr sz="2700" dirty="0"/>
          </a:p>
          <a:p>
            <a:pPr marL="457200" lvl="0" indent="-393700" algn="l" rtl="0">
              <a:spcBef>
                <a:spcPts val="0"/>
              </a:spcBef>
              <a:spcAft>
                <a:spcPts val="0"/>
              </a:spcAft>
              <a:buSzPts val="2600"/>
              <a:buChar char="●"/>
            </a:pPr>
            <a:r>
              <a:rPr lang="en-US" sz="2700" dirty="0"/>
              <a:t>Error handling</a:t>
            </a:r>
            <a:endParaRPr sz="2700" dirty="0"/>
          </a:p>
          <a:p>
            <a:pPr marL="457200" lvl="0" indent="-393700" algn="l" rtl="0">
              <a:spcBef>
                <a:spcPts val="0"/>
              </a:spcBef>
              <a:spcAft>
                <a:spcPts val="0"/>
              </a:spcAft>
              <a:buSzPts val="2600"/>
              <a:buChar char="●"/>
            </a:pPr>
            <a:r>
              <a:rPr lang="en-US" sz="2700" dirty="0"/>
              <a:t>Availability</a:t>
            </a:r>
            <a:endParaRPr sz="2700" dirty="0"/>
          </a:p>
          <a:p>
            <a:pPr marL="457200" lvl="0" indent="-393700" algn="l" rtl="0">
              <a:spcBef>
                <a:spcPts val="0"/>
              </a:spcBef>
              <a:spcAft>
                <a:spcPts val="0"/>
              </a:spcAft>
              <a:buSzPts val="2600"/>
              <a:buChar char="●"/>
            </a:pPr>
            <a:r>
              <a:rPr lang="en-US" sz="2700" dirty="0"/>
              <a:t>User friendly</a:t>
            </a:r>
            <a:endParaRPr sz="2700" dirty="0"/>
          </a:p>
        </p:txBody>
      </p:sp>
      <p:sp>
        <p:nvSpPr>
          <p:cNvPr id="240" name="Google Shape;240;g119d5e1c768_0_16"/>
          <p:cNvSpPr txBox="1">
            <a:spLocks noGrp="1"/>
          </p:cNvSpPr>
          <p:nvPr>
            <p:ph type="sldNum" idx="12"/>
          </p:nvPr>
        </p:nvSpPr>
        <p:spPr>
          <a:xfrm>
            <a:off x="10993582" y="6446838"/>
            <a:ext cx="780000" cy="3651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Clr>
                <a:srgbClr val="000000"/>
              </a:buClr>
              <a:buSzPts val="800"/>
              <a:buFont typeface="Arial"/>
              <a:buNone/>
            </a:pPr>
            <a:fld id="{00000000-1234-1234-1234-123412341234}" type="slidenum">
              <a:rPr lang="en-US" sz="2400"/>
              <a:t>13</a:t>
            </a:fld>
            <a:endParaRPr sz="24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6" name="Google Shape;246;p12"/>
          <p:cNvSpPr txBox="1"/>
          <p:nvPr/>
        </p:nvSpPr>
        <p:spPr>
          <a:xfrm flipH="1">
            <a:off x="392059" y="215079"/>
            <a:ext cx="5811743" cy="584775"/>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3200"/>
              <a:buFont typeface="Arial"/>
              <a:buNone/>
            </a:pPr>
            <a:r>
              <a:rPr lang="en-US" sz="3200" b="1" i="0" u="none" strike="noStrike" cap="none" dirty="0">
                <a:latin typeface="Poppins"/>
                <a:ea typeface="Poppins"/>
                <a:cs typeface="Poppins"/>
                <a:sym typeface="Poppins"/>
              </a:rPr>
              <a:t>DESIGN</a:t>
            </a:r>
            <a:endParaRPr sz="3200" b="1" i="0" u="none" strike="noStrike" cap="none" dirty="0">
              <a:latin typeface="Poppins"/>
              <a:ea typeface="Poppins"/>
              <a:cs typeface="Poppins"/>
              <a:sym typeface="Poppins"/>
            </a:endParaRPr>
          </a:p>
        </p:txBody>
      </p:sp>
      <p:sp>
        <p:nvSpPr>
          <p:cNvPr id="247" name="Google Shape;247;p12"/>
          <p:cNvSpPr txBox="1"/>
          <p:nvPr/>
        </p:nvSpPr>
        <p:spPr>
          <a:xfrm>
            <a:off x="242768" y="1138117"/>
            <a:ext cx="29241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000" b="1" dirty="0">
                <a:latin typeface="Libre Franklin"/>
                <a:ea typeface="Libre Franklin"/>
                <a:cs typeface="Libre Franklin"/>
                <a:sym typeface="Libre Franklin"/>
              </a:rPr>
              <a:t>Context Modeling</a:t>
            </a:r>
            <a:endParaRPr sz="2000" b="1" dirty="0">
              <a:latin typeface="Libre Franklin"/>
              <a:ea typeface="Libre Franklin"/>
              <a:cs typeface="Libre Franklin"/>
              <a:sym typeface="Libre Franklin"/>
            </a:endParaRPr>
          </a:p>
        </p:txBody>
      </p:sp>
      <p:sp>
        <p:nvSpPr>
          <p:cNvPr id="249" name="Google Shape;249;p12"/>
          <p:cNvSpPr txBox="1">
            <a:spLocks noGrp="1"/>
          </p:cNvSpPr>
          <p:nvPr>
            <p:ph type="sldNum" idx="12"/>
          </p:nvPr>
        </p:nvSpPr>
        <p:spPr>
          <a:xfrm>
            <a:off x="10993582" y="6446838"/>
            <a:ext cx="780000" cy="3651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Clr>
                <a:srgbClr val="000000"/>
              </a:buClr>
              <a:buSzPts val="800"/>
              <a:buFont typeface="Arial"/>
              <a:buNone/>
            </a:pPr>
            <a:fld id="{00000000-1234-1234-1234-123412341234}" type="slidenum">
              <a:rPr lang="en-US" sz="2400"/>
              <a:t>14</a:t>
            </a:fld>
            <a:endParaRPr sz="2400" dirty="0"/>
          </a:p>
        </p:txBody>
      </p:sp>
      <p:sp>
        <p:nvSpPr>
          <p:cNvPr id="4" name="TextBox 3"/>
          <p:cNvSpPr txBox="1"/>
          <p:nvPr/>
        </p:nvSpPr>
        <p:spPr>
          <a:xfrm>
            <a:off x="5538770" y="6217746"/>
            <a:ext cx="1996059" cy="338554"/>
          </a:xfrm>
          <a:prstGeom prst="rect">
            <a:avLst/>
          </a:prstGeom>
          <a:noFill/>
        </p:spPr>
        <p:txBody>
          <a:bodyPr wrap="none" rtlCol="0">
            <a:spAutoFit/>
          </a:bodyPr>
          <a:lstStyle/>
          <a:p>
            <a:r>
              <a:rPr lang="en-US" sz="1600" b="1" dirty="0"/>
              <a:t>Use-Case Diagram</a:t>
            </a:r>
            <a:endParaRPr lang="en-GB" sz="1600" b="1" dirty="0"/>
          </a:p>
        </p:txBody>
      </p:sp>
      <p:pic>
        <p:nvPicPr>
          <p:cNvPr id="12" name="Picture 11">
            <a:extLst>
              <a:ext uri="{FF2B5EF4-FFF2-40B4-BE49-F238E27FC236}">
                <a16:creationId xmlns:a16="http://schemas.microsoft.com/office/drawing/2014/main" id="{65E048CA-0564-413B-8F40-B5C02AC243BB}"/>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4484370" y="301700"/>
            <a:ext cx="4389042" cy="580052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5" name="Google Shape;255;g119d5e1c768_0_28"/>
          <p:cNvSpPr txBox="1"/>
          <p:nvPr/>
        </p:nvSpPr>
        <p:spPr>
          <a:xfrm flipH="1">
            <a:off x="615704" y="245337"/>
            <a:ext cx="5811600" cy="585000"/>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3200"/>
              <a:buFont typeface="Arial"/>
              <a:buNone/>
            </a:pPr>
            <a:r>
              <a:rPr lang="en-US" sz="3200" b="1" i="0" u="none" strike="noStrike" cap="none" dirty="0">
                <a:latin typeface="Poppins"/>
                <a:ea typeface="Poppins"/>
                <a:cs typeface="Poppins"/>
                <a:sym typeface="Poppins"/>
              </a:rPr>
              <a:t>DESIGN</a:t>
            </a:r>
          </a:p>
        </p:txBody>
      </p:sp>
      <p:sp>
        <p:nvSpPr>
          <p:cNvPr id="257" name="Google Shape;257;g119d5e1c768_0_28"/>
          <p:cNvSpPr txBox="1"/>
          <p:nvPr/>
        </p:nvSpPr>
        <p:spPr>
          <a:xfrm>
            <a:off x="615704" y="709771"/>
            <a:ext cx="2924100" cy="49241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000" b="1" dirty="0">
                <a:latin typeface="Libre Franklin"/>
                <a:ea typeface="Libre Franklin"/>
                <a:cs typeface="Libre Franklin"/>
                <a:sym typeface="Libre Franklin"/>
              </a:rPr>
              <a:t>Process Modeling</a:t>
            </a:r>
            <a:endParaRPr sz="2000" b="1" dirty="0">
              <a:latin typeface="Libre Franklin"/>
              <a:ea typeface="Libre Franklin"/>
              <a:cs typeface="Libre Franklin"/>
              <a:sym typeface="Libre Franklin"/>
            </a:endParaRPr>
          </a:p>
        </p:txBody>
      </p:sp>
      <p:sp>
        <p:nvSpPr>
          <p:cNvPr id="258" name="Google Shape;258;g119d5e1c768_0_28"/>
          <p:cNvSpPr txBox="1">
            <a:spLocks noGrp="1"/>
          </p:cNvSpPr>
          <p:nvPr>
            <p:ph type="sldNum" idx="12"/>
          </p:nvPr>
        </p:nvSpPr>
        <p:spPr>
          <a:xfrm>
            <a:off x="10993582" y="6446838"/>
            <a:ext cx="780000" cy="3651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Clr>
                <a:srgbClr val="000000"/>
              </a:buClr>
              <a:buSzPts val="800"/>
              <a:buFont typeface="Arial"/>
              <a:buNone/>
            </a:pPr>
            <a:fld id="{00000000-1234-1234-1234-123412341234}" type="slidenum">
              <a:rPr lang="en-US"/>
              <a:t>15</a:t>
            </a:fld>
            <a:endParaRPr/>
          </a:p>
        </p:txBody>
      </p:sp>
      <p:sp>
        <p:nvSpPr>
          <p:cNvPr id="3" name="TextBox 2"/>
          <p:cNvSpPr txBox="1"/>
          <p:nvPr/>
        </p:nvSpPr>
        <p:spPr>
          <a:xfrm>
            <a:off x="9393382" y="3990109"/>
            <a:ext cx="184731" cy="307777"/>
          </a:xfrm>
          <a:prstGeom prst="rect">
            <a:avLst/>
          </a:prstGeom>
          <a:noFill/>
        </p:spPr>
        <p:txBody>
          <a:bodyPr wrap="square" rtlCol="0">
            <a:spAutoFit/>
          </a:bodyPr>
          <a:lstStyle/>
          <a:p>
            <a:endParaRPr lang="en-GB" dirty="0"/>
          </a:p>
        </p:txBody>
      </p:sp>
      <p:pic>
        <p:nvPicPr>
          <p:cNvPr id="14" name="Picture 13">
            <a:extLst>
              <a:ext uri="{FF2B5EF4-FFF2-40B4-BE49-F238E27FC236}">
                <a16:creationId xmlns:a16="http://schemas.microsoft.com/office/drawing/2014/main" id="{E15D2E57-188B-4963-9298-C87CEF9E5538}"/>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4355918" y="429121"/>
            <a:ext cx="5730473" cy="5456480"/>
          </a:xfrm>
          <a:prstGeom prst="rect">
            <a:avLst/>
          </a:prstGeom>
          <a:noFill/>
          <a:ln>
            <a:noFill/>
          </a:ln>
        </p:spPr>
      </p:pic>
      <p:sp>
        <p:nvSpPr>
          <p:cNvPr id="15" name="TextBox 14">
            <a:extLst>
              <a:ext uri="{FF2B5EF4-FFF2-40B4-BE49-F238E27FC236}">
                <a16:creationId xmlns:a16="http://schemas.microsoft.com/office/drawing/2014/main" id="{BC6509EF-B8CC-47E5-89C6-8DB83686BBD4}"/>
              </a:ext>
            </a:extLst>
          </p:cNvPr>
          <p:cNvSpPr txBox="1"/>
          <p:nvPr/>
        </p:nvSpPr>
        <p:spPr>
          <a:xfrm>
            <a:off x="5141573" y="6274990"/>
            <a:ext cx="2327881" cy="369332"/>
          </a:xfrm>
          <a:prstGeom prst="rect">
            <a:avLst/>
          </a:prstGeom>
          <a:noFill/>
        </p:spPr>
        <p:txBody>
          <a:bodyPr wrap="none" rtlCol="0">
            <a:spAutoFit/>
          </a:bodyPr>
          <a:lstStyle/>
          <a:p>
            <a:r>
              <a:rPr lang="en-US" dirty="0" err="1"/>
              <a:t>LoginActivity</a:t>
            </a:r>
            <a:r>
              <a:rPr lang="en-US" dirty="0"/>
              <a:t> Diagram</a:t>
            </a:r>
            <a:endParaRPr lang="en-GB" dirty="0"/>
          </a:p>
        </p:txBody>
      </p:sp>
    </p:spTree>
    <p:extLst>
      <p:ext uri="{BB962C8B-B14F-4D97-AF65-F5344CB8AC3E}">
        <p14:creationId xmlns:p14="http://schemas.microsoft.com/office/powerpoint/2010/main" val="6133873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8" name="Google Shape;258;g119d5e1c768_0_28"/>
          <p:cNvSpPr txBox="1">
            <a:spLocks noGrp="1"/>
          </p:cNvSpPr>
          <p:nvPr>
            <p:ph type="sldNum" idx="12"/>
          </p:nvPr>
        </p:nvSpPr>
        <p:spPr>
          <a:xfrm>
            <a:off x="10993582" y="6446838"/>
            <a:ext cx="780000" cy="3651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Clr>
                <a:srgbClr val="000000"/>
              </a:buClr>
              <a:buSzPts val="800"/>
              <a:buFont typeface="Arial"/>
              <a:buNone/>
            </a:pPr>
            <a:fld id="{00000000-1234-1234-1234-123412341234}" type="slidenum">
              <a:rPr lang="en-US"/>
              <a:t>16</a:t>
            </a:fld>
            <a:endParaRPr/>
          </a:p>
        </p:txBody>
      </p:sp>
      <p:sp>
        <p:nvSpPr>
          <p:cNvPr id="3" name="TextBox 2"/>
          <p:cNvSpPr txBox="1"/>
          <p:nvPr/>
        </p:nvSpPr>
        <p:spPr>
          <a:xfrm>
            <a:off x="9393382" y="3990109"/>
            <a:ext cx="184731" cy="307777"/>
          </a:xfrm>
          <a:prstGeom prst="rect">
            <a:avLst/>
          </a:prstGeom>
          <a:noFill/>
        </p:spPr>
        <p:txBody>
          <a:bodyPr wrap="square" rtlCol="0">
            <a:spAutoFit/>
          </a:bodyPr>
          <a:lstStyle/>
          <a:p>
            <a:endParaRPr lang="en-GB" dirty="0"/>
          </a:p>
        </p:txBody>
      </p:sp>
      <p:sp>
        <p:nvSpPr>
          <p:cNvPr id="15" name="TextBox 14">
            <a:extLst>
              <a:ext uri="{FF2B5EF4-FFF2-40B4-BE49-F238E27FC236}">
                <a16:creationId xmlns:a16="http://schemas.microsoft.com/office/drawing/2014/main" id="{BC6509EF-B8CC-47E5-89C6-8DB83686BBD4}"/>
              </a:ext>
            </a:extLst>
          </p:cNvPr>
          <p:cNvSpPr txBox="1"/>
          <p:nvPr/>
        </p:nvSpPr>
        <p:spPr>
          <a:xfrm>
            <a:off x="5141573" y="6452274"/>
            <a:ext cx="2688044" cy="369332"/>
          </a:xfrm>
          <a:prstGeom prst="rect">
            <a:avLst/>
          </a:prstGeom>
          <a:noFill/>
        </p:spPr>
        <p:txBody>
          <a:bodyPr wrap="none" rtlCol="0">
            <a:spAutoFit/>
          </a:bodyPr>
          <a:lstStyle/>
          <a:p>
            <a:r>
              <a:rPr lang="en-US" dirty="0"/>
              <a:t>Payment Activity Diagram</a:t>
            </a:r>
            <a:endParaRPr lang="en-GB" dirty="0"/>
          </a:p>
        </p:txBody>
      </p:sp>
      <p:pic>
        <p:nvPicPr>
          <p:cNvPr id="8" name="Picture 7">
            <a:extLst>
              <a:ext uri="{FF2B5EF4-FFF2-40B4-BE49-F238E27FC236}">
                <a16:creationId xmlns:a16="http://schemas.microsoft.com/office/drawing/2014/main" id="{ACD194BC-EBB9-4B71-A29D-FCDA86B131B0}"/>
              </a:ext>
            </a:extLst>
          </p:cNvPr>
          <p:cNvPicPr/>
          <p:nvPr/>
        </p:nvPicPr>
        <p:blipFill>
          <a:blip r:embed="rId3"/>
          <a:stretch>
            <a:fillRect/>
          </a:stretch>
        </p:blipFill>
        <p:spPr>
          <a:xfrm>
            <a:off x="205273" y="46062"/>
            <a:ext cx="11784564" cy="6228928"/>
          </a:xfrm>
          <a:prstGeom prst="rect">
            <a:avLst/>
          </a:prstGeom>
        </p:spPr>
      </p:pic>
    </p:spTree>
    <p:extLst>
      <p:ext uri="{BB962C8B-B14F-4D97-AF65-F5344CB8AC3E}">
        <p14:creationId xmlns:p14="http://schemas.microsoft.com/office/powerpoint/2010/main" val="15510844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4" name="Google Shape;264;g56d5885661ea1286_0"/>
          <p:cNvSpPr txBox="1"/>
          <p:nvPr/>
        </p:nvSpPr>
        <p:spPr>
          <a:xfrm flipH="1">
            <a:off x="615704" y="314610"/>
            <a:ext cx="5811600" cy="585000"/>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3200"/>
              <a:buFont typeface="Arial"/>
              <a:buNone/>
            </a:pPr>
            <a:r>
              <a:rPr lang="en-US" sz="3200" b="1" i="0" u="none" strike="noStrike" cap="none" dirty="0">
                <a:latin typeface="Poppins"/>
                <a:ea typeface="Poppins"/>
                <a:cs typeface="Poppins"/>
                <a:sym typeface="Poppins"/>
              </a:rPr>
              <a:t>DESIGN</a:t>
            </a:r>
          </a:p>
        </p:txBody>
      </p:sp>
      <p:sp>
        <p:nvSpPr>
          <p:cNvPr id="265" name="Google Shape;265;g56d5885661ea1286_0"/>
          <p:cNvSpPr txBox="1"/>
          <p:nvPr/>
        </p:nvSpPr>
        <p:spPr>
          <a:xfrm>
            <a:off x="615704" y="798181"/>
            <a:ext cx="29241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000" b="1" dirty="0">
                <a:latin typeface="Libre Franklin"/>
                <a:ea typeface="Libre Franklin"/>
                <a:cs typeface="Libre Franklin"/>
                <a:sym typeface="Libre Franklin"/>
              </a:rPr>
              <a:t>Structural Modeling</a:t>
            </a:r>
            <a:endParaRPr sz="2000" b="1" dirty="0">
              <a:latin typeface="Libre Franklin"/>
              <a:ea typeface="Libre Franklin"/>
              <a:cs typeface="Libre Franklin"/>
              <a:sym typeface="Libre Franklin"/>
            </a:endParaRPr>
          </a:p>
        </p:txBody>
      </p:sp>
      <p:sp>
        <p:nvSpPr>
          <p:cNvPr id="266" name="Google Shape;266;g56d5885661ea1286_0"/>
          <p:cNvSpPr txBox="1">
            <a:spLocks noGrp="1"/>
          </p:cNvSpPr>
          <p:nvPr>
            <p:ph type="sldNum" idx="12"/>
          </p:nvPr>
        </p:nvSpPr>
        <p:spPr>
          <a:xfrm>
            <a:off x="10993582" y="6446838"/>
            <a:ext cx="780000" cy="3651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Clr>
                <a:srgbClr val="000000"/>
              </a:buClr>
              <a:buSzPts val="800"/>
              <a:buFont typeface="Arial"/>
              <a:buNone/>
            </a:pPr>
            <a:fld id="{00000000-1234-1234-1234-123412341234}" type="slidenum">
              <a:rPr lang="en-US" sz="2400"/>
              <a:t>17</a:t>
            </a:fld>
            <a:endParaRPr sz="2400" dirty="0"/>
          </a:p>
        </p:txBody>
      </p:sp>
      <p:sp>
        <p:nvSpPr>
          <p:cNvPr id="2" name="TextBox 1"/>
          <p:cNvSpPr txBox="1"/>
          <p:nvPr/>
        </p:nvSpPr>
        <p:spPr>
          <a:xfrm>
            <a:off x="5639063" y="5951276"/>
            <a:ext cx="1609736" cy="338554"/>
          </a:xfrm>
          <a:prstGeom prst="rect">
            <a:avLst/>
          </a:prstGeom>
          <a:noFill/>
        </p:spPr>
        <p:txBody>
          <a:bodyPr wrap="none" rtlCol="0">
            <a:spAutoFit/>
          </a:bodyPr>
          <a:lstStyle/>
          <a:p>
            <a:r>
              <a:rPr lang="en-US" sz="1600" b="1" dirty="0"/>
              <a:t>Class Diagram</a:t>
            </a:r>
            <a:endParaRPr lang="en-GB" sz="1600" b="1" dirty="0"/>
          </a:p>
        </p:txBody>
      </p:sp>
      <p:pic>
        <p:nvPicPr>
          <p:cNvPr id="8" name="Picture 7">
            <a:extLst>
              <a:ext uri="{FF2B5EF4-FFF2-40B4-BE49-F238E27FC236}">
                <a16:creationId xmlns:a16="http://schemas.microsoft.com/office/drawing/2014/main" id="{33CB4E48-5144-4994-A46F-E1BB8FA98C6C}"/>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3521504" y="314610"/>
            <a:ext cx="7787198" cy="5442378"/>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4" name="Google Shape;264;g56d5885661ea1286_0"/>
          <p:cNvSpPr txBox="1"/>
          <p:nvPr/>
        </p:nvSpPr>
        <p:spPr>
          <a:xfrm flipH="1">
            <a:off x="615704" y="314610"/>
            <a:ext cx="5811600" cy="585000"/>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3200"/>
              <a:buFont typeface="Arial"/>
              <a:buNone/>
            </a:pPr>
            <a:r>
              <a:rPr lang="en-US" sz="3200" b="1" i="0" u="none" strike="noStrike" cap="none" dirty="0">
                <a:latin typeface="Poppins"/>
                <a:ea typeface="Poppins"/>
                <a:cs typeface="Poppins"/>
                <a:sym typeface="Poppins"/>
              </a:rPr>
              <a:t>DESIGN</a:t>
            </a:r>
          </a:p>
        </p:txBody>
      </p:sp>
      <p:sp>
        <p:nvSpPr>
          <p:cNvPr id="265" name="Google Shape;265;g56d5885661ea1286_0"/>
          <p:cNvSpPr txBox="1"/>
          <p:nvPr/>
        </p:nvSpPr>
        <p:spPr>
          <a:xfrm>
            <a:off x="615704" y="798181"/>
            <a:ext cx="29241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000" b="1" dirty="0">
                <a:latin typeface="Libre Franklin"/>
                <a:ea typeface="Libre Franklin"/>
                <a:cs typeface="Libre Franklin"/>
                <a:sym typeface="Libre Franklin"/>
              </a:rPr>
              <a:t>Dynamic Modeling</a:t>
            </a:r>
            <a:endParaRPr sz="2000" b="1" dirty="0">
              <a:latin typeface="Libre Franklin"/>
              <a:ea typeface="Libre Franklin"/>
              <a:cs typeface="Libre Franklin"/>
              <a:sym typeface="Libre Franklin"/>
            </a:endParaRPr>
          </a:p>
        </p:txBody>
      </p:sp>
      <p:sp>
        <p:nvSpPr>
          <p:cNvPr id="266" name="Google Shape;266;g56d5885661ea1286_0"/>
          <p:cNvSpPr txBox="1">
            <a:spLocks noGrp="1"/>
          </p:cNvSpPr>
          <p:nvPr>
            <p:ph type="sldNum" idx="12"/>
          </p:nvPr>
        </p:nvSpPr>
        <p:spPr>
          <a:xfrm>
            <a:off x="10993582" y="6446838"/>
            <a:ext cx="780000" cy="3651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Clr>
                <a:srgbClr val="000000"/>
              </a:buClr>
              <a:buSzPts val="800"/>
              <a:buFont typeface="Arial"/>
              <a:buNone/>
            </a:pPr>
            <a:fld id="{00000000-1234-1234-1234-123412341234}" type="slidenum">
              <a:rPr lang="en-US" sz="2400"/>
              <a:t>18</a:t>
            </a:fld>
            <a:endParaRPr sz="2400" dirty="0"/>
          </a:p>
        </p:txBody>
      </p:sp>
      <p:sp>
        <p:nvSpPr>
          <p:cNvPr id="2" name="TextBox 1"/>
          <p:cNvSpPr txBox="1"/>
          <p:nvPr/>
        </p:nvSpPr>
        <p:spPr>
          <a:xfrm>
            <a:off x="5657725" y="6400429"/>
            <a:ext cx="2029723" cy="338554"/>
          </a:xfrm>
          <a:prstGeom prst="rect">
            <a:avLst/>
          </a:prstGeom>
          <a:noFill/>
        </p:spPr>
        <p:txBody>
          <a:bodyPr wrap="none" rtlCol="0">
            <a:spAutoFit/>
          </a:bodyPr>
          <a:lstStyle/>
          <a:p>
            <a:r>
              <a:rPr lang="en-US" sz="1600" b="1" dirty="0"/>
              <a:t>Sequence Diagram</a:t>
            </a:r>
            <a:endParaRPr lang="en-GB" sz="1600" b="1" dirty="0"/>
          </a:p>
        </p:txBody>
      </p:sp>
      <p:pic>
        <p:nvPicPr>
          <p:cNvPr id="9" name="Picture 8">
            <a:extLst>
              <a:ext uri="{FF2B5EF4-FFF2-40B4-BE49-F238E27FC236}">
                <a16:creationId xmlns:a16="http://schemas.microsoft.com/office/drawing/2014/main" id="{6AD596DC-5C9B-480F-8A91-2C2B50006343}"/>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3139381" y="149290"/>
            <a:ext cx="7854201" cy="6251139"/>
          </a:xfrm>
          <a:prstGeom prst="rect">
            <a:avLst/>
          </a:prstGeom>
          <a:noFill/>
          <a:ln>
            <a:noFill/>
          </a:ln>
        </p:spPr>
      </p:pic>
    </p:spTree>
    <p:extLst>
      <p:ext uri="{BB962C8B-B14F-4D97-AF65-F5344CB8AC3E}">
        <p14:creationId xmlns:p14="http://schemas.microsoft.com/office/powerpoint/2010/main" val="35140039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4" name="Google Shape;264;g56d5885661ea1286_0"/>
          <p:cNvSpPr txBox="1"/>
          <p:nvPr/>
        </p:nvSpPr>
        <p:spPr>
          <a:xfrm flipH="1">
            <a:off x="615704" y="314610"/>
            <a:ext cx="5811600" cy="585000"/>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3200"/>
              <a:buFont typeface="Arial"/>
              <a:buNone/>
            </a:pPr>
            <a:r>
              <a:rPr lang="en-US" sz="3200" b="1" i="0" u="none" strike="noStrike" cap="none" dirty="0">
                <a:latin typeface="Poppins"/>
                <a:ea typeface="Poppins"/>
                <a:cs typeface="Poppins"/>
                <a:sym typeface="Poppins"/>
              </a:rPr>
              <a:t>DESIGN</a:t>
            </a:r>
            <a:endParaRPr sz="3200" b="1" i="0" u="none" strike="noStrike" cap="none" dirty="0">
              <a:latin typeface="Poppins"/>
              <a:ea typeface="Poppins"/>
              <a:cs typeface="Poppins"/>
              <a:sym typeface="Poppins"/>
            </a:endParaRPr>
          </a:p>
        </p:txBody>
      </p:sp>
      <p:sp>
        <p:nvSpPr>
          <p:cNvPr id="265" name="Google Shape;265;g56d5885661ea1286_0"/>
          <p:cNvSpPr txBox="1"/>
          <p:nvPr/>
        </p:nvSpPr>
        <p:spPr>
          <a:xfrm>
            <a:off x="615704" y="798181"/>
            <a:ext cx="29241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000" b="1" dirty="0">
                <a:latin typeface="Libre Franklin"/>
                <a:ea typeface="Libre Franklin"/>
                <a:cs typeface="Libre Franklin"/>
                <a:sym typeface="Libre Franklin"/>
              </a:rPr>
              <a:t>Database Design</a:t>
            </a:r>
            <a:endParaRPr sz="2000" b="1" dirty="0">
              <a:latin typeface="Libre Franklin"/>
              <a:ea typeface="Libre Franklin"/>
              <a:cs typeface="Libre Franklin"/>
              <a:sym typeface="Libre Franklin"/>
            </a:endParaRPr>
          </a:p>
        </p:txBody>
      </p:sp>
      <p:sp>
        <p:nvSpPr>
          <p:cNvPr id="266" name="Google Shape;266;g56d5885661ea1286_0"/>
          <p:cNvSpPr txBox="1">
            <a:spLocks noGrp="1"/>
          </p:cNvSpPr>
          <p:nvPr>
            <p:ph type="sldNum" idx="12"/>
          </p:nvPr>
        </p:nvSpPr>
        <p:spPr>
          <a:xfrm>
            <a:off x="10993582" y="6446838"/>
            <a:ext cx="780000" cy="3651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Clr>
                <a:srgbClr val="000000"/>
              </a:buClr>
              <a:buSzPts val="800"/>
              <a:buFont typeface="Arial"/>
              <a:buNone/>
            </a:pPr>
            <a:fld id="{00000000-1234-1234-1234-123412341234}" type="slidenum">
              <a:rPr lang="en-US" sz="2400"/>
              <a:t>19</a:t>
            </a:fld>
            <a:endParaRPr sz="2400" dirty="0"/>
          </a:p>
        </p:txBody>
      </p:sp>
      <p:sp>
        <p:nvSpPr>
          <p:cNvPr id="2" name="TextBox 1"/>
          <p:cNvSpPr txBox="1"/>
          <p:nvPr/>
        </p:nvSpPr>
        <p:spPr>
          <a:xfrm>
            <a:off x="5693283" y="6374113"/>
            <a:ext cx="1332668" cy="338554"/>
          </a:xfrm>
          <a:prstGeom prst="rect">
            <a:avLst/>
          </a:prstGeom>
          <a:noFill/>
        </p:spPr>
        <p:txBody>
          <a:bodyPr wrap="square" rtlCol="0">
            <a:spAutoFit/>
          </a:bodyPr>
          <a:lstStyle/>
          <a:p>
            <a:r>
              <a:rPr lang="en-US" sz="1600" b="1" dirty="0"/>
              <a:t>ER Diagram</a:t>
            </a:r>
            <a:endParaRPr lang="en-GB" sz="1600" b="1" dirty="0"/>
          </a:p>
        </p:txBody>
      </p:sp>
      <p:pic>
        <p:nvPicPr>
          <p:cNvPr id="12" name="Picture 11">
            <a:extLst>
              <a:ext uri="{FF2B5EF4-FFF2-40B4-BE49-F238E27FC236}">
                <a16:creationId xmlns:a16="http://schemas.microsoft.com/office/drawing/2014/main" id="{5808D747-3EC7-42A8-9867-B6C644E4E05E}"/>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3341521" y="314610"/>
            <a:ext cx="6604912" cy="5451708"/>
          </a:xfrm>
          <a:prstGeom prst="rect">
            <a:avLst/>
          </a:prstGeom>
          <a:noFill/>
          <a:ln>
            <a:noFill/>
          </a:ln>
        </p:spPr>
      </p:pic>
    </p:spTree>
    <p:extLst>
      <p:ext uri="{BB962C8B-B14F-4D97-AF65-F5344CB8AC3E}">
        <p14:creationId xmlns:p14="http://schemas.microsoft.com/office/powerpoint/2010/main" val="42370576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1299C-276F-466C-BB88-49F1B043551F}"/>
              </a:ext>
            </a:extLst>
          </p:cNvPr>
          <p:cNvSpPr>
            <a:spLocks noGrp="1"/>
          </p:cNvSpPr>
          <p:nvPr>
            <p:ph type="title"/>
          </p:nvPr>
        </p:nvSpPr>
        <p:spPr/>
        <p:txBody>
          <a:bodyPr>
            <a:normAutofit/>
          </a:bodyPr>
          <a:lstStyle/>
          <a:p>
            <a:r>
              <a:rPr lang="en-US" b="1" dirty="0"/>
              <a:t>Contents</a:t>
            </a:r>
          </a:p>
        </p:txBody>
      </p:sp>
      <p:sp>
        <p:nvSpPr>
          <p:cNvPr id="4" name="Slide Number Placeholder 3"/>
          <p:cNvSpPr>
            <a:spLocks noGrp="1"/>
          </p:cNvSpPr>
          <p:nvPr>
            <p:ph type="sldNum" sz="quarter" idx="12"/>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fld id="{240927A0-5E7B-499A-8004-BEE5EA1DB7E9}" type="slidenum">
              <a:rPr kumimoji="0" lang="en-US" sz="2800" b="0" i="0" u="none" strike="noStrike" kern="1200" cap="none" spc="0" normalizeH="0" baseline="0" noProof="0" smtClean="0">
                <a:ln>
                  <a:noFill/>
                </a:ln>
                <a:solidFill>
                  <a:prstClr val="white"/>
                </a:solidFill>
                <a:effectLst/>
                <a:uLnTx/>
                <a:uFillTx/>
                <a:latin typeface="Century Gothic" panose="020B0502020202020204"/>
                <a:ea typeface="+mn-ea"/>
                <a:cs typeface="+mn-cs"/>
              </a:rPr>
              <a:pPr marL="0" marR="0" lvl="0" indent="0" algn="ctr" defTabSz="457200" rtl="0" eaLnBrk="1" fontAlgn="auto" latinLnBrk="0" hangingPunct="1">
                <a:lnSpc>
                  <a:spcPct val="100000"/>
                </a:lnSpc>
                <a:spcBef>
                  <a:spcPts val="0"/>
                </a:spcBef>
                <a:spcAft>
                  <a:spcPts val="0"/>
                </a:spcAft>
                <a:buClrTx/>
                <a:buSzTx/>
                <a:buFontTx/>
                <a:buNone/>
                <a:tabLst/>
                <a:defRPr/>
              </a:pPr>
              <a:t>2</a:t>
            </a:fld>
            <a:endParaRPr kumimoji="0" lang="en-US" sz="2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7" name="Google Shape;108;p2">
            <a:extLst>
              <a:ext uri="{FF2B5EF4-FFF2-40B4-BE49-F238E27FC236}">
                <a16:creationId xmlns:a16="http://schemas.microsoft.com/office/drawing/2014/main" id="{A0CFA911-1F9D-47CB-9ED7-BDAADF7787ED}"/>
              </a:ext>
            </a:extLst>
          </p:cNvPr>
          <p:cNvSpPr/>
          <p:nvPr/>
        </p:nvSpPr>
        <p:spPr>
          <a:xfrm>
            <a:off x="667070" y="2420882"/>
            <a:ext cx="7839588" cy="3726534"/>
          </a:xfrm>
          <a:custGeom>
            <a:avLst/>
            <a:gdLst/>
            <a:ahLst/>
            <a:cxnLst/>
            <a:rect l="l" t="t" r="r" b="b"/>
            <a:pathLst>
              <a:path w="8128000" h="4489128" extrusionOk="0">
                <a:moveTo>
                  <a:pt x="0" y="0"/>
                </a:moveTo>
                <a:lnTo>
                  <a:pt x="8128000" y="0"/>
                </a:lnTo>
                <a:lnTo>
                  <a:pt x="8128000" y="4489128"/>
                </a:lnTo>
                <a:lnTo>
                  <a:pt x="0" y="4489128"/>
                </a:lnTo>
                <a:lnTo>
                  <a:pt x="0" y="0"/>
                </a:lnTo>
                <a:close/>
              </a:path>
            </a:pathLst>
          </a:custGeom>
          <a:noFill/>
          <a:ln>
            <a:noFill/>
          </a:ln>
        </p:spPr>
        <p:txBody>
          <a:bodyPr spcFirstLastPara="1" wrap="square" lIns="258050" tIns="20300" rIns="113775" bIns="20300" anchor="t" anchorCtr="0">
            <a:noAutofit/>
          </a:bodyPr>
          <a:lstStyle/>
          <a:p>
            <a:pPr marL="342900" marR="0" lvl="1" indent="-342900" algn="l" rtl="0">
              <a:lnSpc>
                <a:spcPct val="90000"/>
              </a:lnSpc>
              <a:spcBef>
                <a:spcPts val="0"/>
              </a:spcBef>
              <a:spcAft>
                <a:spcPts val="0"/>
              </a:spcAft>
              <a:buClr>
                <a:schemeClr val="tx1"/>
              </a:buClr>
              <a:buSzPts val="2000"/>
              <a:buFont typeface="Wingdings" panose="05000000000000000000" pitchFamily="2" charset="2"/>
              <a:buChar char="q"/>
            </a:pPr>
            <a:r>
              <a:rPr lang="en-US" sz="2000" b="0" i="0" u="none" strike="noStrike" cap="none" dirty="0">
                <a:latin typeface="Poppins"/>
                <a:ea typeface="Poppins"/>
                <a:cs typeface="Poppins"/>
                <a:sym typeface="Poppins"/>
              </a:rPr>
              <a:t>INTRODUCTION</a:t>
            </a:r>
            <a:endParaRPr sz="1400" b="0" i="0" u="none" strike="noStrike" cap="none" dirty="0">
              <a:latin typeface="Arial"/>
              <a:ea typeface="Arial"/>
              <a:cs typeface="Arial"/>
              <a:sym typeface="Arial"/>
            </a:endParaRPr>
          </a:p>
          <a:p>
            <a:pPr marL="342900" marR="0" lvl="1" indent="-342900" algn="l" rtl="0">
              <a:lnSpc>
                <a:spcPct val="90000"/>
              </a:lnSpc>
              <a:spcBef>
                <a:spcPts val="400"/>
              </a:spcBef>
              <a:spcAft>
                <a:spcPts val="0"/>
              </a:spcAft>
              <a:buClr>
                <a:schemeClr val="tx1"/>
              </a:buClr>
              <a:buSzPts val="2000"/>
              <a:buFont typeface="Wingdings" panose="05000000000000000000" pitchFamily="2" charset="2"/>
              <a:buChar char="q"/>
            </a:pPr>
            <a:r>
              <a:rPr lang="en-US" sz="2000" b="0" i="0" u="none" strike="noStrike" cap="none" dirty="0">
                <a:latin typeface="Poppins"/>
                <a:ea typeface="Poppins"/>
                <a:cs typeface="Poppins"/>
                <a:sym typeface="Poppins"/>
              </a:rPr>
              <a:t>BACKGROUND STUDY</a:t>
            </a:r>
            <a:endParaRPr sz="1400" b="0" i="0" u="none" strike="noStrike" cap="none" dirty="0">
              <a:latin typeface="Arial"/>
              <a:ea typeface="Arial"/>
              <a:cs typeface="Arial"/>
              <a:sym typeface="Arial"/>
            </a:endParaRPr>
          </a:p>
          <a:p>
            <a:pPr marL="342900" marR="0" lvl="1" indent="-342900" algn="l" rtl="0">
              <a:lnSpc>
                <a:spcPct val="90000"/>
              </a:lnSpc>
              <a:spcBef>
                <a:spcPts val="400"/>
              </a:spcBef>
              <a:spcAft>
                <a:spcPts val="0"/>
              </a:spcAft>
              <a:buClr>
                <a:schemeClr val="tx1"/>
              </a:buClr>
              <a:buSzPts val="2000"/>
              <a:buFont typeface="Wingdings" panose="05000000000000000000" pitchFamily="2" charset="2"/>
              <a:buChar char="q"/>
            </a:pPr>
            <a:r>
              <a:rPr lang="en-US" sz="2000" b="0" i="0" u="none" strike="noStrike" cap="none" dirty="0">
                <a:latin typeface="Poppins"/>
                <a:ea typeface="Poppins"/>
                <a:cs typeface="Poppins"/>
                <a:sym typeface="Poppins"/>
              </a:rPr>
              <a:t>STATEMENT OF PROBLEMS</a:t>
            </a:r>
            <a:endParaRPr sz="1400" b="0" i="0" u="none" strike="noStrike" cap="none" dirty="0">
              <a:latin typeface="Arial"/>
              <a:ea typeface="Arial"/>
              <a:cs typeface="Arial"/>
              <a:sym typeface="Arial"/>
            </a:endParaRPr>
          </a:p>
          <a:p>
            <a:pPr marL="342900" marR="0" lvl="1" indent="-342900" algn="l" rtl="0">
              <a:lnSpc>
                <a:spcPct val="90000"/>
              </a:lnSpc>
              <a:spcBef>
                <a:spcPts val="400"/>
              </a:spcBef>
              <a:spcAft>
                <a:spcPts val="0"/>
              </a:spcAft>
              <a:buClr>
                <a:schemeClr val="tx1"/>
              </a:buClr>
              <a:buSzPts val="2000"/>
              <a:buFont typeface="Wingdings" panose="05000000000000000000" pitchFamily="2" charset="2"/>
              <a:buChar char="q"/>
            </a:pPr>
            <a:r>
              <a:rPr lang="en-US" sz="2000" b="0" i="0" u="none" strike="noStrike" cap="none" dirty="0">
                <a:latin typeface="Poppins"/>
                <a:ea typeface="Poppins"/>
                <a:cs typeface="Poppins"/>
                <a:sym typeface="Poppins"/>
              </a:rPr>
              <a:t>OBJECTIVES</a:t>
            </a:r>
            <a:endParaRPr sz="1400" b="0" i="0" u="none" strike="noStrike" cap="none" dirty="0">
              <a:latin typeface="Arial"/>
              <a:ea typeface="Arial"/>
              <a:cs typeface="Arial"/>
              <a:sym typeface="Arial"/>
            </a:endParaRPr>
          </a:p>
          <a:p>
            <a:pPr marL="342900" marR="0" lvl="1" indent="-342900" algn="l" rtl="0">
              <a:lnSpc>
                <a:spcPct val="90000"/>
              </a:lnSpc>
              <a:spcBef>
                <a:spcPts val="400"/>
              </a:spcBef>
              <a:spcAft>
                <a:spcPts val="0"/>
              </a:spcAft>
              <a:buClr>
                <a:schemeClr val="tx1"/>
              </a:buClr>
              <a:buSzPts val="2000"/>
              <a:buFont typeface="Wingdings" panose="05000000000000000000" pitchFamily="2" charset="2"/>
              <a:buChar char="q"/>
            </a:pPr>
            <a:r>
              <a:rPr lang="en-US" sz="2000" b="0" i="0" u="none" strike="noStrike" cap="none" dirty="0">
                <a:latin typeface="Poppins"/>
                <a:ea typeface="Poppins"/>
                <a:cs typeface="Poppins"/>
                <a:sym typeface="Poppins"/>
              </a:rPr>
              <a:t>METHODOLOGY</a:t>
            </a:r>
            <a:endParaRPr sz="1400" b="0" i="0" u="none" strike="noStrike" cap="none" dirty="0">
              <a:latin typeface="Arial"/>
              <a:ea typeface="Arial"/>
              <a:cs typeface="Arial"/>
              <a:sym typeface="Arial"/>
            </a:endParaRPr>
          </a:p>
          <a:p>
            <a:pPr marL="342900" marR="0" lvl="1" indent="-342900" algn="l" rtl="0">
              <a:lnSpc>
                <a:spcPct val="90000"/>
              </a:lnSpc>
              <a:spcBef>
                <a:spcPts val="400"/>
              </a:spcBef>
              <a:spcAft>
                <a:spcPts val="0"/>
              </a:spcAft>
              <a:buClr>
                <a:schemeClr val="tx1"/>
              </a:buClr>
              <a:buSzPts val="2000"/>
              <a:buFont typeface="Wingdings" panose="05000000000000000000" pitchFamily="2" charset="2"/>
              <a:buChar char="q"/>
            </a:pPr>
            <a:r>
              <a:rPr lang="en-US" sz="2000" b="0" i="0" u="none" strike="noStrike" cap="none" dirty="0">
                <a:latin typeface="Poppins"/>
                <a:ea typeface="Poppins"/>
                <a:cs typeface="Poppins"/>
                <a:sym typeface="Poppins"/>
              </a:rPr>
              <a:t>FEASIBILITY STUDY</a:t>
            </a:r>
            <a:endParaRPr sz="1400" b="0" i="0" u="none" strike="noStrike" cap="none" dirty="0">
              <a:latin typeface="Arial"/>
              <a:ea typeface="Arial"/>
              <a:cs typeface="Arial"/>
              <a:sym typeface="Arial"/>
            </a:endParaRPr>
          </a:p>
          <a:p>
            <a:pPr marL="342900" marR="0" lvl="1" indent="-342900" algn="l" rtl="0">
              <a:lnSpc>
                <a:spcPct val="90000"/>
              </a:lnSpc>
              <a:spcBef>
                <a:spcPts val="400"/>
              </a:spcBef>
              <a:spcAft>
                <a:spcPts val="0"/>
              </a:spcAft>
              <a:buClr>
                <a:schemeClr val="tx1"/>
              </a:buClr>
              <a:buSzPts val="2000"/>
              <a:buFont typeface="Wingdings" panose="05000000000000000000" pitchFamily="2" charset="2"/>
              <a:buChar char="q"/>
            </a:pPr>
            <a:r>
              <a:rPr lang="en-US" sz="2000" b="0" i="0" u="none" strike="noStrike" cap="none" dirty="0">
                <a:latin typeface="Poppins"/>
                <a:ea typeface="Poppins"/>
                <a:cs typeface="Poppins"/>
                <a:sym typeface="Poppins"/>
              </a:rPr>
              <a:t>REQUIREMENT SPECIFICATION</a:t>
            </a:r>
            <a:endParaRPr sz="1400" b="0" i="0" u="none" strike="noStrike" cap="none" dirty="0">
              <a:latin typeface="Arial"/>
              <a:ea typeface="Arial"/>
              <a:cs typeface="Arial"/>
              <a:sym typeface="Arial"/>
            </a:endParaRPr>
          </a:p>
          <a:p>
            <a:pPr marL="342900" marR="0" lvl="1" indent="-342900" algn="l" rtl="0">
              <a:lnSpc>
                <a:spcPct val="90000"/>
              </a:lnSpc>
              <a:spcBef>
                <a:spcPts val="400"/>
              </a:spcBef>
              <a:spcAft>
                <a:spcPts val="0"/>
              </a:spcAft>
              <a:buClr>
                <a:schemeClr val="tx1"/>
              </a:buClr>
              <a:buSzPts val="2000"/>
              <a:buFont typeface="Wingdings" panose="05000000000000000000" pitchFamily="2" charset="2"/>
              <a:buChar char="q"/>
            </a:pPr>
            <a:r>
              <a:rPr lang="en-US" sz="2000" b="0" i="0" u="none" strike="noStrike" cap="none" dirty="0">
                <a:latin typeface="Poppins"/>
                <a:ea typeface="Poppins"/>
                <a:cs typeface="Poppins"/>
                <a:sym typeface="Poppins"/>
              </a:rPr>
              <a:t>DESIGN</a:t>
            </a:r>
            <a:endParaRPr sz="1400" b="0" i="0" u="none" strike="noStrike" cap="none" dirty="0">
              <a:latin typeface="Arial"/>
              <a:ea typeface="Arial"/>
              <a:cs typeface="Arial"/>
              <a:sym typeface="Arial"/>
            </a:endParaRPr>
          </a:p>
          <a:p>
            <a:pPr marL="342900" marR="0" lvl="1" indent="-342900" algn="l" rtl="0">
              <a:lnSpc>
                <a:spcPct val="90000"/>
              </a:lnSpc>
              <a:spcBef>
                <a:spcPts val="400"/>
              </a:spcBef>
              <a:spcAft>
                <a:spcPts val="0"/>
              </a:spcAft>
              <a:buClr>
                <a:schemeClr val="tx1"/>
              </a:buClr>
              <a:buSzPts val="2000"/>
              <a:buFont typeface="Wingdings" panose="05000000000000000000" pitchFamily="2" charset="2"/>
              <a:buChar char="q"/>
            </a:pPr>
            <a:r>
              <a:rPr lang="en-US" sz="2000" b="0" i="0" u="none" strike="noStrike" cap="none" dirty="0">
                <a:latin typeface="Poppins"/>
                <a:ea typeface="Poppins"/>
                <a:cs typeface="Poppins"/>
                <a:sym typeface="Poppins"/>
              </a:rPr>
              <a:t>IMPLEMENTATION</a:t>
            </a:r>
          </a:p>
          <a:p>
            <a:pPr marL="342900" marR="0" lvl="1" indent="-342900" algn="l" rtl="0">
              <a:lnSpc>
                <a:spcPct val="90000"/>
              </a:lnSpc>
              <a:spcBef>
                <a:spcPts val="400"/>
              </a:spcBef>
              <a:spcAft>
                <a:spcPts val="0"/>
              </a:spcAft>
              <a:buClr>
                <a:schemeClr val="tx1"/>
              </a:buClr>
              <a:buSzPts val="2000"/>
              <a:buFont typeface="Wingdings" panose="05000000000000000000" pitchFamily="2" charset="2"/>
              <a:buChar char="q"/>
            </a:pPr>
            <a:r>
              <a:rPr lang="en-US" sz="2000" b="0" i="0" u="none" strike="noStrike" cap="none" dirty="0">
                <a:latin typeface="Poppins"/>
                <a:ea typeface="Poppins"/>
                <a:cs typeface="Poppins"/>
                <a:sym typeface="Poppins"/>
              </a:rPr>
              <a:t>RISKS</a:t>
            </a:r>
            <a:endParaRPr sz="1400" b="0" i="0" u="none" strike="noStrike" cap="none" dirty="0">
              <a:latin typeface="Arial"/>
              <a:ea typeface="Arial"/>
              <a:cs typeface="Arial"/>
              <a:sym typeface="Arial"/>
            </a:endParaRPr>
          </a:p>
          <a:p>
            <a:pPr marL="342900" marR="0" lvl="1" indent="-342900" algn="l" rtl="0">
              <a:lnSpc>
                <a:spcPct val="90000"/>
              </a:lnSpc>
              <a:spcBef>
                <a:spcPts val="400"/>
              </a:spcBef>
              <a:spcAft>
                <a:spcPts val="0"/>
              </a:spcAft>
              <a:buClr>
                <a:schemeClr val="tx1"/>
              </a:buClr>
              <a:buSzPts val="2000"/>
              <a:buFont typeface="Wingdings" panose="05000000000000000000" pitchFamily="2" charset="2"/>
              <a:buChar char="q"/>
            </a:pPr>
            <a:r>
              <a:rPr lang="en-US" sz="2000" b="0" i="0" u="none" strike="noStrike" cap="none" dirty="0">
                <a:latin typeface="Poppins"/>
                <a:ea typeface="Poppins"/>
                <a:cs typeface="Poppins"/>
                <a:sym typeface="Poppins"/>
              </a:rPr>
              <a:t>TIME PLAN</a:t>
            </a:r>
            <a:endParaRPr sz="1400" b="0" i="0" u="none" strike="noStrike" cap="none" dirty="0">
              <a:latin typeface="Arial"/>
              <a:ea typeface="Arial"/>
              <a:cs typeface="Arial"/>
              <a:sym typeface="Arial"/>
            </a:endParaRPr>
          </a:p>
          <a:p>
            <a:pPr marL="342900" marR="0" lvl="1" indent="-342900" algn="l" rtl="0">
              <a:lnSpc>
                <a:spcPct val="90000"/>
              </a:lnSpc>
              <a:spcBef>
                <a:spcPts val="400"/>
              </a:spcBef>
              <a:spcAft>
                <a:spcPts val="0"/>
              </a:spcAft>
              <a:buClr>
                <a:schemeClr val="tx1"/>
              </a:buClr>
              <a:buSzPts val="2000"/>
              <a:buFont typeface="Wingdings" panose="05000000000000000000" pitchFamily="2" charset="2"/>
              <a:buChar char="q"/>
            </a:pPr>
            <a:r>
              <a:rPr lang="en-US" sz="2000" b="0" i="0" u="none" strike="noStrike" cap="none" dirty="0">
                <a:latin typeface="Poppins"/>
                <a:ea typeface="Poppins"/>
                <a:cs typeface="Poppins"/>
                <a:sym typeface="Poppins"/>
              </a:rPr>
              <a:t>CONCLUSION</a:t>
            </a:r>
            <a:endParaRPr sz="1400" b="0" i="0" u="none" strike="noStrike" cap="none" dirty="0">
              <a:latin typeface="Arial"/>
              <a:ea typeface="Arial"/>
              <a:cs typeface="Arial"/>
              <a:sym typeface="Arial"/>
            </a:endParaRPr>
          </a:p>
        </p:txBody>
      </p:sp>
    </p:spTree>
    <p:extLst>
      <p:ext uri="{BB962C8B-B14F-4D97-AF65-F5344CB8AC3E}">
        <p14:creationId xmlns:p14="http://schemas.microsoft.com/office/powerpoint/2010/main" val="38253114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4" name="Google Shape;264;g56d5885661ea1286_0"/>
          <p:cNvSpPr txBox="1"/>
          <p:nvPr/>
        </p:nvSpPr>
        <p:spPr>
          <a:xfrm flipH="1">
            <a:off x="615704" y="314610"/>
            <a:ext cx="5811600" cy="585000"/>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3200"/>
              <a:buFont typeface="Arial"/>
              <a:buNone/>
            </a:pPr>
            <a:r>
              <a:rPr lang="en-US" sz="3200" b="1" i="0" u="none" strike="noStrike" cap="none" dirty="0">
                <a:latin typeface="Poppins"/>
                <a:ea typeface="Poppins"/>
                <a:cs typeface="Poppins"/>
                <a:sym typeface="Poppins"/>
              </a:rPr>
              <a:t>DESIGN</a:t>
            </a:r>
            <a:endParaRPr sz="3200" b="1" i="0" u="none" strike="noStrike" cap="none" dirty="0">
              <a:latin typeface="Poppins"/>
              <a:ea typeface="Poppins"/>
              <a:cs typeface="Poppins"/>
              <a:sym typeface="Poppins"/>
            </a:endParaRPr>
          </a:p>
        </p:txBody>
      </p:sp>
      <p:sp>
        <p:nvSpPr>
          <p:cNvPr id="265" name="Google Shape;265;g56d5885661ea1286_0"/>
          <p:cNvSpPr txBox="1"/>
          <p:nvPr/>
        </p:nvSpPr>
        <p:spPr>
          <a:xfrm>
            <a:off x="615704" y="798181"/>
            <a:ext cx="29241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000" b="1" dirty="0">
                <a:latin typeface="Libre Franklin"/>
                <a:ea typeface="Libre Franklin"/>
                <a:cs typeface="Libre Franklin"/>
                <a:sym typeface="Libre Franklin"/>
              </a:rPr>
              <a:t>Database Design</a:t>
            </a:r>
            <a:endParaRPr sz="2000" b="1" dirty="0">
              <a:latin typeface="Libre Franklin"/>
              <a:ea typeface="Libre Franklin"/>
              <a:cs typeface="Libre Franklin"/>
              <a:sym typeface="Libre Franklin"/>
            </a:endParaRPr>
          </a:p>
        </p:txBody>
      </p:sp>
      <p:sp>
        <p:nvSpPr>
          <p:cNvPr id="266" name="Google Shape;266;g56d5885661ea1286_0"/>
          <p:cNvSpPr txBox="1">
            <a:spLocks noGrp="1"/>
          </p:cNvSpPr>
          <p:nvPr>
            <p:ph type="sldNum" idx="12"/>
          </p:nvPr>
        </p:nvSpPr>
        <p:spPr>
          <a:xfrm>
            <a:off x="10993582" y="6446838"/>
            <a:ext cx="780000" cy="3651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Clr>
                <a:srgbClr val="000000"/>
              </a:buClr>
              <a:buSzPts val="800"/>
              <a:buFont typeface="Arial"/>
              <a:buNone/>
            </a:pPr>
            <a:fld id="{00000000-1234-1234-1234-123412341234}" type="slidenum">
              <a:rPr lang="en-US" sz="2400"/>
              <a:t>20</a:t>
            </a:fld>
            <a:endParaRPr sz="2400" dirty="0"/>
          </a:p>
        </p:txBody>
      </p:sp>
      <p:sp>
        <p:nvSpPr>
          <p:cNvPr id="2" name="TextBox 1"/>
          <p:cNvSpPr txBox="1"/>
          <p:nvPr/>
        </p:nvSpPr>
        <p:spPr>
          <a:xfrm>
            <a:off x="5215812" y="6374113"/>
            <a:ext cx="1810139" cy="338554"/>
          </a:xfrm>
          <a:prstGeom prst="rect">
            <a:avLst/>
          </a:prstGeom>
          <a:noFill/>
        </p:spPr>
        <p:txBody>
          <a:bodyPr wrap="square" rtlCol="0">
            <a:spAutoFit/>
          </a:bodyPr>
          <a:lstStyle/>
          <a:p>
            <a:r>
              <a:rPr lang="en-US" sz="1600" b="1" dirty="0"/>
              <a:t>Schema Diagram</a:t>
            </a:r>
            <a:endParaRPr lang="en-GB" sz="1600" b="1" dirty="0"/>
          </a:p>
        </p:txBody>
      </p:sp>
      <p:pic>
        <p:nvPicPr>
          <p:cNvPr id="7" name="Picture 6">
            <a:extLst>
              <a:ext uri="{FF2B5EF4-FFF2-40B4-BE49-F238E27FC236}">
                <a16:creationId xmlns:a16="http://schemas.microsoft.com/office/drawing/2014/main" id="{F875A984-A4D7-45E3-B4A1-BBB9B607EB93}"/>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3198495" y="314611"/>
            <a:ext cx="6878566" cy="5473732"/>
          </a:xfrm>
          <a:prstGeom prst="rect">
            <a:avLst/>
          </a:prstGeom>
          <a:noFill/>
          <a:ln>
            <a:noFill/>
          </a:ln>
        </p:spPr>
      </p:pic>
    </p:spTree>
    <p:extLst>
      <p:ext uri="{BB962C8B-B14F-4D97-AF65-F5344CB8AC3E}">
        <p14:creationId xmlns:p14="http://schemas.microsoft.com/office/powerpoint/2010/main" val="9007890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E63ED17-6A2C-45CC-BB84-D4BC23E7EFE7}"/>
              </a:ext>
            </a:extLst>
          </p:cNvPr>
          <p:cNvSpPr>
            <a:spLocks noGrp="1"/>
          </p:cNvSpPr>
          <p:nvPr>
            <p:ph type="sldNum" sz="quarter" idx="12"/>
          </p:nvPr>
        </p:nvSpPr>
        <p:spPr/>
        <p:txBody>
          <a:bodyPr/>
          <a:lstStyle/>
          <a:p>
            <a:fld id="{240927A0-5E7B-499A-8004-BEE5EA1DB7E9}" type="slidenum">
              <a:rPr lang="en-US" smtClean="0"/>
              <a:t>21</a:t>
            </a:fld>
            <a:endParaRPr lang="en-US" dirty="0"/>
          </a:p>
        </p:txBody>
      </p:sp>
      <p:sp>
        <p:nvSpPr>
          <p:cNvPr id="4" name="Google Shape;282;p13">
            <a:extLst>
              <a:ext uri="{FF2B5EF4-FFF2-40B4-BE49-F238E27FC236}">
                <a16:creationId xmlns:a16="http://schemas.microsoft.com/office/drawing/2014/main" id="{7D189F62-5ED8-4447-B479-3A921EE630C5}"/>
              </a:ext>
            </a:extLst>
          </p:cNvPr>
          <p:cNvSpPr txBox="1"/>
          <p:nvPr/>
        </p:nvSpPr>
        <p:spPr>
          <a:xfrm flipH="1">
            <a:off x="380126" y="103653"/>
            <a:ext cx="5622568" cy="584735"/>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3200"/>
              <a:buFont typeface="Arial"/>
              <a:buNone/>
            </a:pPr>
            <a:r>
              <a:rPr lang="en-US" sz="3200" b="1" dirty="0">
                <a:latin typeface="Poppins"/>
                <a:ea typeface="Poppins"/>
                <a:cs typeface="Poppins"/>
                <a:sym typeface="Poppins"/>
              </a:rPr>
              <a:t>ALGORITHM</a:t>
            </a:r>
            <a:endParaRPr lang="en-US" sz="3200" b="1" i="0" u="none" strike="noStrike" cap="none" dirty="0">
              <a:latin typeface="Poppins"/>
              <a:ea typeface="Poppins"/>
              <a:cs typeface="Poppins"/>
              <a:sym typeface="Poppins"/>
            </a:endParaRPr>
          </a:p>
        </p:txBody>
      </p:sp>
      <p:sp>
        <p:nvSpPr>
          <p:cNvPr id="5" name="Rectangle 4">
            <a:extLst>
              <a:ext uri="{FF2B5EF4-FFF2-40B4-BE49-F238E27FC236}">
                <a16:creationId xmlns:a16="http://schemas.microsoft.com/office/drawing/2014/main" id="{9344E759-B50D-478A-9F7B-03BC76EF4238}"/>
              </a:ext>
            </a:extLst>
          </p:cNvPr>
          <p:cNvSpPr/>
          <p:nvPr/>
        </p:nvSpPr>
        <p:spPr>
          <a:xfrm>
            <a:off x="317241" y="802603"/>
            <a:ext cx="11616612" cy="5909310"/>
          </a:xfrm>
          <a:prstGeom prst="rect">
            <a:avLst/>
          </a:prstGeom>
        </p:spPr>
        <p:txBody>
          <a:bodyPr wrap="square">
            <a:spAutoFit/>
          </a:bodyPr>
          <a:lstStyle/>
          <a:p>
            <a:r>
              <a:rPr lang="en-GB" b="1" dirty="0">
                <a:latin typeface="Söhne"/>
              </a:rPr>
              <a:t>Step 1 - </a:t>
            </a:r>
            <a:r>
              <a:rPr lang="en-US" b="1" dirty="0"/>
              <a:t>Fetching Products from the Database:</a:t>
            </a:r>
            <a:r>
              <a:rPr lang="en-US" dirty="0"/>
              <a:t> </a:t>
            </a:r>
          </a:p>
          <a:p>
            <a:r>
              <a:rPr lang="en-US" dirty="0"/>
              <a:t>	$topproducts = Product::all();</a:t>
            </a:r>
          </a:p>
          <a:p>
            <a:endParaRPr lang="en-US" dirty="0"/>
          </a:p>
          <a:p>
            <a:r>
              <a:rPr lang="en-GB" b="1" dirty="0">
                <a:latin typeface="Söhne"/>
              </a:rPr>
              <a:t>Step 2 - </a:t>
            </a:r>
            <a:r>
              <a:rPr lang="en-US" b="1" dirty="0"/>
              <a:t>Bubble Sort for Sorting::</a:t>
            </a:r>
            <a:endParaRPr lang="en-US" dirty="0"/>
          </a:p>
          <a:p>
            <a:r>
              <a:rPr lang="en-US" dirty="0"/>
              <a:t>	$n = count($topproducts);</a:t>
            </a:r>
          </a:p>
          <a:p>
            <a:r>
              <a:rPr lang="en-US" dirty="0"/>
              <a:t>	for ($i = 0; $i &lt; $n - 1; $i++) {</a:t>
            </a:r>
          </a:p>
          <a:p>
            <a:r>
              <a:rPr lang="en-US" dirty="0"/>
              <a:t>   		for ($j = 0; $j &lt; $n - $i - 1; $j++) {</a:t>
            </a:r>
          </a:p>
          <a:p>
            <a:r>
              <a:rPr lang="en-US" dirty="0"/>
              <a:t>      	    		if ($topproducts[$j]-&gt;totalsells &lt; $topproducts[$j + 1]-&gt;totalsells) </a:t>
            </a:r>
          </a:p>
          <a:p>
            <a:r>
              <a:rPr lang="en-US" dirty="0"/>
              <a:t>				temp = $topproducts[$j];</a:t>
            </a:r>
          </a:p>
          <a:p>
            <a:r>
              <a:rPr lang="en-US" dirty="0"/>
              <a:t>            			$topproducts[$j] = $topproducts[$j + 1];</a:t>
            </a:r>
          </a:p>
          <a:p>
            <a:r>
              <a:rPr lang="en-US" dirty="0"/>
              <a:t>            			$topproducts[$j + 1] = $temp;</a:t>
            </a:r>
          </a:p>
          <a:p>
            <a:endParaRPr lang="en-US" dirty="0"/>
          </a:p>
          <a:p>
            <a:r>
              <a:rPr lang="en-GB" b="1" dirty="0">
                <a:latin typeface="Söhne"/>
              </a:rPr>
              <a:t>Step 3 - </a:t>
            </a:r>
            <a:r>
              <a:rPr lang="en-US" b="1" dirty="0"/>
              <a:t>Pagination Implementation:</a:t>
            </a:r>
            <a:r>
              <a:rPr lang="en-US" dirty="0"/>
              <a:t>	</a:t>
            </a:r>
          </a:p>
          <a:p>
            <a:r>
              <a:rPr lang="fr-FR" dirty="0"/>
              <a:t>	$perPage = 6;</a:t>
            </a:r>
          </a:p>
          <a:p>
            <a:r>
              <a:rPr lang="fr-FR" dirty="0"/>
              <a:t>	$currentPage = request()-&gt;input('page', 1);</a:t>
            </a:r>
          </a:p>
          <a:p>
            <a:endParaRPr lang="fr-FR" dirty="0"/>
          </a:p>
          <a:p>
            <a:r>
              <a:rPr lang="en-GB" b="1" dirty="0">
                <a:latin typeface="Söhne"/>
              </a:rPr>
              <a:t>Step 4 - </a:t>
            </a:r>
            <a:r>
              <a:rPr lang="en-US" b="1" dirty="0"/>
              <a:t>Slicing and Creating a Paginator:</a:t>
            </a:r>
          </a:p>
          <a:p>
            <a:r>
              <a:rPr lang="en-US" dirty="0"/>
              <a:t>	$topproducts = collect($topproducts)-&gt;slice(($currentPage - 1) *$perPage, $perPage)-&gt;all();</a:t>
            </a:r>
          </a:p>
          <a:p>
            <a:r>
              <a:rPr lang="en-US" dirty="0"/>
              <a:t>	$topproducts = new \Illuminate\Pagination\LengthAwarePaginator($topproducts, count($topproducts), $perPage, 	$currentPage);</a:t>
            </a:r>
          </a:p>
          <a:p>
            <a:endParaRPr lang="en-GB" dirty="0">
              <a:latin typeface="Söhne"/>
            </a:endParaRPr>
          </a:p>
        </p:txBody>
      </p:sp>
    </p:spTree>
    <p:extLst>
      <p:ext uri="{BB962C8B-B14F-4D97-AF65-F5344CB8AC3E}">
        <p14:creationId xmlns:p14="http://schemas.microsoft.com/office/powerpoint/2010/main" val="1581739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Implementation</a:t>
            </a:r>
          </a:p>
        </p:txBody>
      </p:sp>
      <p:pic>
        <p:nvPicPr>
          <p:cNvPr id="5" name="Content Placeholder 4"/>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40156" y="1967456"/>
            <a:ext cx="8982671" cy="4280877"/>
          </a:xfrm>
          <a:prstGeom prst="rect">
            <a:avLst/>
          </a:prstGeom>
          <a:noFill/>
        </p:spPr>
      </p:pic>
      <p:sp>
        <p:nvSpPr>
          <p:cNvPr id="4" name="Slide Number Placeholder 3"/>
          <p:cNvSpPr>
            <a:spLocks noGrp="1"/>
          </p:cNvSpPr>
          <p:nvPr>
            <p:ph type="sldNum" sz="quarter" idx="12"/>
          </p:nvPr>
        </p:nvSpPr>
        <p:spPr/>
        <p:txBody>
          <a:bodyPr/>
          <a:lstStyle/>
          <a:p>
            <a:fld id="{240927A0-5E7B-499A-8004-BEE5EA1DB7E9}" type="slidenum">
              <a:rPr lang="en-US" smtClean="0"/>
              <a:t>22</a:t>
            </a:fld>
            <a:endParaRPr lang="en-US"/>
          </a:p>
        </p:txBody>
      </p:sp>
    </p:spTree>
    <p:extLst>
      <p:ext uri="{BB962C8B-B14F-4D97-AF65-F5344CB8AC3E}">
        <p14:creationId xmlns:p14="http://schemas.microsoft.com/office/powerpoint/2010/main" val="1958348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8FE6E-8A6A-43D4-81F5-A44C789E686C}"/>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Testing</a:t>
            </a:r>
          </a:p>
        </p:txBody>
      </p:sp>
      <p:sp>
        <p:nvSpPr>
          <p:cNvPr id="3" name="Content Placeholder 2">
            <a:extLst>
              <a:ext uri="{FF2B5EF4-FFF2-40B4-BE49-F238E27FC236}">
                <a16:creationId xmlns:a16="http://schemas.microsoft.com/office/drawing/2014/main" id="{D99CEC7B-5FA8-4B2F-A793-825F6CFD7DE4}"/>
              </a:ext>
            </a:extLst>
          </p:cNvPr>
          <p:cNvSpPr>
            <a:spLocks noGrp="1"/>
          </p:cNvSpPr>
          <p:nvPr>
            <p:ph idx="1"/>
          </p:nvPr>
        </p:nvSpPr>
        <p:spPr/>
        <p:txBody>
          <a:bodyPr/>
          <a:lstStyle/>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Unit Testing</a:t>
            </a:r>
          </a:p>
          <a:p>
            <a:pPr marL="0" indent="0">
              <a:buNone/>
            </a:pPr>
            <a:r>
              <a:rPr lang="en-US" dirty="0">
                <a:latin typeface="Times New Roman" panose="02020603050405020304" pitchFamily="18" charset="0"/>
                <a:cs typeface="Times New Roman" panose="02020603050405020304" pitchFamily="18" charset="0"/>
              </a:rPr>
              <a:t>               By ourself</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Acceptance Testing  </a:t>
            </a:r>
          </a:p>
          <a:p>
            <a:pPr marL="0" indent="0">
              <a:buNone/>
            </a:pPr>
            <a:r>
              <a:rPr lang="en-US" dirty="0">
                <a:latin typeface="Times New Roman" panose="02020603050405020304" pitchFamily="18" charset="0"/>
                <a:cs typeface="Times New Roman" panose="02020603050405020304" pitchFamily="18" charset="0"/>
              </a:rPr>
              <a:t>               Reviewing it with supervisor</a:t>
            </a:r>
          </a:p>
        </p:txBody>
      </p:sp>
      <p:sp>
        <p:nvSpPr>
          <p:cNvPr id="4" name="Slide Number Placeholder 3"/>
          <p:cNvSpPr>
            <a:spLocks noGrp="1"/>
          </p:cNvSpPr>
          <p:nvPr>
            <p:ph type="sldNum" sz="quarter" idx="12"/>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fld id="{240927A0-5E7B-499A-8004-BEE5EA1DB7E9}" type="slidenum">
              <a:rPr kumimoji="0" lang="en-US" b="0" i="0" u="none" strike="noStrike" kern="1200" cap="none" spc="0" normalizeH="0" baseline="0" noProof="0" smtClean="0">
                <a:ln>
                  <a:noFill/>
                </a:ln>
                <a:solidFill>
                  <a:prstClr val="white"/>
                </a:solidFill>
                <a:effectLst/>
                <a:uLnTx/>
                <a:uFillTx/>
                <a:latin typeface="Century Gothic" panose="020B0502020202020204"/>
                <a:ea typeface="+mn-ea"/>
                <a:cs typeface="+mn-cs"/>
              </a:rPr>
              <a:pPr marL="0" marR="0" lvl="0" indent="0" algn="ctr" defTabSz="457200" rtl="0" eaLnBrk="1" fontAlgn="auto" latinLnBrk="0" hangingPunct="1">
                <a:lnSpc>
                  <a:spcPct val="100000"/>
                </a:lnSpc>
                <a:spcBef>
                  <a:spcPts val="0"/>
                </a:spcBef>
                <a:spcAft>
                  <a:spcPts val="0"/>
                </a:spcAft>
                <a:buClrTx/>
                <a:buSzTx/>
                <a:buFontTx/>
                <a:buNone/>
                <a:tabLst/>
                <a:defRPr/>
              </a:pPr>
              <a:t>23</a:t>
            </a:fld>
            <a:endParaRPr kumimoji="0" lang="en-US"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Tree>
    <p:extLst>
      <p:ext uri="{BB962C8B-B14F-4D97-AF65-F5344CB8AC3E}">
        <p14:creationId xmlns:p14="http://schemas.microsoft.com/office/powerpoint/2010/main" val="28938826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A3071-9F46-458D-9F49-6BCF84ADE789}"/>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Risk</a:t>
            </a:r>
          </a:p>
        </p:txBody>
      </p:sp>
      <p:sp>
        <p:nvSpPr>
          <p:cNvPr id="3" name="Content Placeholder 2">
            <a:extLst>
              <a:ext uri="{FF2B5EF4-FFF2-40B4-BE49-F238E27FC236}">
                <a16:creationId xmlns:a16="http://schemas.microsoft.com/office/drawing/2014/main" id="{45BE8AA1-37FC-44C5-AA8D-38D79DB55384}"/>
              </a:ext>
            </a:extLst>
          </p:cNvPr>
          <p:cNvSpPr>
            <a:spLocks noGrp="1"/>
          </p:cNvSpPr>
          <p:nvPr>
            <p:ph idx="1"/>
          </p:nvPr>
        </p:nvSpPr>
        <p:spPr/>
        <p:txBody>
          <a:bodyPr>
            <a:normAutofit/>
          </a:bodyPr>
          <a:lstStyle/>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Malware</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Thift and Loss</a:t>
            </a:r>
          </a:p>
        </p:txBody>
      </p:sp>
      <p:sp>
        <p:nvSpPr>
          <p:cNvPr id="4" name="Slide Number Placeholder 3"/>
          <p:cNvSpPr>
            <a:spLocks noGrp="1"/>
          </p:cNvSpPr>
          <p:nvPr>
            <p:ph type="sldNum" sz="quarter" idx="12"/>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fld id="{240927A0-5E7B-499A-8004-BEE5EA1DB7E9}" type="slidenum">
              <a:rPr kumimoji="0" lang="en-US" b="0" i="0" u="none" strike="noStrike" kern="1200" cap="none" spc="0" normalizeH="0" baseline="0" noProof="0" smtClean="0">
                <a:ln>
                  <a:noFill/>
                </a:ln>
                <a:solidFill>
                  <a:prstClr val="white"/>
                </a:solidFill>
                <a:effectLst/>
                <a:uLnTx/>
                <a:uFillTx/>
                <a:latin typeface="Century Gothic" panose="020B0502020202020204"/>
                <a:ea typeface="+mn-ea"/>
                <a:cs typeface="+mn-cs"/>
              </a:rPr>
              <a:pPr marL="0" marR="0" lvl="0" indent="0" algn="ctr" defTabSz="457200" rtl="0" eaLnBrk="1" fontAlgn="auto" latinLnBrk="0" hangingPunct="1">
                <a:lnSpc>
                  <a:spcPct val="100000"/>
                </a:lnSpc>
                <a:spcBef>
                  <a:spcPts val="0"/>
                </a:spcBef>
                <a:spcAft>
                  <a:spcPts val="0"/>
                </a:spcAft>
                <a:buClrTx/>
                <a:buSzTx/>
                <a:buFontTx/>
                <a:buNone/>
                <a:tabLst/>
                <a:defRPr/>
              </a:pPr>
              <a:t>24</a:t>
            </a:fld>
            <a:endParaRPr kumimoji="0" lang="en-US"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Tree>
    <p:extLst>
      <p:ext uri="{BB962C8B-B14F-4D97-AF65-F5344CB8AC3E}">
        <p14:creationId xmlns:p14="http://schemas.microsoft.com/office/powerpoint/2010/main" val="11936062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Future Recommendations </a:t>
            </a:r>
          </a:p>
        </p:txBody>
      </p:sp>
      <p:sp>
        <p:nvSpPr>
          <p:cNvPr id="3" name="Content Placeholder 2"/>
          <p:cNvSpPr>
            <a:spLocks noGrp="1"/>
          </p:cNvSpPr>
          <p:nvPr>
            <p:ph idx="1"/>
          </p:nvPr>
        </p:nvSpPr>
        <p:spPr/>
        <p:txBody>
          <a:bodyPr/>
          <a:lstStyle/>
          <a:p>
            <a:pPr lvl="0" fontAlgn="base"/>
            <a:r>
              <a:rPr lang="en-US" dirty="0"/>
              <a:t>Integrate multiple load balancers to distribute loads of the system.</a:t>
            </a:r>
          </a:p>
          <a:p>
            <a:pPr lvl="0" fontAlgn="base"/>
            <a:r>
              <a:rPr lang="en-US" dirty="0"/>
              <a:t>Create the master and slave database structure to reduce the overload of the database queries.</a:t>
            </a:r>
          </a:p>
          <a:p>
            <a:pPr lvl="0" fontAlgn="base"/>
            <a:r>
              <a:rPr lang="en-US" dirty="0"/>
              <a:t>Automation </a:t>
            </a:r>
          </a:p>
          <a:p>
            <a:pPr lvl="0" fontAlgn="base"/>
            <a:r>
              <a:rPr lang="en-US" dirty="0"/>
              <a:t>Add multiple suppliers  </a:t>
            </a:r>
          </a:p>
          <a:p>
            <a:r>
              <a:rPr lang="en-US" dirty="0"/>
              <a:t>Product return </a:t>
            </a:r>
          </a:p>
        </p:txBody>
      </p:sp>
      <p:sp>
        <p:nvSpPr>
          <p:cNvPr id="4" name="Slide Number Placeholder 3"/>
          <p:cNvSpPr>
            <a:spLocks noGrp="1"/>
          </p:cNvSpPr>
          <p:nvPr>
            <p:ph type="sldNum" sz="quarter" idx="12"/>
          </p:nvPr>
        </p:nvSpPr>
        <p:spPr/>
        <p:txBody>
          <a:bodyPr/>
          <a:lstStyle/>
          <a:p>
            <a:fld id="{240927A0-5E7B-499A-8004-BEE5EA1DB7E9}" type="slidenum">
              <a:rPr lang="en-US" smtClean="0"/>
              <a:t>25</a:t>
            </a:fld>
            <a:endParaRPr lang="en-US"/>
          </a:p>
        </p:txBody>
      </p:sp>
    </p:spTree>
    <p:extLst>
      <p:ext uri="{BB962C8B-B14F-4D97-AF65-F5344CB8AC3E}">
        <p14:creationId xmlns:p14="http://schemas.microsoft.com/office/powerpoint/2010/main" val="24814534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Time Plan</a:t>
            </a:r>
          </a:p>
        </p:txBody>
      </p:sp>
      <p:pic>
        <p:nvPicPr>
          <p:cNvPr id="7" name="Content Placeholder 6">
            <a:extLst>
              <a:ext uri="{FF2B5EF4-FFF2-40B4-BE49-F238E27FC236}">
                <a16:creationId xmlns:a16="http://schemas.microsoft.com/office/drawing/2014/main" id="{BB7DE1A6-49DE-4E09-A627-D505B5833DF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92434" y="1978090"/>
            <a:ext cx="9168541" cy="4198775"/>
          </a:xfrm>
        </p:spPr>
      </p:pic>
      <p:sp>
        <p:nvSpPr>
          <p:cNvPr id="4" name="Slide Number Placeholder 3"/>
          <p:cNvSpPr>
            <a:spLocks noGrp="1"/>
          </p:cNvSpPr>
          <p:nvPr>
            <p:ph type="sldNum" sz="quarter" idx="12"/>
          </p:nvPr>
        </p:nvSpPr>
        <p:spPr/>
        <p:txBody>
          <a:bodyPr/>
          <a:lstStyle/>
          <a:p>
            <a:fld id="{240927A0-5E7B-499A-8004-BEE5EA1DB7E9}" type="slidenum">
              <a:rPr lang="en-US" smtClean="0"/>
              <a:t>26</a:t>
            </a:fld>
            <a:endParaRPr lang="en-US"/>
          </a:p>
        </p:txBody>
      </p:sp>
    </p:spTree>
    <p:extLst>
      <p:ext uri="{BB962C8B-B14F-4D97-AF65-F5344CB8AC3E}">
        <p14:creationId xmlns:p14="http://schemas.microsoft.com/office/powerpoint/2010/main" val="736552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p:txBody>
          <a:bodyPr>
            <a:normAutofit/>
          </a:bodyPr>
          <a:lstStyle/>
          <a:p>
            <a:pPr marL="0" indent="0">
              <a:buNone/>
            </a:pPr>
            <a:r>
              <a:rPr lang="en-US" dirty="0"/>
              <a:t> </a:t>
            </a:r>
          </a:p>
        </p:txBody>
      </p:sp>
      <p:sp>
        <p:nvSpPr>
          <p:cNvPr id="4" name="Slide Number Placeholder 3"/>
          <p:cNvSpPr>
            <a:spLocks noGrp="1"/>
          </p:cNvSpPr>
          <p:nvPr>
            <p:ph type="sldNum" sz="quarter" idx="12"/>
          </p:nvPr>
        </p:nvSpPr>
        <p:spPr/>
        <p:txBody>
          <a:bodyPr/>
          <a:lstStyle/>
          <a:p>
            <a:fld id="{240927A0-5E7B-499A-8004-BEE5EA1DB7E9}" type="slidenum">
              <a:rPr lang="en-US" smtClean="0"/>
              <a:t>27</a:t>
            </a:fld>
            <a:endParaRPr lang="en-US"/>
          </a:p>
        </p:txBody>
      </p:sp>
      <p:pic>
        <p:nvPicPr>
          <p:cNvPr id="6" name="Picture 5"/>
          <p:cNvPicPr>
            <a:picLocks noChangeAspect="1"/>
          </p:cNvPicPr>
          <p:nvPr/>
        </p:nvPicPr>
        <p:blipFill>
          <a:blip r:embed="rId2"/>
          <a:stretch>
            <a:fillRect/>
          </a:stretch>
        </p:blipFill>
        <p:spPr>
          <a:xfrm>
            <a:off x="541196" y="1977565"/>
            <a:ext cx="6923473" cy="4739757"/>
          </a:xfrm>
          <a:prstGeom prst="rect">
            <a:avLst/>
          </a:prstGeom>
        </p:spPr>
      </p:pic>
      <p:sp>
        <p:nvSpPr>
          <p:cNvPr id="5" name="Rectangle 4">
            <a:extLst>
              <a:ext uri="{FF2B5EF4-FFF2-40B4-BE49-F238E27FC236}">
                <a16:creationId xmlns:a16="http://schemas.microsoft.com/office/drawing/2014/main" id="{53013988-611C-4A4E-B042-624A2EE5CC55}"/>
              </a:ext>
            </a:extLst>
          </p:cNvPr>
          <p:cNvSpPr/>
          <p:nvPr/>
        </p:nvSpPr>
        <p:spPr>
          <a:xfrm>
            <a:off x="948611" y="1916008"/>
            <a:ext cx="9007152" cy="4801314"/>
          </a:xfrm>
          <a:prstGeom prst="rect">
            <a:avLst/>
          </a:prstGeom>
        </p:spPr>
        <p:txBody>
          <a:bodyPr wrap="square">
            <a:spAutoFit/>
          </a:bodyPr>
          <a:lstStyle/>
          <a:p>
            <a:r>
              <a:rPr lang="en-US" dirty="0"/>
              <a:t>[1] "</a:t>
            </a:r>
            <a:r>
              <a:rPr lang="en-US" dirty="0" err="1"/>
              <a:t>Daraz</a:t>
            </a:r>
            <a:r>
              <a:rPr lang="en-US" dirty="0"/>
              <a:t> Nepal - Online Shopping in Nepal," </a:t>
            </a:r>
            <a:r>
              <a:rPr lang="en-US" dirty="0" err="1"/>
              <a:t>Daraz</a:t>
            </a:r>
            <a:r>
              <a:rPr lang="en-US" dirty="0"/>
              <a:t> Nepal, 2022. [Online]. Available: https://www.daraz.com.np/. [Accessed: 06- Jun- 2022].</a:t>
            </a:r>
          </a:p>
          <a:p>
            <a:endParaRPr lang="en-US" dirty="0"/>
          </a:p>
          <a:p>
            <a:r>
              <a:rPr lang="en-US" dirty="0"/>
              <a:t>[2] "</a:t>
            </a:r>
            <a:r>
              <a:rPr lang="en-US" dirty="0" err="1"/>
              <a:t>SastoDeal</a:t>
            </a:r>
            <a:r>
              <a:rPr lang="en-US" dirty="0"/>
              <a:t> - Online Shopping in Nepal," </a:t>
            </a:r>
            <a:r>
              <a:rPr lang="en-US" dirty="0" err="1"/>
              <a:t>SastoDeal</a:t>
            </a:r>
            <a:r>
              <a:rPr lang="en-US" dirty="0"/>
              <a:t>, 2022. [Online]. Available: https://www.sastodeal.com/. [Accessed: 06- Jun- 2022].</a:t>
            </a:r>
          </a:p>
          <a:p>
            <a:endParaRPr lang="en-US" dirty="0"/>
          </a:p>
          <a:p>
            <a:r>
              <a:rPr lang="en-US" dirty="0"/>
              <a:t>[3] "</a:t>
            </a:r>
            <a:r>
              <a:rPr lang="en-US" dirty="0" err="1"/>
              <a:t>HamroBazar</a:t>
            </a:r>
            <a:r>
              <a:rPr lang="en-US" dirty="0"/>
              <a:t> - Sell &amp; Buy Online in Nepal," </a:t>
            </a:r>
            <a:r>
              <a:rPr lang="en-US" dirty="0" err="1"/>
              <a:t>HamroBazar</a:t>
            </a:r>
            <a:r>
              <a:rPr lang="en-US" dirty="0"/>
              <a:t>, 2022. [Online]. Available: https://hamrobazar.com/. [Accessed: 06- Jun- 2022].</a:t>
            </a:r>
          </a:p>
          <a:p>
            <a:endParaRPr lang="en-US" dirty="0"/>
          </a:p>
          <a:p>
            <a:r>
              <a:rPr lang="en-US" dirty="0"/>
              <a:t>[4] "Mero Shopping - Online Shopping in Nepal," Mero Shopping, 2022. [Online]. Available: https://www.meroshopping.com/. [Accessed: 06- Jun- 2022].</a:t>
            </a:r>
          </a:p>
          <a:p>
            <a:endParaRPr lang="en-US" dirty="0"/>
          </a:p>
          <a:p>
            <a:r>
              <a:rPr lang="en-US" dirty="0"/>
              <a:t>[5] "</a:t>
            </a:r>
            <a:r>
              <a:rPr lang="en-US" dirty="0" err="1"/>
              <a:t>OkDam</a:t>
            </a:r>
            <a:r>
              <a:rPr lang="en-US" dirty="0"/>
              <a:t> - Online Shopping in Nepal," </a:t>
            </a:r>
            <a:r>
              <a:rPr lang="en-US" dirty="0" err="1"/>
              <a:t>OkDam</a:t>
            </a:r>
            <a:r>
              <a:rPr lang="en-US" dirty="0"/>
              <a:t>, 2022. [Online]. Available: https://www.okdam.com/. [Accessed: 06- Jun- 2022].</a:t>
            </a:r>
          </a:p>
          <a:p>
            <a:endParaRPr lang="en-US" dirty="0"/>
          </a:p>
          <a:p>
            <a:r>
              <a:rPr lang="en-US" dirty="0"/>
              <a:t>[6] "</a:t>
            </a:r>
            <a:r>
              <a:rPr lang="en-US" dirty="0" err="1"/>
              <a:t>NepBay</a:t>
            </a:r>
            <a:r>
              <a:rPr lang="en-US" dirty="0"/>
              <a:t> - Online Shopping in Nepal," </a:t>
            </a:r>
            <a:r>
              <a:rPr lang="en-US" dirty="0" err="1"/>
              <a:t>NepBay</a:t>
            </a:r>
            <a:r>
              <a:rPr lang="en-US" dirty="0"/>
              <a:t>, 2022. [Online]. Available: https://nepbay.com/. [Accessed: 06- Jun- 2022].</a:t>
            </a:r>
          </a:p>
        </p:txBody>
      </p:sp>
    </p:spTree>
    <p:extLst>
      <p:ext uri="{BB962C8B-B14F-4D97-AF65-F5344CB8AC3E}">
        <p14:creationId xmlns:p14="http://schemas.microsoft.com/office/powerpoint/2010/main" val="28381994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20834-5DE9-49FB-88E3-D1FCAB13A87B}"/>
              </a:ext>
            </a:extLst>
          </p:cNvPr>
          <p:cNvSpPr>
            <a:spLocks noGrp="1"/>
          </p:cNvSpPr>
          <p:nvPr>
            <p:ph type="title"/>
          </p:nvPr>
        </p:nvSpPr>
        <p:spPr>
          <a:xfrm>
            <a:off x="344463" y="334062"/>
            <a:ext cx="4339504" cy="1296140"/>
          </a:xfrm>
        </p:spPr>
        <p:txBody>
          <a:bodyPr>
            <a:normAutofit/>
          </a:bodyPr>
          <a:lstStyle/>
          <a:p>
            <a:r>
              <a:rPr lang="en-US" b="1"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C98FB47E-9D74-4B7E-B877-564CA8C9374A}"/>
              </a:ext>
            </a:extLst>
          </p:cNvPr>
          <p:cNvSpPr>
            <a:spLocks noGrp="1"/>
          </p:cNvSpPr>
          <p:nvPr>
            <p:ph idx="1"/>
          </p:nvPr>
        </p:nvSpPr>
        <p:spPr>
          <a:xfrm>
            <a:off x="1295402" y="2574524"/>
            <a:ext cx="9419947" cy="3301344"/>
          </a:xfrm>
        </p:spPr>
        <p:txBody>
          <a:bodyPr>
            <a:normAutofit/>
          </a:bodyPr>
          <a:lstStyle/>
          <a:p>
            <a:pPr algn="just">
              <a:buFont typeface="Wingdings" panose="05000000000000000000" pitchFamily="2" charset="2"/>
              <a:buChar char="q"/>
            </a:pPr>
            <a:r>
              <a:rPr lang="en-US" sz="1800" dirty="0">
                <a:latin typeface="Times New Roman" panose="02020603050405020304" pitchFamily="18" charset="0"/>
                <a:cs typeface="Times New Roman" panose="02020603050405020304" pitchFamily="18" charset="0"/>
              </a:rPr>
              <a:t>A marketplace is an online platform that connects buyers and sellers, facilitating the exchange of goods, services, or information in a virtual environment. </a:t>
            </a:r>
          </a:p>
          <a:p>
            <a:pPr algn="just">
              <a:buFont typeface="Wingdings" panose="05000000000000000000" pitchFamily="2" charset="2"/>
              <a:buChar char="q"/>
            </a:pPr>
            <a:r>
              <a:rPr lang="en-US" sz="1800" dirty="0">
                <a:latin typeface="Times New Roman" panose="02020603050405020304" pitchFamily="18" charset="0"/>
                <a:cs typeface="Times New Roman" panose="02020603050405020304" pitchFamily="18" charset="0"/>
              </a:rPr>
              <a:t>In a marketplace, various vendors and local business offer their products or services, while customers can compare options and make purchases conveniently through the platform.</a:t>
            </a:r>
          </a:p>
          <a:p>
            <a:pPr algn="just">
              <a:buFont typeface="Wingdings" panose="05000000000000000000" pitchFamily="2" charset="2"/>
              <a:buChar char="q"/>
            </a:pPr>
            <a:r>
              <a:rPr lang="en-US" sz="1800" dirty="0">
                <a:solidFill>
                  <a:schemeClr val="tx1"/>
                </a:solidFill>
                <a:latin typeface="Times New Roman" panose="02020603050405020304" pitchFamily="18" charset="0"/>
                <a:cs typeface="Times New Roman" panose="02020603050405020304" pitchFamily="18" charset="0"/>
              </a:rPr>
              <a:t>User can buy products and list their own products to sell.</a:t>
            </a:r>
          </a:p>
        </p:txBody>
      </p:sp>
      <p:sp>
        <p:nvSpPr>
          <p:cNvPr id="4" name="Slide Number Placeholder 3"/>
          <p:cNvSpPr>
            <a:spLocks noGrp="1"/>
          </p:cNvSpPr>
          <p:nvPr>
            <p:ph type="sldNum" sz="quarter" idx="12"/>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fld id="{240927A0-5E7B-499A-8004-BEE5EA1DB7E9}" type="slidenum">
              <a:rPr kumimoji="0" lang="en-US" sz="2800" b="0" i="0" u="none" strike="noStrike" kern="1200" cap="none" spc="0" normalizeH="0" baseline="0" noProof="0" smtClean="0">
                <a:ln>
                  <a:noFill/>
                </a:ln>
                <a:solidFill>
                  <a:prstClr val="white"/>
                </a:solidFill>
                <a:effectLst/>
                <a:uLnTx/>
                <a:uFillTx/>
                <a:latin typeface="Century Gothic" panose="020B0502020202020204"/>
                <a:ea typeface="+mn-ea"/>
                <a:cs typeface="+mn-cs"/>
              </a:rPr>
              <a:pPr marL="0" marR="0" lvl="0" indent="0" algn="ctr" defTabSz="457200" rtl="0" eaLnBrk="1" fontAlgn="auto" latinLnBrk="0" hangingPunct="1">
                <a:lnSpc>
                  <a:spcPct val="100000"/>
                </a:lnSpc>
                <a:spcBef>
                  <a:spcPts val="0"/>
                </a:spcBef>
                <a:spcAft>
                  <a:spcPts val="0"/>
                </a:spcAft>
                <a:buClrTx/>
                <a:buSzTx/>
                <a:buFontTx/>
                <a:buNone/>
                <a:tabLst/>
                <a:defRPr/>
              </a:pPr>
              <a:t>3</a:t>
            </a:fld>
            <a:endParaRPr kumimoji="0" lang="en-US" sz="2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Tree>
    <p:extLst>
      <p:ext uri="{BB962C8B-B14F-4D97-AF65-F5344CB8AC3E}">
        <p14:creationId xmlns:p14="http://schemas.microsoft.com/office/powerpoint/2010/main" val="10093401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B5B4C-BED2-4F83-BCC4-B80A1C86C5DE}"/>
              </a:ext>
            </a:extLst>
          </p:cNvPr>
          <p:cNvSpPr>
            <a:spLocks noGrp="1"/>
          </p:cNvSpPr>
          <p:nvPr>
            <p:ph type="title"/>
          </p:nvPr>
        </p:nvSpPr>
        <p:spPr>
          <a:xfrm>
            <a:off x="542068" y="784257"/>
            <a:ext cx="9099979" cy="1006836"/>
          </a:xfrm>
        </p:spPr>
        <p:txBody>
          <a:bodyPr/>
          <a:lstStyle/>
          <a:p>
            <a:r>
              <a:rPr lang="en-US" b="1" dirty="0">
                <a:latin typeface="Times New Roman" panose="02020603050405020304" pitchFamily="18" charset="0"/>
                <a:cs typeface="Times New Roman" panose="02020603050405020304" pitchFamily="18" charset="0"/>
              </a:rPr>
              <a:t>Background Study</a:t>
            </a:r>
          </a:p>
        </p:txBody>
      </p:sp>
      <p:sp>
        <p:nvSpPr>
          <p:cNvPr id="3" name="Content Placeholder 2">
            <a:extLst>
              <a:ext uri="{FF2B5EF4-FFF2-40B4-BE49-F238E27FC236}">
                <a16:creationId xmlns:a16="http://schemas.microsoft.com/office/drawing/2014/main" id="{293FA0EB-6D63-40FA-9694-7E4E4387632A}"/>
              </a:ext>
            </a:extLst>
          </p:cNvPr>
          <p:cNvSpPr>
            <a:spLocks noGrp="1"/>
          </p:cNvSpPr>
          <p:nvPr>
            <p:ph idx="1"/>
          </p:nvPr>
        </p:nvSpPr>
        <p:spPr>
          <a:xfrm>
            <a:off x="880634" y="2366682"/>
            <a:ext cx="10736743" cy="4378892"/>
          </a:xfrm>
        </p:spPr>
        <p:txBody>
          <a:bodyPr>
            <a:normAutofit/>
          </a:bodyPr>
          <a:lstStyle/>
          <a:p>
            <a:r>
              <a:rPr lang="en-US" dirty="0"/>
              <a:t>Online marketplaces in Nepal are very less advertised.</a:t>
            </a:r>
          </a:p>
          <a:p>
            <a:r>
              <a:rPr lang="en-US" dirty="0"/>
              <a:t>It is still a new born industry.</a:t>
            </a:r>
          </a:p>
          <a:p>
            <a:r>
              <a:rPr lang="en-US" dirty="0"/>
              <a:t>Customer behavior and preferences is still negative.</a:t>
            </a:r>
          </a:p>
          <a:p>
            <a:r>
              <a:rPr lang="en-US" dirty="0"/>
              <a:t>Marketing and awareness is needed.</a:t>
            </a:r>
          </a:p>
          <a:p>
            <a:r>
              <a:rPr lang="en-US" dirty="0"/>
              <a:t>Website design and user experience should be improved.</a:t>
            </a:r>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fld id="{240927A0-5E7B-499A-8004-BEE5EA1DB7E9}" type="slidenum">
              <a:rPr kumimoji="0" lang="en-US" sz="2800" b="0" i="0" u="none" strike="noStrike" kern="1200" cap="none" spc="0" normalizeH="0" baseline="0" noProof="0" smtClean="0">
                <a:ln>
                  <a:noFill/>
                </a:ln>
                <a:solidFill>
                  <a:prstClr val="white"/>
                </a:solidFill>
                <a:effectLst/>
                <a:uLnTx/>
                <a:uFillTx/>
                <a:latin typeface="Century Gothic" panose="020B0502020202020204"/>
                <a:ea typeface="+mn-ea"/>
                <a:cs typeface="+mn-cs"/>
              </a:rPr>
              <a:pPr marL="0" marR="0" lvl="0" indent="0" algn="ctr" defTabSz="457200" rtl="0" eaLnBrk="1" fontAlgn="auto" latinLnBrk="0" hangingPunct="1">
                <a:lnSpc>
                  <a:spcPct val="100000"/>
                </a:lnSpc>
                <a:spcBef>
                  <a:spcPts val="0"/>
                </a:spcBef>
                <a:spcAft>
                  <a:spcPts val="0"/>
                </a:spcAft>
                <a:buClrTx/>
                <a:buSzTx/>
                <a:buFontTx/>
                <a:buNone/>
                <a:tabLst/>
                <a:defRPr/>
              </a:pPr>
              <a:t>4</a:t>
            </a:fld>
            <a:endParaRPr kumimoji="0" lang="en-US" sz="2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Tree>
    <p:extLst>
      <p:ext uri="{BB962C8B-B14F-4D97-AF65-F5344CB8AC3E}">
        <p14:creationId xmlns:p14="http://schemas.microsoft.com/office/powerpoint/2010/main" val="36825272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7E52EE-1EE5-4A42-9784-450DED3DA3EF}"/>
              </a:ext>
            </a:extLst>
          </p:cNvPr>
          <p:cNvSpPr>
            <a:spLocks noGrp="1"/>
          </p:cNvSpPr>
          <p:nvPr>
            <p:ph type="title"/>
          </p:nvPr>
        </p:nvSpPr>
        <p:spPr>
          <a:xfrm>
            <a:off x="631596" y="973667"/>
            <a:ext cx="9284771" cy="770291"/>
          </a:xfrm>
        </p:spPr>
        <p:txBody>
          <a:bodyPr/>
          <a:lstStyle/>
          <a:p>
            <a:r>
              <a:rPr lang="en-US" b="1" dirty="0">
                <a:latin typeface="Times New Roman" panose="02020603050405020304" pitchFamily="18" charset="0"/>
                <a:cs typeface="Times New Roman" panose="02020603050405020304" pitchFamily="18" charset="0"/>
              </a:rPr>
              <a:t>Statement Of Problem</a:t>
            </a:r>
          </a:p>
        </p:txBody>
      </p:sp>
      <p:sp>
        <p:nvSpPr>
          <p:cNvPr id="4" name="Content Placeholder 3"/>
          <p:cNvSpPr>
            <a:spLocks noGrp="1"/>
          </p:cNvSpPr>
          <p:nvPr>
            <p:ph idx="1"/>
          </p:nvPr>
        </p:nvSpPr>
        <p:spPr/>
        <p:txBody>
          <a:bodyPr>
            <a:normAutofit/>
          </a:bodyPr>
          <a:lstStyle/>
          <a:p>
            <a:r>
              <a:rPr lang="en-US" dirty="0"/>
              <a:t>Competition</a:t>
            </a:r>
          </a:p>
          <a:p>
            <a:r>
              <a:rPr lang="en-US" dirty="0"/>
              <a:t>Supply chain management</a:t>
            </a:r>
          </a:p>
          <a:p>
            <a:r>
              <a:rPr lang="en-US" dirty="0"/>
              <a:t>Shipping and logistics</a:t>
            </a:r>
          </a:p>
          <a:p>
            <a:r>
              <a:rPr lang="en-US" dirty="0"/>
              <a:t>Digital piracy</a:t>
            </a:r>
          </a:p>
          <a:p>
            <a:r>
              <a:rPr lang="en-US" dirty="0"/>
              <a:t>Technical issues</a:t>
            </a:r>
          </a:p>
        </p:txBody>
      </p:sp>
      <p:sp>
        <p:nvSpPr>
          <p:cNvPr id="5" name="Slide Number Placeholder 4"/>
          <p:cNvSpPr>
            <a:spLocks noGrp="1"/>
          </p:cNvSpPr>
          <p:nvPr>
            <p:ph type="sldNum" sz="quarter" idx="12"/>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fld id="{240927A0-5E7B-499A-8004-BEE5EA1DB7E9}" type="slidenum">
              <a:rPr kumimoji="0" lang="en-US" sz="2800" b="0" i="0" u="none" strike="noStrike" kern="1200" cap="none" spc="0" normalizeH="0" baseline="0" noProof="0" smtClean="0">
                <a:ln>
                  <a:noFill/>
                </a:ln>
                <a:solidFill>
                  <a:prstClr val="white"/>
                </a:solidFill>
                <a:effectLst/>
                <a:uLnTx/>
                <a:uFillTx/>
                <a:latin typeface="Century Gothic" panose="020B0502020202020204"/>
                <a:ea typeface="+mn-ea"/>
                <a:cs typeface="+mn-cs"/>
              </a:rPr>
              <a:pPr marL="0" marR="0" lvl="0" indent="0" algn="ctr" defTabSz="457200" rtl="0" eaLnBrk="1" fontAlgn="auto" latinLnBrk="0" hangingPunct="1">
                <a:lnSpc>
                  <a:spcPct val="100000"/>
                </a:lnSpc>
                <a:spcBef>
                  <a:spcPts val="0"/>
                </a:spcBef>
                <a:spcAft>
                  <a:spcPts val="0"/>
                </a:spcAft>
                <a:buClrTx/>
                <a:buSzTx/>
                <a:buFontTx/>
                <a:buNone/>
                <a:tabLst/>
                <a:defRPr/>
              </a:pPr>
              <a:t>5</a:t>
            </a:fld>
            <a:endParaRPr kumimoji="0" lang="en-US" sz="2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Tree>
    <p:extLst>
      <p:ext uri="{BB962C8B-B14F-4D97-AF65-F5344CB8AC3E}">
        <p14:creationId xmlns:p14="http://schemas.microsoft.com/office/powerpoint/2010/main" val="6174100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12B3FFE-503A-419F-9A2D-0B74D028D50F}"/>
              </a:ext>
            </a:extLst>
          </p:cNvPr>
          <p:cNvSpPr>
            <a:spLocks noGrp="1"/>
          </p:cNvSpPr>
          <p:nvPr>
            <p:ph type="title"/>
          </p:nvPr>
        </p:nvSpPr>
        <p:spPr>
          <a:xfrm>
            <a:off x="914400" y="970961"/>
            <a:ext cx="9001967" cy="709671"/>
          </a:xfrm>
        </p:spPr>
        <p:txBody>
          <a:bodyPr>
            <a:normAutofit fontScale="90000"/>
          </a:bodyPr>
          <a:lstStyle/>
          <a:p>
            <a:br>
              <a:rPr lang="en-US"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Objectives</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2" name="Content Placeholder 1"/>
          <p:cNvSpPr>
            <a:spLocks noGrp="1"/>
          </p:cNvSpPr>
          <p:nvPr>
            <p:ph idx="1"/>
          </p:nvPr>
        </p:nvSpPr>
        <p:spPr/>
        <p:txBody>
          <a:bodyPr/>
          <a:lstStyle/>
          <a:p>
            <a:pPr lvl="0"/>
            <a:r>
              <a:rPr lang="en-US" dirty="0"/>
              <a:t>To offer a personalized shopping experience</a:t>
            </a:r>
          </a:p>
          <a:p>
            <a:pPr lvl="0"/>
            <a:r>
              <a:rPr lang="en-US" dirty="0"/>
              <a:t>To provide a wide range of products</a:t>
            </a:r>
          </a:p>
          <a:p>
            <a:pPr lvl="0"/>
            <a:r>
              <a:rPr lang="en-US" dirty="0"/>
              <a:t>To ensure a user-friendly website</a:t>
            </a:r>
          </a:p>
          <a:p>
            <a:pPr lvl="0"/>
            <a:r>
              <a:rPr lang="en-US" dirty="0"/>
              <a:t>To provide reliable payment and shipping options</a:t>
            </a:r>
          </a:p>
          <a:p>
            <a:pPr lvl="0"/>
            <a:r>
              <a:rPr lang="en-US" dirty="0"/>
              <a:t>To provide excellent customer service</a:t>
            </a:r>
          </a:p>
          <a:p>
            <a:pPr lvl="0"/>
            <a:r>
              <a:rPr lang="en-US" dirty="0"/>
              <a:t>To grow the customer base</a:t>
            </a:r>
          </a:p>
          <a:p>
            <a:pPr marL="0" indent="0">
              <a:buNone/>
            </a:pPr>
            <a:endParaRPr lang="en-US" dirty="0"/>
          </a:p>
        </p:txBody>
      </p:sp>
      <p:sp>
        <p:nvSpPr>
          <p:cNvPr id="3" name="Slide Number Placeholder 2"/>
          <p:cNvSpPr>
            <a:spLocks noGrp="1"/>
          </p:cNvSpPr>
          <p:nvPr>
            <p:ph type="sldNum" sz="quarter" idx="12"/>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fld id="{240927A0-5E7B-499A-8004-BEE5EA1DB7E9}" type="slidenum">
              <a:rPr kumimoji="0" lang="en-US" sz="2800" b="0" i="0" u="none" strike="noStrike" kern="1200" cap="none" spc="0" normalizeH="0" baseline="0" noProof="0" smtClean="0">
                <a:ln>
                  <a:noFill/>
                </a:ln>
                <a:solidFill>
                  <a:prstClr val="white"/>
                </a:solidFill>
                <a:effectLst/>
                <a:uLnTx/>
                <a:uFillTx/>
                <a:latin typeface="Century Gothic" panose="020B0502020202020204"/>
                <a:ea typeface="+mn-ea"/>
                <a:cs typeface="+mn-cs"/>
              </a:rPr>
              <a:pPr marL="0" marR="0" lvl="0" indent="0" algn="ctr" defTabSz="457200" rtl="0" eaLnBrk="1" fontAlgn="auto" latinLnBrk="0" hangingPunct="1">
                <a:lnSpc>
                  <a:spcPct val="100000"/>
                </a:lnSpc>
                <a:spcBef>
                  <a:spcPts val="0"/>
                </a:spcBef>
                <a:spcAft>
                  <a:spcPts val="0"/>
                </a:spcAft>
                <a:buClrTx/>
                <a:buSzTx/>
                <a:buFontTx/>
                <a:buNone/>
                <a:tabLst/>
                <a:defRPr/>
              </a:pPr>
              <a:t>6</a:t>
            </a:fld>
            <a:endParaRPr kumimoji="0" lang="en-US" sz="2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Tree>
    <p:extLst>
      <p:ext uri="{BB962C8B-B14F-4D97-AF65-F5344CB8AC3E}">
        <p14:creationId xmlns:p14="http://schemas.microsoft.com/office/powerpoint/2010/main" val="21833619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A32686-5AC6-4B53-9027-D4093A7DD7FC}"/>
              </a:ext>
            </a:extLst>
          </p:cNvPr>
          <p:cNvSpPr>
            <a:spLocks noGrp="1"/>
          </p:cNvSpPr>
          <p:nvPr>
            <p:ph type="title"/>
          </p:nvPr>
        </p:nvSpPr>
        <p:spPr>
          <a:xfrm>
            <a:off x="377072" y="973668"/>
            <a:ext cx="5335571" cy="624313"/>
          </a:xfrm>
        </p:spPr>
        <p:txBody>
          <a:bodyPr>
            <a:normAutofit/>
          </a:bodyPr>
          <a:lstStyle/>
          <a:p>
            <a:r>
              <a:rPr lang="en-US" b="1" dirty="0">
                <a:latin typeface="Times New Roman" panose="02020603050405020304" pitchFamily="18" charset="0"/>
                <a:cs typeface="Times New Roman" panose="02020603050405020304" pitchFamily="18" charset="0"/>
              </a:rPr>
              <a:t>       </a:t>
            </a:r>
            <a:r>
              <a:rPr lang="en-US" b="1" dirty="0">
                <a:solidFill>
                  <a:schemeClr val="bg1"/>
                </a:solidFill>
                <a:latin typeface="Times New Roman" panose="02020603050405020304" pitchFamily="18" charset="0"/>
                <a:cs typeface="Times New Roman" panose="02020603050405020304" pitchFamily="18" charset="0"/>
              </a:rPr>
              <a:t>Methodology</a:t>
            </a:r>
          </a:p>
        </p:txBody>
      </p:sp>
      <p:sp>
        <p:nvSpPr>
          <p:cNvPr id="12" name="Slide Number Placeholder 11"/>
          <p:cNvSpPr>
            <a:spLocks noGrp="1"/>
          </p:cNvSpPr>
          <p:nvPr>
            <p:ph type="sldNum" sz="quarter" idx="12"/>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fld id="{240927A0-5E7B-499A-8004-BEE5EA1DB7E9}" type="slidenum">
              <a:rPr kumimoji="0" lang="en-US" sz="2800" b="0" i="0" u="none" strike="noStrike" kern="1200" cap="none" spc="0" normalizeH="0" baseline="0" noProof="0" smtClean="0">
                <a:ln>
                  <a:noFill/>
                </a:ln>
                <a:solidFill>
                  <a:prstClr val="white"/>
                </a:solidFill>
                <a:effectLst/>
                <a:uLnTx/>
                <a:uFillTx/>
                <a:latin typeface="Century Gothic" panose="020B0502020202020204"/>
                <a:ea typeface="+mn-ea"/>
                <a:cs typeface="+mn-cs"/>
              </a:rPr>
              <a:pPr marL="0" marR="0" lvl="0" indent="0" algn="ctr" defTabSz="457200" rtl="0" eaLnBrk="1" fontAlgn="auto" latinLnBrk="0" hangingPunct="1">
                <a:lnSpc>
                  <a:spcPct val="100000"/>
                </a:lnSpc>
                <a:spcBef>
                  <a:spcPts val="0"/>
                </a:spcBef>
                <a:spcAft>
                  <a:spcPts val="0"/>
                </a:spcAft>
                <a:buClrTx/>
                <a:buSzTx/>
                <a:buFontTx/>
                <a:buNone/>
                <a:tabLst/>
                <a:defRPr/>
              </a:pPr>
              <a:t>7</a:t>
            </a:fld>
            <a:endParaRPr kumimoji="0" lang="en-US" sz="2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6" name="Rectangle 5">
            <a:extLst>
              <a:ext uri="{FF2B5EF4-FFF2-40B4-BE49-F238E27FC236}">
                <a16:creationId xmlns:a16="http://schemas.microsoft.com/office/drawing/2014/main" id="{7F89A6C0-3FAE-4BC5-81E8-DF75645BBF74}"/>
              </a:ext>
            </a:extLst>
          </p:cNvPr>
          <p:cNvSpPr/>
          <p:nvPr/>
        </p:nvSpPr>
        <p:spPr>
          <a:xfrm>
            <a:off x="9577633" y="2514931"/>
            <a:ext cx="139987" cy="415924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0" name="TextBox 9"/>
          <p:cNvSpPr txBox="1"/>
          <p:nvPr/>
        </p:nvSpPr>
        <p:spPr>
          <a:xfrm>
            <a:off x="1212978" y="2323323"/>
            <a:ext cx="2901822"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entury Gothic" panose="020B0502020202020204"/>
                <a:ea typeface="+mn-ea"/>
                <a:cs typeface="+mn-cs"/>
              </a:rPr>
              <a:t>Incremental Model</a:t>
            </a:r>
          </a:p>
        </p:txBody>
      </p:sp>
      <p:pic>
        <p:nvPicPr>
          <p:cNvPr id="9" name="Picture 8">
            <a:extLst>
              <a:ext uri="{FF2B5EF4-FFF2-40B4-BE49-F238E27FC236}">
                <a16:creationId xmlns:a16="http://schemas.microsoft.com/office/drawing/2014/main" id="{0595403A-48F1-4485-8E98-E309C2DE6A55}"/>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4401" y="1856084"/>
            <a:ext cx="9742034" cy="4903902"/>
          </a:xfrm>
          <a:prstGeom prst="rect">
            <a:avLst/>
          </a:prstGeom>
          <a:noFill/>
          <a:ln>
            <a:noFill/>
          </a:ln>
        </p:spPr>
      </p:pic>
    </p:spTree>
    <p:extLst>
      <p:ext uri="{BB962C8B-B14F-4D97-AF65-F5344CB8AC3E}">
        <p14:creationId xmlns:p14="http://schemas.microsoft.com/office/powerpoint/2010/main" val="32284573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EFA3086-BE63-4E4F-92B6-1806DFC7F0AB}"/>
              </a:ext>
            </a:extLst>
          </p:cNvPr>
          <p:cNvSpPr>
            <a:spLocks noGrp="1"/>
          </p:cNvSpPr>
          <p:nvPr>
            <p:ph type="title"/>
          </p:nvPr>
        </p:nvSpPr>
        <p:spPr>
          <a:xfrm>
            <a:off x="318249" y="982133"/>
            <a:ext cx="5777751" cy="765986"/>
          </a:xfrm>
        </p:spPr>
        <p:txBody>
          <a:bodyPr/>
          <a:lstStyle/>
          <a:p>
            <a:r>
              <a:rPr lang="en-US" dirty="0"/>
              <a:t>  </a:t>
            </a:r>
            <a:r>
              <a:rPr lang="en-US" b="1" dirty="0">
                <a:latin typeface="Times New Roman" panose="02020603050405020304" pitchFamily="18" charset="0"/>
                <a:cs typeface="Times New Roman" panose="02020603050405020304" pitchFamily="18" charset="0"/>
              </a:rPr>
              <a:t>Feasibility Study</a:t>
            </a:r>
          </a:p>
        </p:txBody>
      </p:sp>
      <p:pic>
        <p:nvPicPr>
          <p:cNvPr id="7" name="Content Placeholder 6">
            <a:extLst>
              <a:ext uri="{FF2B5EF4-FFF2-40B4-BE49-F238E27FC236}">
                <a16:creationId xmlns:a16="http://schemas.microsoft.com/office/drawing/2014/main" id="{0832CB04-8115-4B0D-8AC7-0B78824249CC}"/>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03325" y="2368228"/>
            <a:ext cx="9783763" cy="3493144"/>
          </a:xfrm>
        </p:spPr>
      </p:pic>
      <p:sp>
        <p:nvSpPr>
          <p:cNvPr id="2" name="Slide Number Placeholder 1"/>
          <p:cNvSpPr>
            <a:spLocks noGrp="1"/>
          </p:cNvSpPr>
          <p:nvPr>
            <p:ph type="sldNum" sz="quarter" idx="12"/>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fld id="{240927A0-5E7B-499A-8004-BEE5EA1DB7E9}" type="slidenum">
              <a:rPr kumimoji="0" lang="en-US" sz="2800" b="0" i="0" u="none" strike="noStrike" kern="1200" cap="none" spc="0" normalizeH="0" baseline="0" noProof="0" smtClean="0">
                <a:ln>
                  <a:noFill/>
                </a:ln>
                <a:solidFill>
                  <a:prstClr val="white"/>
                </a:solidFill>
                <a:effectLst/>
                <a:uLnTx/>
                <a:uFillTx/>
                <a:latin typeface="Century Gothic" panose="020B0502020202020204"/>
                <a:ea typeface="+mn-ea"/>
                <a:cs typeface="+mn-cs"/>
              </a:rPr>
              <a:pPr marL="0" marR="0" lvl="0" indent="0" algn="ctr" defTabSz="457200" rtl="0" eaLnBrk="1" fontAlgn="auto" latinLnBrk="0" hangingPunct="1">
                <a:lnSpc>
                  <a:spcPct val="100000"/>
                </a:lnSpc>
                <a:spcBef>
                  <a:spcPts val="0"/>
                </a:spcBef>
                <a:spcAft>
                  <a:spcPts val="0"/>
                </a:spcAft>
                <a:buClrTx/>
                <a:buSzTx/>
                <a:buFontTx/>
                <a:buNone/>
                <a:tabLst/>
                <a:defRPr/>
              </a:pPr>
              <a:t>8</a:t>
            </a:fld>
            <a:endParaRPr kumimoji="0" lang="en-US" sz="2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Tree>
    <p:extLst>
      <p:ext uri="{BB962C8B-B14F-4D97-AF65-F5344CB8AC3E}">
        <p14:creationId xmlns:p14="http://schemas.microsoft.com/office/powerpoint/2010/main" val="37336029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202" name="Google Shape;202;p9"/>
          <p:cNvSpPr txBox="1">
            <a:spLocks noGrp="1"/>
          </p:cNvSpPr>
          <p:nvPr>
            <p:ph type="sldNum" sz="quarter" idx="12"/>
          </p:nvPr>
        </p:nvSpPr>
        <p:spPr>
          <a:xfrm>
            <a:off x="10658927" y="6182440"/>
            <a:ext cx="444502" cy="554263"/>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Clr>
                <a:srgbClr val="000000"/>
              </a:buClr>
              <a:buSzPts val="800"/>
              <a:buFont typeface="Arial"/>
              <a:buNone/>
            </a:pPr>
            <a:fld id="{00000000-1234-1234-1234-123412341234}" type="slidenum">
              <a:rPr lang="en-US" sz="2400"/>
              <a:t>9</a:t>
            </a:fld>
            <a:endParaRPr sz="2400" dirty="0"/>
          </a:p>
        </p:txBody>
      </p:sp>
      <p:pic>
        <p:nvPicPr>
          <p:cNvPr id="201" name="Google Shape;201;p9"/>
          <p:cNvPicPr preferRelativeResize="0"/>
          <p:nvPr/>
        </p:nvPicPr>
        <p:blipFill rotWithShape="1">
          <a:blip r:embed="rId3">
            <a:alphaModFix/>
          </a:blip>
          <a:srcRect/>
          <a:stretch/>
        </p:blipFill>
        <p:spPr>
          <a:xfrm>
            <a:off x="3533470" y="2202023"/>
            <a:ext cx="4546840" cy="3980417"/>
          </a:xfrm>
          <a:prstGeom prst="rect">
            <a:avLst/>
          </a:prstGeom>
          <a:noFill/>
          <a:ln>
            <a:noFill/>
          </a:ln>
        </p:spPr>
      </p:pic>
      <p:sp>
        <p:nvSpPr>
          <p:cNvPr id="10" name="Google Shape;200;p9">
            <a:extLst>
              <a:ext uri="{FF2B5EF4-FFF2-40B4-BE49-F238E27FC236}">
                <a16:creationId xmlns:a16="http://schemas.microsoft.com/office/drawing/2014/main" id="{57E10094-7222-47AD-87A4-E526E302AAA1}"/>
              </a:ext>
            </a:extLst>
          </p:cNvPr>
          <p:cNvSpPr txBox="1">
            <a:spLocks noGrp="1"/>
          </p:cNvSpPr>
          <p:nvPr>
            <p:ph type="title"/>
          </p:nvPr>
        </p:nvSpPr>
        <p:spPr>
          <a:xfrm flipH="1">
            <a:off x="232940" y="349476"/>
            <a:ext cx="8883067" cy="1077178"/>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3200"/>
              <a:buFont typeface="Arial"/>
              <a:buNone/>
            </a:pPr>
            <a:br>
              <a:rPr lang="en-US" sz="3200" b="1" i="0" u="none" strike="noStrike" cap="none" dirty="0">
                <a:latin typeface="Poppins"/>
                <a:ea typeface="Poppins"/>
                <a:cs typeface="Poppins"/>
                <a:sym typeface="Poppins"/>
              </a:rPr>
            </a:br>
            <a:r>
              <a:rPr lang="en-US" sz="3200" b="1" i="0" u="none" strike="noStrike" cap="none" dirty="0">
                <a:latin typeface="Poppins"/>
                <a:ea typeface="Poppins"/>
                <a:cs typeface="Poppins"/>
                <a:sym typeface="Poppins"/>
              </a:rPr>
              <a:t>REQUIREMENT ENGINEERING</a:t>
            </a:r>
            <a:endParaRPr sz="3200" b="1" i="0" u="none" strike="noStrike" cap="none" dirty="0">
              <a:latin typeface="Poppins"/>
              <a:ea typeface="Poppins"/>
              <a:cs typeface="Poppins"/>
              <a:sym typeface="Poppins"/>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nded">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Banded">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nded">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9792607F-9579-4224-82FF-9C88C3E1E53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TM03090430[[fn=Banded]]</Template>
  <TotalTime>160</TotalTime>
  <Words>1456</Words>
  <Application>Microsoft Office PowerPoint</Application>
  <PresentationFormat>Widescreen</PresentationFormat>
  <Paragraphs>208</Paragraphs>
  <Slides>27</Slides>
  <Notes>17</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27</vt:i4>
      </vt:variant>
    </vt:vector>
  </HeadingPairs>
  <TitlesOfParts>
    <vt:vector size="37" baseType="lpstr">
      <vt:lpstr>Arial</vt:lpstr>
      <vt:lpstr>Calibri</vt:lpstr>
      <vt:lpstr>Century Gothic</vt:lpstr>
      <vt:lpstr>Corbel</vt:lpstr>
      <vt:lpstr>Libre Franklin</vt:lpstr>
      <vt:lpstr>Poppins</vt:lpstr>
      <vt:lpstr>Söhne</vt:lpstr>
      <vt:lpstr>Times New Roman</vt:lpstr>
      <vt:lpstr>Wingdings</vt:lpstr>
      <vt:lpstr>Banded</vt:lpstr>
      <vt:lpstr>Marketplace</vt:lpstr>
      <vt:lpstr>Contents</vt:lpstr>
      <vt:lpstr>Introduction</vt:lpstr>
      <vt:lpstr>Background Study</vt:lpstr>
      <vt:lpstr>Statement Of Problem</vt:lpstr>
      <vt:lpstr> Objectives </vt:lpstr>
      <vt:lpstr>       Methodology</vt:lpstr>
      <vt:lpstr>  Feasibility Study</vt:lpstr>
      <vt:lpstr> REQUIREMENT ENGINEERING</vt:lpstr>
      <vt:lpstr>REQUIREMENT ENGINEERING</vt:lpstr>
      <vt:lpstr> REQUIREMENT ENGINEERING</vt:lpstr>
      <vt:lpstr>Requirement Specification</vt:lpstr>
      <vt:lpstr>Non-Functional Requirements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Implementation</vt:lpstr>
      <vt:lpstr>Testing</vt:lpstr>
      <vt:lpstr>Risk</vt:lpstr>
      <vt:lpstr>Future Recommendations </vt:lpstr>
      <vt:lpstr>Time Plan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Bookstore</dc:title>
  <dc:creator>kisan</dc:creator>
  <cp:lastModifiedBy>Pramod Chhetri</cp:lastModifiedBy>
  <cp:revision>34</cp:revision>
  <dcterms:created xsi:type="dcterms:W3CDTF">2023-03-30T15:27:04Z</dcterms:created>
  <dcterms:modified xsi:type="dcterms:W3CDTF">2023-09-24T18:34:49Z</dcterms:modified>
</cp:coreProperties>
</file>