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FAB8FC-83E1-4042-A550-8C4CCF66055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80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196630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59206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3210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B9C87-6AD0-42E8-A0D8-9624BC9C2462}"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68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B9C87-6AD0-42E8-A0D8-9624BC9C2462}"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272590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B9C87-6AD0-42E8-A0D8-9624BC9C2462}"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237736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CB9C87-6AD0-42E8-A0D8-9624BC9C2462}"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96650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B9C87-6AD0-42E8-A0D8-9624BC9C2462}" type="datetimeFigureOut">
              <a:rPr lang="en-IN" smtClean="0"/>
              <a:t>25-12-2022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37536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B9C87-6AD0-42E8-A0D8-9624BC9C2462}"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67435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B9C87-6AD0-42E8-A0D8-9624BC9C2462}"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94470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DCB9C87-6AD0-42E8-A0D8-9624BC9C2462}" type="datetimeFigureOut">
              <a:rPr lang="en-IN" smtClean="0"/>
              <a:t>25-12-2022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5FAB8FC-83E1-4042-A550-8C4CCF660550}" type="slidenum">
              <a:rPr lang="en-IN" smtClean="0"/>
              <a:t>‹#›</a:t>
            </a:fld>
            <a:endParaRPr lang="en-IN"/>
          </a:p>
        </p:txBody>
      </p:sp>
    </p:spTree>
    <p:extLst>
      <p:ext uri="{BB962C8B-B14F-4D97-AF65-F5344CB8AC3E}">
        <p14:creationId xmlns:p14="http://schemas.microsoft.com/office/powerpoint/2010/main" val="14880118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08D9-C163-3935-E956-ADA1FFB00281}"/>
              </a:ext>
            </a:extLst>
          </p:cNvPr>
          <p:cNvSpPr>
            <a:spLocks noGrp="1"/>
          </p:cNvSpPr>
          <p:nvPr>
            <p:ph type="ctrTitle"/>
          </p:nvPr>
        </p:nvSpPr>
        <p:spPr/>
        <p:txBody>
          <a:bodyPr/>
          <a:lstStyle/>
          <a:p>
            <a:r>
              <a:rPr lang="en-IN" dirty="0"/>
              <a:t>Objects</a:t>
            </a:r>
          </a:p>
        </p:txBody>
      </p:sp>
      <p:sp>
        <p:nvSpPr>
          <p:cNvPr id="3" name="Subtitle 2">
            <a:extLst>
              <a:ext uri="{FF2B5EF4-FFF2-40B4-BE49-F238E27FC236}">
                <a16:creationId xmlns:a16="http://schemas.microsoft.com/office/drawing/2014/main" id="{DCB7EF2C-B65F-043F-58A7-14D3374C6E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301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2F3F-4082-54B2-68AB-C4289A91F1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44A03A-0CEE-FB27-F1D6-A7712C23498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6583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88ED-F5E4-048F-62BC-D29C0C5183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DCE942-99AF-3335-E296-5D5F23F556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1087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4473-CDBC-60A8-0B11-33960EED2B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82C983-FD58-D8E2-6188-7AD2F672AA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8309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D174-D36A-1708-E660-3BE034A8EC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2F7621-C7A9-0326-4C42-4DF3BD1A7FB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9028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7474-1E89-D999-C41A-39E1A8E6FD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06513D-C6C0-089E-D7A7-94719374F09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3427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74EF-6312-C1D9-109B-471B7B4F30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66843A-9376-1109-E76E-A006A06978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235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197D-80FC-D2B2-7E95-22E050CD8A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52CC44-5D76-B77F-B7EB-23B5BC754BC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85423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A44D-4D64-7AD7-6390-853CE9102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24096B-9EB5-E54C-D335-C3B982A1C9D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4135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DEDA-8010-9410-EB8A-1B2AB238AA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74BF0F-4F67-F7AD-BCFE-46D0695A918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454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23A-52F1-D52A-818E-21121F20E9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035453-4403-B531-76B5-A1AC5845DF2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400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29F9-FDFE-2925-886B-BF4EDE804B43}"/>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Object and its Properties</a:t>
            </a:r>
            <a:endParaRPr lang="en-IN" dirty="0"/>
          </a:p>
        </p:txBody>
      </p:sp>
      <p:sp>
        <p:nvSpPr>
          <p:cNvPr id="3" name="Content Placeholder 2">
            <a:extLst>
              <a:ext uri="{FF2B5EF4-FFF2-40B4-BE49-F238E27FC236}">
                <a16:creationId xmlns:a16="http://schemas.microsoft.com/office/drawing/2014/main" id="{73871A38-66A3-EE9E-C298-F7FFC4BCB4E6}"/>
              </a:ext>
            </a:extLst>
          </p:cNvPr>
          <p:cNvSpPr>
            <a:spLocks noGrp="1"/>
          </p:cNvSpPr>
          <p:nvPr>
            <p:ph idx="1"/>
          </p:nvPr>
        </p:nvSpPr>
        <p:spPr>
          <a:xfrm>
            <a:off x="1143000" y="1310326"/>
            <a:ext cx="9872871" cy="5090474"/>
          </a:xfrm>
        </p:spPr>
        <p:txBody>
          <a:bodyPr>
            <a:normAutofit lnSpcReduction="10000"/>
          </a:bodyPr>
          <a:lstStyle/>
          <a:p>
            <a:r>
              <a:rPr lang="en-US" sz="800" dirty="0"/>
              <a:t>Objects, in JavaScript, is the most important data-type and forms the building blocks for modern JavaScript. These objects are quite different from JavaScript’s primitive data types (Number, String, Boolean, null, undefined and symbol) in the sense that while these primitive data-types all store a single value each (depending on their types).</a:t>
            </a:r>
          </a:p>
          <a:p>
            <a:pPr marL="274320" lvl="1" indent="0">
              <a:buNone/>
            </a:pPr>
            <a:r>
              <a:rPr lang="en-US" sz="800" dirty="0"/>
              <a:t>Syntax:</a:t>
            </a:r>
          </a:p>
          <a:p>
            <a:pPr marL="274320" lvl="1" indent="0">
              <a:buNone/>
            </a:pPr>
            <a:r>
              <a:rPr lang="en-US" sz="800" dirty="0"/>
              <a:t>let </a:t>
            </a:r>
            <a:r>
              <a:rPr lang="en-US" sz="800" dirty="0" err="1"/>
              <a:t>object_name</a:t>
            </a:r>
            <a:r>
              <a:rPr lang="en-US" sz="800" dirty="0"/>
              <a:t> = {</a:t>
            </a:r>
          </a:p>
          <a:p>
            <a:pPr marL="274320" lvl="1" indent="0">
              <a:buNone/>
            </a:pPr>
            <a:r>
              <a:rPr lang="en-US" sz="800" dirty="0"/>
              <a:t>    </a:t>
            </a:r>
            <a:r>
              <a:rPr lang="en-US" sz="800" dirty="0" err="1"/>
              <a:t>key_name</a:t>
            </a:r>
            <a:r>
              <a:rPr lang="en-US" sz="800" dirty="0"/>
              <a:t> : value,</a:t>
            </a:r>
          </a:p>
          <a:p>
            <a:pPr marL="274320" lvl="1" indent="0">
              <a:buNone/>
            </a:pPr>
            <a:r>
              <a:rPr lang="en-US" sz="800" dirty="0"/>
              <a:t>    ...</a:t>
            </a:r>
          </a:p>
          <a:p>
            <a:pPr marL="274320" lvl="1" indent="0">
              <a:buNone/>
            </a:pPr>
            <a:r>
              <a:rPr lang="en-US" sz="800" dirty="0"/>
              <a:t>}</a:t>
            </a:r>
          </a:p>
          <a:p>
            <a:r>
              <a:rPr lang="en-US" sz="800" dirty="0"/>
              <a:t>Let us look at an example of a JavaScript Object below :</a:t>
            </a:r>
          </a:p>
          <a:p>
            <a:pPr marL="274320" lvl="1" indent="0">
              <a:buNone/>
            </a:pPr>
            <a:r>
              <a:rPr lang="en-US" sz="800" dirty="0"/>
              <a:t>let school = {</a:t>
            </a:r>
          </a:p>
          <a:p>
            <a:pPr marL="274320" lvl="1" indent="0">
              <a:buNone/>
            </a:pPr>
            <a:r>
              <a:rPr lang="en-US" sz="800" dirty="0"/>
              <a:t>        name: 'Vivekananda School',</a:t>
            </a:r>
          </a:p>
          <a:p>
            <a:pPr marL="274320" lvl="1" indent="0">
              <a:buNone/>
            </a:pPr>
            <a:r>
              <a:rPr lang="en-US" sz="800" dirty="0"/>
              <a:t>        location : 'Delhi',</a:t>
            </a:r>
          </a:p>
          <a:p>
            <a:pPr marL="274320" lvl="1" indent="0">
              <a:buNone/>
            </a:pPr>
            <a:r>
              <a:rPr lang="en-US" sz="800" dirty="0"/>
              <a:t>        established : '1971',</a:t>
            </a:r>
          </a:p>
          <a:p>
            <a:pPr marL="274320" lvl="1" indent="0">
              <a:buNone/>
            </a:pPr>
            <a:r>
              <a:rPr lang="en-US" sz="800" dirty="0"/>
              <a:t>        </a:t>
            </a:r>
            <a:r>
              <a:rPr lang="en-US" sz="800" dirty="0" err="1"/>
              <a:t>displayInfo</a:t>
            </a:r>
            <a:r>
              <a:rPr lang="en-US" sz="800" dirty="0"/>
              <a:t> : function(){</a:t>
            </a:r>
          </a:p>
          <a:p>
            <a:pPr marL="274320" lvl="1" indent="0">
              <a:buNone/>
            </a:pPr>
            <a:r>
              <a:rPr lang="en-US" sz="800" dirty="0"/>
              <a:t>            console.log(`${school.name} was established </a:t>
            </a:r>
          </a:p>
          <a:p>
            <a:pPr marL="274320" lvl="1" indent="0">
              <a:buNone/>
            </a:pPr>
            <a:r>
              <a:rPr lang="en-US" sz="800" dirty="0"/>
              <a:t>                  in ${</a:t>
            </a:r>
            <a:r>
              <a:rPr lang="en-US" sz="800" dirty="0" err="1"/>
              <a:t>school.established</a:t>
            </a:r>
            <a:r>
              <a:rPr lang="en-US" sz="800" dirty="0"/>
              <a:t>} at ${</a:t>
            </a:r>
            <a:r>
              <a:rPr lang="en-US" sz="800" dirty="0" err="1"/>
              <a:t>school.location</a:t>
            </a:r>
            <a:r>
              <a:rPr lang="en-US" sz="800" dirty="0"/>
              <a:t>}`);</a:t>
            </a:r>
          </a:p>
          <a:p>
            <a:pPr marL="274320" lvl="1" indent="0">
              <a:buNone/>
            </a:pPr>
            <a:r>
              <a:rPr lang="en-US" sz="800" dirty="0"/>
              <a:t>        }</a:t>
            </a:r>
          </a:p>
          <a:p>
            <a:pPr marL="274320" lvl="1" indent="0">
              <a:buNone/>
            </a:pPr>
            <a:r>
              <a:rPr lang="en-US" sz="800" dirty="0"/>
              <a:t>    }</a:t>
            </a:r>
          </a:p>
          <a:p>
            <a:pPr marL="274320" lvl="1" indent="0">
              <a:buNone/>
            </a:pPr>
            <a:r>
              <a:rPr lang="en-US" sz="800" dirty="0"/>
              <a:t>    </a:t>
            </a:r>
            <a:r>
              <a:rPr lang="en-US" sz="800" dirty="0" err="1"/>
              <a:t>school.displayInfo</a:t>
            </a:r>
            <a:r>
              <a:rPr lang="en-US" sz="800" dirty="0"/>
              <a:t>(); </a:t>
            </a:r>
          </a:p>
          <a:p>
            <a:r>
              <a:rPr lang="en-US" sz="800" dirty="0"/>
              <a:t>Output</a:t>
            </a:r>
          </a:p>
          <a:p>
            <a:pPr marL="548640" lvl="2" indent="0">
              <a:buNone/>
            </a:pPr>
            <a:r>
              <a:rPr lang="en-US" sz="700" dirty="0"/>
              <a:t>Vivekananda School was established </a:t>
            </a:r>
          </a:p>
          <a:p>
            <a:pPr marL="548640" lvl="2" indent="0">
              <a:buNone/>
            </a:pPr>
            <a:r>
              <a:rPr lang="en-US" sz="700" dirty="0"/>
              <a:t>                  in 1971 at Delhi</a:t>
            </a:r>
          </a:p>
          <a:p>
            <a:r>
              <a:rPr lang="en-US" sz="800" dirty="0"/>
              <a:t>In this example “name”, “location”, “established” are all “keys” and “Vivekananda School”, “Delhi” and 1971 are values of these keys respectively. Each of these keys is referred to as properties of the object. An object in JavaScript may also have a function as a member, in which case it will be known as a method of that object. Here  “</a:t>
            </a:r>
            <a:r>
              <a:rPr lang="en-US" sz="800" dirty="0" err="1"/>
              <a:t>displayinfo</a:t>
            </a:r>
            <a:r>
              <a:rPr lang="en-US" sz="800" dirty="0"/>
              <a:t>” is a method of the school object that is being used to work with the object’s data, stored in its properties.</a:t>
            </a:r>
          </a:p>
          <a:p>
            <a:pPr lvl="1"/>
            <a:r>
              <a:rPr lang="en-US" sz="600" dirty="0"/>
              <a:t>Objects are more complex and each object may contain any combination of these primitive data-types as well as reference data-types.</a:t>
            </a:r>
          </a:p>
          <a:p>
            <a:pPr lvl="1"/>
            <a:r>
              <a:rPr lang="en-US" sz="600" dirty="0"/>
              <a:t>An object is a reference data type. Variables that are assigned a reference value are given a reference or a pointer to that value. That reference or pointer points to the location in memory where the object is stored. The variables don’t actually store the value.</a:t>
            </a:r>
          </a:p>
          <a:p>
            <a:pPr lvl="1"/>
            <a:r>
              <a:rPr lang="en-US" sz="600" dirty="0"/>
              <a:t>Loosely speaking, objects in JavaScript may be defined as an unordered collection of related data, of primitive or reference types, in the form of “key: value” pairs. These keys can be variables or functions and are called properties and methods, respectively, in the context of an object.</a:t>
            </a:r>
          </a:p>
          <a:p>
            <a:r>
              <a:rPr lang="en-US" sz="800" dirty="0"/>
              <a:t>An object can be created with figure brackets {…} with an optional list of properties. A property is a “key: value” pair, where a key is a string (also called a “property name”), and the value can be anything.</a:t>
            </a:r>
          </a:p>
        </p:txBody>
      </p:sp>
    </p:spTree>
    <p:extLst>
      <p:ext uri="{BB962C8B-B14F-4D97-AF65-F5344CB8AC3E}">
        <p14:creationId xmlns:p14="http://schemas.microsoft.com/office/powerpoint/2010/main" val="52269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673F-F34D-0739-F203-D8ECCB9E5E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CF27DD-4641-0267-4F6D-81B3BAFDB06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891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83A3-020D-C727-73C9-274B89F9BD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716CF9-BFE0-A993-E2CA-6129F4B886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7935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6144-12EF-3DE0-558E-DA40C46236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5090C7-E05E-4162-85D7-83EC715AC7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97813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D1DD-AAF9-4B39-68E3-05D3E52F4D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0A0287-DA76-1748-28C4-80334C3E4EF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40237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1649-AFB9-8424-2C55-0449EE0AAB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FC645D-56FE-9333-6E34-A2956AF070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05611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D5DC-9D79-0D51-4295-948863DD42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A8D021-6E08-308E-0FE8-F3251D6BDA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2489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5282-0858-1A49-0C29-867DF4C4BB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AF7BE9-1AED-5BB9-B117-12FE176E2D5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64422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B22A-96C1-D621-2118-63DA1416BC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89B99C-B3BB-0485-4577-1F64553EAB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74561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B760-4D07-94F4-89EE-3BA3D6D2AE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144A32-5B62-47FE-D31D-3030DC1BA82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749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6D18-65BE-FFB7-4237-8934F768BF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D98221-2568-88BC-CF47-D434B6495C1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0546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5E42-E8B7-B4FA-E662-C1408FF00865}"/>
              </a:ext>
            </a:extLst>
          </p:cNvPr>
          <p:cNvSpPr>
            <a:spLocks noGrp="1"/>
          </p:cNvSpPr>
          <p:nvPr>
            <p:ph type="title"/>
          </p:nvPr>
        </p:nvSpPr>
        <p:spPr>
          <a:xfrm>
            <a:off x="1143000" y="609600"/>
            <a:ext cx="9875520" cy="512190"/>
          </a:xfrm>
        </p:spPr>
        <p:txBody>
          <a:bodyPr>
            <a:normAutofit fontScale="90000"/>
          </a:bodyPr>
          <a:lstStyle/>
          <a:p>
            <a:r>
              <a:rPr lang="en-IN" b="0" i="0" dirty="0">
                <a:effectLst/>
                <a:latin typeface="sofia-pro"/>
              </a:rPr>
              <a:t>Object and its Properties</a:t>
            </a:r>
            <a:endParaRPr lang="en-IN" dirty="0"/>
          </a:p>
        </p:txBody>
      </p:sp>
      <p:sp>
        <p:nvSpPr>
          <p:cNvPr id="3" name="Content Placeholder 2">
            <a:extLst>
              <a:ext uri="{FF2B5EF4-FFF2-40B4-BE49-F238E27FC236}">
                <a16:creationId xmlns:a16="http://schemas.microsoft.com/office/drawing/2014/main" id="{10D993BC-95F8-847B-A88B-1FF8C50F6102}"/>
              </a:ext>
            </a:extLst>
          </p:cNvPr>
          <p:cNvSpPr>
            <a:spLocks noGrp="1"/>
          </p:cNvSpPr>
          <p:nvPr>
            <p:ph idx="1"/>
          </p:nvPr>
        </p:nvSpPr>
        <p:spPr>
          <a:xfrm>
            <a:off x="1143000" y="1291472"/>
            <a:ext cx="9872871" cy="5137608"/>
          </a:xfrm>
        </p:spPr>
        <p:txBody>
          <a:bodyPr>
            <a:normAutofit fontScale="92500"/>
          </a:bodyPr>
          <a:lstStyle/>
          <a:p>
            <a:r>
              <a:rPr lang="en-US" sz="1000" dirty="0"/>
              <a:t>Properties of JavaScript Object</a:t>
            </a:r>
          </a:p>
          <a:p>
            <a:r>
              <a:rPr lang="en-US" sz="1000" dirty="0"/>
              <a:t>The property names can be strings or numbers. In case the property names are numbers, they must be accessed using the “bracket notation” like this : </a:t>
            </a:r>
          </a:p>
          <a:p>
            <a:pPr marL="548640" lvl="2" indent="0">
              <a:buNone/>
            </a:pPr>
            <a:r>
              <a:rPr lang="en-US" sz="800" dirty="0"/>
              <a:t>let school = {</a:t>
            </a:r>
          </a:p>
          <a:p>
            <a:pPr marL="548640" lvl="2" indent="0">
              <a:buNone/>
            </a:pPr>
            <a:r>
              <a:rPr lang="en-US" sz="800" dirty="0"/>
              <a:t>        name: 'Vivekananda School',</a:t>
            </a:r>
          </a:p>
          <a:p>
            <a:pPr marL="548640" lvl="2" indent="0">
              <a:buNone/>
            </a:pPr>
            <a:r>
              <a:rPr lang="en-US" sz="800" dirty="0"/>
              <a:t>        location : 'Delhi',</a:t>
            </a:r>
          </a:p>
          <a:p>
            <a:pPr marL="548640" lvl="2" indent="0">
              <a:buNone/>
            </a:pPr>
            <a:r>
              <a:rPr lang="en-US" sz="800" dirty="0"/>
              <a:t>        established : '1971',</a:t>
            </a:r>
          </a:p>
          <a:p>
            <a:pPr marL="548640" lvl="2" indent="0">
              <a:buNone/>
            </a:pPr>
            <a:r>
              <a:rPr lang="en-US" sz="800" dirty="0"/>
              <a:t>        20 : 1000,</a:t>
            </a:r>
          </a:p>
          <a:p>
            <a:pPr marL="548640" lvl="2" indent="0">
              <a:buNone/>
            </a:pPr>
            <a:r>
              <a:rPr lang="en-US" sz="800" dirty="0"/>
              <a:t>        </a:t>
            </a:r>
            <a:r>
              <a:rPr lang="en-US" sz="800" dirty="0" err="1"/>
              <a:t>displayInfo</a:t>
            </a:r>
            <a:r>
              <a:rPr lang="en-US" sz="800" dirty="0"/>
              <a:t> : function(){</a:t>
            </a:r>
          </a:p>
          <a:p>
            <a:pPr marL="548640" lvl="2" indent="0">
              <a:buNone/>
            </a:pPr>
            <a:r>
              <a:rPr lang="en-US" sz="800" dirty="0"/>
              <a:t>            console.log(`The value of the key 20 is ${school['20']}`);	//The value of the key 20 is 1000</a:t>
            </a:r>
          </a:p>
          <a:p>
            <a:pPr marL="548640" lvl="2" indent="0">
              <a:buNone/>
            </a:pPr>
            <a:r>
              <a:rPr lang="en-US" sz="800" dirty="0"/>
              <a:t>        }</a:t>
            </a:r>
          </a:p>
          <a:p>
            <a:pPr marL="548640" lvl="2" indent="0">
              <a:buNone/>
            </a:pPr>
            <a:r>
              <a:rPr lang="en-US" sz="800" dirty="0"/>
              <a:t>    }</a:t>
            </a:r>
          </a:p>
          <a:p>
            <a:pPr marL="548640" lvl="2" indent="0">
              <a:buNone/>
            </a:pPr>
            <a:r>
              <a:rPr lang="en-US" sz="800" dirty="0"/>
              <a:t>    </a:t>
            </a:r>
            <a:r>
              <a:rPr lang="en-US" sz="800" dirty="0" err="1"/>
              <a:t>school.displayInfo</a:t>
            </a:r>
            <a:r>
              <a:rPr lang="en-US" sz="800" dirty="0"/>
              <a:t>();   </a:t>
            </a:r>
          </a:p>
          <a:p>
            <a:r>
              <a:rPr lang="en-US" sz="1000" dirty="0"/>
              <a:t>But more on the bracket notation later. Property names can also be strings with more than one space separated words. In which case, these property names must be enclosed in quotes :</a:t>
            </a:r>
          </a:p>
          <a:p>
            <a:pPr marL="548640" lvl="2" indent="0">
              <a:buNone/>
            </a:pPr>
            <a:r>
              <a:rPr lang="en-US" sz="800" dirty="0"/>
              <a:t>let school = {</a:t>
            </a:r>
          </a:p>
          <a:p>
            <a:pPr marL="548640" lvl="2" indent="0">
              <a:buNone/>
            </a:pPr>
            <a:r>
              <a:rPr lang="en-US" sz="800" dirty="0"/>
              <a:t>    "school name" : "Vivekananda School",</a:t>
            </a:r>
          </a:p>
          <a:p>
            <a:pPr marL="548640" lvl="2" indent="0">
              <a:buNone/>
            </a:pPr>
            <a:r>
              <a:rPr lang="en-US" sz="800" dirty="0"/>
              <a:t>}</a:t>
            </a:r>
          </a:p>
          <a:p>
            <a:r>
              <a:rPr lang="en-US" sz="1000" dirty="0"/>
              <a:t>Like property names which are numbers, they must also be accessed using the bracket notation. Like if we want to access the ‘Vivekananda’ from ‘Vivekananda School’ we can do something like this: </a:t>
            </a:r>
          </a:p>
          <a:p>
            <a:pPr marL="548640" lvl="2" indent="0">
              <a:buNone/>
            </a:pPr>
            <a:r>
              <a:rPr lang="en-US" sz="800" dirty="0"/>
              <a:t> // Bracket notation </a:t>
            </a:r>
          </a:p>
          <a:p>
            <a:pPr marL="548640" lvl="2" indent="0">
              <a:buNone/>
            </a:pPr>
            <a:r>
              <a:rPr lang="en-US" sz="800" dirty="0"/>
              <a:t>    let school = {</a:t>
            </a:r>
          </a:p>
          <a:p>
            <a:pPr marL="548640" lvl="2" indent="0">
              <a:buNone/>
            </a:pPr>
            <a:r>
              <a:rPr lang="en-US" sz="800" dirty="0"/>
              <a:t>        name: 'Vivekananda School',</a:t>
            </a:r>
          </a:p>
          <a:p>
            <a:pPr marL="548640" lvl="2" indent="0">
              <a:buNone/>
            </a:pPr>
            <a:r>
              <a:rPr lang="en-US" sz="800" dirty="0"/>
              <a:t>        </a:t>
            </a:r>
            <a:r>
              <a:rPr lang="en-US" sz="800" dirty="0" err="1"/>
              <a:t>displayInfo</a:t>
            </a:r>
            <a:r>
              <a:rPr lang="en-US" sz="800" dirty="0"/>
              <a:t> : function(){</a:t>
            </a:r>
          </a:p>
          <a:p>
            <a:pPr marL="548640" lvl="2" indent="0">
              <a:buNone/>
            </a:pPr>
            <a:r>
              <a:rPr lang="en-US" sz="800" dirty="0"/>
              <a:t>            console.log(`${</a:t>
            </a:r>
            <a:r>
              <a:rPr lang="en-US" sz="800" dirty="0" err="1"/>
              <a:t>school.name.split</a:t>
            </a:r>
            <a:r>
              <a:rPr lang="en-US" sz="800" dirty="0"/>
              <a:t>(' ')[0]}`);</a:t>
            </a:r>
          </a:p>
          <a:p>
            <a:pPr marL="548640" lvl="2" indent="0">
              <a:buNone/>
            </a:pPr>
            <a:r>
              <a:rPr lang="en-US" sz="800" dirty="0"/>
              <a:t>        }</a:t>
            </a:r>
          </a:p>
          <a:p>
            <a:pPr marL="548640" lvl="2" indent="0">
              <a:buNone/>
            </a:pPr>
            <a:r>
              <a:rPr lang="en-US" sz="800" dirty="0"/>
              <a:t>    }</a:t>
            </a:r>
          </a:p>
          <a:p>
            <a:pPr marL="548640" lvl="2" indent="0">
              <a:buNone/>
            </a:pPr>
            <a:r>
              <a:rPr lang="en-US" sz="800" dirty="0"/>
              <a:t>    </a:t>
            </a:r>
            <a:r>
              <a:rPr lang="en-US" sz="800" dirty="0" err="1"/>
              <a:t>school.displayInfo</a:t>
            </a:r>
            <a:r>
              <a:rPr lang="en-US" sz="800" dirty="0"/>
              <a:t>(); // Vivekananda</a:t>
            </a:r>
          </a:p>
          <a:p>
            <a:r>
              <a:rPr lang="en-US" sz="1000" dirty="0"/>
              <a:t>In the above code, we made use of bracket notation and also split method provided by JavaScript.</a:t>
            </a:r>
            <a:endParaRPr lang="en-IN" sz="1000" dirty="0"/>
          </a:p>
        </p:txBody>
      </p:sp>
    </p:spTree>
    <p:extLst>
      <p:ext uri="{BB962C8B-B14F-4D97-AF65-F5344CB8AC3E}">
        <p14:creationId xmlns:p14="http://schemas.microsoft.com/office/powerpoint/2010/main" val="3367946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0139-39DE-C2BD-06E3-E97830CBF4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7BBCCB-4648-389C-00EA-C794FE17BF1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5794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CC5D-80BD-28F7-3B65-BCDF573179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724826-0D0C-371E-9618-4A91FAAA34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499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7298-F0BA-7CF9-6D9A-969CC5620F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519CEA-E373-F6B8-F560-8B9DA6D88E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42650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2C01-BB8D-7C77-CC27-AB29234D57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9AB3FF-63F5-9738-A620-86B6AA178D9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48479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A358-ED29-B7A9-6813-FF96D63A35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040EE1-8931-3C13-B5C6-28678C3FEA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35075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78A2-8ED6-092B-0361-022B5CB077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79F400-69C3-2CAB-6969-DC73E5D9A90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90416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5755-5B82-760D-67C0-72B3B7CA25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43AC92-F653-5CB4-77A0-20EC33102E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70327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C11B-2FAB-3A08-2D0B-E6FCF837A6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543E17-CABC-EB26-8419-42365C8C78D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89804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A97F-295A-E3D6-314D-25BCB92A7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2EBCDD-E0D8-8891-C584-288B45E5B9C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66236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0B3A-C66A-FD56-143F-BF84A2DF24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0A24AA-6F01-1FBC-E5DF-AD444E5DB3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3201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A7B4-7DE6-AF58-C66A-33DE30764538}"/>
              </a:ext>
            </a:extLst>
          </p:cNvPr>
          <p:cNvSpPr>
            <a:spLocks noGrp="1"/>
          </p:cNvSpPr>
          <p:nvPr>
            <p:ph type="title"/>
          </p:nvPr>
        </p:nvSpPr>
        <p:spPr>
          <a:xfrm>
            <a:off x="1143000" y="609600"/>
            <a:ext cx="9875520" cy="521616"/>
          </a:xfrm>
        </p:spPr>
        <p:txBody>
          <a:bodyPr>
            <a:normAutofit fontScale="90000"/>
          </a:bodyPr>
          <a:lstStyle/>
          <a:p>
            <a:r>
              <a:rPr lang="en-IN" b="0" i="0" dirty="0">
                <a:effectLst/>
                <a:latin typeface="sofia-pro"/>
              </a:rPr>
              <a:t>for- in Loop</a:t>
            </a:r>
            <a:endParaRPr lang="en-IN" dirty="0"/>
          </a:p>
        </p:txBody>
      </p:sp>
      <p:sp>
        <p:nvSpPr>
          <p:cNvPr id="3" name="Content Placeholder 2">
            <a:extLst>
              <a:ext uri="{FF2B5EF4-FFF2-40B4-BE49-F238E27FC236}">
                <a16:creationId xmlns:a16="http://schemas.microsoft.com/office/drawing/2014/main" id="{E0A19B56-6F2E-B260-4EAA-6270213BFB6B}"/>
              </a:ext>
            </a:extLst>
          </p:cNvPr>
          <p:cNvSpPr>
            <a:spLocks noGrp="1"/>
          </p:cNvSpPr>
          <p:nvPr>
            <p:ph idx="1"/>
          </p:nvPr>
        </p:nvSpPr>
        <p:spPr>
          <a:xfrm>
            <a:off x="1143000" y="1310326"/>
            <a:ext cx="9872871" cy="5118754"/>
          </a:xfrm>
        </p:spPr>
        <p:txBody>
          <a:bodyPr>
            <a:normAutofit fontScale="92500" lnSpcReduction="20000"/>
          </a:bodyPr>
          <a:lstStyle/>
          <a:p>
            <a:r>
              <a:rPr lang="en-US" sz="1600" dirty="0"/>
              <a:t>For-in loop in JavaScript is used to iterate over the properties of an object. It can be a great debugging tool if we want to show the contents of an object. The for-in loop iterates only over those keys of an object which have their enumerable property set to “true”. The key values in an object have four attributes : value, writable, enumerable, configurable. Enumerable when set to “true” means that we can iterate over that property. You can read about the four key attributes in the property attributes section of Objects in JavaScript. Read more on enumerable </a:t>
            </a:r>
            <a:r>
              <a:rPr lang="en-US" sz="1600" dirty="0" err="1"/>
              <a:t>Enumerable</a:t>
            </a:r>
            <a:r>
              <a:rPr lang="en-US" sz="1600" dirty="0"/>
              <a:t> Properties in JavaScript.</a:t>
            </a:r>
          </a:p>
          <a:p>
            <a:r>
              <a:rPr lang="en-US" sz="1600" dirty="0"/>
              <a:t>A simple example to illustrate the for-in loop:</a:t>
            </a:r>
          </a:p>
          <a:p>
            <a:pPr marL="548640" lvl="2" indent="0">
              <a:buNone/>
            </a:pPr>
            <a:r>
              <a:rPr lang="en-US" sz="1200" dirty="0"/>
              <a:t>    const list = [10, 20, 30];</a:t>
            </a:r>
          </a:p>
          <a:p>
            <a:pPr marL="548640" lvl="2" indent="0">
              <a:buNone/>
            </a:pPr>
            <a:r>
              <a:rPr lang="en-US" sz="1200" dirty="0"/>
              <a:t>    let total = 0;</a:t>
            </a:r>
          </a:p>
          <a:p>
            <a:pPr marL="548640" lvl="2" indent="0">
              <a:buNone/>
            </a:pPr>
            <a:r>
              <a:rPr lang="en-US" sz="1200" dirty="0"/>
              <a:t>    for (const item in list) {</a:t>
            </a:r>
          </a:p>
          <a:p>
            <a:pPr marL="548640" lvl="2" indent="0">
              <a:buNone/>
            </a:pPr>
            <a:r>
              <a:rPr lang="en-US" sz="1200" dirty="0"/>
              <a:t>        total += list[item];</a:t>
            </a:r>
          </a:p>
          <a:p>
            <a:pPr marL="548640" lvl="2" indent="0">
              <a:buNone/>
            </a:pPr>
            <a:r>
              <a:rPr lang="en-US" sz="1200" dirty="0"/>
              <a:t>    }</a:t>
            </a:r>
          </a:p>
          <a:p>
            <a:pPr marL="548640" lvl="2" indent="0">
              <a:buNone/>
            </a:pPr>
            <a:r>
              <a:rPr lang="en-US" sz="1200" dirty="0"/>
              <a:t>    console.log(total);	//60</a:t>
            </a:r>
          </a:p>
          <a:p>
            <a:r>
              <a:rPr lang="en-US" sz="1600" dirty="0"/>
              <a:t>Important points:</a:t>
            </a:r>
          </a:p>
          <a:p>
            <a:pPr lvl="1"/>
            <a:r>
              <a:rPr lang="en-US" sz="1400" dirty="0"/>
              <a:t>Use the for-in loop to iterate over non-array objects. Even though we can use for-in loop for array, it is generally not recommended. Instead, use a for loop for looping over an array.</a:t>
            </a:r>
          </a:p>
          <a:p>
            <a:pPr lvl="1"/>
            <a:r>
              <a:rPr lang="en-US" sz="1400" dirty="0"/>
              <a:t>The properties iterated with for-in loop also includes the properties of the objects higher in the Prototype chain.</a:t>
            </a:r>
          </a:p>
          <a:p>
            <a:pPr lvl="1"/>
            <a:r>
              <a:rPr lang="en-US" sz="1400" dirty="0"/>
              <a:t>The order in which properties are iterated may not match with the properties that are defined in the object.</a:t>
            </a:r>
          </a:p>
          <a:p>
            <a:r>
              <a:rPr lang="en-US" sz="1600" dirty="0"/>
              <a:t>Syntax: </a:t>
            </a:r>
          </a:p>
          <a:p>
            <a:pPr marL="548640" lvl="2" indent="0">
              <a:buNone/>
            </a:pPr>
            <a:r>
              <a:rPr lang="en-US" sz="1200" dirty="0"/>
              <a:t>for (let </a:t>
            </a:r>
            <a:r>
              <a:rPr lang="en-US" sz="1200" dirty="0" err="1"/>
              <a:t>i</a:t>
            </a:r>
            <a:r>
              <a:rPr lang="en-US" sz="1200" dirty="0"/>
              <a:t> in obj1) {</a:t>
            </a:r>
          </a:p>
          <a:p>
            <a:pPr marL="548640" lvl="2" indent="0">
              <a:buNone/>
            </a:pPr>
            <a:r>
              <a:rPr lang="en-US" sz="1200" dirty="0"/>
              <a:t>    // Prints all the keys in</a:t>
            </a:r>
          </a:p>
          <a:p>
            <a:pPr marL="548640" lvl="2" indent="0">
              <a:buNone/>
            </a:pPr>
            <a:r>
              <a:rPr lang="en-US" sz="1200" dirty="0"/>
              <a:t>    // obj1 on the console</a:t>
            </a:r>
          </a:p>
          <a:p>
            <a:pPr marL="548640" lvl="2" indent="0">
              <a:buNone/>
            </a:pPr>
            <a:r>
              <a:rPr lang="en-US" sz="1200" dirty="0"/>
              <a:t>    console.log(</a:t>
            </a:r>
            <a:r>
              <a:rPr lang="en-US" sz="1200" dirty="0" err="1"/>
              <a:t>i</a:t>
            </a:r>
            <a:r>
              <a:rPr lang="en-US" sz="1200" dirty="0"/>
              <a:t>);</a:t>
            </a:r>
          </a:p>
          <a:p>
            <a:pPr marL="548640" lvl="2" indent="0">
              <a:buNone/>
            </a:pPr>
            <a:r>
              <a:rPr lang="en-US" sz="1200" dirty="0"/>
              <a:t>}</a:t>
            </a:r>
            <a:endParaRPr lang="en-IN" sz="1200" dirty="0"/>
          </a:p>
        </p:txBody>
      </p:sp>
    </p:spTree>
    <p:extLst>
      <p:ext uri="{BB962C8B-B14F-4D97-AF65-F5344CB8AC3E}">
        <p14:creationId xmlns:p14="http://schemas.microsoft.com/office/powerpoint/2010/main" val="936421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E0-46BA-ADF8-88A6-F040AFBD8B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9DC3D3-F7B5-8475-4CCC-08059E2628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63945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E607-F2B5-ECA0-7FF9-C80E02D2CA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5D9F30-2295-B89A-70B3-5713DEF0F7A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18133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22F9-43C3-59B2-F080-DE5F144038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D80C0E-29CD-D8C8-66A1-82CCE269743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367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E889-430C-8F98-5B64-738315FB3B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4796C1-A1E5-C519-6941-B6E6F949B18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93964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3B0F-08FE-D1E7-7756-870288CF16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9FF0CE-7CAC-D1C8-2C22-955867922B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32339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9EE5-8563-F994-4DEF-3D14CD86BF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F11448-ED48-7D1B-60B7-0A3160F5E17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6910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4D21-952F-E118-F2AE-FFAFF383E5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CC977A-9FD1-2655-6346-29CC66016E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50576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AE0E-DE60-D963-3436-10B3B151B5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DB430B-C3B1-66CE-7378-E267DF2ABF6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300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B84B-95C4-BE33-BE49-4054CF2B45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5D999F-A7F2-E222-CA35-BF3DB624A2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8660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B944-B06E-80F6-39EA-A42DDA1CD4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E6DDDD-3F65-7550-CA40-FE2065B257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7351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F70C-F836-D7C8-AB85-208EA8AA8C5D}"/>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for- in Loop</a:t>
            </a:r>
            <a:endParaRPr lang="en-IN" dirty="0"/>
          </a:p>
        </p:txBody>
      </p:sp>
      <p:sp>
        <p:nvSpPr>
          <p:cNvPr id="3" name="Content Placeholder 2">
            <a:extLst>
              <a:ext uri="{FF2B5EF4-FFF2-40B4-BE49-F238E27FC236}">
                <a16:creationId xmlns:a16="http://schemas.microsoft.com/office/drawing/2014/main" id="{DCDBDA05-1E01-14A5-7773-299D6AE342C0}"/>
              </a:ext>
            </a:extLst>
          </p:cNvPr>
          <p:cNvSpPr>
            <a:spLocks noGrp="1"/>
          </p:cNvSpPr>
          <p:nvPr>
            <p:ph idx="1"/>
          </p:nvPr>
        </p:nvSpPr>
        <p:spPr>
          <a:xfrm>
            <a:off x="1143000" y="1338606"/>
            <a:ext cx="9872871" cy="4757394"/>
          </a:xfrm>
        </p:spPr>
        <p:txBody>
          <a:bodyPr numCol="2">
            <a:normAutofit fontScale="85000" lnSpcReduction="20000"/>
          </a:bodyPr>
          <a:lstStyle/>
          <a:p>
            <a:pPr marL="274320" lvl="1" indent="0">
              <a:buNone/>
            </a:pPr>
            <a:r>
              <a:rPr lang="en-IN" dirty="0"/>
              <a:t> </a:t>
            </a:r>
            <a:r>
              <a:rPr lang="en-IN" dirty="0" err="1"/>
              <a:t>const</a:t>
            </a:r>
            <a:r>
              <a:rPr lang="en-IN" dirty="0"/>
              <a:t> courses = {</a:t>
            </a:r>
          </a:p>
          <a:p>
            <a:pPr marL="274320" lvl="1" indent="0">
              <a:buNone/>
            </a:pPr>
            <a:r>
              <a:rPr lang="en-IN" dirty="0"/>
              <a:t>        // Declaring a courses object</a:t>
            </a:r>
          </a:p>
          <a:p>
            <a:pPr marL="274320" lvl="1" indent="0">
              <a:buNone/>
            </a:pPr>
            <a:r>
              <a:rPr lang="en-IN" dirty="0"/>
              <a:t>        </a:t>
            </a:r>
            <a:r>
              <a:rPr lang="en-IN" dirty="0" err="1"/>
              <a:t>firstCourse</a:t>
            </a:r>
            <a:r>
              <a:rPr lang="en-IN" dirty="0"/>
              <a:t>: "C++ STL",</a:t>
            </a:r>
          </a:p>
          <a:p>
            <a:pPr marL="274320" lvl="1" indent="0">
              <a:buNone/>
            </a:pPr>
            <a:r>
              <a:rPr lang="en-IN" dirty="0"/>
              <a:t>        </a:t>
            </a:r>
            <a:r>
              <a:rPr lang="en-IN" dirty="0" err="1"/>
              <a:t>secondCourse</a:t>
            </a:r>
            <a:r>
              <a:rPr lang="en-IN" dirty="0"/>
              <a:t>: "DSA Self Paced",</a:t>
            </a:r>
          </a:p>
          <a:p>
            <a:pPr marL="274320" lvl="1" indent="0">
              <a:buNone/>
            </a:pPr>
            <a:r>
              <a:rPr lang="en-IN" dirty="0"/>
              <a:t>        </a:t>
            </a:r>
            <a:r>
              <a:rPr lang="en-IN" dirty="0" err="1"/>
              <a:t>thirdCourse</a:t>
            </a:r>
            <a:r>
              <a:rPr lang="en-IN" dirty="0"/>
              <a:t>: "CS Core Subjects"</a:t>
            </a:r>
          </a:p>
          <a:p>
            <a:pPr marL="274320" lvl="1" indent="0">
              <a:buNone/>
            </a:pPr>
            <a:r>
              <a:rPr lang="en-IN" dirty="0"/>
              <a:t>    };</a:t>
            </a:r>
          </a:p>
          <a:p>
            <a:pPr marL="274320" lvl="1" indent="0">
              <a:buNone/>
            </a:pPr>
            <a:endParaRPr lang="en-IN" dirty="0"/>
          </a:p>
          <a:p>
            <a:pPr marL="274320" lvl="1" indent="0">
              <a:buNone/>
            </a:pPr>
            <a:r>
              <a:rPr lang="en-IN" dirty="0"/>
              <a:t>    // Creating a new empty object with</a:t>
            </a:r>
          </a:p>
          <a:p>
            <a:pPr marL="274320" lvl="1" indent="0">
              <a:buNone/>
            </a:pPr>
            <a:r>
              <a:rPr lang="en-IN" dirty="0"/>
              <a:t>    // prototype set to courses object</a:t>
            </a:r>
          </a:p>
          <a:p>
            <a:pPr marL="274320" lvl="1" indent="0">
              <a:buNone/>
            </a:pPr>
            <a:r>
              <a:rPr lang="en-IN" dirty="0"/>
              <a:t>    </a:t>
            </a:r>
            <a:r>
              <a:rPr lang="en-IN" dirty="0" err="1"/>
              <a:t>const</a:t>
            </a:r>
            <a:r>
              <a:rPr lang="en-IN" dirty="0"/>
              <a:t> student1 = </a:t>
            </a:r>
            <a:r>
              <a:rPr lang="en-IN" dirty="0" err="1"/>
              <a:t>Object.create</a:t>
            </a:r>
            <a:r>
              <a:rPr lang="en-IN" dirty="0"/>
              <a:t>(courses);</a:t>
            </a:r>
          </a:p>
          <a:p>
            <a:pPr marL="274320" lvl="1" indent="0">
              <a:buNone/>
            </a:pPr>
            <a:r>
              <a:rPr lang="en-IN" dirty="0"/>
              <a:t>    // Defining student1 properties and methods</a:t>
            </a:r>
          </a:p>
          <a:p>
            <a:pPr marL="274320" lvl="1" indent="0">
              <a:buNone/>
            </a:pPr>
            <a:endParaRPr lang="en-IN" dirty="0"/>
          </a:p>
          <a:p>
            <a:pPr marL="274320" lvl="1" indent="0">
              <a:buNone/>
            </a:pPr>
            <a:r>
              <a:rPr lang="en-IN" dirty="0"/>
              <a:t>    student1.id = 123;</a:t>
            </a:r>
          </a:p>
          <a:p>
            <a:pPr marL="274320" lvl="1" indent="0">
              <a:buNone/>
            </a:pPr>
            <a:r>
              <a:rPr lang="en-IN" dirty="0"/>
              <a:t>    student1.firstName = "Prakhar";</a:t>
            </a:r>
          </a:p>
          <a:p>
            <a:pPr marL="274320" lvl="1" indent="0">
              <a:buNone/>
            </a:pPr>
            <a:r>
              <a:rPr lang="en-IN" dirty="0"/>
              <a:t>    student1.showEnrolledCourses = function () {</a:t>
            </a:r>
          </a:p>
          <a:p>
            <a:pPr marL="274320" lvl="1" indent="0">
              <a:buNone/>
            </a:pPr>
            <a:r>
              <a:rPr lang="en-IN" dirty="0"/>
              <a:t>        console.log(courses);</a:t>
            </a:r>
          </a:p>
          <a:p>
            <a:pPr marL="274320" lvl="1" indent="0">
              <a:buNone/>
            </a:pPr>
            <a:r>
              <a:rPr lang="en-IN" dirty="0"/>
              <a:t>    }</a:t>
            </a:r>
          </a:p>
          <a:p>
            <a:pPr marL="274320" lvl="1" indent="0">
              <a:buNone/>
            </a:pPr>
            <a:endParaRPr lang="en-IN" dirty="0"/>
          </a:p>
          <a:p>
            <a:pPr marL="274320" lvl="1" indent="0">
              <a:buNone/>
            </a:pPr>
            <a:r>
              <a:rPr lang="en-IN" dirty="0"/>
              <a:t>    // Iterating over all properties of</a:t>
            </a:r>
          </a:p>
          <a:p>
            <a:pPr marL="274320" lvl="1" indent="0">
              <a:buNone/>
            </a:pPr>
            <a:r>
              <a:rPr lang="en-IN" dirty="0"/>
              <a:t>    // student1 object</a:t>
            </a:r>
          </a:p>
          <a:p>
            <a:pPr marL="274320" lvl="1" indent="0">
              <a:buNone/>
            </a:pPr>
            <a:r>
              <a:rPr lang="en-IN" dirty="0"/>
              <a:t>    for (let prop in student1) {</a:t>
            </a:r>
          </a:p>
          <a:p>
            <a:pPr marL="274320" lvl="1" indent="0">
              <a:buNone/>
            </a:pPr>
            <a:r>
              <a:rPr lang="en-IN" dirty="0"/>
              <a:t>        console.log(prop + " -&gt; "</a:t>
            </a:r>
          </a:p>
          <a:p>
            <a:pPr marL="274320" lvl="1" indent="0">
              <a:buNone/>
            </a:pPr>
            <a:r>
              <a:rPr lang="en-IN" dirty="0"/>
              <a:t>            + student1[prop]);</a:t>
            </a:r>
          </a:p>
          <a:p>
            <a:pPr marL="274320" lvl="1" indent="0">
              <a:buNone/>
            </a:pPr>
            <a:r>
              <a:rPr lang="en-IN" dirty="0"/>
              <a:t>    }</a:t>
            </a:r>
          </a:p>
          <a:p>
            <a:r>
              <a:rPr lang="en-IN" dirty="0"/>
              <a:t>Output</a:t>
            </a:r>
          </a:p>
          <a:p>
            <a:pPr marL="274320" lvl="1" indent="0">
              <a:buNone/>
            </a:pPr>
            <a:r>
              <a:rPr lang="en-IN" dirty="0"/>
              <a:t>id -&gt; 123</a:t>
            </a:r>
          </a:p>
          <a:p>
            <a:pPr marL="274320" lvl="1" indent="0">
              <a:buNone/>
            </a:pPr>
            <a:r>
              <a:rPr lang="en-IN" dirty="0" err="1"/>
              <a:t>firstName</a:t>
            </a:r>
            <a:r>
              <a:rPr lang="en-IN" dirty="0"/>
              <a:t> -&gt; Prakhar</a:t>
            </a:r>
          </a:p>
          <a:p>
            <a:pPr marL="274320" lvl="1" indent="0">
              <a:buNone/>
            </a:pPr>
            <a:r>
              <a:rPr lang="en-IN" dirty="0" err="1"/>
              <a:t>showEnrolledCourses</a:t>
            </a:r>
            <a:r>
              <a:rPr lang="en-IN" dirty="0"/>
              <a:t> -&gt; function () {</a:t>
            </a:r>
          </a:p>
          <a:p>
            <a:pPr marL="274320" lvl="1" indent="0">
              <a:buNone/>
            </a:pPr>
            <a:r>
              <a:rPr lang="en-IN" dirty="0"/>
              <a:t>        console.log(courses);</a:t>
            </a:r>
          </a:p>
          <a:p>
            <a:pPr marL="274320" lvl="1" indent="0">
              <a:buNone/>
            </a:pPr>
            <a:r>
              <a:rPr lang="en-IN" dirty="0"/>
              <a:t>    }</a:t>
            </a:r>
          </a:p>
          <a:p>
            <a:pPr marL="274320" lvl="1" indent="0">
              <a:buNone/>
            </a:pPr>
            <a:r>
              <a:rPr lang="en-IN" dirty="0" err="1"/>
              <a:t>firstCourse</a:t>
            </a:r>
            <a:r>
              <a:rPr lang="en-IN" dirty="0"/>
              <a:t> -&gt; C++ STL</a:t>
            </a:r>
          </a:p>
          <a:p>
            <a:pPr marL="274320" lvl="1" indent="0">
              <a:buNone/>
            </a:pPr>
            <a:r>
              <a:rPr lang="en-IN" dirty="0" err="1"/>
              <a:t>secondCourse</a:t>
            </a:r>
            <a:r>
              <a:rPr lang="en-IN" dirty="0"/>
              <a:t> -&gt; DSA Self Paced</a:t>
            </a:r>
          </a:p>
          <a:p>
            <a:pPr marL="274320" lvl="1" indent="0">
              <a:buNone/>
            </a:pPr>
            <a:r>
              <a:rPr lang="en-IN" dirty="0" err="1"/>
              <a:t>thirdCourse</a:t>
            </a:r>
            <a:r>
              <a:rPr lang="en-IN" dirty="0"/>
              <a:t> -&gt; CS Core Subjects</a:t>
            </a:r>
          </a:p>
          <a:p>
            <a:pPr marL="45720" indent="0">
              <a:buNone/>
            </a:pPr>
            <a:endParaRPr lang="en-IN" dirty="0"/>
          </a:p>
        </p:txBody>
      </p:sp>
    </p:spTree>
    <p:extLst>
      <p:ext uri="{BB962C8B-B14F-4D97-AF65-F5344CB8AC3E}">
        <p14:creationId xmlns:p14="http://schemas.microsoft.com/office/powerpoint/2010/main" val="1147874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F377-3E6B-722F-356C-01844791A0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ABADC-36E4-30DB-48CB-975D30008E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8744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E48B-30AD-15E1-18B6-31D6366C4D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F89893-BDFD-F157-955D-16044D1E72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7782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1795-3EC9-C613-958C-B3FB029976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87105-5F6D-2A16-C23F-AB031DB3B2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42237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FBC0-7FA2-8658-A210-7243896F3F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E73C86-1DB6-2094-C9D5-1606B46831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87319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C0DD-69BF-2B21-D8D1-28EF436F1E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91C5B0-58AD-EDE4-4CD3-7455B06E715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96856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CEC6-103D-954B-0758-CA5D1FD263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F1A510-7E44-7CD4-3C46-2D5E91ED35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7641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33A0-9725-14F1-DC48-66290149B1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75854B-BC09-FD06-5472-8DBEF117DBA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91213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6B31-FC37-40EC-FA2D-CD91FF1EB3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0EF670-ED78-00B6-01EF-AC13E5AE3AA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47176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292E-BE8A-AE37-4F63-5728441BE3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158950-73E3-BF97-D044-7AFC5BDB5F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0254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F269-654D-2DFF-64FE-99F52F33FE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0D43A1-369B-68FB-1EC3-127A8BDDCC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8228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A492-5890-C59A-F2F4-237F88E9334B}"/>
              </a:ext>
            </a:extLst>
          </p:cNvPr>
          <p:cNvSpPr>
            <a:spLocks noGrp="1"/>
          </p:cNvSpPr>
          <p:nvPr>
            <p:ph type="title"/>
          </p:nvPr>
        </p:nvSpPr>
        <p:spPr>
          <a:xfrm>
            <a:off x="1143000" y="609600"/>
            <a:ext cx="9875520" cy="606458"/>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CF9C772B-79E1-58E5-622C-A8B68C39E417}"/>
              </a:ext>
            </a:extLst>
          </p:cNvPr>
          <p:cNvSpPr>
            <a:spLocks noGrp="1"/>
          </p:cNvSpPr>
          <p:nvPr>
            <p:ph idx="1"/>
          </p:nvPr>
        </p:nvSpPr>
        <p:spPr>
          <a:xfrm>
            <a:off x="1143000" y="1366887"/>
            <a:ext cx="9872871" cy="4729113"/>
          </a:xfrm>
        </p:spPr>
        <p:txBody>
          <a:bodyPr>
            <a:normAutofit fontScale="85000" lnSpcReduction="20000"/>
          </a:bodyPr>
          <a:lstStyle/>
          <a:p>
            <a:r>
              <a:rPr lang="en-US" dirty="0"/>
              <a:t>One of the fundamental differences of objects versus primitives is that objects are stored and copied by reference, whereas primitive values: strings, numbers, Booleans, </a:t>
            </a:r>
            <a:r>
              <a:rPr lang="en-US" dirty="0" err="1"/>
              <a:t>etc</a:t>
            </a:r>
            <a:r>
              <a:rPr lang="en-US" dirty="0"/>
              <a:t> - are always copied as a whole value.</a:t>
            </a:r>
          </a:p>
          <a:p>
            <a:r>
              <a:rPr lang="en-US" dirty="0"/>
              <a:t>To copy an object in JavaScript, you have three options:</a:t>
            </a:r>
          </a:p>
          <a:p>
            <a:pPr lvl="1"/>
            <a:r>
              <a:rPr lang="en-US" dirty="0"/>
              <a:t>Use the spread (...) syntax</a:t>
            </a:r>
          </a:p>
          <a:p>
            <a:pPr lvl="1"/>
            <a:r>
              <a:rPr lang="en-US" dirty="0"/>
              <a:t>Use the </a:t>
            </a:r>
            <a:r>
              <a:rPr lang="en-US" dirty="0" err="1"/>
              <a:t>Object.assign</a:t>
            </a:r>
            <a:r>
              <a:rPr lang="en-US" dirty="0"/>
              <a:t>() method</a:t>
            </a:r>
          </a:p>
          <a:p>
            <a:pPr lvl="1"/>
            <a:r>
              <a:rPr lang="en-US" dirty="0"/>
              <a:t>Use the </a:t>
            </a:r>
            <a:r>
              <a:rPr lang="en-US" dirty="0" err="1"/>
              <a:t>JSON.stringify</a:t>
            </a:r>
            <a:r>
              <a:rPr lang="en-US" dirty="0"/>
              <a:t>() and </a:t>
            </a:r>
            <a:r>
              <a:rPr lang="en-US" dirty="0" err="1"/>
              <a:t>JSON.parse</a:t>
            </a:r>
            <a:r>
              <a:rPr lang="en-US" dirty="0"/>
              <a:t>() methods</a:t>
            </a:r>
          </a:p>
          <a:p>
            <a:pPr marL="548640" lvl="2" indent="0">
              <a:buNone/>
            </a:pPr>
            <a:r>
              <a:rPr lang="en-US" dirty="0"/>
              <a:t>const person = {</a:t>
            </a:r>
          </a:p>
          <a:p>
            <a:pPr marL="548640" lvl="2" indent="0">
              <a:buNone/>
            </a:pPr>
            <a:r>
              <a:rPr lang="en-US" dirty="0"/>
              <a:t>    </a:t>
            </a:r>
            <a:r>
              <a:rPr lang="en-US" dirty="0" err="1"/>
              <a:t>firstName</a:t>
            </a:r>
            <a:r>
              <a:rPr lang="en-US" dirty="0"/>
              <a:t>: 'Geek',</a:t>
            </a:r>
          </a:p>
          <a:p>
            <a:pPr marL="548640" lvl="2" indent="0">
              <a:buNone/>
            </a:pPr>
            <a:r>
              <a:rPr lang="en-US" dirty="0"/>
              <a:t>    </a:t>
            </a:r>
            <a:r>
              <a:rPr lang="en-US" dirty="0" err="1"/>
              <a:t>lastName</a:t>
            </a:r>
            <a:r>
              <a:rPr lang="en-US" dirty="0"/>
              <a:t>: 'Sharma'</a:t>
            </a:r>
          </a:p>
          <a:p>
            <a:pPr marL="548640" lvl="2" indent="0">
              <a:buNone/>
            </a:pPr>
            <a:r>
              <a:rPr lang="en-US" dirty="0"/>
              <a:t>};</a:t>
            </a:r>
          </a:p>
          <a:p>
            <a:pPr marL="548640" lvl="2" indent="0">
              <a:buNone/>
            </a:pPr>
            <a:r>
              <a:rPr lang="en-US" dirty="0"/>
              <a:t>let p1 = {</a:t>
            </a:r>
          </a:p>
          <a:p>
            <a:pPr marL="548640" lvl="2" indent="0">
              <a:buNone/>
            </a:pPr>
            <a:r>
              <a:rPr lang="en-US" dirty="0"/>
              <a:t>    ...person</a:t>
            </a:r>
          </a:p>
          <a:p>
            <a:pPr marL="548640" lvl="2" indent="0">
              <a:buNone/>
            </a:pPr>
            <a:r>
              <a:rPr lang="en-US" dirty="0"/>
              <a:t>};</a:t>
            </a:r>
          </a:p>
          <a:p>
            <a:pPr marL="548640" lvl="2" indent="0">
              <a:buNone/>
            </a:pPr>
            <a:r>
              <a:rPr lang="en-US" dirty="0"/>
              <a:t>let p2 = </a:t>
            </a:r>
            <a:r>
              <a:rPr lang="en-US" dirty="0" err="1"/>
              <a:t>Object.assign</a:t>
            </a:r>
            <a:r>
              <a:rPr lang="en-US" dirty="0"/>
              <a:t>({}, person);</a:t>
            </a:r>
          </a:p>
          <a:p>
            <a:pPr marL="548640" lvl="2" indent="0">
              <a:buNone/>
            </a:pPr>
            <a:r>
              <a:rPr lang="en-US" dirty="0"/>
              <a:t>let p3 = </a:t>
            </a:r>
            <a:r>
              <a:rPr lang="en-US" dirty="0" err="1"/>
              <a:t>JSON.parse</a:t>
            </a:r>
            <a:r>
              <a:rPr lang="en-US" dirty="0"/>
              <a:t>(</a:t>
            </a:r>
            <a:r>
              <a:rPr lang="en-US" dirty="0" err="1"/>
              <a:t>JSON.stringify</a:t>
            </a:r>
            <a:r>
              <a:rPr lang="en-US" dirty="0"/>
              <a:t>(person));</a:t>
            </a:r>
          </a:p>
          <a:p>
            <a:r>
              <a:rPr lang="en-US" dirty="0"/>
              <a:t>Both spread (...) and </a:t>
            </a:r>
            <a:r>
              <a:rPr lang="en-US" dirty="0" err="1"/>
              <a:t>Object.assign</a:t>
            </a:r>
            <a:r>
              <a:rPr lang="en-US" dirty="0"/>
              <a:t>() perform a shallow copy while the JSON methods carry a deep copy</a:t>
            </a:r>
          </a:p>
        </p:txBody>
      </p:sp>
    </p:spTree>
    <p:extLst>
      <p:ext uri="{BB962C8B-B14F-4D97-AF65-F5344CB8AC3E}">
        <p14:creationId xmlns:p14="http://schemas.microsoft.com/office/powerpoint/2010/main" val="2085766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DC0C-62D4-B60F-2657-78CD2FCB4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BFAF6B-2F5C-1698-7EB8-F337B33A4D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78944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BA74-C1D3-7274-168B-8C4B959E8E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61476-198D-9B66-5585-93EBA55EED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531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960F-E249-17DE-861B-EA8886108E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14E550-7BC0-93FE-EE66-5537E96F0A1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671770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F955-D5EA-9368-6D99-7706AAF31B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18F187-D2B9-5071-76ED-0D6826A8666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23358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CDCD-766F-28D4-303F-5B398FF317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2600DD-8EB3-8C65-42AF-D42B3A8A1DE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00655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B97F-A2C2-194B-D2BA-1D32DA4D22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F78011-D2C6-6F71-7953-986C5BEF88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507987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F711-FE5C-25EB-9366-1B33B125F3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0069F3-FF3F-24B1-8ECF-9B3C0E4A734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37977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C08B-D0D1-2EB1-79FF-4D74A6A268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228354-4728-59CB-3DB2-5F76864758B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55288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7D70-73D5-15C8-0FC7-4B8304F4FC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2F82E4-A71F-A058-D03A-8AB727AC05D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13592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ED0E-E493-2020-45FD-B859C218B4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F05146-B6DB-6BA8-3B19-69A7F99195E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4281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83B8-2A86-32E6-F88C-239467AC515A}"/>
              </a:ext>
            </a:extLst>
          </p:cNvPr>
          <p:cNvSpPr>
            <a:spLocks noGrp="1"/>
          </p:cNvSpPr>
          <p:nvPr>
            <p:ph type="title"/>
          </p:nvPr>
        </p:nvSpPr>
        <p:spPr>
          <a:xfrm>
            <a:off x="1143000" y="609600"/>
            <a:ext cx="9875520" cy="512190"/>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63CB3EDA-303F-6C34-535C-64B066D3977B}"/>
              </a:ext>
            </a:extLst>
          </p:cNvPr>
          <p:cNvSpPr>
            <a:spLocks noGrp="1"/>
          </p:cNvSpPr>
          <p:nvPr>
            <p:ph idx="1"/>
          </p:nvPr>
        </p:nvSpPr>
        <p:spPr>
          <a:xfrm>
            <a:off x="1143000" y="1366887"/>
            <a:ext cx="9872871" cy="4881513"/>
          </a:xfrm>
        </p:spPr>
        <p:txBody>
          <a:bodyPr>
            <a:normAutofit fontScale="92500" lnSpcReduction="10000"/>
          </a:bodyPr>
          <a:lstStyle/>
          <a:p>
            <a:pPr marL="45720" indent="0" algn="ctr">
              <a:buNone/>
            </a:pPr>
            <a:r>
              <a:rPr lang="en-US" sz="1600" dirty="0"/>
              <a:t>Shallow copy vs Deep copy</a:t>
            </a:r>
          </a:p>
          <a:p>
            <a:r>
              <a:rPr lang="en-US" sz="1600" dirty="0"/>
              <a:t>Variables are used in JavaScript to store values, which can be references or primitives. A new variable with the identical value is created when a value contained in a variable is copied. You can just use an assignment for a primitive value:</a:t>
            </a:r>
          </a:p>
          <a:p>
            <a:pPr marL="548640" lvl="2" indent="0">
              <a:buNone/>
            </a:pPr>
            <a:r>
              <a:rPr lang="en-US" sz="1400" dirty="0"/>
              <a:t>let a = 1;</a:t>
            </a:r>
          </a:p>
          <a:p>
            <a:pPr marL="548640" lvl="2" indent="0">
              <a:buNone/>
            </a:pPr>
            <a:r>
              <a:rPr lang="en-US" sz="1400" dirty="0"/>
              <a:t>let </a:t>
            </a:r>
            <a:r>
              <a:rPr lang="en-US" sz="1400" dirty="0" err="1"/>
              <a:t>copya</a:t>
            </a:r>
            <a:r>
              <a:rPr lang="en-US" sz="1400" dirty="0"/>
              <a:t> = a;</a:t>
            </a:r>
          </a:p>
          <a:p>
            <a:pPr marL="548640" lvl="2" indent="0">
              <a:buNone/>
            </a:pPr>
            <a:r>
              <a:rPr lang="en-US" sz="1400" dirty="0" err="1"/>
              <a:t>copya</a:t>
            </a:r>
            <a:r>
              <a:rPr lang="en-US" sz="1400" dirty="0"/>
              <a:t>=2;</a:t>
            </a:r>
          </a:p>
          <a:p>
            <a:pPr marL="548640" lvl="2" indent="0">
              <a:buNone/>
            </a:pPr>
            <a:r>
              <a:rPr lang="en-US" sz="1400" dirty="0"/>
              <a:t>console.log(a);	//1</a:t>
            </a:r>
          </a:p>
          <a:p>
            <a:r>
              <a:rPr lang="en-US" sz="1600" dirty="0"/>
              <a:t>When you change the value of the </a:t>
            </a:r>
            <a:r>
              <a:rPr lang="en-US" sz="1600" dirty="0" err="1"/>
              <a:t>copya</a:t>
            </a:r>
            <a:r>
              <a:rPr lang="en-US" sz="1600" dirty="0"/>
              <a:t> variable, the value of the original remains the same.</a:t>
            </a:r>
          </a:p>
          <a:p>
            <a:r>
              <a:rPr lang="en-US" sz="1600" dirty="0"/>
              <a:t>However, using the assignment operator on a reference value will prevent it from copying the value. As an alternative, the identical memory item will be referenced by both variables:</a:t>
            </a:r>
          </a:p>
          <a:p>
            <a:pPr marL="548640" lvl="2" indent="0">
              <a:buNone/>
            </a:pPr>
            <a:r>
              <a:rPr lang="en-US" sz="1400" dirty="0"/>
              <a:t>let person = {</a:t>
            </a:r>
          </a:p>
          <a:p>
            <a:pPr marL="548640" lvl="2" indent="0">
              <a:buNone/>
            </a:pPr>
            <a:r>
              <a:rPr lang="en-US" sz="1400" dirty="0"/>
              <a:t>    </a:t>
            </a:r>
            <a:r>
              <a:rPr lang="en-US" sz="1400" dirty="0" err="1"/>
              <a:t>firstName</a:t>
            </a:r>
            <a:r>
              <a:rPr lang="en-US" sz="1400" dirty="0"/>
              <a:t>: 'Geek',</a:t>
            </a:r>
          </a:p>
          <a:p>
            <a:pPr marL="548640" lvl="2" indent="0">
              <a:buNone/>
            </a:pPr>
            <a:r>
              <a:rPr lang="en-US" sz="1400" dirty="0"/>
              <a:t>    </a:t>
            </a:r>
            <a:r>
              <a:rPr lang="en-US" sz="1400" dirty="0" err="1"/>
              <a:t>lastName</a:t>
            </a:r>
            <a:r>
              <a:rPr lang="en-US" sz="1400" dirty="0"/>
              <a:t>: 'Sharma'</a:t>
            </a:r>
          </a:p>
          <a:p>
            <a:pPr marL="548640" lvl="2" indent="0">
              <a:buNone/>
            </a:pPr>
            <a:r>
              <a:rPr lang="en-US" sz="1400" dirty="0"/>
              <a:t>};</a:t>
            </a:r>
          </a:p>
          <a:p>
            <a:pPr marL="548640" lvl="2" indent="0">
              <a:buNone/>
            </a:pPr>
            <a:r>
              <a:rPr lang="en-US" sz="1400" dirty="0"/>
              <a:t>let </a:t>
            </a:r>
            <a:r>
              <a:rPr lang="en-US" sz="1400" dirty="0" err="1"/>
              <a:t>copiedPerson</a:t>
            </a:r>
            <a:r>
              <a:rPr lang="en-US" sz="1400" dirty="0"/>
              <a:t> = person;</a:t>
            </a:r>
          </a:p>
          <a:p>
            <a:pPr marL="548640" lvl="2" indent="0">
              <a:buNone/>
            </a:pPr>
            <a:r>
              <a:rPr lang="en-US" sz="1400" dirty="0" err="1"/>
              <a:t>copiedPerson.firstName</a:t>
            </a:r>
            <a:r>
              <a:rPr lang="en-US" sz="1400" dirty="0"/>
              <a:t> = 'Prabal';</a:t>
            </a:r>
          </a:p>
          <a:p>
            <a:pPr marL="548640" lvl="2" indent="0">
              <a:buNone/>
            </a:pPr>
            <a:r>
              <a:rPr lang="en-US" sz="1400" dirty="0"/>
              <a:t>console.log(person);	//{ </a:t>
            </a:r>
            <a:r>
              <a:rPr lang="en-US" sz="1400" dirty="0" err="1"/>
              <a:t>firstName</a:t>
            </a:r>
            <a:r>
              <a:rPr lang="en-US" sz="1400" dirty="0"/>
              <a:t>: 'Prabal', </a:t>
            </a:r>
            <a:r>
              <a:rPr lang="en-US" sz="1400" dirty="0" err="1"/>
              <a:t>lastName</a:t>
            </a:r>
            <a:r>
              <a:rPr lang="en-US" sz="1400" dirty="0"/>
              <a:t>: 'Sharma' }</a:t>
            </a:r>
          </a:p>
          <a:p>
            <a:r>
              <a:rPr lang="en-US" sz="1600" dirty="0"/>
              <a:t>A shallow copy indicates that certain values of the new variable are still connected to the original variable, but a deep copy means that all of the values of the new variable are separated from the original variable.</a:t>
            </a:r>
            <a:endParaRPr lang="en-IN" sz="1600" dirty="0"/>
          </a:p>
        </p:txBody>
      </p:sp>
    </p:spTree>
    <p:extLst>
      <p:ext uri="{BB962C8B-B14F-4D97-AF65-F5344CB8AC3E}">
        <p14:creationId xmlns:p14="http://schemas.microsoft.com/office/powerpoint/2010/main" val="41211949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7153-FD0C-C4A8-4430-C559B0AD01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A65775-938B-563D-35C0-CC6A4E3A1D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326188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FBFA-8CE6-AC23-7477-128595D85F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CF79DE-874B-1A04-305F-3A4CF35F9E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801110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E501-9837-8E3F-EF5B-FBA69BAE49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2411FA-371A-F481-5467-32DDF1B464B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655298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3DCE-897A-A551-A243-93A6BC3869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785451-EE5E-1167-FF1E-048925D918B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7357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C174-C686-CDEE-72DF-CD396BC840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59DA74-9E23-A587-4D4B-8A6C343664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610239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1BAA-D86A-9928-DF5F-1453329FEC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E44A17-B8EC-2BB7-96A2-8BF0103629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52229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0035-DEF9-AAE5-2CFF-2C1EBCA726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7E31D-EEE6-5680-E52A-A37A53B90D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21843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DE75-9F71-FAD2-A032-D86014AC17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405FE7-992D-3E62-5B65-77CCE9D8A8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2191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FD3F-C106-8D27-4E44-8AB3C3AF81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2F3011-FCD8-2F61-D50D-55368B8D492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13904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9734-BE23-D855-713B-035D3713E2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5F01EB-978C-BE11-6303-8667C998C9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346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D9B0-E12F-AD8A-EA12-A27EF695AEC4}"/>
              </a:ext>
            </a:extLst>
          </p:cNvPr>
          <p:cNvSpPr>
            <a:spLocks noGrp="1"/>
          </p:cNvSpPr>
          <p:nvPr>
            <p:ph type="title"/>
          </p:nvPr>
        </p:nvSpPr>
        <p:spPr>
          <a:xfrm>
            <a:off x="1143000" y="609600"/>
            <a:ext cx="9875520" cy="512190"/>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44FC419A-07BD-0FE6-F296-9E6FD4C2C7AA}"/>
              </a:ext>
            </a:extLst>
          </p:cNvPr>
          <p:cNvSpPr>
            <a:spLocks noGrp="1"/>
          </p:cNvSpPr>
          <p:nvPr>
            <p:ph idx="1"/>
          </p:nvPr>
        </p:nvSpPr>
        <p:spPr>
          <a:xfrm>
            <a:off x="678730" y="1348033"/>
            <a:ext cx="10897385" cy="4747967"/>
          </a:xfrm>
        </p:spPr>
        <p:txBody>
          <a:bodyPr numCol="2">
            <a:normAutofit fontScale="92500" lnSpcReduction="10000"/>
          </a:bodyPr>
          <a:lstStyle/>
          <a:p>
            <a:pPr marL="45720" indent="0" algn="ctr">
              <a:buNone/>
            </a:pPr>
            <a:r>
              <a:rPr lang="en-US" sz="1600" dirty="0"/>
              <a:t>Shallow Copy example</a:t>
            </a:r>
          </a:p>
          <a:p>
            <a:pPr marL="274320" lvl="1" indent="0">
              <a:buNone/>
            </a:pPr>
            <a:r>
              <a:rPr lang="en-US" sz="1600" dirty="0"/>
              <a:t>let person = {</a:t>
            </a:r>
          </a:p>
          <a:p>
            <a:pPr marL="274320" lvl="1" indent="0">
              <a:buNone/>
            </a:pPr>
            <a:r>
              <a:rPr lang="en-US" sz="1600" dirty="0"/>
              <a:t>    </a:t>
            </a:r>
            <a:r>
              <a:rPr lang="en-US" sz="1600" dirty="0" err="1"/>
              <a:t>firstName</a:t>
            </a:r>
            <a:r>
              <a:rPr lang="en-US" sz="1600" dirty="0"/>
              <a:t>: 'Geek',</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a:t>
            </a:r>
          </a:p>
          <a:p>
            <a:pPr marL="274320" lvl="1" indent="0">
              <a:buNone/>
            </a:pPr>
            <a:r>
              <a:rPr lang="en-US" sz="1600" dirty="0"/>
              <a:t>        street: 'Connaught Place',</a:t>
            </a:r>
          </a:p>
          <a:p>
            <a:pPr marL="274320" lvl="1" indent="0">
              <a:buNone/>
            </a:pPr>
            <a:r>
              <a:rPr lang="en-US" sz="1600" dirty="0"/>
              <a:t>        city: 'New Delhi',</a:t>
            </a:r>
          </a:p>
          <a:p>
            <a:pPr marL="274320" lvl="1" indent="0">
              <a:buNone/>
            </a:pPr>
            <a:r>
              <a:rPr lang="en-US" sz="1600" dirty="0"/>
              <a:t>        country: 'India'</a:t>
            </a:r>
          </a:p>
          <a:p>
            <a:pPr marL="274320" lvl="1" indent="0">
              <a:buNone/>
            </a:pPr>
            <a:r>
              <a:rPr lang="en-US" sz="1600" dirty="0"/>
              <a:t>    }</a:t>
            </a:r>
          </a:p>
          <a:p>
            <a:pPr marL="274320" lvl="1" indent="0">
              <a:buNone/>
            </a:pPr>
            <a:r>
              <a:rPr lang="en-US" sz="1600" dirty="0"/>
              <a:t>};</a:t>
            </a:r>
          </a:p>
          <a:p>
            <a:pPr marL="274320" lvl="1" indent="0">
              <a:buNone/>
            </a:pPr>
            <a:endParaRPr lang="en-US" sz="1600" dirty="0"/>
          </a:p>
          <a:p>
            <a:pPr marL="274320" lvl="1" indent="0">
              <a:buNone/>
            </a:pPr>
            <a:r>
              <a:rPr lang="en-US" sz="1600" dirty="0"/>
              <a:t>let </a:t>
            </a:r>
            <a:r>
              <a:rPr lang="en-US" sz="1600" dirty="0" err="1"/>
              <a:t>copiedPerson</a:t>
            </a:r>
            <a:r>
              <a:rPr lang="en-US" sz="1600" dirty="0"/>
              <a:t> = </a:t>
            </a:r>
            <a:r>
              <a:rPr lang="en-US" sz="1600" dirty="0" err="1"/>
              <a:t>Object.assign</a:t>
            </a:r>
            <a:r>
              <a:rPr lang="en-US" sz="1600" dirty="0"/>
              <a:t>({}, person);</a:t>
            </a:r>
          </a:p>
          <a:p>
            <a:pPr marL="274320" lvl="1" indent="0">
              <a:buNone/>
            </a:pPr>
            <a:endParaRPr lang="en-US" sz="1600" dirty="0"/>
          </a:p>
          <a:p>
            <a:pPr marL="274320" lvl="1" indent="0">
              <a:buNone/>
            </a:pPr>
            <a:r>
              <a:rPr lang="en-US" sz="1600" dirty="0" err="1"/>
              <a:t>copiedPerson.firstName</a:t>
            </a:r>
            <a:r>
              <a:rPr lang="en-US" sz="1600" dirty="0"/>
              <a:t> = 'Prabal'; // disconnected</a:t>
            </a:r>
          </a:p>
          <a:p>
            <a:pPr marL="274320" lvl="1" indent="0">
              <a:buNone/>
            </a:pPr>
            <a:endParaRPr lang="en-US" sz="1600" dirty="0"/>
          </a:p>
          <a:p>
            <a:pPr marL="274320" lvl="1" indent="0">
              <a:buNone/>
            </a:pPr>
            <a:r>
              <a:rPr lang="en-US" sz="1600" dirty="0" err="1"/>
              <a:t>copiedPerson.address.street</a:t>
            </a:r>
            <a:r>
              <a:rPr lang="en-US" sz="1600" dirty="0"/>
              <a:t> = '</a:t>
            </a:r>
            <a:r>
              <a:rPr lang="en-US" sz="1600" dirty="0" err="1"/>
              <a:t>Niwaru</a:t>
            </a:r>
            <a:r>
              <a:rPr lang="en-US" sz="1600" dirty="0"/>
              <a:t>'; // connected</a:t>
            </a:r>
          </a:p>
          <a:p>
            <a:pPr marL="274320" lvl="1" indent="0">
              <a:buNone/>
            </a:pPr>
            <a:r>
              <a:rPr lang="en-US" sz="1600" dirty="0" err="1"/>
              <a:t>copiedPerson.address.city</a:t>
            </a:r>
            <a:r>
              <a:rPr lang="en-US" sz="1600" dirty="0"/>
              <a:t> = 'Jaipur'; // connected</a:t>
            </a:r>
          </a:p>
          <a:p>
            <a:pPr marL="274320" lvl="1" indent="0">
              <a:buNone/>
            </a:pPr>
            <a:endParaRPr lang="en-US" sz="1600" dirty="0"/>
          </a:p>
          <a:p>
            <a:pPr marL="274320" lvl="1" indent="0">
              <a:buNone/>
            </a:pPr>
            <a:r>
              <a:rPr lang="en-US" sz="1600" dirty="0"/>
              <a:t>console.log(</a:t>
            </a:r>
            <a:r>
              <a:rPr lang="en-US" sz="1600" dirty="0" err="1"/>
              <a:t>copiedPerson</a:t>
            </a:r>
            <a:r>
              <a:rPr lang="en-US" sz="1600" dirty="0"/>
              <a:t>);</a:t>
            </a:r>
          </a:p>
          <a:p>
            <a:pPr marL="274320" lvl="1" indent="0">
              <a:buNone/>
            </a:pPr>
            <a:r>
              <a:rPr lang="en-US" sz="1600" dirty="0"/>
              <a:t>console.log(person);</a:t>
            </a:r>
          </a:p>
          <a:p>
            <a:r>
              <a:rPr lang="en-US" sz="1600" dirty="0"/>
              <a:t>Output</a:t>
            </a:r>
          </a:p>
          <a:p>
            <a:pPr marL="274320" lvl="1" indent="0">
              <a:buNone/>
            </a:pPr>
            <a:r>
              <a:rPr lang="en-US" sz="1600" dirty="0"/>
              <a:t>{</a:t>
            </a:r>
          </a:p>
          <a:p>
            <a:pPr marL="274320" lvl="1" indent="0">
              <a:buNone/>
            </a:pPr>
            <a:r>
              <a:rPr lang="en-US" sz="1600" dirty="0"/>
              <a:t>  </a:t>
            </a:r>
            <a:r>
              <a:rPr lang="en-US" sz="1600" dirty="0" err="1"/>
              <a:t>firstName</a:t>
            </a:r>
            <a:r>
              <a:rPr lang="en-US" sz="1600" dirty="0"/>
              <a:t>: 'Prabal',</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 street: '</a:t>
            </a:r>
            <a:r>
              <a:rPr lang="en-US" sz="1600" dirty="0" err="1"/>
              <a:t>Niwaru</a:t>
            </a:r>
            <a:r>
              <a:rPr lang="en-US" sz="1600" dirty="0"/>
              <a:t>', city: 'Jaipur', country: 'India' }</a:t>
            </a:r>
          </a:p>
          <a:p>
            <a:pPr marL="274320" lvl="1" indent="0">
              <a:buNone/>
            </a:pPr>
            <a:r>
              <a:rPr lang="en-US" sz="1600" dirty="0"/>
              <a:t>}{</a:t>
            </a:r>
          </a:p>
          <a:p>
            <a:pPr marL="274320" lvl="1" indent="0">
              <a:buNone/>
            </a:pPr>
            <a:r>
              <a:rPr lang="en-US" sz="1600" dirty="0"/>
              <a:t>  </a:t>
            </a:r>
            <a:r>
              <a:rPr lang="en-US" sz="1600" dirty="0" err="1"/>
              <a:t>firstName</a:t>
            </a:r>
            <a:r>
              <a:rPr lang="en-US" sz="1600" dirty="0"/>
              <a:t>: 'Geek',</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 street: '</a:t>
            </a:r>
            <a:r>
              <a:rPr lang="en-US" sz="1600" dirty="0" err="1"/>
              <a:t>Niwaru</a:t>
            </a:r>
            <a:r>
              <a:rPr lang="en-US" sz="1600" dirty="0"/>
              <a:t>', city: 'Jaipur', country: 'India' }</a:t>
            </a:r>
          </a:p>
          <a:p>
            <a:pPr marL="274320" lvl="1" indent="0">
              <a:buNone/>
            </a:pPr>
            <a:r>
              <a:rPr lang="en-US" sz="1600" dirty="0"/>
              <a:t>}</a:t>
            </a:r>
          </a:p>
          <a:p>
            <a:r>
              <a:rPr lang="en-US" sz="1600" dirty="0"/>
              <a:t>When you show the values of the person object, you will find that the address information changed but the first name.</a:t>
            </a:r>
          </a:p>
          <a:p>
            <a:r>
              <a:rPr lang="en-US" sz="1600" dirty="0"/>
              <a:t>The explanation is that while the first name is a primitive value, the address is a reference value. Although the references for </a:t>
            </a:r>
            <a:r>
              <a:rPr lang="en-US" sz="1600" dirty="0" err="1"/>
              <a:t>copiedPerson</a:t>
            </a:r>
            <a:r>
              <a:rPr lang="en-US" sz="1600" dirty="0"/>
              <a:t> and person are different, the references for these objects are the same for address objects.</a:t>
            </a:r>
            <a:endParaRPr lang="en-IN" sz="1600" dirty="0"/>
          </a:p>
        </p:txBody>
      </p:sp>
    </p:spTree>
    <p:extLst>
      <p:ext uri="{BB962C8B-B14F-4D97-AF65-F5344CB8AC3E}">
        <p14:creationId xmlns:p14="http://schemas.microsoft.com/office/powerpoint/2010/main" val="6859539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7A1B-D97C-68C0-DA9B-6C8FAF8FB4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45C3BF-AF45-FD35-BC43-3D82BEA785A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99432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1E8B-AE8E-7ECB-0AF4-A99E016E81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E2E88F-7350-10CE-89FF-88797CB904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3430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244A-8880-984D-FCBB-8248A89980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C750F7-2734-2419-CF22-19116A0602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76529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F792-A871-CB06-0AD3-8F5C14B220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6FBC17-2224-8592-E156-A630335F89E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676296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7786-A491-B901-667C-80C2680AC1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3C0CA2-5484-8932-87DF-28E620DDE4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46875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5A93-40DB-1EF1-21F8-8DABC8D836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FEE268-433C-5444-C73D-97AF7C7AE19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424121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69C2-F484-23DC-4F3B-199A4763FA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8E12FA-7664-40A9-B445-BA9CC893BD0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91229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D6D9-A9E1-7373-283F-CF34DDB61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2F9C29-A03D-F089-B0A1-0FA6188A0C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38252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6191-C7E3-0750-539D-871FC7B583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100548-793C-6632-0276-0A49B5422E1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776889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53FB-E3FD-67A2-C12C-75F688B981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16F70C-4A2B-0DAA-FCC0-FE2AE15189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1614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7640-A7DB-3617-0ABF-2A2983CE7E89}"/>
              </a:ext>
            </a:extLst>
          </p:cNvPr>
          <p:cNvSpPr>
            <a:spLocks noGrp="1"/>
          </p:cNvSpPr>
          <p:nvPr>
            <p:ph type="title"/>
          </p:nvPr>
        </p:nvSpPr>
        <p:spPr>
          <a:xfrm>
            <a:off x="1143000" y="609601"/>
            <a:ext cx="9875520" cy="493336"/>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098A881E-A4B8-951C-878E-02626D07B555}"/>
              </a:ext>
            </a:extLst>
          </p:cNvPr>
          <p:cNvSpPr>
            <a:spLocks noGrp="1"/>
          </p:cNvSpPr>
          <p:nvPr>
            <p:ph idx="1"/>
          </p:nvPr>
        </p:nvSpPr>
        <p:spPr>
          <a:xfrm>
            <a:off x="1143000" y="1234911"/>
            <a:ext cx="9872871" cy="5013488"/>
          </a:xfrm>
        </p:spPr>
        <p:txBody>
          <a:bodyPr numCol="2">
            <a:normAutofit fontScale="85000" lnSpcReduction="10000"/>
          </a:bodyPr>
          <a:lstStyle/>
          <a:p>
            <a:pPr marL="45720" indent="0" algn="ctr">
              <a:buNone/>
            </a:pPr>
            <a:r>
              <a:rPr lang="en-IN" dirty="0"/>
              <a:t>Deep Copy example</a:t>
            </a:r>
          </a:p>
          <a:p>
            <a:r>
              <a:rPr lang="en-IN" dirty="0"/>
              <a:t>The following code replaces the </a:t>
            </a:r>
            <a:r>
              <a:rPr lang="en-IN" dirty="0" err="1"/>
              <a:t>Object.assign</a:t>
            </a:r>
            <a:r>
              <a:rPr lang="en-IN" dirty="0"/>
              <a:t>() method by the JSON methods to carry a deep copy the person object:</a:t>
            </a:r>
          </a:p>
          <a:p>
            <a:pPr marL="548640" lvl="2" indent="0">
              <a:buNone/>
            </a:pPr>
            <a:r>
              <a:rPr lang="en-IN" dirty="0"/>
              <a:t>let person = {</a:t>
            </a:r>
          </a:p>
          <a:p>
            <a:pPr marL="548640" lvl="2" indent="0">
              <a:buNone/>
            </a:pPr>
            <a:r>
              <a:rPr lang="en-IN" dirty="0"/>
              <a:t>    </a:t>
            </a:r>
            <a:r>
              <a:rPr lang="en-IN" dirty="0" err="1"/>
              <a:t>firstName</a:t>
            </a:r>
            <a:r>
              <a:rPr lang="en-IN" dirty="0"/>
              <a:t>: 'Geek',</a:t>
            </a:r>
          </a:p>
          <a:p>
            <a:pPr marL="548640" lvl="2" indent="0">
              <a:buNone/>
            </a:pPr>
            <a:r>
              <a:rPr lang="en-IN" dirty="0"/>
              <a:t>    </a:t>
            </a:r>
            <a:r>
              <a:rPr lang="en-IN" dirty="0" err="1"/>
              <a:t>lastName</a:t>
            </a:r>
            <a:r>
              <a:rPr lang="en-IN" dirty="0"/>
              <a:t>: 'Sharma',</a:t>
            </a:r>
          </a:p>
          <a:p>
            <a:pPr marL="548640" lvl="2" indent="0">
              <a:buNone/>
            </a:pPr>
            <a:r>
              <a:rPr lang="en-IN" dirty="0"/>
              <a:t>    address: {</a:t>
            </a:r>
          </a:p>
          <a:p>
            <a:pPr marL="548640" lvl="2" indent="0">
              <a:buNone/>
            </a:pPr>
            <a:r>
              <a:rPr lang="en-IN" dirty="0"/>
              <a:t>        street: 'Connaught Place',</a:t>
            </a:r>
          </a:p>
          <a:p>
            <a:pPr marL="548640" lvl="2" indent="0">
              <a:buNone/>
            </a:pPr>
            <a:r>
              <a:rPr lang="en-IN" dirty="0"/>
              <a:t>        city: 'New Delhi',</a:t>
            </a:r>
          </a:p>
          <a:p>
            <a:pPr marL="548640" lvl="2" indent="0">
              <a:buNone/>
            </a:pPr>
            <a:r>
              <a:rPr lang="en-IN" dirty="0"/>
              <a:t>        country: 'India'</a:t>
            </a:r>
          </a:p>
          <a:p>
            <a:pPr marL="548640" lvl="2" indent="0">
              <a:buNone/>
            </a:pPr>
            <a:r>
              <a:rPr lang="en-IN" dirty="0"/>
              <a:t>    }</a:t>
            </a:r>
          </a:p>
          <a:p>
            <a:pPr marL="548640" lvl="2" indent="0">
              <a:buNone/>
            </a:pPr>
            <a:r>
              <a:rPr lang="en-IN" dirty="0"/>
              <a:t>};</a:t>
            </a:r>
          </a:p>
          <a:p>
            <a:pPr marL="548640" lvl="2" indent="0">
              <a:buNone/>
            </a:pPr>
            <a:endParaRPr lang="en-IN" dirty="0"/>
          </a:p>
          <a:p>
            <a:pPr marL="548640" lvl="2" indent="0">
              <a:buNone/>
            </a:pPr>
            <a:r>
              <a:rPr lang="en-IN" dirty="0"/>
              <a:t>let </a:t>
            </a:r>
            <a:r>
              <a:rPr lang="en-IN" dirty="0" err="1"/>
              <a:t>copiedPerson</a:t>
            </a:r>
            <a:r>
              <a:rPr lang="en-IN" dirty="0"/>
              <a:t> = </a:t>
            </a:r>
            <a:r>
              <a:rPr lang="en-IN" dirty="0" err="1"/>
              <a:t>JSON.parse</a:t>
            </a:r>
            <a:r>
              <a:rPr lang="en-IN" dirty="0"/>
              <a:t>(</a:t>
            </a:r>
            <a:r>
              <a:rPr lang="en-IN" dirty="0" err="1"/>
              <a:t>JSON.stringify</a:t>
            </a:r>
            <a:r>
              <a:rPr lang="en-IN" dirty="0"/>
              <a:t>(person));</a:t>
            </a:r>
          </a:p>
          <a:p>
            <a:pPr marL="548640" lvl="2" indent="0">
              <a:buNone/>
            </a:pPr>
            <a:endParaRPr lang="en-IN" dirty="0"/>
          </a:p>
          <a:p>
            <a:pPr marL="548640" lvl="2" indent="0">
              <a:buNone/>
            </a:pPr>
            <a:r>
              <a:rPr lang="en-IN" dirty="0" err="1"/>
              <a:t>copiedPerson.firstName</a:t>
            </a:r>
            <a:r>
              <a:rPr lang="en-IN" dirty="0"/>
              <a:t> = 'Prabal'; // disconnected</a:t>
            </a:r>
          </a:p>
          <a:p>
            <a:endParaRPr lang="en-IN" dirty="0"/>
          </a:p>
          <a:p>
            <a:pPr marL="548640" lvl="2" indent="0">
              <a:buNone/>
            </a:pPr>
            <a:r>
              <a:rPr lang="en-IN" dirty="0" err="1"/>
              <a:t>copiedPerson.address.street</a:t>
            </a:r>
            <a:r>
              <a:rPr lang="en-IN" dirty="0"/>
              <a:t> = '</a:t>
            </a:r>
            <a:r>
              <a:rPr lang="en-IN" dirty="0" err="1"/>
              <a:t>Niwaru</a:t>
            </a:r>
            <a:r>
              <a:rPr lang="en-IN" dirty="0"/>
              <a:t>';</a:t>
            </a:r>
          </a:p>
          <a:p>
            <a:pPr marL="548640" lvl="2" indent="0">
              <a:buNone/>
            </a:pPr>
            <a:r>
              <a:rPr lang="en-IN" dirty="0" err="1"/>
              <a:t>copiedPerson.address.city</a:t>
            </a:r>
            <a:r>
              <a:rPr lang="en-IN" dirty="0"/>
              <a:t> = 'Jaipur';</a:t>
            </a:r>
          </a:p>
          <a:p>
            <a:pPr marL="548640" lvl="2" indent="0">
              <a:buNone/>
            </a:pPr>
            <a:endParaRPr lang="en-IN" dirty="0"/>
          </a:p>
          <a:p>
            <a:pPr marL="548640" lvl="2" indent="0">
              <a:buNone/>
            </a:pPr>
            <a:r>
              <a:rPr lang="en-IN" dirty="0"/>
              <a:t>console.log(person);</a:t>
            </a:r>
          </a:p>
          <a:p>
            <a:pPr marL="45720" indent="0">
              <a:buNone/>
            </a:pPr>
            <a:endParaRPr lang="en-IN" dirty="0"/>
          </a:p>
          <a:p>
            <a:r>
              <a:rPr lang="en-IN" dirty="0"/>
              <a:t>Output</a:t>
            </a:r>
          </a:p>
          <a:p>
            <a:pPr marL="548640" lvl="2" indent="0">
              <a:buNone/>
            </a:pPr>
            <a:r>
              <a:rPr lang="en-IN" dirty="0"/>
              <a:t>{</a:t>
            </a:r>
          </a:p>
          <a:p>
            <a:pPr marL="548640" lvl="2" indent="0">
              <a:buNone/>
            </a:pPr>
            <a:r>
              <a:rPr lang="en-IN" dirty="0"/>
              <a:t>  </a:t>
            </a:r>
            <a:r>
              <a:rPr lang="en-IN" dirty="0" err="1"/>
              <a:t>firstName</a:t>
            </a:r>
            <a:r>
              <a:rPr lang="en-IN" dirty="0"/>
              <a:t>: 'Geek',</a:t>
            </a:r>
          </a:p>
          <a:p>
            <a:pPr marL="548640" lvl="2" indent="0">
              <a:buNone/>
            </a:pPr>
            <a:r>
              <a:rPr lang="en-IN" dirty="0"/>
              <a:t>  </a:t>
            </a:r>
            <a:r>
              <a:rPr lang="en-IN" dirty="0" err="1"/>
              <a:t>lastName</a:t>
            </a:r>
            <a:r>
              <a:rPr lang="en-IN" dirty="0"/>
              <a:t>: 'Sharma',</a:t>
            </a:r>
          </a:p>
          <a:p>
            <a:pPr marL="548640" lvl="2" indent="0">
              <a:buNone/>
            </a:pPr>
            <a:r>
              <a:rPr lang="en-IN" dirty="0"/>
              <a:t>  address: { street: 'Connaught Place', city: 'New Delhi', country: 'India' }</a:t>
            </a:r>
          </a:p>
          <a:p>
            <a:pPr marL="548640" lvl="2" indent="0">
              <a:buNone/>
            </a:pPr>
            <a:r>
              <a:rPr lang="en-IN" dirty="0"/>
              <a:t>}</a:t>
            </a:r>
          </a:p>
          <a:p>
            <a:r>
              <a:rPr lang="en-IN" dirty="0"/>
              <a:t>In this illustration, every value in the </a:t>
            </a:r>
            <a:r>
              <a:rPr lang="en-IN" dirty="0" err="1"/>
              <a:t>copiedPerson</a:t>
            </a:r>
            <a:r>
              <a:rPr lang="en-IN" dirty="0"/>
              <a:t> object is segregated from the values in the person object. You have now mastered the shallow copy and deep copy methods for copying objects in JavaScript.</a:t>
            </a:r>
          </a:p>
        </p:txBody>
      </p:sp>
    </p:spTree>
    <p:extLst>
      <p:ext uri="{BB962C8B-B14F-4D97-AF65-F5344CB8AC3E}">
        <p14:creationId xmlns:p14="http://schemas.microsoft.com/office/powerpoint/2010/main" val="17478218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90DE-891C-CF9C-E167-5B1235674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7F2E1C-88E7-0B26-D053-52362DFEEF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07182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6D76-FBCB-762C-DFC1-B08EEB0390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CDDAAE-7AC1-828F-E8EB-01D2AEC110B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935229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1807-DE0F-3ECB-9AF8-09F7DA9D7B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369114-93AF-066F-188F-D541AA4946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42670205"/>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Basis</Template>
  <TotalTime>327</TotalTime>
  <Words>1918</Words>
  <Application>Microsoft Office PowerPoint</Application>
  <PresentationFormat>Widescreen</PresentationFormat>
  <Paragraphs>202</Paragraphs>
  <Slides>92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92</vt:i4>
      </vt:variant>
    </vt:vector>
  </HeadingPairs>
  <TitlesOfParts>
    <vt:vector size="95" baseType="lpstr">
      <vt:lpstr>Corbel</vt:lpstr>
      <vt:lpstr>sofia-pro</vt:lpstr>
      <vt:lpstr>Basis</vt:lpstr>
      <vt:lpstr>Objects</vt:lpstr>
      <vt:lpstr>Object and its Properties</vt:lpstr>
      <vt:lpstr>Object and its Properties</vt:lpstr>
      <vt:lpstr>for- in Loop</vt:lpstr>
      <vt:lpstr>for- in Loop</vt:lpstr>
      <vt:lpstr>Object Refrence and Deep Copy</vt:lpstr>
      <vt:lpstr>Object Refrence and Deep Copy</vt:lpstr>
      <vt:lpstr>Object Refrence and Deep Copy</vt:lpstr>
      <vt:lpstr>Object Refrence and Deep Copy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dc:title>
  <dc:creator>Pramod Jana</dc:creator>
  <cp:lastModifiedBy>Pramod Jana</cp:lastModifiedBy>
  <cp:revision>4</cp:revision>
  <dcterms:created xsi:type="dcterms:W3CDTF">2022-12-25T05:48:03Z</dcterms:created>
  <dcterms:modified xsi:type="dcterms:W3CDTF">2022-12-25T11:15:50Z</dcterms:modified>
</cp:coreProperties>
</file>