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710E95-57B5-42EE-A266-2E94E05202E5}" v="8" dt="2022-12-16T07:13:15.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F8710E95-57B5-42EE-A266-2E94E05202E5}"/>
    <pc:docChg chg="custSel addSld delSld modSld">
      <pc:chgData name="Jana, Pramod" userId="9d7ae763-7cdf-4ef2-bc00-3679debba132" providerId="ADAL" clId="{F8710E95-57B5-42EE-A266-2E94E05202E5}" dt="2022-12-16T07:13:41.354" v="28" actId="20577"/>
      <pc:docMkLst>
        <pc:docMk/>
      </pc:docMkLst>
      <pc:sldChg chg="modSp new mod">
        <pc:chgData name="Jana, Pramod" userId="9d7ae763-7cdf-4ef2-bc00-3679debba132" providerId="ADAL" clId="{F8710E95-57B5-42EE-A266-2E94E05202E5}" dt="2022-12-16T07:13:41.354" v="28" actId="20577"/>
        <pc:sldMkLst>
          <pc:docMk/>
          <pc:sldMk cId="2592520242" sldId="256"/>
        </pc:sldMkLst>
        <pc:spChg chg="mod">
          <ac:chgData name="Jana, Pramod" userId="9d7ae763-7cdf-4ef2-bc00-3679debba132" providerId="ADAL" clId="{F8710E95-57B5-42EE-A266-2E94E05202E5}" dt="2022-12-16T07:13:41.354" v="28" actId="20577"/>
          <ac:spMkLst>
            <pc:docMk/>
            <pc:sldMk cId="2592520242" sldId="256"/>
            <ac:spMk id="2" creationId="{C2232DA0-5CB5-4846-8726-6CA10460D10C}"/>
          </ac:spMkLst>
        </pc:spChg>
        <pc:spChg chg="mod">
          <ac:chgData name="Jana, Pramod" userId="9d7ae763-7cdf-4ef2-bc00-3679debba132" providerId="ADAL" clId="{F8710E95-57B5-42EE-A266-2E94E05202E5}" dt="2022-12-16T07:13:15.567" v="11"/>
          <ac:spMkLst>
            <pc:docMk/>
            <pc:sldMk cId="2592520242" sldId="256"/>
            <ac:spMk id="3" creationId="{A2490720-9622-47D9-A313-C1324C51EB66}"/>
          </ac:spMkLst>
        </pc:spChg>
      </pc:sldChg>
      <pc:sldChg chg="new">
        <pc:chgData name="Jana, Pramod" userId="9d7ae763-7cdf-4ef2-bc00-3679debba132" providerId="ADAL" clId="{F8710E95-57B5-42EE-A266-2E94E05202E5}" dt="2022-12-16T07:13:31.852" v="14" actId="680"/>
        <pc:sldMkLst>
          <pc:docMk/>
          <pc:sldMk cId="2641110062" sldId="257"/>
        </pc:sldMkLst>
      </pc:sldChg>
      <pc:sldChg chg="addSp delSp modSp new del mod setBg setClrOvrMap delDesignElem">
        <pc:chgData name="Jana, Pramod" userId="9d7ae763-7cdf-4ef2-bc00-3679debba132" providerId="ADAL" clId="{F8710E95-57B5-42EE-A266-2E94E05202E5}" dt="2022-12-16T07:13:27.412" v="13" actId="47"/>
        <pc:sldMkLst>
          <pc:docMk/>
          <pc:sldMk cId="4214762142" sldId="257"/>
        </pc:sldMkLst>
        <pc:spChg chg="mod">
          <ac:chgData name="Jana, Pramod" userId="9d7ae763-7cdf-4ef2-bc00-3679debba132" providerId="ADAL" clId="{F8710E95-57B5-42EE-A266-2E94E05202E5}" dt="2022-12-16T07:13:22.855" v="12" actId="26606"/>
          <ac:spMkLst>
            <pc:docMk/>
            <pc:sldMk cId="4214762142" sldId="257"/>
            <ac:spMk id="2" creationId="{5B151E03-CCBB-4150-BC06-E101AF414BEA}"/>
          </ac:spMkLst>
        </pc:spChg>
        <pc:spChg chg="del mod">
          <ac:chgData name="Jana, Pramod" userId="9d7ae763-7cdf-4ef2-bc00-3679debba132" providerId="ADAL" clId="{F8710E95-57B5-42EE-A266-2E94E05202E5}" dt="2022-12-16T07:13:09.115" v="9" actId="26606"/>
          <ac:spMkLst>
            <pc:docMk/>
            <pc:sldMk cId="4214762142" sldId="257"/>
            <ac:spMk id="3" creationId="{DAFED3AA-BB0D-4751-A3C1-8C86B725838D}"/>
          </ac:spMkLst>
        </pc:spChg>
        <pc:spChg chg="add">
          <ac:chgData name="Jana, Pramod" userId="9d7ae763-7cdf-4ef2-bc00-3679debba132" providerId="ADAL" clId="{F8710E95-57B5-42EE-A266-2E94E05202E5}" dt="2022-12-16T07:13:22.855" v="12" actId="26606"/>
          <ac:spMkLst>
            <pc:docMk/>
            <pc:sldMk cId="4214762142" sldId="257"/>
            <ac:spMk id="11" creationId="{B63B6C0C-65BB-4F38-9C8A-0892266F8BC3}"/>
          </ac:spMkLst>
        </pc:spChg>
        <pc:spChg chg="add del">
          <ac:chgData name="Jana, Pramod" userId="9d7ae763-7cdf-4ef2-bc00-3679debba132" providerId="ADAL" clId="{F8710E95-57B5-42EE-A266-2E94E05202E5}" dt="2022-12-16T07:13:15.567" v="11"/>
          <ac:spMkLst>
            <pc:docMk/>
            <pc:sldMk cId="4214762142" sldId="257"/>
            <ac:spMk id="12" creationId="{73C0A186-7444-4460-9C37-532E7671E99E}"/>
          </ac:spMkLst>
        </pc:spChg>
        <pc:grpChg chg="add del">
          <ac:chgData name="Jana, Pramod" userId="9d7ae763-7cdf-4ef2-bc00-3679debba132" providerId="ADAL" clId="{F8710E95-57B5-42EE-A266-2E94E05202E5}" dt="2022-12-16T07:13:15.567" v="11"/>
          <ac:grpSpMkLst>
            <pc:docMk/>
            <pc:sldMk cId="4214762142" sldId="257"/>
            <ac:grpSpMk id="8" creationId="{93E10248-AF0E-477D-B4D2-47C02CE4E353}"/>
          </ac:grpSpMkLst>
        </pc:grpChg>
        <pc:grpChg chg="add del">
          <ac:chgData name="Jana, Pramod" userId="9d7ae763-7cdf-4ef2-bc00-3679debba132" providerId="ADAL" clId="{F8710E95-57B5-42EE-A266-2E94E05202E5}" dt="2022-12-16T07:13:15.567" v="11"/>
          <ac:grpSpMkLst>
            <pc:docMk/>
            <pc:sldMk cId="4214762142" sldId="257"/>
            <ac:grpSpMk id="14" creationId="{F1ECA4FE-7D2F-4576-B767-3A5F5ABFE90F}"/>
          </ac:grpSpMkLst>
        </pc:grpChg>
        <pc:picChg chg="add">
          <ac:chgData name="Jana, Pramod" userId="9d7ae763-7cdf-4ef2-bc00-3679debba132" providerId="ADAL" clId="{F8710E95-57B5-42EE-A266-2E94E05202E5}" dt="2022-12-16T07:13:22.855" v="12" actId="26606"/>
          <ac:picMkLst>
            <pc:docMk/>
            <pc:sldMk cId="4214762142" sldId="257"/>
            <ac:picMk id="7" creationId="{9A0F0AC6-A89F-416B-9FA4-48E664065E73}"/>
          </ac:picMkLst>
        </pc:picChg>
        <pc:picChg chg="add">
          <ac:chgData name="Jana, Pramod" userId="9d7ae763-7cdf-4ef2-bc00-3679debba132" providerId="ADAL" clId="{F8710E95-57B5-42EE-A266-2E94E05202E5}" dt="2022-12-16T07:13:22.855" v="12" actId="26606"/>
          <ac:picMkLst>
            <pc:docMk/>
            <pc:sldMk cId="4214762142" sldId="257"/>
            <ac:picMk id="9" creationId="{C31AA009-40AD-4098-8AE7-680CA35C6EAA}"/>
          </ac:picMkLst>
        </pc:picChg>
        <pc:picChg chg="add">
          <ac:chgData name="Jana, Pramod" userId="9d7ae763-7cdf-4ef2-bc00-3679debba132" providerId="ADAL" clId="{F8710E95-57B5-42EE-A266-2E94E05202E5}" dt="2022-12-16T07:13:22.855" v="12" actId="26606"/>
          <ac:picMkLst>
            <pc:docMk/>
            <pc:sldMk cId="4214762142" sldId="257"/>
            <ac:picMk id="13" creationId="{09D77137-01B7-45E4-AA14-CD9E779B443C}"/>
          </ac:picMkLst>
        </pc:picChg>
        <pc:cxnChg chg="add del">
          <ac:chgData name="Jana, Pramod" userId="9d7ae763-7cdf-4ef2-bc00-3679debba132" providerId="ADAL" clId="{F8710E95-57B5-42EE-A266-2E94E05202E5}" dt="2022-12-16T07:13:15.567" v="11"/>
          <ac:cxnSpMkLst>
            <pc:docMk/>
            <pc:sldMk cId="4214762142" sldId="257"/>
            <ac:cxnSpMk id="18" creationId="{E81F53E2-F556-42FA-8D24-113839EE19F8}"/>
          </ac:cxnSpMkLst>
        </pc:cxnChg>
      </pc:sldChg>
      <pc:sldMasterChg chg="delSldLayout">
        <pc:chgData name="Jana, Pramod" userId="9d7ae763-7cdf-4ef2-bc00-3679debba132" providerId="ADAL" clId="{F8710E95-57B5-42EE-A266-2E94E05202E5}" dt="2022-12-16T07:13:27.412" v="13" actId="47"/>
        <pc:sldMasterMkLst>
          <pc:docMk/>
          <pc:sldMasterMk cId="3619858453" sldId="2147483768"/>
        </pc:sldMasterMkLst>
        <pc:sldLayoutChg chg="del">
          <pc:chgData name="Jana, Pramod" userId="9d7ae763-7cdf-4ef2-bc00-3679debba132" providerId="ADAL" clId="{F8710E95-57B5-42EE-A266-2E94E05202E5}" dt="2022-12-16T07:13:27.412" v="13" actId="47"/>
          <pc:sldLayoutMkLst>
            <pc:docMk/>
            <pc:sldMasterMk cId="3619858453" sldId="2147483768"/>
            <pc:sldLayoutMk cId="2323873728" sldId="214748378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43A1977-0EB2-419C-8046-0F4A66D252E0}" type="datetimeFigureOut">
              <a:rPr lang="en-US" smtClean="0"/>
              <a:t>9/14/2023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3319150-4AD2-4BC3-9704-7659A65200A3}"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533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A1977-0EB2-419C-8046-0F4A66D252E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38923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A1977-0EB2-419C-8046-0F4A66D252E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819441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A1977-0EB2-419C-8046-0F4A66D252E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73536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A1977-0EB2-419C-8046-0F4A66D252E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380707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A1977-0EB2-419C-8046-0F4A66D252E0}"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19150-4AD2-4BC3-9704-7659A65200A3}"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53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A1977-0EB2-419C-8046-0F4A66D252E0}"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24524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A1977-0EB2-419C-8046-0F4A66D252E0}"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49086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A1977-0EB2-419C-8046-0F4A66D252E0}"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88695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A1977-0EB2-419C-8046-0F4A66D252E0}"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204924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A1977-0EB2-419C-8046-0F4A66D252E0}"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29571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A1977-0EB2-419C-8046-0F4A66D252E0}"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19150-4AD2-4BC3-9704-7659A65200A3}" type="slidenum">
              <a:rPr lang="en-US" smtClean="0"/>
              <a:t>‹#›</a:t>
            </a:fld>
            <a:endParaRPr lang="en-US"/>
          </a:p>
        </p:txBody>
      </p:sp>
    </p:spTree>
    <p:extLst>
      <p:ext uri="{BB962C8B-B14F-4D97-AF65-F5344CB8AC3E}">
        <p14:creationId xmlns:p14="http://schemas.microsoft.com/office/powerpoint/2010/main" val="107769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43A1977-0EB2-419C-8046-0F4A66D252E0}" type="datetimeFigureOut">
              <a:rPr lang="en-US" smtClean="0"/>
              <a:t>9/14/2023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3319150-4AD2-4BC3-9704-7659A65200A3}" type="slidenum">
              <a:rPr lang="en-US" smtClean="0"/>
              <a:t>‹#›</a:t>
            </a:fld>
            <a:endParaRPr lang="en-US"/>
          </a:p>
        </p:txBody>
      </p:sp>
    </p:spTree>
    <p:extLst>
      <p:ext uri="{BB962C8B-B14F-4D97-AF65-F5344CB8AC3E}">
        <p14:creationId xmlns:p14="http://schemas.microsoft.com/office/powerpoint/2010/main" val="210061489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2DA0-5CB5-4846-8726-6CA10460D10C}"/>
              </a:ext>
            </a:extLst>
          </p:cNvPr>
          <p:cNvSpPr>
            <a:spLocks noGrp="1"/>
          </p:cNvSpPr>
          <p:nvPr>
            <p:ph type="ctrTitle"/>
          </p:nvPr>
        </p:nvSpPr>
        <p:spPr/>
        <p:txBody>
          <a:bodyPr/>
          <a:lstStyle/>
          <a:p>
            <a:r>
              <a:rPr lang="en-US"/>
              <a:t>String Methods</a:t>
            </a:r>
          </a:p>
        </p:txBody>
      </p:sp>
      <p:sp>
        <p:nvSpPr>
          <p:cNvPr id="3" name="Subtitle 2">
            <a:extLst>
              <a:ext uri="{FF2B5EF4-FFF2-40B4-BE49-F238E27FC236}">
                <a16:creationId xmlns:a16="http://schemas.microsoft.com/office/drawing/2014/main" id="{A2490720-9622-47D9-A313-C1324C51EB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252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81D6-963B-0ACD-C352-04FCECFDC21C}"/>
              </a:ext>
            </a:extLst>
          </p:cNvPr>
          <p:cNvSpPr>
            <a:spLocks noGrp="1"/>
          </p:cNvSpPr>
          <p:nvPr>
            <p:ph type="title"/>
          </p:nvPr>
        </p:nvSpPr>
        <p:spPr>
          <a:xfrm>
            <a:off x="838200" y="365126"/>
            <a:ext cx="10515600" cy="502140"/>
          </a:xfrm>
        </p:spPr>
        <p:txBody>
          <a:bodyPr>
            <a:noAutofit/>
          </a:bodyPr>
          <a:lstStyle/>
          <a:p>
            <a:r>
              <a:rPr lang="en-US" sz="3600" b="0" i="0" dirty="0">
                <a:effectLst/>
                <a:latin typeface="sofia-pro"/>
              </a:rPr>
              <a:t>JS String Method - </a:t>
            </a:r>
            <a:r>
              <a:rPr lang="en-US" sz="3600" b="0" i="0" dirty="0" err="1">
                <a:effectLst/>
                <a:latin typeface="sofia-pro"/>
              </a:rPr>
              <a:t>toUpperCase</a:t>
            </a:r>
            <a:r>
              <a:rPr lang="en-US" sz="3600" b="0" i="0" dirty="0">
                <a:effectLst/>
                <a:latin typeface="sofia-pro"/>
              </a:rPr>
              <a:t>() and </a:t>
            </a:r>
            <a:r>
              <a:rPr lang="en-US" sz="3600" b="0" i="0" dirty="0" err="1">
                <a:effectLst/>
                <a:latin typeface="sofia-pro"/>
              </a:rPr>
              <a:t>toLowerCase</a:t>
            </a:r>
            <a:r>
              <a:rPr lang="en-US" sz="3600" b="0" i="0" dirty="0">
                <a:effectLst/>
                <a:latin typeface="sofia-pro"/>
              </a:rPr>
              <a:t>()</a:t>
            </a:r>
            <a:endParaRPr lang="en-IN" sz="3600" dirty="0"/>
          </a:p>
        </p:txBody>
      </p:sp>
      <p:sp>
        <p:nvSpPr>
          <p:cNvPr id="3" name="Content Placeholder 2">
            <a:extLst>
              <a:ext uri="{FF2B5EF4-FFF2-40B4-BE49-F238E27FC236}">
                <a16:creationId xmlns:a16="http://schemas.microsoft.com/office/drawing/2014/main" id="{31092341-A5D1-2B66-1243-ED6D4868D36F}"/>
              </a:ext>
            </a:extLst>
          </p:cNvPr>
          <p:cNvSpPr>
            <a:spLocks noGrp="1"/>
          </p:cNvSpPr>
          <p:nvPr>
            <p:ph sz="quarter" idx="13"/>
          </p:nvPr>
        </p:nvSpPr>
        <p:spPr>
          <a:xfrm>
            <a:off x="913774" y="1178352"/>
            <a:ext cx="10363826" cy="5099900"/>
          </a:xfrm>
        </p:spPr>
        <p:txBody>
          <a:bodyPr>
            <a:normAutofit fontScale="85000" lnSpcReduction="20000"/>
          </a:bodyPr>
          <a:lstStyle/>
          <a:p>
            <a:r>
              <a:rPr lang="en-US" sz="1400" dirty="0" err="1"/>
              <a:t>str.toUpperCase</a:t>
            </a:r>
            <a:r>
              <a:rPr lang="en-US" sz="1400" dirty="0"/>
              <a:t>() method converts the entire string to Upper case. This method does not affect any of the special characters, digits, and the alphabets that are already in the upper case. </a:t>
            </a:r>
          </a:p>
          <a:p>
            <a:r>
              <a:rPr lang="en-US" sz="1400" dirty="0"/>
              <a:t>Syntax: </a:t>
            </a:r>
          </a:p>
          <a:p>
            <a:pPr marL="457200" lvl="1" indent="0">
              <a:buNone/>
            </a:pPr>
            <a:r>
              <a:rPr lang="en-US" sz="1200" dirty="0" err="1"/>
              <a:t>str.toUpperCase</a:t>
            </a:r>
            <a:r>
              <a:rPr lang="en-US" sz="1200" dirty="0"/>
              <a:t>()</a:t>
            </a:r>
          </a:p>
          <a:p>
            <a:r>
              <a:rPr lang="en-US" sz="1400" dirty="0"/>
              <a:t>Return value: </a:t>
            </a:r>
          </a:p>
          <a:p>
            <a:pPr marL="457200" lvl="1" indent="0">
              <a:buNone/>
            </a:pPr>
            <a:r>
              <a:rPr lang="en-US" sz="1200" dirty="0"/>
              <a:t>This method returns a new string in which all the lower case letters are converted to upper case.</a:t>
            </a:r>
          </a:p>
          <a:p>
            <a:r>
              <a:rPr lang="en-US" sz="1400" dirty="0"/>
              <a:t>Example 1: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a:t>
            </a:r>
            <a:r>
              <a:rPr lang="en-US" sz="1200" dirty="0" err="1"/>
              <a:t>geeksforgeeks</a:t>
            </a:r>
            <a:r>
              <a:rPr lang="en-US" sz="1200" dirty="0"/>
              <a:t>';</a:t>
            </a:r>
          </a:p>
          <a:p>
            <a:pPr marL="457200" lvl="1" indent="0">
              <a:buNone/>
            </a:pPr>
            <a:r>
              <a:rPr lang="en-US" sz="1200" dirty="0"/>
              <a:t>    var string = </a:t>
            </a:r>
            <a:r>
              <a:rPr lang="en-US" sz="1200" dirty="0" err="1"/>
              <a:t>str.toUpperCase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//GEEKSFORGEEKS</a:t>
            </a:r>
          </a:p>
          <a:p>
            <a:r>
              <a:rPr lang="en-US" sz="1400" dirty="0"/>
              <a:t>In this example the method </a:t>
            </a:r>
            <a:r>
              <a:rPr lang="en-US" sz="1400" dirty="0" err="1"/>
              <a:t>toUpperCase</a:t>
            </a:r>
            <a:r>
              <a:rPr lang="en-US" sz="1400" dirty="0"/>
              <a:t>() converts all the lower case alphabets to their upper case equivalents.</a:t>
            </a:r>
          </a:p>
          <a:p>
            <a:r>
              <a:rPr lang="en-US" sz="1400" dirty="0"/>
              <a:t>Example 2: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a:t>
            </a:r>
            <a:r>
              <a:rPr lang="en-US" sz="1200" dirty="0" err="1"/>
              <a:t>geeksforgeeks</a:t>
            </a:r>
            <a:r>
              <a:rPr lang="en-US" sz="1200" dirty="0"/>
              <a:t>#@';</a:t>
            </a:r>
          </a:p>
          <a:p>
            <a:pPr marL="457200" lvl="1" indent="0">
              <a:buNone/>
            </a:pPr>
            <a:r>
              <a:rPr lang="en-US" sz="1200" dirty="0"/>
              <a:t>    var string = </a:t>
            </a:r>
            <a:r>
              <a:rPr lang="en-US" sz="1200" dirty="0" err="1"/>
              <a:t>str.toUpperCase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//GEEKSFORGEEKS#@</a:t>
            </a:r>
          </a:p>
          <a:p>
            <a:r>
              <a:rPr lang="en-US" sz="1400" dirty="0"/>
              <a:t>In this example the method </a:t>
            </a:r>
            <a:r>
              <a:rPr lang="en-US" sz="1400" dirty="0" err="1"/>
              <a:t>toUpperCase</a:t>
            </a:r>
            <a:r>
              <a:rPr lang="en-US" sz="1400" dirty="0"/>
              <a:t>() converts all the lower case alphabets to their upper case equivalents without affecting the special characters and the digits. </a:t>
            </a:r>
            <a:endParaRPr lang="en-IN" sz="1400" dirty="0"/>
          </a:p>
        </p:txBody>
      </p:sp>
    </p:spTree>
    <p:extLst>
      <p:ext uri="{BB962C8B-B14F-4D97-AF65-F5344CB8AC3E}">
        <p14:creationId xmlns:p14="http://schemas.microsoft.com/office/powerpoint/2010/main" val="340267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BBD9-1857-5461-88BC-2B010EF44F70}"/>
              </a:ext>
            </a:extLst>
          </p:cNvPr>
          <p:cNvSpPr>
            <a:spLocks noGrp="1"/>
          </p:cNvSpPr>
          <p:nvPr>
            <p:ph type="title"/>
          </p:nvPr>
        </p:nvSpPr>
        <p:spPr>
          <a:xfrm>
            <a:off x="838200" y="365125"/>
            <a:ext cx="10515600" cy="464434"/>
          </a:xfrm>
        </p:spPr>
        <p:txBody>
          <a:bodyPr>
            <a:noAutofit/>
          </a:bodyPr>
          <a:lstStyle/>
          <a:p>
            <a:r>
              <a:rPr lang="en-US" sz="3600" b="0" i="0" dirty="0">
                <a:effectLst/>
                <a:latin typeface="sofia-pro"/>
              </a:rPr>
              <a:t>JS String Method - </a:t>
            </a:r>
            <a:r>
              <a:rPr lang="en-US" sz="3600" b="0" i="0" dirty="0" err="1">
                <a:effectLst/>
                <a:latin typeface="sofia-pro"/>
              </a:rPr>
              <a:t>toUpperCase</a:t>
            </a:r>
            <a:r>
              <a:rPr lang="en-US" sz="3600" b="0" i="0" dirty="0">
                <a:effectLst/>
                <a:latin typeface="sofia-pro"/>
              </a:rPr>
              <a:t>() and </a:t>
            </a:r>
            <a:r>
              <a:rPr lang="en-US" sz="3600" b="0" i="0" dirty="0" err="1">
                <a:effectLst/>
                <a:latin typeface="sofia-pro"/>
              </a:rPr>
              <a:t>toLowerCase</a:t>
            </a:r>
            <a:r>
              <a:rPr lang="en-US" sz="3600" b="0" i="0" dirty="0">
                <a:effectLst/>
                <a:latin typeface="sofia-pro"/>
              </a:rPr>
              <a:t>()</a:t>
            </a:r>
            <a:endParaRPr lang="en-IN" sz="3600" dirty="0"/>
          </a:p>
        </p:txBody>
      </p:sp>
      <p:sp>
        <p:nvSpPr>
          <p:cNvPr id="3" name="Content Placeholder 2">
            <a:extLst>
              <a:ext uri="{FF2B5EF4-FFF2-40B4-BE49-F238E27FC236}">
                <a16:creationId xmlns:a16="http://schemas.microsoft.com/office/drawing/2014/main" id="{A6BC1563-F133-E205-EF14-3DAD79E5311E}"/>
              </a:ext>
            </a:extLst>
          </p:cNvPr>
          <p:cNvSpPr>
            <a:spLocks noGrp="1"/>
          </p:cNvSpPr>
          <p:nvPr>
            <p:ph sz="quarter" idx="13"/>
          </p:nvPr>
        </p:nvSpPr>
        <p:spPr>
          <a:xfrm>
            <a:off x="913774" y="1102936"/>
            <a:ext cx="10363826" cy="5250730"/>
          </a:xfrm>
        </p:spPr>
        <p:txBody>
          <a:bodyPr>
            <a:normAutofit fontScale="85000" lnSpcReduction="20000"/>
          </a:bodyPr>
          <a:lstStyle/>
          <a:p>
            <a:r>
              <a:rPr lang="en-US" sz="1400" dirty="0" err="1"/>
              <a:t>str.toLowerCase</a:t>
            </a:r>
            <a:r>
              <a:rPr lang="en-US" sz="1400" dirty="0"/>
              <a:t>() method converts the entire string to lower case. This method does not affect any of the special characters, digits, and the alphabets that are already in the lower case. </a:t>
            </a:r>
          </a:p>
          <a:p>
            <a:r>
              <a:rPr lang="en-US" sz="1400" dirty="0"/>
              <a:t>Syntax:  </a:t>
            </a:r>
          </a:p>
          <a:p>
            <a:pPr marL="457200" lvl="1" indent="0">
              <a:buNone/>
            </a:pPr>
            <a:r>
              <a:rPr lang="en-US" sz="1200" dirty="0" err="1"/>
              <a:t>str.toLowerCase</a:t>
            </a:r>
            <a:r>
              <a:rPr lang="en-US" sz="1200" dirty="0"/>
              <a:t>()</a:t>
            </a:r>
          </a:p>
          <a:p>
            <a:r>
              <a:rPr lang="en-US" sz="1400" dirty="0"/>
              <a:t>Return value: </a:t>
            </a:r>
          </a:p>
          <a:p>
            <a:pPr marL="457200" lvl="1" indent="0">
              <a:buNone/>
            </a:pPr>
            <a:r>
              <a:rPr lang="en-US" sz="1200" dirty="0"/>
              <a:t>This method returns a new string in which all the upper case letters are converted to lower case.</a:t>
            </a:r>
          </a:p>
          <a:p>
            <a:r>
              <a:rPr lang="en-US" sz="1400" dirty="0"/>
              <a:t>Example 1: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'GEEKSFORGEEKS';</a:t>
            </a:r>
          </a:p>
          <a:p>
            <a:pPr marL="457200" lvl="1" indent="0">
              <a:buNone/>
            </a:pPr>
            <a:r>
              <a:rPr lang="en-US" sz="1200" dirty="0"/>
              <a:t>    var string = </a:t>
            </a:r>
            <a:r>
              <a:rPr lang="en-US" sz="1200" dirty="0" err="1"/>
              <a:t>str.toLowerCase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a:t>
            </a:r>
            <a:r>
              <a:rPr lang="en-US" sz="1200" dirty="0" err="1"/>
              <a:t>geeksforgeeks</a:t>
            </a:r>
            <a:endParaRPr lang="en-US" sz="1200" dirty="0"/>
          </a:p>
          <a:p>
            <a:r>
              <a:rPr lang="en-US" sz="1400" dirty="0"/>
              <a:t>In this example, the method </a:t>
            </a:r>
            <a:r>
              <a:rPr lang="en-US" sz="1400" dirty="0" err="1"/>
              <a:t>toLowerCase</a:t>
            </a:r>
            <a:r>
              <a:rPr lang="en-US" sz="1400" dirty="0"/>
              <a:t>() converts all the upper case alphabets into lower case alphabets without affecting all those characters that are already in the lower case.</a:t>
            </a:r>
          </a:p>
          <a:p>
            <a:r>
              <a:rPr lang="en-US" sz="1400" dirty="0"/>
              <a:t>Example 2: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'GEEKSFORGEEKS@123';</a:t>
            </a:r>
          </a:p>
          <a:p>
            <a:pPr marL="457200" lvl="1" indent="0">
              <a:buNone/>
            </a:pPr>
            <a:r>
              <a:rPr lang="en-US" sz="1200" dirty="0"/>
              <a:t>    var string = </a:t>
            </a:r>
            <a:r>
              <a:rPr lang="en-US" sz="1200" dirty="0" err="1"/>
              <a:t>str.toLowerCase</a:t>
            </a:r>
            <a:r>
              <a:rPr lang="en-US" sz="1200" dirty="0"/>
              <a:t>();</a:t>
            </a:r>
          </a:p>
          <a:p>
            <a:pPr marL="457200" lvl="1" indent="0">
              <a:buNone/>
            </a:pPr>
            <a:r>
              <a:rPr lang="en-US" sz="1200" dirty="0"/>
              <a:t>    console.log(string);</a:t>
            </a:r>
          </a:p>
          <a:p>
            <a:pPr marL="457200" lvl="1" indent="0">
              <a:buNone/>
            </a:pPr>
            <a:r>
              <a:rPr lang="en-US" sz="1200" dirty="0"/>
              <a:t>}</a:t>
            </a:r>
          </a:p>
          <a:p>
            <a:pPr marL="457200" lvl="1" indent="0">
              <a:buNone/>
            </a:pPr>
            <a:r>
              <a:rPr lang="en-US" sz="1200" dirty="0" err="1"/>
              <a:t>func</a:t>
            </a:r>
            <a:r>
              <a:rPr lang="en-US" sz="1200" dirty="0"/>
              <a:t>();	//geeksforgeeks@123</a:t>
            </a:r>
          </a:p>
          <a:p>
            <a:r>
              <a:rPr lang="en-US" sz="1400" dirty="0"/>
              <a:t>In this example the method </a:t>
            </a:r>
            <a:r>
              <a:rPr lang="en-US" sz="1400" dirty="0" err="1"/>
              <a:t>toLowerCase</a:t>
            </a:r>
            <a:r>
              <a:rPr lang="en-US" sz="1400" dirty="0"/>
              <a:t>() converts all the upper case alphabets into lower case alphabets without affecting the special characters, digits and all those characters that are already in lower case.</a:t>
            </a:r>
            <a:endParaRPr lang="en-IN" sz="1400" dirty="0"/>
          </a:p>
        </p:txBody>
      </p:sp>
    </p:spTree>
    <p:extLst>
      <p:ext uri="{BB962C8B-B14F-4D97-AF65-F5344CB8AC3E}">
        <p14:creationId xmlns:p14="http://schemas.microsoft.com/office/powerpoint/2010/main" val="203002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E31A-296B-B355-11F5-9F26224BC645}"/>
              </a:ext>
            </a:extLst>
          </p:cNvPr>
          <p:cNvSpPr>
            <a:spLocks noGrp="1"/>
          </p:cNvSpPr>
          <p:nvPr>
            <p:ph type="title"/>
          </p:nvPr>
        </p:nvSpPr>
        <p:spPr>
          <a:xfrm>
            <a:off x="838200" y="365125"/>
            <a:ext cx="10515600" cy="502141"/>
          </a:xfrm>
        </p:spPr>
        <p:txBody>
          <a:bodyPr>
            <a:normAutofit fontScale="90000"/>
          </a:bodyPr>
          <a:lstStyle/>
          <a:p>
            <a:r>
              <a:rPr lang="en-IN" b="0" i="0" dirty="0">
                <a:effectLst/>
                <a:latin typeface="sofia-pro"/>
              </a:rPr>
              <a:t>JS String Method - substring()</a:t>
            </a:r>
            <a:endParaRPr lang="en-IN" dirty="0"/>
          </a:p>
        </p:txBody>
      </p:sp>
      <p:sp>
        <p:nvSpPr>
          <p:cNvPr id="3" name="Content Placeholder 2">
            <a:extLst>
              <a:ext uri="{FF2B5EF4-FFF2-40B4-BE49-F238E27FC236}">
                <a16:creationId xmlns:a16="http://schemas.microsoft.com/office/drawing/2014/main" id="{DCF3C385-4410-7969-8835-835ECDE7F0DF}"/>
              </a:ext>
            </a:extLst>
          </p:cNvPr>
          <p:cNvSpPr>
            <a:spLocks noGrp="1"/>
          </p:cNvSpPr>
          <p:nvPr>
            <p:ph sz="quarter" idx="13"/>
          </p:nvPr>
        </p:nvSpPr>
        <p:spPr>
          <a:xfrm>
            <a:off x="913774" y="1074656"/>
            <a:ext cx="10363826" cy="5269583"/>
          </a:xfrm>
        </p:spPr>
        <p:txBody>
          <a:bodyPr>
            <a:normAutofit fontScale="25000" lnSpcReduction="20000"/>
          </a:bodyPr>
          <a:lstStyle/>
          <a:p>
            <a:r>
              <a:rPr lang="en-US" dirty="0"/>
              <a:t>The substring() is an inbuilt function in JavaScript which is used to return the part of the given string from start index to end index. Indexing start from zero (0). </a:t>
            </a:r>
          </a:p>
          <a:p>
            <a:r>
              <a:rPr lang="en-US" dirty="0"/>
              <a:t>Syntax: </a:t>
            </a:r>
          </a:p>
          <a:p>
            <a:r>
              <a:rPr lang="en-US" dirty="0" err="1"/>
              <a:t>string.substring</a:t>
            </a:r>
            <a:r>
              <a:rPr lang="en-US" dirty="0"/>
              <a:t>(</a:t>
            </a:r>
            <a:r>
              <a:rPr lang="en-US" dirty="0" err="1"/>
              <a:t>Startindex</a:t>
            </a:r>
            <a:r>
              <a:rPr lang="en-US" dirty="0"/>
              <a:t>, </a:t>
            </a:r>
            <a:r>
              <a:rPr lang="en-US" dirty="0" err="1"/>
              <a:t>Endindex</a:t>
            </a:r>
            <a:r>
              <a:rPr lang="en-US" dirty="0"/>
              <a:t>)</a:t>
            </a:r>
          </a:p>
          <a:p>
            <a:r>
              <a:rPr lang="en-US" dirty="0"/>
              <a:t>Parameters: Here the </a:t>
            </a:r>
            <a:r>
              <a:rPr lang="en-US" dirty="0" err="1"/>
              <a:t>Startindex</a:t>
            </a:r>
            <a:r>
              <a:rPr lang="en-US" dirty="0"/>
              <a:t> and </a:t>
            </a:r>
            <a:r>
              <a:rPr lang="en-US" dirty="0" err="1"/>
              <a:t>Endindex</a:t>
            </a:r>
            <a:r>
              <a:rPr lang="en-US" dirty="0"/>
              <a:t> describes the part of the string to be taken as substring. Here the </a:t>
            </a:r>
            <a:r>
              <a:rPr lang="en-US" dirty="0" err="1"/>
              <a:t>Endindex</a:t>
            </a:r>
            <a:r>
              <a:rPr lang="en-US" dirty="0"/>
              <a:t> is optional. </a:t>
            </a:r>
          </a:p>
          <a:p>
            <a:r>
              <a:rPr lang="en-US" dirty="0"/>
              <a:t>Return value: It returns a new string which is part of the given string. </a:t>
            </a:r>
          </a:p>
          <a:p>
            <a:r>
              <a:rPr lang="en-US" dirty="0"/>
              <a:t>JavaScript code to show the working of </a:t>
            </a:r>
            <a:r>
              <a:rPr lang="en-US" dirty="0" err="1"/>
              <a:t>string.substring</a:t>
            </a:r>
            <a:r>
              <a:rPr lang="en-US" dirty="0"/>
              <a:t>() function: </a:t>
            </a:r>
          </a:p>
          <a:p>
            <a:r>
              <a:rPr lang="en-US" dirty="0"/>
              <a:t>Example 1: </a:t>
            </a:r>
          </a:p>
          <a:p>
            <a:pPr marL="457200" lvl="1" indent="0">
              <a:buNone/>
            </a:pPr>
            <a:r>
              <a:rPr lang="en-US" dirty="0"/>
              <a:t>// Taking a string as variable</a:t>
            </a:r>
          </a:p>
          <a:p>
            <a:pPr marL="457200" lvl="1" indent="0">
              <a:buNone/>
            </a:pPr>
            <a:r>
              <a:rPr lang="en-US" dirty="0"/>
              <a:t>var string = "</a:t>
            </a:r>
            <a:r>
              <a:rPr lang="en-US" dirty="0" err="1"/>
              <a:t>geeksforgeeks</a:t>
            </a:r>
            <a:r>
              <a:rPr lang="en-US" dirty="0"/>
              <a:t>";</a:t>
            </a:r>
          </a:p>
          <a:p>
            <a:pPr marL="457200" lvl="1" indent="0">
              <a:buNone/>
            </a:pPr>
            <a:r>
              <a:rPr lang="en-US" dirty="0"/>
              <a:t>a = </a:t>
            </a:r>
            <a:r>
              <a:rPr lang="en-US" dirty="0" err="1"/>
              <a:t>string.substring</a:t>
            </a:r>
            <a:r>
              <a:rPr lang="en-US" dirty="0"/>
              <a:t>(0, 4)</a:t>
            </a:r>
          </a:p>
          <a:p>
            <a:pPr marL="457200" lvl="1" indent="0">
              <a:buNone/>
            </a:pPr>
            <a:r>
              <a:rPr lang="en-US" dirty="0"/>
              <a:t>b = </a:t>
            </a:r>
            <a:r>
              <a:rPr lang="en-US" dirty="0" err="1"/>
              <a:t>string.substring</a:t>
            </a:r>
            <a:r>
              <a:rPr lang="en-US" dirty="0"/>
              <a:t>(1, 6)</a:t>
            </a:r>
          </a:p>
          <a:p>
            <a:pPr marL="457200" lvl="1" indent="0">
              <a:buNone/>
            </a:pPr>
            <a:r>
              <a:rPr lang="en-US" dirty="0"/>
              <a:t>c = </a:t>
            </a:r>
            <a:r>
              <a:rPr lang="en-US" dirty="0" err="1"/>
              <a:t>string.substring</a:t>
            </a:r>
            <a:r>
              <a:rPr lang="en-US" dirty="0"/>
              <a:t>(5)</a:t>
            </a:r>
          </a:p>
          <a:p>
            <a:pPr marL="457200" lvl="1" indent="0">
              <a:buNone/>
            </a:pPr>
            <a:r>
              <a:rPr lang="en-US" dirty="0"/>
              <a:t>d = </a:t>
            </a:r>
            <a:r>
              <a:rPr lang="en-US" dirty="0" err="1"/>
              <a:t>string.substring</a:t>
            </a:r>
            <a:r>
              <a:rPr lang="en-US" dirty="0"/>
              <a:t>(0)</a:t>
            </a:r>
          </a:p>
          <a:p>
            <a:pPr marL="457200" lvl="1" indent="0">
              <a:buNone/>
            </a:pPr>
            <a:r>
              <a:rPr lang="en-US" dirty="0"/>
              <a:t>// Printing new string which are</a:t>
            </a:r>
          </a:p>
          <a:p>
            <a:pPr marL="457200" lvl="1" indent="0">
              <a:buNone/>
            </a:pPr>
            <a:r>
              <a:rPr lang="en-US" dirty="0"/>
              <a:t>// the part of the given string</a:t>
            </a:r>
          </a:p>
          <a:p>
            <a:pPr marL="457200" lvl="1" indent="0">
              <a:buNone/>
            </a:pPr>
            <a:r>
              <a:rPr lang="en-US" dirty="0"/>
              <a:t>console.log(a);	//geek</a:t>
            </a:r>
          </a:p>
          <a:p>
            <a:pPr marL="457200" lvl="1" indent="0">
              <a:buNone/>
            </a:pPr>
            <a:r>
              <a:rPr lang="en-US" dirty="0"/>
              <a:t>console.log(b);	//</a:t>
            </a:r>
            <a:r>
              <a:rPr lang="en-US" dirty="0" err="1"/>
              <a:t>eeksf</a:t>
            </a:r>
            <a:endParaRPr lang="en-US" dirty="0"/>
          </a:p>
          <a:p>
            <a:pPr marL="457200" lvl="1" indent="0">
              <a:buNone/>
            </a:pPr>
            <a:r>
              <a:rPr lang="en-US" dirty="0"/>
              <a:t>console.log(c);	//</a:t>
            </a:r>
            <a:r>
              <a:rPr lang="en-US" dirty="0" err="1"/>
              <a:t>forgeeks</a:t>
            </a:r>
            <a:endParaRPr lang="en-US" dirty="0"/>
          </a:p>
          <a:p>
            <a:pPr marL="457200" lvl="1" indent="0">
              <a:buNone/>
            </a:pPr>
            <a:r>
              <a:rPr lang="en-US" dirty="0"/>
              <a:t>console.log(d);	//</a:t>
            </a:r>
            <a:r>
              <a:rPr lang="en-US" dirty="0" err="1"/>
              <a:t>geeksforgeeks</a:t>
            </a:r>
            <a:endParaRPr lang="en-US" dirty="0"/>
          </a:p>
          <a:p>
            <a:r>
              <a:rPr lang="en-US" dirty="0"/>
              <a:t>Example 2: </a:t>
            </a:r>
          </a:p>
          <a:p>
            <a:r>
              <a:rPr lang="en-US" dirty="0"/>
              <a:t>Index always start with 0. If still we take index as negative, it will be considered as zero and index can't be in fraction if it is found so, it will be converted into its just lesser whole number. </a:t>
            </a:r>
          </a:p>
          <a:p>
            <a:pPr marL="457200" lvl="1" indent="0">
              <a:buNone/>
            </a:pPr>
            <a:r>
              <a:rPr lang="en-US" dirty="0"/>
              <a:t>// Taking a string as variable</a:t>
            </a:r>
          </a:p>
          <a:p>
            <a:pPr marL="457200" lvl="1" indent="0">
              <a:buNone/>
            </a:pPr>
            <a:r>
              <a:rPr lang="en-US" dirty="0"/>
              <a:t>var string = "</a:t>
            </a:r>
            <a:r>
              <a:rPr lang="en-US" dirty="0" err="1"/>
              <a:t>geeksforgeeks</a:t>
            </a:r>
            <a:r>
              <a:rPr lang="en-US" dirty="0"/>
              <a:t>";</a:t>
            </a:r>
          </a:p>
          <a:p>
            <a:pPr marL="457200" lvl="1" indent="0">
              <a:buNone/>
            </a:pPr>
            <a:r>
              <a:rPr lang="en-US" dirty="0"/>
              <a:t>a = </a:t>
            </a:r>
            <a:r>
              <a:rPr lang="en-US" dirty="0" err="1"/>
              <a:t>string.substring</a:t>
            </a:r>
            <a:r>
              <a:rPr lang="en-US" dirty="0"/>
              <a:t>(-1)</a:t>
            </a:r>
          </a:p>
          <a:p>
            <a:pPr marL="457200" lvl="1" indent="0">
              <a:buNone/>
            </a:pPr>
            <a:r>
              <a:rPr lang="en-US" dirty="0"/>
              <a:t>b = </a:t>
            </a:r>
            <a:r>
              <a:rPr lang="en-US" dirty="0" err="1"/>
              <a:t>string.substring</a:t>
            </a:r>
            <a:r>
              <a:rPr lang="en-US" dirty="0"/>
              <a:t>(2.5)</a:t>
            </a:r>
          </a:p>
          <a:p>
            <a:pPr marL="457200" lvl="1" indent="0">
              <a:buNone/>
            </a:pPr>
            <a:r>
              <a:rPr lang="en-US" dirty="0"/>
              <a:t>c = </a:t>
            </a:r>
            <a:r>
              <a:rPr lang="en-US" dirty="0" err="1"/>
              <a:t>string.substring</a:t>
            </a:r>
            <a:r>
              <a:rPr lang="en-US" dirty="0"/>
              <a:t>(2.9)</a:t>
            </a:r>
          </a:p>
          <a:p>
            <a:pPr marL="457200" lvl="1" indent="0">
              <a:buNone/>
            </a:pPr>
            <a:r>
              <a:rPr lang="en-US" dirty="0"/>
              <a:t>// Printing new string which are</a:t>
            </a:r>
          </a:p>
          <a:p>
            <a:pPr marL="457200" lvl="1" indent="0">
              <a:buNone/>
            </a:pPr>
            <a:r>
              <a:rPr lang="en-US" dirty="0"/>
              <a:t>// the part of the given string</a:t>
            </a:r>
          </a:p>
          <a:p>
            <a:pPr marL="457200" lvl="1" indent="0">
              <a:buNone/>
            </a:pPr>
            <a:r>
              <a:rPr lang="en-US" dirty="0"/>
              <a:t>console.log(a);	//</a:t>
            </a:r>
            <a:r>
              <a:rPr lang="en-US" dirty="0" err="1"/>
              <a:t>geeksforgeeks</a:t>
            </a:r>
            <a:endParaRPr lang="en-US" dirty="0"/>
          </a:p>
          <a:p>
            <a:pPr marL="457200" lvl="1" indent="0">
              <a:buNone/>
            </a:pPr>
            <a:r>
              <a:rPr lang="en-US" dirty="0"/>
              <a:t>console.log(b);	//</a:t>
            </a:r>
            <a:r>
              <a:rPr lang="en-US" dirty="0" err="1"/>
              <a:t>eksforgeeks</a:t>
            </a:r>
            <a:endParaRPr lang="en-US" dirty="0"/>
          </a:p>
          <a:p>
            <a:pPr marL="457200" lvl="1" indent="0">
              <a:buNone/>
            </a:pPr>
            <a:r>
              <a:rPr lang="en-US" dirty="0"/>
              <a:t>console.log(c);	//</a:t>
            </a:r>
            <a:r>
              <a:rPr lang="en-US" dirty="0" err="1"/>
              <a:t>eksforgeeks</a:t>
            </a:r>
            <a:endParaRPr lang="en-US" dirty="0"/>
          </a:p>
          <a:p>
            <a:endParaRPr lang="en-US" dirty="0"/>
          </a:p>
          <a:p>
            <a:pPr marL="0" indent="0">
              <a:buNone/>
            </a:pPr>
            <a:endParaRPr lang="en-IN" dirty="0"/>
          </a:p>
        </p:txBody>
      </p:sp>
    </p:spTree>
    <p:extLst>
      <p:ext uri="{BB962C8B-B14F-4D97-AF65-F5344CB8AC3E}">
        <p14:creationId xmlns:p14="http://schemas.microsoft.com/office/powerpoint/2010/main" val="126489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229-A6A8-233F-2B7D-2D1A94F01AAD}"/>
              </a:ext>
            </a:extLst>
          </p:cNvPr>
          <p:cNvSpPr>
            <a:spLocks noGrp="1"/>
          </p:cNvSpPr>
          <p:nvPr>
            <p:ph type="title"/>
          </p:nvPr>
        </p:nvSpPr>
        <p:spPr>
          <a:xfrm>
            <a:off x="838200" y="365126"/>
            <a:ext cx="10515600" cy="586982"/>
          </a:xfrm>
        </p:spPr>
        <p:txBody>
          <a:bodyPr>
            <a:normAutofit fontScale="90000"/>
          </a:bodyPr>
          <a:lstStyle/>
          <a:p>
            <a:r>
              <a:rPr lang="en-IN" b="0" i="0" dirty="0">
                <a:effectLst/>
                <a:latin typeface="sofia-pro"/>
              </a:rPr>
              <a:t>JS String Method - trim()</a:t>
            </a:r>
            <a:endParaRPr lang="en-IN" dirty="0"/>
          </a:p>
        </p:txBody>
      </p:sp>
      <p:sp>
        <p:nvSpPr>
          <p:cNvPr id="3" name="Content Placeholder 2">
            <a:extLst>
              <a:ext uri="{FF2B5EF4-FFF2-40B4-BE49-F238E27FC236}">
                <a16:creationId xmlns:a16="http://schemas.microsoft.com/office/drawing/2014/main" id="{29667078-1E55-AE00-89E9-82E5E11F8761}"/>
              </a:ext>
            </a:extLst>
          </p:cNvPr>
          <p:cNvSpPr>
            <a:spLocks noGrp="1"/>
          </p:cNvSpPr>
          <p:nvPr>
            <p:ph sz="quarter" idx="13"/>
          </p:nvPr>
        </p:nvSpPr>
        <p:spPr>
          <a:xfrm>
            <a:off x="913774" y="1027522"/>
            <a:ext cx="10363826" cy="5043340"/>
          </a:xfrm>
        </p:spPr>
        <p:txBody>
          <a:bodyPr>
            <a:normAutofit fontScale="85000" lnSpcReduction="20000"/>
          </a:bodyPr>
          <a:lstStyle/>
          <a:p>
            <a:r>
              <a:rPr lang="en-US" sz="1800" dirty="0" err="1"/>
              <a:t>str.trim</a:t>
            </a:r>
            <a:r>
              <a:rPr lang="en-US" sz="1800" dirty="0"/>
              <a:t>() method is used to remove the white spaces from both the ends of the given string.</a:t>
            </a:r>
          </a:p>
          <a:p>
            <a:r>
              <a:rPr lang="en-US" sz="1800" dirty="0"/>
              <a:t>Syntax:  </a:t>
            </a:r>
          </a:p>
          <a:p>
            <a:pPr lvl="1"/>
            <a:r>
              <a:rPr lang="en-US" sz="1600" dirty="0" err="1"/>
              <a:t>str.trim</a:t>
            </a:r>
            <a:r>
              <a:rPr lang="en-US" sz="1600" dirty="0"/>
              <a:t>()</a:t>
            </a:r>
          </a:p>
          <a:p>
            <a:r>
              <a:rPr lang="en-US" sz="1800" dirty="0"/>
              <a:t>Return value: </a:t>
            </a:r>
          </a:p>
          <a:p>
            <a:pPr lvl="1"/>
            <a:r>
              <a:rPr lang="en-US" sz="1600" dirty="0"/>
              <a:t>This method returns a new string, without any of the leading or the trailing white spaces. </a:t>
            </a:r>
          </a:p>
          <a:p>
            <a:r>
              <a:rPr lang="en-US" sz="1800" dirty="0"/>
              <a:t>Example 1: In this example the trim() method removes all the leading and the trailing spaces in the string str.</a:t>
            </a:r>
          </a:p>
          <a:p>
            <a:pPr marL="457200" lvl="1" indent="0">
              <a:buNone/>
            </a:pPr>
            <a:r>
              <a:rPr lang="en-US" sz="1600" dirty="0"/>
              <a:t>function </a:t>
            </a:r>
            <a:r>
              <a:rPr lang="en-US" sz="1600" dirty="0" err="1"/>
              <a:t>func</a:t>
            </a:r>
            <a:r>
              <a:rPr lang="en-US" sz="1600" dirty="0"/>
              <a:t>() {</a:t>
            </a:r>
          </a:p>
          <a:p>
            <a:pPr marL="457200" lvl="1" indent="0">
              <a:buNone/>
            </a:pPr>
            <a:r>
              <a:rPr lang="en-US" sz="1600" dirty="0"/>
              <a:t>    var str = "  </a:t>
            </a:r>
            <a:r>
              <a:rPr lang="en-US" sz="1600" dirty="0" err="1"/>
              <a:t>GeeksforGeeks</a:t>
            </a:r>
            <a:r>
              <a:rPr lang="en-US" sz="1600" dirty="0"/>
              <a:t>      ";</a:t>
            </a:r>
          </a:p>
          <a:p>
            <a:pPr marL="457200" lvl="1" indent="0">
              <a:buNone/>
            </a:pPr>
            <a:r>
              <a:rPr lang="en-US" sz="1600" dirty="0"/>
              <a:t>    var </a:t>
            </a:r>
            <a:r>
              <a:rPr lang="en-US" sz="1600" dirty="0" err="1"/>
              <a:t>st</a:t>
            </a:r>
            <a:r>
              <a:rPr lang="en-US" sz="1600" dirty="0"/>
              <a:t> = </a:t>
            </a:r>
            <a:r>
              <a:rPr lang="en-US" sz="1600" dirty="0" err="1"/>
              <a:t>str.trim</a:t>
            </a:r>
            <a:r>
              <a:rPr lang="en-US" sz="1600" dirty="0"/>
              <a:t>();</a:t>
            </a:r>
          </a:p>
          <a:p>
            <a:pPr marL="457200" lvl="1" indent="0">
              <a:buNone/>
            </a:pPr>
            <a:r>
              <a:rPr lang="en-US" sz="1600" dirty="0"/>
              <a:t>    console.log(</a:t>
            </a:r>
            <a:r>
              <a:rPr lang="en-US" sz="1600" dirty="0" err="1"/>
              <a:t>st</a:t>
            </a:r>
            <a:r>
              <a:rPr lang="en-US" sz="1600" dirty="0"/>
              <a:t>);</a:t>
            </a:r>
          </a:p>
          <a:p>
            <a:pPr marL="457200" lvl="1" indent="0">
              <a:buNone/>
            </a:pPr>
            <a:r>
              <a:rPr lang="en-US" sz="1600" dirty="0"/>
              <a:t>}</a:t>
            </a:r>
          </a:p>
          <a:p>
            <a:pPr marL="457200" lvl="1" indent="0">
              <a:buNone/>
            </a:pPr>
            <a:r>
              <a:rPr lang="en-US" sz="1600" dirty="0" err="1"/>
              <a:t>func</a:t>
            </a:r>
            <a:r>
              <a:rPr lang="en-US" sz="1600" dirty="0"/>
              <a:t>();	//</a:t>
            </a:r>
            <a:r>
              <a:rPr lang="en-US" sz="1600" dirty="0" err="1"/>
              <a:t>GeeksforGeeks</a:t>
            </a:r>
            <a:endParaRPr lang="en-US" sz="1600" dirty="0"/>
          </a:p>
          <a:p>
            <a:r>
              <a:rPr lang="en-US" sz="1800" dirty="0"/>
              <a:t>Note: Trim is used to remove white spaces only from the start and end of a string and not from in-between. </a:t>
            </a:r>
          </a:p>
          <a:p>
            <a:pPr marL="457200" lvl="1" indent="0">
              <a:buNone/>
            </a:pPr>
            <a:r>
              <a:rPr lang="en-US" sz="1600" dirty="0"/>
              <a:t>function </a:t>
            </a:r>
            <a:r>
              <a:rPr lang="en-US" sz="1600" dirty="0" err="1"/>
              <a:t>func</a:t>
            </a:r>
            <a:r>
              <a:rPr lang="en-US" sz="1600" dirty="0"/>
              <a:t>() {</a:t>
            </a:r>
          </a:p>
          <a:p>
            <a:pPr marL="457200" lvl="1" indent="0">
              <a:buNone/>
            </a:pPr>
            <a:r>
              <a:rPr lang="en-US" sz="1600" dirty="0"/>
              <a:t>    var str = "  Geeks for Geeks      ";</a:t>
            </a:r>
          </a:p>
          <a:p>
            <a:pPr marL="457200" lvl="1" indent="0">
              <a:buNone/>
            </a:pPr>
            <a:r>
              <a:rPr lang="en-US" sz="1600" dirty="0"/>
              <a:t>    var </a:t>
            </a:r>
            <a:r>
              <a:rPr lang="en-US" sz="1600" dirty="0" err="1"/>
              <a:t>st</a:t>
            </a:r>
            <a:r>
              <a:rPr lang="en-US" sz="1600" dirty="0"/>
              <a:t> = </a:t>
            </a:r>
            <a:r>
              <a:rPr lang="en-US" sz="1600" dirty="0" err="1"/>
              <a:t>str.trim</a:t>
            </a:r>
            <a:r>
              <a:rPr lang="en-US" sz="1600" dirty="0"/>
              <a:t>();</a:t>
            </a:r>
          </a:p>
          <a:p>
            <a:pPr marL="457200" lvl="1" indent="0">
              <a:buNone/>
            </a:pPr>
            <a:r>
              <a:rPr lang="en-US" sz="1600" dirty="0"/>
              <a:t>    console.log(</a:t>
            </a:r>
            <a:r>
              <a:rPr lang="en-US" sz="1600" dirty="0" err="1"/>
              <a:t>st</a:t>
            </a:r>
            <a:r>
              <a:rPr lang="en-US" sz="1600" dirty="0"/>
              <a:t>);</a:t>
            </a:r>
          </a:p>
          <a:p>
            <a:pPr marL="457200" lvl="1" indent="0">
              <a:buNone/>
            </a:pPr>
            <a:r>
              <a:rPr lang="en-US" sz="1600" dirty="0"/>
              <a:t>}</a:t>
            </a:r>
          </a:p>
          <a:p>
            <a:pPr marL="457200" lvl="1" indent="0">
              <a:buNone/>
            </a:pPr>
            <a:r>
              <a:rPr lang="en-US" sz="1600" dirty="0" err="1"/>
              <a:t>func</a:t>
            </a:r>
            <a:r>
              <a:rPr lang="en-US" sz="1600" dirty="0"/>
              <a:t>();	//Geeks for Geeks</a:t>
            </a:r>
          </a:p>
        </p:txBody>
      </p:sp>
    </p:spTree>
    <p:extLst>
      <p:ext uri="{BB962C8B-B14F-4D97-AF65-F5344CB8AC3E}">
        <p14:creationId xmlns:p14="http://schemas.microsoft.com/office/powerpoint/2010/main" val="85930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9753-E452-88A4-A237-2812BE29006E}"/>
              </a:ext>
            </a:extLst>
          </p:cNvPr>
          <p:cNvSpPr>
            <a:spLocks noGrp="1"/>
          </p:cNvSpPr>
          <p:nvPr>
            <p:ph type="title"/>
          </p:nvPr>
        </p:nvSpPr>
        <p:spPr>
          <a:xfrm>
            <a:off x="838200" y="365125"/>
            <a:ext cx="10515600" cy="577555"/>
          </a:xfrm>
        </p:spPr>
        <p:txBody>
          <a:bodyPr>
            <a:normAutofit fontScale="90000"/>
          </a:bodyPr>
          <a:lstStyle/>
          <a:p>
            <a:r>
              <a:rPr lang="en-IN" b="0" i="0" dirty="0">
                <a:effectLst/>
                <a:latin typeface="sofia-pro"/>
              </a:rPr>
              <a:t>JS String Method - trim()</a:t>
            </a:r>
            <a:endParaRPr lang="en-IN" dirty="0"/>
          </a:p>
        </p:txBody>
      </p:sp>
      <p:sp>
        <p:nvSpPr>
          <p:cNvPr id="3" name="Content Placeholder 2">
            <a:extLst>
              <a:ext uri="{FF2B5EF4-FFF2-40B4-BE49-F238E27FC236}">
                <a16:creationId xmlns:a16="http://schemas.microsoft.com/office/drawing/2014/main" id="{291427C9-FDB6-295A-C4D2-CBA09ADD30EB}"/>
              </a:ext>
            </a:extLst>
          </p:cNvPr>
          <p:cNvSpPr>
            <a:spLocks noGrp="1"/>
          </p:cNvSpPr>
          <p:nvPr>
            <p:ph sz="quarter" idx="13"/>
          </p:nvPr>
        </p:nvSpPr>
        <p:spPr>
          <a:xfrm>
            <a:off x="913774" y="1027522"/>
            <a:ext cx="10363826" cy="5071620"/>
          </a:xfrm>
        </p:spPr>
        <p:txBody>
          <a:bodyPr>
            <a:normAutofit fontScale="92500" lnSpcReduction="20000"/>
          </a:bodyPr>
          <a:lstStyle/>
          <a:p>
            <a:r>
              <a:rPr lang="en-US" sz="1400" dirty="0" err="1"/>
              <a:t>str.trimLeft</a:t>
            </a:r>
            <a:r>
              <a:rPr lang="en-US" sz="1400" dirty="0"/>
              <a:t>() method is used to remove the white spaces from the start of the given string. It does not affect the trailing white spaces.</a:t>
            </a:r>
          </a:p>
          <a:p>
            <a:r>
              <a:rPr lang="en-US" sz="1400" dirty="0"/>
              <a:t>Syntax:  </a:t>
            </a:r>
          </a:p>
          <a:p>
            <a:pPr lvl="1"/>
            <a:r>
              <a:rPr lang="en-US" sz="1200" dirty="0" err="1"/>
              <a:t>str.trimLeft</a:t>
            </a:r>
            <a:r>
              <a:rPr lang="en-US" sz="1200" dirty="0"/>
              <a:t>()</a:t>
            </a:r>
          </a:p>
          <a:p>
            <a:r>
              <a:rPr lang="en-US" sz="1400" dirty="0"/>
              <a:t>Return value: </a:t>
            </a:r>
          </a:p>
          <a:p>
            <a:pPr lvl="1"/>
            <a:r>
              <a:rPr lang="en-US" sz="1200" dirty="0"/>
              <a:t>This method returns a new string, without any of the leading white spaces.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  Geeks for Geeks      ";</a:t>
            </a:r>
          </a:p>
          <a:p>
            <a:pPr marL="457200" lvl="1" indent="0">
              <a:buNone/>
            </a:pPr>
            <a:r>
              <a:rPr lang="en-US" sz="1200" dirty="0"/>
              <a:t>    var </a:t>
            </a:r>
            <a:r>
              <a:rPr lang="en-US" sz="1200" dirty="0" err="1"/>
              <a:t>st</a:t>
            </a:r>
            <a:r>
              <a:rPr lang="en-US" sz="1200" dirty="0"/>
              <a:t> = </a:t>
            </a:r>
            <a:r>
              <a:rPr lang="en-US" sz="1200" dirty="0" err="1"/>
              <a:t>str.trimLeft</a:t>
            </a:r>
            <a:r>
              <a:rPr lang="en-US" sz="1200" dirty="0"/>
              <a:t>();</a:t>
            </a:r>
          </a:p>
          <a:p>
            <a:pPr marL="457200" lvl="1" indent="0">
              <a:buNone/>
            </a:pPr>
            <a:r>
              <a:rPr lang="en-US" sz="1200" dirty="0"/>
              <a:t>    console.log(</a:t>
            </a:r>
            <a:r>
              <a:rPr lang="en-US" sz="1200" dirty="0" err="1"/>
              <a:t>st</a:t>
            </a:r>
            <a:r>
              <a:rPr lang="en-US" sz="1200" dirty="0"/>
              <a:t>);</a:t>
            </a:r>
          </a:p>
          <a:p>
            <a:pPr marL="457200" lvl="1" indent="0">
              <a:buNone/>
            </a:pPr>
            <a:r>
              <a:rPr lang="en-US" sz="1200" dirty="0"/>
              <a:t>}</a:t>
            </a:r>
          </a:p>
          <a:p>
            <a:pPr marL="457200" lvl="1" indent="0">
              <a:buNone/>
            </a:pPr>
            <a:r>
              <a:rPr lang="en-US" sz="1200" dirty="0" err="1"/>
              <a:t>func</a:t>
            </a:r>
            <a:r>
              <a:rPr lang="en-US" sz="1200" dirty="0"/>
              <a:t>();	//Geeks for Geeks      </a:t>
            </a:r>
          </a:p>
          <a:p>
            <a:r>
              <a:rPr lang="en-US" sz="1400" dirty="0" err="1"/>
              <a:t>str.trimRight</a:t>
            </a:r>
            <a:r>
              <a:rPr lang="en-US" sz="1400" dirty="0"/>
              <a:t>() method is used to remove the white spaces from the end of the given string. It does not affect the white spaces at the start of the string.</a:t>
            </a:r>
          </a:p>
          <a:p>
            <a:r>
              <a:rPr lang="en-US" sz="1400" dirty="0"/>
              <a:t>Syntax:  </a:t>
            </a:r>
          </a:p>
          <a:p>
            <a:pPr lvl="1"/>
            <a:r>
              <a:rPr lang="en-US" sz="1200" dirty="0" err="1"/>
              <a:t>str.trimRight</a:t>
            </a:r>
            <a:r>
              <a:rPr lang="en-US" sz="1200" dirty="0"/>
              <a:t>()</a:t>
            </a:r>
          </a:p>
          <a:p>
            <a:r>
              <a:rPr lang="en-US" sz="1400" dirty="0"/>
              <a:t>Return value: </a:t>
            </a:r>
          </a:p>
          <a:p>
            <a:pPr lvl="1"/>
            <a:r>
              <a:rPr lang="en-US" sz="1200" dirty="0"/>
              <a:t>This method returns a new string, without any of the trailing white spaces. </a:t>
            </a:r>
          </a:p>
          <a:p>
            <a:pPr marL="457200" lvl="1" indent="0">
              <a:buNone/>
            </a:pPr>
            <a:r>
              <a:rPr lang="en-US" sz="1200" dirty="0"/>
              <a:t>function </a:t>
            </a:r>
            <a:r>
              <a:rPr lang="en-US" sz="1200" dirty="0" err="1"/>
              <a:t>func</a:t>
            </a:r>
            <a:r>
              <a:rPr lang="en-US" sz="1200" dirty="0"/>
              <a:t>() {</a:t>
            </a:r>
          </a:p>
          <a:p>
            <a:pPr marL="457200" lvl="1" indent="0">
              <a:buNone/>
            </a:pPr>
            <a:r>
              <a:rPr lang="en-US" sz="1200" dirty="0"/>
              <a:t>    var str = "  Geeks for Geeks      ";</a:t>
            </a:r>
          </a:p>
          <a:p>
            <a:pPr marL="457200" lvl="1" indent="0">
              <a:buNone/>
            </a:pPr>
            <a:r>
              <a:rPr lang="en-US" sz="1200" dirty="0"/>
              <a:t>    var </a:t>
            </a:r>
            <a:r>
              <a:rPr lang="en-US" sz="1200" dirty="0" err="1"/>
              <a:t>st</a:t>
            </a:r>
            <a:r>
              <a:rPr lang="en-US" sz="1200" dirty="0"/>
              <a:t> = </a:t>
            </a:r>
            <a:r>
              <a:rPr lang="en-US" sz="1200" dirty="0" err="1"/>
              <a:t>str.trimRight</a:t>
            </a:r>
            <a:r>
              <a:rPr lang="en-US" sz="1200" dirty="0"/>
              <a:t>();</a:t>
            </a:r>
          </a:p>
          <a:p>
            <a:pPr marL="457200" lvl="1" indent="0">
              <a:buNone/>
            </a:pPr>
            <a:r>
              <a:rPr lang="en-US" sz="1200" dirty="0"/>
              <a:t>    console.log(</a:t>
            </a:r>
            <a:r>
              <a:rPr lang="en-US" sz="1200" dirty="0" err="1"/>
              <a:t>st</a:t>
            </a:r>
            <a:r>
              <a:rPr lang="en-US" sz="1200" dirty="0"/>
              <a:t>);	</a:t>
            </a:r>
          </a:p>
          <a:p>
            <a:pPr marL="457200" lvl="1" indent="0">
              <a:buNone/>
            </a:pPr>
            <a:r>
              <a:rPr lang="en-US" sz="1200" dirty="0"/>
              <a:t>}</a:t>
            </a:r>
          </a:p>
          <a:p>
            <a:pPr marL="457200" lvl="1" indent="0">
              <a:buNone/>
            </a:pPr>
            <a:r>
              <a:rPr lang="en-US" sz="1200" dirty="0" err="1"/>
              <a:t>func</a:t>
            </a:r>
            <a:r>
              <a:rPr lang="en-US" sz="1200" dirty="0"/>
              <a:t>();	//Geeks for Geeks</a:t>
            </a:r>
          </a:p>
        </p:txBody>
      </p:sp>
    </p:spTree>
    <p:extLst>
      <p:ext uri="{BB962C8B-B14F-4D97-AF65-F5344CB8AC3E}">
        <p14:creationId xmlns:p14="http://schemas.microsoft.com/office/powerpoint/2010/main" val="94926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A8D2-A2FF-4BD1-AEF8-0BBC86A19437}"/>
              </a:ext>
            </a:extLst>
          </p:cNvPr>
          <p:cNvSpPr>
            <a:spLocks noGrp="1"/>
          </p:cNvSpPr>
          <p:nvPr>
            <p:ph type="title"/>
          </p:nvPr>
        </p:nvSpPr>
        <p:spPr>
          <a:xfrm>
            <a:off x="1024128" y="585216"/>
            <a:ext cx="9720072" cy="481585"/>
          </a:xfrm>
        </p:spPr>
        <p:txBody>
          <a:bodyPr>
            <a:normAutofit fontScale="90000"/>
          </a:bodyPr>
          <a:lstStyle/>
          <a:p>
            <a:r>
              <a:rPr lang="en-IN" b="0" i="0" dirty="0">
                <a:effectLst/>
                <a:latin typeface="sofia-pro"/>
              </a:rPr>
              <a:t>JS Iterating Over String</a:t>
            </a:r>
            <a:endParaRPr lang="en-US" dirty="0"/>
          </a:p>
        </p:txBody>
      </p:sp>
      <p:sp>
        <p:nvSpPr>
          <p:cNvPr id="3" name="Content Placeholder 2">
            <a:extLst>
              <a:ext uri="{FF2B5EF4-FFF2-40B4-BE49-F238E27FC236}">
                <a16:creationId xmlns:a16="http://schemas.microsoft.com/office/drawing/2014/main" id="{8EF07D31-E087-4A8B-A4C0-F40D9E07C491}"/>
              </a:ext>
            </a:extLst>
          </p:cNvPr>
          <p:cNvSpPr>
            <a:spLocks noGrp="1"/>
          </p:cNvSpPr>
          <p:nvPr>
            <p:ph sz="quarter" idx="13"/>
          </p:nvPr>
        </p:nvSpPr>
        <p:spPr>
          <a:xfrm>
            <a:off x="913774" y="1498862"/>
            <a:ext cx="10363826" cy="4930218"/>
          </a:xfrm>
        </p:spPr>
        <p:txBody>
          <a:bodyPr>
            <a:normAutofit fontScale="70000" lnSpcReduction="20000"/>
          </a:bodyPr>
          <a:lstStyle/>
          <a:p>
            <a:r>
              <a:rPr lang="en-US" dirty="0"/>
              <a:t>Whenever we are dealing with strings we need to iterate over them. There are basically two ways in which we can iterate over a string.</a:t>
            </a:r>
          </a:p>
          <a:p>
            <a:r>
              <a:rPr lang="en-US" dirty="0"/>
              <a:t>Firstly, we can simply use for(let char of message) to iterate through every character of the string. </a:t>
            </a:r>
          </a:p>
          <a:p>
            <a:r>
              <a:rPr lang="en-US" dirty="0"/>
              <a:t>Example:</a:t>
            </a:r>
          </a:p>
          <a:p>
            <a:pPr marL="228600" lvl="1" indent="0">
              <a:buNone/>
            </a:pPr>
            <a:r>
              <a:rPr lang="en-US" dirty="0"/>
              <a:t>let message = "Hello Geeks";</a:t>
            </a:r>
          </a:p>
          <a:p>
            <a:pPr marL="228600" lvl="1" indent="0">
              <a:buNone/>
            </a:pPr>
            <a:r>
              <a:rPr lang="en-US" dirty="0"/>
              <a:t>//here char is a variable which takes the value of every letter in the message</a:t>
            </a:r>
          </a:p>
          <a:p>
            <a:pPr marL="228600" lvl="1" indent="0">
              <a:buNone/>
            </a:pPr>
            <a:r>
              <a:rPr lang="en-US" dirty="0"/>
              <a:t>for (let char of message){</a:t>
            </a:r>
          </a:p>
          <a:p>
            <a:pPr marL="228600" lvl="1" indent="0">
              <a:buNone/>
            </a:pPr>
            <a:r>
              <a:rPr lang="en-US" dirty="0"/>
              <a:t>	console.log(char);</a:t>
            </a:r>
          </a:p>
          <a:p>
            <a:pPr marL="228600" lvl="1" indent="0">
              <a:buNone/>
            </a:pPr>
            <a:r>
              <a:rPr lang="en-US" dirty="0"/>
              <a:t>}</a:t>
            </a:r>
          </a:p>
          <a:p>
            <a:r>
              <a:rPr lang="en-US" dirty="0"/>
              <a:t>There can be many use case of iterating over a string. Let us discuss one simple use case using the above mentioned method:</a:t>
            </a:r>
          </a:p>
          <a:p>
            <a:r>
              <a:rPr lang="en-US" dirty="0"/>
              <a:t>Problem: Find the number of times the letter 'e' occurs in our message.</a:t>
            </a:r>
          </a:p>
          <a:p>
            <a:pPr marL="228600" lvl="1" indent="0">
              <a:buNone/>
            </a:pPr>
            <a:r>
              <a:rPr lang="en-US" dirty="0"/>
              <a:t>let message = "Hello Geeks";</a:t>
            </a:r>
          </a:p>
          <a:p>
            <a:pPr marL="228600" lvl="1" indent="0">
              <a:buNone/>
            </a:pPr>
            <a:r>
              <a:rPr lang="en-US" dirty="0"/>
              <a:t>//a variable to keep tract of the instances of 'e'</a:t>
            </a:r>
          </a:p>
          <a:p>
            <a:pPr marL="228600" lvl="1" indent="0">
              <a:buNone/>
            </a:pPr>
            <a:r>
              <a:rPr lang="en-US" dirty="0"/>
              <a:t>let count=0;</a:t>
            </a:r>
          </a:p>
          <a:p>
            <a:pPr marL="228600" lvl="1" indent="0">
              <a:buNone/>
            </a:pPr>
            <a:r>
              <a:rPr lang="en-US" dirty="0"/>
              <a:t>for (let char of message){</a:t>
            </a:r>
          </a:p>
          <a:p>
            <a:pPr marL="228600" lvl="1" indent="0">
              <a:buNone/>
            </a:pPr>
            <a:r>
              <a:rPr lang="en-US" dirty="0"/>
              <a:t>	if(char === 'e'){</a:t>
            </a:r>
          </a:p>
          <a:p>
            <a:pPr marL="228600" lvl="1" indent="0">
              <a:buNone/>
            </a:pPr>
            <a:r>
              <a:rPr lang="en-US" dirty="0"/>
              <a:t>    	count++; //value of count will be incremented </a:t>
            </a:r>
            <a:r>
              <a:rPr lang="en-US" dirty="0" err="1"/>
              <a:t>everytime</a:t>
            </a:r>
            <a:r>
              <a:rPr lang="en-US" dirty="0"/>
              <a:t> we come across 'e'</a:t>
            </a:r>
          </a:p>
          <a:p>
            <a:pPr marL="228600" lvl="1" indent="0">
              <a:buNone/>
            </a:pPr>
            <a:r>
              <a:rPr lang="en-US" dirty="0"/>
              <a:t>    }</a:t>
            </a:r>
          </a:p>
          <a:p>
            <a:pPr marL="228600" lvl="1" indent="0">
              <a:buNone/>
            </a:pPr>
            <a:r>
              <a:rPr lang="en-US" dirty="0"/>
              <a:t>}</a:t>
            </a:r>
          </a:p>
          <a:p>
            <a:pPr marL="228600" lvl="1" indent="0">
              <a:buNone/>
            </a:pPr>
            <a:r>
              <a:rPr lang="en-US" dirty="0"/>
              <a:t>console.log("e occurs "+count+" times");	//e occurs 3 times</a:t>
            </a:r>
          </a:p>
        </p:txBody>
      </p:sp>
    </p:spTree>
    <p:extLst>
      <p:ext uri="{BB962C8B-B14F-4D97-AF65-F5344CB8AC3E}">
        <p14:creationId xmlns:p14="http://schemas.microsoft.com/office/powerpoint/2010/main" val="264111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818DFC2-1DBF-2456-F3B0-F95A53356801}"/>
              </a:ext>
            </a:extLst>
          </p:cNvPr>
          <p:cNvSpPr>
            <a:spLocks noGrp="1"/>
          </p:cNvSpPr>
          <p:nvPr>
            <p:ph type="title"/>
          </p:nvPr>
        </p:nvSpPr>
        <p:spPr>
          <a:xfrm>
            <a:off x="838200" y="365126"/>
            <a:ext cx="10515600" cy="605836"/>
          </a:xfrm>
        </p:spPr>
        <p:txBody>
          <a:bodyPr>
            <a:normAutofit fontScale="90000"/>
          </a:bodyPr>
          <a:lstStyle/>
          <a:p>
            <a:r>
              <a:rPr lang="en-IN" b="0" i="0" dirty="0">
                <a:effectLst/>
                <a:latin typeface="sofia-pro"/>
              </a:rPr>
              <a:t>JS Iterating Over String</a:t>
            </a:r>
            <a:endParaRPr lang="en-US" dirty="0"/>
          </a:p>
        </p:txBody>
      </p:sp>
      <p:sp>
        <p:nvSpPr>
          <p:cNvPr id="3" name="Content Placeholder 2">
            <a:extLst>
              <a:ext uri="{FF2B5EF4-FFF2-40B4-BE49-F238E27FC236}">
                <a16:creationId xmlns:a16="http://schemas.microsoft.com/office/drawing/2014/main" id="{8EF07D31-E087-4A8B-A4C0-F40D9E07C491}"/>
              </a:ext>
            </a:extLst>
          </p:cNvPr>
          <p:cNvSpPr>
            <a:spLocks noGrp="1"/>
          </p:cNvSpPr>
          <p:nvPr>
            <p:ph sz="quarter" idx="13"/>
          </p:nvPr>
        </p:nvSpPr>
        <p:spPr>
          <a:xfrm>
            <a:off x="913774" y="970962"/>
            <a:ext cx="10363826" cy="5260156"/>
          </a:xfrm>
        </p:spPr>
        <p:txBody>
          <a:bodyPr>
            <a:normAutofit fontScale="47500" lnSpcReduction="20000"/>
          </a:bodyPr>
          <a:lstStyle/>
          <a:p>
            <a:r>
              <a:rPr lang="en-US" dirty="0"/>
              <a:t>The Second way in which we can iterate over a string is using index, </a:t>
            </a:r>
            <a:r>
              <a:rPr lang="en-US" dirty="0" err="1"/>
              <a:t>ie</a:t>
            </a:r>
            <a:r>
              <a:rPr lang="en-US" dirty="0"/>
              <a:t>. position of a particular character in the string. </a:t>
            </a:r>
          </a:p>
          <a:p>
            <a:r>
              <a:rPr lang="en-US" dirty="0"/>
              <a:t>Example:</a:t>
            </a:r>
          </a:p>
          <a:p>
            <a:pPr marL="457200" lvl="1" indent="0">
              <a:buNone/>
            </a:pPr>
            <a:r>
              <a:rPr lang="en-US" dirty="0"/>
              <a:t>let message = "Hello Geeks";</a:t>
            </a:r>
          </a:p>
          <a:p>
            <a:pPr marL="457200" lvl="1" indent="0">
              <a:buNone/>
            </a:pPr>
            <a:r>
              <a:rPr lang="en-US" dirty="0"/>
              <a:t>console.log(message[0]) //print char at position 0</a:t>
            </a:r>
          </a:p>
          <a:p>
            <a:pPr marL="457200" lvl="1" indent="0">
              <a:buNone/>
            </a:pPr>
            <a:r>
              <a:rPr lang="en-US" dirty="0"/>
              <a:t>console.log(message[6]) //print char at position 6</a:t>
            </a:r>
          </a:p>
          <a:p>
            <a:pPr marL="457200" lvl="1" indent="0">
              <a:buNone/>
            </a:pPr>
            <a:r>
              <a:rPr lang="en-US" dirty="0"/>
              <a:t>console.log(message[5]) //print char at position 5</a:t>
            </a:r>
          </a:p>
          <a:p>
            <a:r>
              <a:rPr lang="en-US" dirty="0"/>
              <a:t>Note: Any special symbols or space is also a character in the string</a:t>
            </a:r>
          </a:p>
          <a:p>
            <a:r>
              <a:rPr lang="en-US" dirty="0"/>
              <a:t>Therefore if we want to iterate over the entire string using indexes we make use of for loop as bellow.</a:t>
            </a:r>
          </a:p>
          <a:p>
            <a:r>
              <a:rPr lang="en-US" dirty="0"/>
              <a:t>Example:</a:t>
            </a:r>
          </a:p>
          <a:p>
            <a:pPr marL="457200" lvl="1" indent="0">
              <a:buNone/>
            </a:pPr>
            <a:r>
              <a:rPr lang="en-US" dirty="0"/>
              <a:t>let message = "Hello Geeks";</a:t>
            </a:r>
          </a:p>
          <a:p>
            <a:pPr marL="457200" lvl="1" indent="0">
              <a:buNone/>
            </a:pPr>
            <a:r>
              <a:rPr lang="en-US" dirty="0"/>
              <a:t>//here </a:t>
            </a:r>
            <a:r>
              <a:rPr lang="en-US" dirty="0" err="1"/>
              <a:t>i</a:t>
            </a:r>
            <a:r>
              <a:rPr lang="en-US" dirty="0"/>
              <a:t> takes the value of index for every character </a:t>
            </a:r>
          </a:p>
          <a:p>
            <a:pPr marL="457200" lvl="1" indent="0">
              <a:buNone/>
            </a:pPr>
            <a:r>
              <a:rPr lang="en-US" dirty="0"/>
              <a:t>for (let </a:t>
            </a:r>
            <a:r>
              <a:rPr lang="en-US" dirty="0" err="1"/>
              <a:t>i</a:t>
            </a:r>
            <a:r>
              <a:rPr lang="en-US" dirty="0"/>
              <a:t>=0;i&lt;</a:t>
            </a:r>
            <a:r>
              <a:rPr lang="en-US" dirty="0" err="1"/>
              <a:t>message.length;i</a:t>
            </a:r>
            <a:r>
              <a:rPr lang="en-US" dirty="0"/>
              <a:t>++){</a:t>
            </a:r>
          </a:p>
          <a:p>
            <a:pPr marL="457200" lvl="1" indent="0">
              <a:buNone/>
            </a:pPr>
            <a:r>
              <a:rPr lang="en-US" dirty="0"/>
              <a:t>	console.log(message[</a:t>
            </a:r>
            <a:r>
              <a:rPr lang="en-US" dirty="0" err="1"/>
              <a:t>i</a:t>
            </a:r>
            <a:r>
              <a:rPr lang="en-US" dirty="0"/>
              <a:t>]);</a:t>
            </a:r>
          </a:p>
          <a:p>
            <a:pPr marL="457200" lvl="1" indent="0">
              <a:buNone/>
            </a:pPr>
            <a:r>
              <a:rPr lang="en-US" dirty="0"/>
              <a:t>}</a:t>
            </a:r>
          </a:p>
          <a:p>
            <a:r>
              <a:rPr lang="en-US" dirty="0"/>
              <a:t>Now Solving the same problem(Find the number of times the letter 'e' occurs in our message.) using indexes.</a:t>
            </a:r>
          </a:p>
          <a:p>
            <a:r>
              <a:rPr lang="en-US" dirty="0"/>
              <a:t>Example:</a:t>
            </a:r>
          </a:p>
          <a:p>
            <a:pPr marL="457200" lvl="1" indent="0">
              <a:buNone/>
            </a:pPr>
            <a:r>
              <a:rPr lang="en-US" dirty="0"/>
              <a:t>let message = "Hello Geeks";</a:t>
            </a:r>
          </a:p>
          <a:p>
            <a:pPr marL="457200" lvl="1" indent="0">
              <a:buNone/>
            </a:pPr>
            <a:r>
              <a:rPr lang="en-US" dirty="0"/>
              <a:t>//a variable to keep tract of the instances of 'e'</a:t>
            </a:r>
          </a:p>
          <a:p>
            <a:pPr marL="457200" lvl="1" indent="0">
              <a:buNone/>
            </a:pPr>
            <a:r>
              <a:rPr lang="en-US" dirty="0"/>
              <a:t>let count=0;</a:t>
            </a:r>
          </a:p>
          <a:p>
            <a:pPr marL="457200" lvl="1" indent="0">
              <a:buNone/>
            </a:pPr>
            <a:r>
              <a:rPr lang="en-US" dirty="0"/>
              <a:t>for (let </a:t>
            </a:r>
            <a:r>
              <a:rPr lang="en-US" dirty="0" err="1"/>
              <a:t>i</a:t>
            </a:r>
            <a:r>
              <a:rPr lang="en-US" dirty="0"/>
              <a:t>=0; </a:t>
            </a:r>
            <a:r>
              <a:rPr lang="en-US" dirty="0" err="1"/>
              <a:t>i</a:t>
            </a:r>
            <a:r>
              <a:rPr lang="en-US" dirty="0"/>
              <a:t>&lt;</a:t>
            </a:r>
            <a:r>
              <a:rPr lang="en-US" dirty="0" err="1"/>
              <a:t>message.length</a:t>
            </a:r>
            <a:r>
              <a:rPr lang="en-US" dirty="0"/>
              <a:t>; </a:t>
            </a:r>
            <a:r>
              <a:rPr lang="en-US" dirty="0" err="1"/>
              <a:t>i</a:t>
            </a:r>
            <a:r>
              <a:rPr lang="en-US" dirty="0"/>
              <a:t>++){</a:t>
            </a:r>
          </a:p>
          <a:p>
            <a:pPr marL="457200" lvl="1" indent="0">
              <a:buNone/>
            </a:pPr>
            <a:r>
              <a:rPr lang="en-US" dirty="0"/>
              <a:t>	if(message[</a:t>
            </a:r>
            <a:r>
              <a:rPr lang="en-US" dirty="0" err="1"/>
              <a:t>i</a:t>
            </a:r>
            <a:r>
              <a:rPr lang="en-US" dirty="0"/>
              <a:t>] === 'e'){</a:t>
            </a:r>
          </a:p>
          <a:p>
            <a:pPr marL="457200" lvl="1" indent="0">
              <a:buNone/>
            </a:pPr>
            <a:r>
              <a:rPr lang="en-US" dirty="0"/>
              <a:t>    	count++; //value of count will be incremented </a:t>
            </a:r>
            <a:r>
              <a:rPr lang="en-US" dirty="0" err="1"/>
              <a:t>everytime</a:t>
            </a:r>
            <a:r>
              <a:rPr lang="en-US" dirty="0"/>
              <a:t> we come across 'e'</a:t>
            </a:r>
          </a:p>
          <a:p>
            <a:pPr marL="457200" lvl="1" indent="0">
              <a:buNone/>
            </a:pPr>
            <a:r>
              <a:rPr lang="en-US" dirty="0"/>
              <a:t>    }</a:t>
            </a:r>
          </a:p>
          <a:p>
            <a:pPr marL="457200" lvl="1" indent="0">
              <a:buNone/>
            </a:pPr>
            <a:r>
              <a:rPr lang="en-US" dirty="0"/>
              <a:t>}</a:t>
            </a:r>
          </a:p>
          <a:p>
            <a:pPr marL="457200" lvl="1" indent="0">
              <a:buNone/>
            </a:pPr>
            <a:r>
              <a:rPr lang="en-US" dirty="0"/>
              <a:t>console.log("e occurs "+count+" times"); //e occurs 3 times</a:t>
            </a:r>
          </a:p>
          <a:p>
            <a:endParaRPr lang="en-US" dirty="0"/>
          </a:p>
        </p:txBody>
      </p:sp>
    </p:spTree>
    <p:extLst>
      <p:ext uri="{BB962C8B-B14F-4D97-AF65-F5344CB8AC3E}">
        <p14:creationId xmlns:p14="http://schemas.microsoft.com/office/powerpoint/2010/main" val="282719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6BF8-D309-BBDC-CDA6-050E29CC02CE}"/>
              </a:ext>
            </a:extLst>
          </p:cNvPr>
          <p:cNvSpPr>
            <a:spLocks noGrp="1"/>
          </p:cNvSpPr>
          <p:nvPr>
            <p:ph type="title"/>
          </p:nvPr>
        </p:nvSpPr>
        <p:spPr>
          <a:xfrm>
            <a:off x="838200" y="365125"/>
            <a:ext cx="10515600" cy="483287"/>
          </a:xfrm>
        </p:spPr>
        <p:txBody>
          <a:bodyPr>
            <a:normAutofit fontScale="90000"/>
          </a:bodyPr>
          <a:lstStyle/>
          <a:p>
            <a:r>
              <a:rPr lang="en-US" b="0" i="0" dirty="0">
                <a:effectLst/>
                <a:latin typeface="sofia-pro"/>
              </a:rPr>
              <a:t>JS String Method - </a:t>
            </a:r>
            <a:r>
              <a:rPr lang="en-US" b="0" i="0" dirty="0" err="1">
                <a:effectLst/>
                <a:latin typeface="sofia-pro"/>
              </a:rPr>
              <a:t>charAt</a:t>
            </a:r>
            <a:r>
              <a:rPr lang="en-US" b="0" i="0" dirty="0">
                <a:effectLst/>
                <a:latin typeface="sofia-pro"/>
              </a:rPr>
              <a:t> &amp; </a:t>
            </a:r>
            <a:r>
              <a:rPr lang="en-US" b="0" i="0" dirty="0" err="1">
                <a:effectLst/>
                <a:latin typeface="sofia-pro"/>
              </a:rPr>
              <a:t>charCodeAt</a:t>
            </a:r>
            <a:endParaRPr lang="en-IN" dirty="0"/>
          </a:p>
        </p:txBody>
      </p:sp>
      <p:sp>
        <p:nvSpPr>
          <p:cNvPr id="3" name="Content Placeholder 2">
            <a:extLst>
              <a:ext uri="{FF2B5EF4-FFF2-40B4-BE49-F238E27FC236}">
                <a16:creationId xmlns:a16="http://schemas.microsoft.com/office/drawing/2014/main" id="{5EF25A5D-BDC2-6534-DCAA-0E46D3FCB431}"/>
              </a:ext>
            </a:extLst>
          </p:cNvPr>
          <p:cNvSpPr>
            <a:spLocks noGrp="1"/>
          </p:cNvSpPr>
          <p:nvPr>
            <p:ph sz="quarter" idx="13"/>
          </p:nvPr>
        </p:nvSpPr>
        <p:spPr>
          <a:xfrm>
            <a:off x="913774" y="961533"/>
            <a:ext cx="10363826" cy="5448693"/>
          </a:xfrm>
        </p:spPr>
        <p:txBody>
          <a:bodyPr>
            <a:normAutofit fontScale="40000" lnSpcReduction="20000"/>
          </a:bodyPr>
          <a:lstStyle/>
          <a:p>
            <a:r>
              <a:rPr lang="en-US" dirty="0" err="1"/>
              <a:t>str.charAt</a:t>
            </a:r>
            <a:r>
              <a:rPr lang="en-US" dirty="0"/>
              <a:t>() Returns character at given index of string.</a:t>
            </a:r>
          </a:p>
          <a:p>
            <a:r>
              <a:rPr lang="en-US" dirty="0"/>
              <a:t>syntax:</a:t>
            </a:r>
          </a:p>
          <a:p>
            <a:pPr marL="457200" lvl="1" indent="0">
              <a:buNone/>
            </a:pPr>
            <a:r>
              <a:rPr lang="en-US" dirty="0"/>
              <a:t>character = </a:t>
            </a:r>
            <a:r>
              <a:rPr lang="en-US" dirty="0" err="1"/>
              <a:t>str.charAt</a:t>
            </a:r>
            <a:r>
              <a:rPr lang="en-US" dirty="0"/>
              <a:t>(index)</a:t>
            </a:r>
          </a:p>
          <a:p>
            <a:r>
              <a:rPr lang="en-US" dirty="0"/>
              <a:t>Arguments: The only argument to this function is the index in the string from where the single character is to be extracted. The range of this index is between 0 and length - 1, including the limits. If no index is specified then the first character of the string is returned as 0 is the default index used for this function. Return value This function returns a single character located at the index specified as the argument to the function. If the index is out of range, then this function returns an empty string. </a:t>
            </a:r>
          </a:p>
          <a:p>
            <a:r>
              <a:rPr lang="en-US" dirty="0"/>
              <a:t>Example 1: </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'JavaScript is object oriented language';</a:t>
            </a:r>
          </a:p>
          <a:p>
            <a:pPr marL="457200" lvl="1" indent="0">
              <a:buNone/>
            </a:pPr>
            <a:r>
              <a:rPr lang="en-US" dirty="0"/>
              <a:t>    // Finding the character at given index </a:t>
            </a:r>
          </a:p>
          <a:p>
            <a:pPr marL="457200" lvl="1" indent="0">
              <a:buNone/>
            </a:pPr>
            <a:r>
              <a:rPr lang="en-US" dirty="0"/>
              <a:t>    var value = </a:t>
            </a:r>
            <a:r>
              <a:rPr lang="en-US" dirty="0" err="1"/>
              <a:t>str.charAt</a:t>
            </a:r>
            <a:r>
              <a:rPr lang="en-US" dirty="0"/>
              <a:t>(0); </a:t>
            </a:r>
          </a:p>
          <a:p>
            <a:pPr marL="457200" lvl="1" indent="0">
              <a:buNone/>
            </a:pPr>
            <a:r>
              <a:rPr lang="en-US" dirty="0"/>
              <a:t>    var value1 = </a:t>
            </a:r>
            <a:r>
              <a:rPr lang="en-US" dirty="0" err="1"/>
              <a:t>str.charAt</a:t>
            </a:r>
            <a:r>
              <a:rPr lang="en-US" dirty="0"/>
              <a:t>(4); </a:t>
            </a:r>
          </a:p>
          <a:p>
            <a:pPr marL="457200" lvl="1" indent="0">
              <a:buNone/>
            </a:pPr>
            <a:r>
              <a:rPr lang="en-US" dirty="0"/>
              <a:t>    console.log(value);	//J</a:t>
            </a:r>
          </a:p>
          <a:p>
            <a:pPr marL="457200" lvl="1" indent="0">
              <a:buNone/>
            </a:pPr>
            <a:r>
              <a:rPr lang="en-US" dirty="0"/>
              <a:t>    console.log(value1);	//S</a:t>
            </a:r>
          </a:p>
          <a:p>
            <a:pPr marL="457200" lvl="1" indent="0">
              <a:buNone/>
            </a:pPr>
            <a:r>
              <a:rPr lang="en-US" dirty="0"/>
              <a:t>}</a:t>
            </a:r>
          </a:p>
          <a:p>
            <a:pPr marL="457200" lvl="1" indent="0">
              <a:buNone/>
            </a:pPr>
            <a:r>
              <a:rPr lang="en-US" dirty="0" err="1"/>
              <a:t>func</a:t>
            </a:r>
            <a:r>
              <a:rPr lang="en-US" dirty="0"/>
              <a:t>();</a:t>
            </a:r>
          </a:p>
          <a:p>
            <a:r>
              <a:rPr lang="en-US" dirty="0"/>
              <a:t>Example 2: </a:t>
            </a:r>
          </a:p>
          <a:p>
            <a:r>
              <a:rPr lang="en-US" dirty="0"/>
              <a:t>In this example the function </a:t>
            </a:r>
            <a:r>
              <a:rPr lang="en-US" dirty="0" err="1"/>
              <a:t>charAt</a:t>
            </a:r>
            <a:r>
              <a:rPr lang="en-US" dirty="0"/>
              <a:t>() finds the character at index 50. Since the index is out of bounds for the given string therefore the function returns "" an empty string. </a:t>
            </a:r>
          </a:p>
          <a:p>
            <a:r>
              <a:rPr lang="en-US" dirty="0"/>
              <a:t>// JavaScript to illustrate </a:t>
            </a:r>
            <a:r>
              <a:rPr lang="en-US" dirty="0" err="1"/>
              <a:t>charAt</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'JavaScript is object oriented language';</a:t>
            </a:r>
          </a:p>
          <a:p>
            <a:pPr marL="457200" lvl="1" indent="0">
              <a:buNone/>
            </a:pPr>
            <a:r>
              <a:rPr lang="en-US" dirty="0"/>
              <a:t>    // Finding the character at given index </a:t>
            </a:r>
          </a:p>
          <a:p>
            <a:pPr marL="457200" lvl="1" indent="0">
              <a:buNone/>
            </a:pPr>
            <a:r>
              <a:rPr lang="en-US" dirty="0"/>
              <a:t>    var value = </a:t>
            </a:r>
            <a:r>
              <a:rPr lang="en-US" dirty="0" err="1"/>
              <a:t>str.charAt</a:t>
            </a:r>
            <a:r>
              <a:rPr lang="en-US" dirty="0"/>
              <a:t>(50);</a:t>
            </a:r>
          </a:p>
          <a:p>
            <a:pPr marL="457200" lvl="1" indent="0">
              <a:buNone/>
            </a:pPr>
            <a:r>
              <a:rPr lang="en-US" dirty="0"/>
              <a:t>    console.log("Char at index 50 is: "+value);    </a:t>
            </a:r>
          </a:p>
          <a:p>
            <a:pPr marL="457200" lvl="1" indent="0">
              <a:buNone/>
            </a:pPr>
            <a:r>
              <a:rPr lang="en-US" dirty="0"/>
              <a:t>}</a:t>
            </a:r>
          </a:p>
          <a:p>
            <a:pPr marL="457200" lvl="1" indent="0">
              <a:buNone/>
            </a:pPr>
            <a:r>
              <a:rPr lang="en-US" dirty="0" err="1"/>
              <a:t>func</a:t>
            </a:r>
            <a:r>
              <a:rPr lang="en-US" dirty="0"/>
              <a:t>();	//Char at index 50 is: </a:t>
            </a:r>
            <a:endParaRPr lang="en-IN" dirty="0"/>
          </a:p>
        </p:txBody>
      </p:sp>
    </p:spTree>
    <p:extLst>
      <p:ext uri="{BB962C8B-B14F-4D97-AF65-F5344CB8AC3E}">
        <p14:creationId xmlns:p14="http://schemas.microsoft.com/office/powerpoint/2010/main" val="132613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AD71-ED38-08B3-6AAB-F76F81E9FE87}"/>
              </a:ext>
            </a:extLst>
          </p:cNvPr>
          <p:cNvSpPr>
            <a:spLocks noGrp="1"/>
          </p:cNvSpPr>
          <p:nvPr>
            <p:ph type="title"/>
          </p:nvPr>
        </p:nvSpPr>
        <p:spPr>
          <a:xfrm>
            <a:off x="838200" y="365126"/>
            <a:ext cx="10515600" cy="596408"/>
          </a:xfrm>
        </p:spPr>
        <p:txBody>
          <a:bodyPr>
            <a:normAutofit fontScale="90000"/>
          </a:bodyPr>
          <a:lstStyle/>
          <a:p>
            <a:r>
              <a:rPr lang="en-US" b="0" i="0" dirty="0">
                <a:effectLst/>
                <a:latin typeface="sofia-pro"/>
              </a:rPr>
              <a:t>JS String Method - </a:t>
            </a:r>
            <a:r>
              <a:rPr lang="en-US" b="0" i="0" dirty="0" err="1">
                <a:effectLst/>
                <a:latin typeface="sofia-pro"/>
              </a:rPr>
              <a:t>charAt</a:t>
            </a:r>
            <a:r>
              <a:rPr lang="en-US" b="0" i="0" dirty="0">
                <a:effectLst/>
                <a:latin typeface="sofia-pro"/>
              </a:rPr>
              <a:t> &amp; </a:t>
            </a:r>
            <a:r>
              <a:rPr lang="en-US" b="0" i="0" dirty="0" err="1">
                <a:effectLst/>
                <a:latin typeface="sofia-pro"/>
              </a:rPr>
              <a:t>charCodeAt</a:t>
            </a:r>
            <a:endParaRPr lang="en-IN" dirty="0"/>
          </a:p>
        </p:txBody>
      </p:sp>
      <p:sp>
        <p:nvSpPr>
          <p:cNvPr id="3" name="Content Placeholder 2">
            <a:extLst>
              <a:ext uri="{FF2B5EF4-FFF2-40B4-BE49-F238E27FC236}">
                <a16:creationId xmlns:a16="http://schemas.microsoft.com/office/drawing/2014/main" id="{AFB1EF0B-DC01-E303-AFBD-FBAE6952402E}"/>
              </a:ext>
            </a:extLst>
          </p:cNvPr>
          <p:cNvSpPr>
            <a:spLocks noGrp="1"/>
          </p:cNvSpPr>
          <p:nvPr>
            <p:ph sz="quarter" idx="13"/>
          </p:nvPr>
        </p:nvSpPr>
        <p:spPr>
          <a:xfrm>
            <a:off x="913774" y="1272620"/>
            <a:ext cx="10363826" cy="5220254"/>
          </a:xfrm>
        </p:spPr>
        <p:txBody>
          <a:bodyPr>
            <a:normAutofit fontScale="85000" lnSpcReduction="20000"/>
          </a:bodyPr>
          <a:lstStyle/>
          <a:p>
            <a:r>
              <a:rPr lang="en-US" sz="1050" dirty="0" err="1"/>
              <a:t>str.charCodeAt</a:t>
            </a:r>
            <a:r>
              <a:rPr lang="en-US" sz="1050" dirty="0"/>
              <a:t>() method returns a Unicode character set code unit of the character present at the index in the string specified as the argument. The syntax of the method is as follows:</a:t>
            </a:r>
          </a:p>
          <a:p>
            <a:r>
              <a:rPr lang="en-US" sz="1050" dirty="0"/>
              <a:t>Syntax:</a:t>
            </a:r>
          </a:p>
          <a:p>
            <a:pPr marL="457200" lvl="1" indent="0">
              <a:buNone/>
            </a:pPr>
            <a:r>
              <a:rPr lang="en-US" sz="1000" dirty="0" err="1"/>
              <a:t>str.charCodeAt</a:t>
            </a:r>
            <a:r>
              <a:rPr lang="en-US" sz="1000" dirty="0"/>
              <a:t>(index)</a:t>
            </a:r>
          </a:p>
          <a:p>
            <a:r>
              <a:rPr lang="en-US" sz="1050" dirty="0"/>
              <a:t>Arguments The only argument to this method is the index of the character in the string whose Unicode is to be used. The range of the index is from 0 to length - 1. Return value This method returns the Unicode (ranging between 0 and 65535) of the character whose index is provided to the method as the argument. If the index provided is out of range this method returns </a:t>
            </a:r>
            <a:r>
              <a:rPr lang="en-US" sz="1050" dirty="0" err="1"/>
              <a:t>NaN</a:t>
            </a:r>
            <a:r>
              <a:rPr lang="en-US" sz="1050" dirty="0"/>
              <a:t>.</a:t>
            </a:r>
          </a:p>
          <a:p>
            <a:r>
              <a:rPr lang="en-US" sz="1050" dirty="0"/>
              <a:t> Example 1:</a:t>
            </a:r>
          </a:p>
          <a:p>
            <a:r>
              <a:rPr lang="en-US" sz="1050" dirty="0"/>
              <a:t>In this example the method </a:t>
            </a:r>
            <a:r>
              <a:rPr lang="en-US" sz="1050" dirty="0" err="1"/>
              <a:t>charCodeAt</a:t>
            </a:r>
            <a:r>
              <a:rPr lang="en-US" sz="1050" dirty="0"/>
              <a:t>() extracts the character from the string at index 4. Since this character is m, therefore this method returns the Unicode sequence as 109. </a:t>
            </a:r>
          </a:p>
          <a:p>
            <a:pPr marL="457200" lvl="1" indent="0">
              <a:buNone/>
            </a:pPr>
            <a:r>
              <a:rPr lang="en-US" sz="1000" dirty="0"/>
              <a:t>// JavaScript to illustrate </a:t>
            </a:r>
            <a:r>
              <a:rPr lang="en-US" sz="1000" dirty="0" err="1"/>
              <a:t>charCodeAt</a:t>
            </a:r>
            <a:r>
              <a:rPr lang="en-US" sz="1000" dirty="0"/>
              <a:t>() method</a:t>
            </a:r>
          </a:p>
          <a:p>
            <a:pPr marL="457200" lvl="1" indent="0">
              <a:buNone/>
            </a:pPr>
            <a:r>
              <a:rPr lang="en-US" sz="1000" dirty="0"/>
              <a:t>function </a:t>
            </a:r>
            <a:r>
              <a:rPr lang="en-US" sz="1000" dirty="0" err="1"/>
              <a:t>func</a:t>
            </a:r>
            <a:r>
              <a:rPr lang="en-US" sz="1000" dirty="0"/>
              <a:t>() {</a:t>
            </a:r>
          </a:p>
          <a:p>
            <a:pPr marL="457200" lvl="1" indent="0">
              <a:buNone/>
            </a:pPr>
            <a:r>
              <a:rPr lang="en-US" sz="1000" dirty="0"/>
              <a:t>    var str = 'ephemeral';</a:t>
            </a:r>
          </a:p>
          <a:p>
            <a:pPr marL="457200" lvl="1" indent="0">
              <a:buNone/>
            </a:pPr>
            <a:r>
              <a:rPr lang="en-US" sz="1000" dirty="0"/>
              <a:t>    // Finding the code of the character at</a:t>
            </a:r>
          </a:p>
          <a:p>
            <a:pPr marL="457200" lvl="1" indent="0">
              <a:buNone/>
            </a:pPr>
            <a:r>
              <a:rPr lang="en-US" sz="1000" dirty="0"/>
              <a:t>    // given index </a:t>
            </a:r>
          </a:p>
          <a:p>
            <a:pPr marL="457200" lvl="1" indent="0">
              <a:buNone/>
            </a:pPr>
            <a:r>
              <a:rPr lang="en-US" sz="1000" dirty="0"/>
              <a:t>    var value = </a:t>
            </a:r>
            <a:r>
              <a:rPr lang="en-US" sz="1000" dirty="0" err="1"/>
              <a:t>str.charCodeAt</a:t>
            </a:r>
            <a:r>
              <a:rPr lang="en-US" sz="1000" dirty="0"/>
              <a:t>(4);</a:t>
            </a:r>
          </a:p>
          <a:p>
            <a:pPr marL="457200" lvl="1" indent="0">
              <a:buNone/>
            </a:pPr>
            <a:r>
              <a:rPr lang="en-US" sz="1000" dirty="0"/>
              <a:t>    console.log(value);    </a:t>
            </a:r>
          </a:p>
          <a:p>
            <a:pPr marL="457200" lvl="1" indent="0">
              <a:buNone/>
            </a:pPr>
            <a:r>
              <a:rPr lang="en-US" sz="1000" dirty="0"/>
              <a:t>}</a:t>
            </a:r>
          </a:p>
          <a:p>
            <a:pPr marL="457200" lvl="1" indent="0">
              <a:buNone/>
            </a:pPr>
            <a:r>
              <a:rPr lang="en-US" sz="1000" dirty="0" err="1"/>
              <a:t>func</a:t>
            </a:r>
            <a:r>
              <a:rPr lang="en-US" sz="1000" dirty="0"/>
              <a:t>();	//109</a:t>
            </a:r>
          </a:p>
          <a:p>
            <a:r>
              <a:rPr lang="en-US" sz="1050" dirty="0"/>
              <a:t>Example 2:</a:t>
            </a:r>
          </a:p>
          <a:p>
            <a:r>
              <a:rPr lang="en-US" sz="1050" dirty="0"/>
              <a:t>In this example the method </a:t>
            </a:r>
            <a:r>
              <a:rPr lang="en-US" sz="1050" dirty="0" err="1"/>
              <a:t>charCodeAt</a:t>
            </a:r>
            <a:r>
              <a:rPr lang="en-US" sz="1050" dirty="0"/>
              <a:t>() extracts the character from the string at index 20. Since the index is out of bounds for the string, therefore this method returns the answer as </a:t>
            </a:r>
            <a:r>
              <a:rPr lang="en-US" sz="1050" dirty="0" err="1"/>
              <a:t>NaN</a:t>
            </a:r>
            <a:r>
              <a:rPr lang="en-US" sz="1050" dirty="0"/>
              <a:t>. </a:t>
            </a:r>
          </a:p>
          <a:p>
            <a:pPr marL="457200" lvl="1" indent="0">
              <a:buNone/>
            </a:pPr>
            <a:r>
              <a:rPr lang="en-US" sz="1000" dirty="0"/>
              <a:t>// JavaScript to illustrate </a:t>
            </a:r>
            <a:r>
              <a:rPr lang="en-US" sz="1000" dirty="0" err="1"/>
              <a:t>charCodeAt</a:t>
            </a:r>
            <a:r>
              <a:rPr lang="en-US" sz="1000" dirty="0"/>
              <a:t>() method</a:t>
            </a:r>
          </a:p>
          <a:p>
            <a:pPr marL="457200" lvl="1" indent="0">
              <a:buNone/>
            </a:pPr>
            <a:r>
              <a:rPr lang="en-US" sz="1000" dirty="0"/>
              <a:t>function </a:t>
            </a:r>
            <a:r>
              <a:rPr lang="en-US" sz="1000" dirty="0" err="1"/>
              <a:t>func</a:t>
            </a:r>
            <a:r>
              <a:rPr lang="en-US" sz="1000" dirty="0"/>
              <a:t>() {</a:t>
            </a:r>
          </a:p>
          <a:p>
            <a:pPr marL="457200" lvl="1" indent="0">
              <a:buNone/>
            </a:pPr>
            <a:r>
              <a:rPr lang="en-US" sz="1000" dirty="0"/>
              <a:t>    var str = 'ephemeral';</a:t>
            </a:r>
          </a:p>
          <a:p>
            <a:pPr marL="457200" lvl="1" indent="0">
              <a:buNone/>
            </a:pPr>
            <a:r>
              <a:rPr lang="en-US" sz="1000" dirty="0"/>
              <a:t>    // Finding the code of the character </a:t>
            </a:r>
          </a:p>
          <a:p>
            <a:pPr marL="457200" lvl="1" indent="0">
              <a:buNone/>
            </a:pPr>
            <a:r>
              <a:rPr lang="en-US" sz="1000" dirty="0"/>
              <a:t>    // at given index </a:t>
            </a:r>
          </a:p>
          <a:p>
            <a:pPr marL="457200" lvl="1" indent="0">
              <a:buNone/>
            </a:pPr>
            <a:r>
              <a:rPr lang="en-US" sz="1000" dirty="0"/>
              <a:t>    var value = </a:t>
            </a:r>
            <a:r>
              <a:rPr lang="en-US" sz="1000" dirty="0" err="1"/>
              <a:t>str.charCodeAt</a:t>
            </a:r>
            <a:r>
              <a:rPr lang="en-US" sz="1000" dirty="0"/>
              <a:t>(20);</a:t>
            </a:r>
          </a:p>
          <a:p>
            <a:pPr marL="457200" lvl="1" indent="0">
              <a:buNone/>
            </a:pPr>
            <a:r>
              <a:rPr lang="en-US" sz="1000" dirty="0"/>
              <a:t>    console.log(value);    </a:t>
            </a:r>
          </a:p>
          <a:p>
            <a:pPr marL="457200" lvl="1" indent="0">
              <a:buNone/>
            </a:pPr>
            <a:r>
              <a:rPr lang="en-US" sz="1000" dirty="0"/>
              <a:t>}</a:t>
            </a:r>
          </a:p>
          <a:p>
            <a:pPr marL="457200" lvl="1" indent="0">
              <a:buNone/>
            </a:pPr>
            <a:r>
              <a:rPr lang="en-US" sz="1000" dirty="0" err="1"/>
              <a:t>func</a:t>
            </a:r>
            <a:r>
              <a:rPr lang="en-US" sz="1000" dirty="0"/>
              <a:t>();	//NAN</a:t>
            </a:r>
            <a:endParaRPr lang="en-IN" sz="1000" dirty="0"/>
          </a:p>
        </p:txBody>
      </p:sp>
    </p:spTree>
    <p:extLst>
      <p:ext uri="{BB962C8B-B14F-4D97-AF65-F5344CB8AC3E}">
        <p14:creationId xmlns:p14="http://schemas.microsoft.com/office/powerpoint/2010/main" val="241910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7CBA-8648-8CFF-2EC0-B76F7FB0D918}"/>
              </a:ext>
            </a:extLst>
          </p:cNvPr>
          <p:cNvSpPr>
            <a:spLocks noGrp="1"/>
          </p:cNvSpPr>
          <p:nvPr>
            <p:ph type="title"/>
          </p:nvPr>
        </p:nvSpPr>
        <p:spPr>
          <a:xfrm>
            <a:off x="838200" y="365125"/>
            <a:ext cx="10515600" cy="549275"/>
          </a:xfrm>
        </p:spPr>
        <p:txBody>
          <a:bodyPr>
            <a:normAutofit fontScale="90000"/>
          </a:bodyPr>
          <a:lstStyle/>
          <a:p>
            <a:r>
              <a:rPr lang="en-IN" b="0" i="0" dirty="0">
                <a:effectLst/>
                <a:latin typeface="sofia-pro"/>
              </a:rPr>
              <a:t>JS String Method - </a:t>
            </a:r>
            <a:r>
              <a:rPr lang="en-IN" b="0" i="0" dirty="0" err="1">
                <a:effectLst/>
                <a:latin typeface="sofia-pro"/>
              </a:rPr>
              <a:t>indexOf</a:t>
            </a:r>
            <a:r>
              <a:rPr lang="en-IN" b="0" i="0" dirty="0">
                <a:effectLst/>
                <a:latin typeface="sofia-pro"/>
              </a:rPr>
              <a:t>()</a:t>
            </a:r>
            <a:endParaRPr lang="en-IN" dirty="0"/>
          </a:p>
        </p:txBody>
      </p:sp>
      <p:sp>
        <p:nvSpPr>
          <p:cNvPr id="3" name="Content Placeholder 2">
            <a:extLst>
              <a:ext uri="{FF2B5EF4-FFF2-40B4-BE49-F238E27FC236}">
                <a16:creationId xmlns:a16="http://schemas.microsoft.com/office/drawing/2014/main" id="{9F19098C-0031-8464-15F7-26B7E390CE31}"/>
              </a:ext>
            </a:extLst>
          </p:cNvPr>
          <p:cNvSpPr>
            <a:spLocks noGrp="1"/>
          </p:cNvSpPr>
          <p:nvPr>
            <p:ph sz="quarter" idx="13"/>
          </p:nvPr>
        </p:nvSpPr>
        <p:spPr>
          <a:xfrm>
            <a:off x="913774" y="1187778"/>
            <a:ext cx="10363826" cy="4958498"/>
          </a:xfrm>
        </p:spPr>
        <p:txBody>
          <a:bodyPr>
            <a:normAutofit fontScale="55000" lnSpcReduction="20000"/>
          </a:bodyPr>
          <a:lstStyle/>
          <a:p>
            <a:r>
              <a:rPr lang="en-US" dirty="0" err="1"/>
              <a:t>str.indexOf</a:t>
            </a:r>
            <a:r>
              <a:rPr lang="en-US" dirty="0"/>
              <a:t>() function finds the index of the first occurrence of the argument string in the given string. The value returned is 0-based. The syntax of the function is as follows:</a:t>
            </a:r>
          </a:p>
          <a:p>
            <a:r>
              <a:rPr lang="en-US" dirty="0"/>
              <a:t>Syntax:</a:t>
            </a:r>
          </a:p>
          <a:p>
            <a:pPr marL="457200" lvl="1" indent="0">
              <a:buNone/>
            </a:pPr>
            <a:r>
              <a:rPr lang="en-US" dirty="0" err="1"/>
              <a:t>str.indexOf</a:t>
            </a:r>
            <a:r>
              <a:rPr lang="en-US" dirty="0"/>
              <a:t>(</a:t>
            </a:r>
            <a:r>
              <a:rPr lang="en-US" dirty="0" err="1"/>
              <a:t>searchValue</a:t>
            </a:r>
            <a:r>
              <a:rPr lang="en-US" dirty="0"/>
              <a:t> , index)</a:t>
            </a:r>
          </a:p>
          <a:p>
            <a:r>
              <a:rPr lang="en-US" dirty="0"/>
              <a:t>Arguments: </a:t>
            </a:r>
          </a:p>
          <a:p>
            <a:pPr lvl="1"/>
            <a:r>
              <a:rPr lang="en-US" dirty="0"/>
              <a:t>The first argument to the function </a:t>
            </a:r>
            <a:r>
              <a:rPr lang="en-US" dirty="0" err="1"/>
              <a:t>searchValue</a:t>
            </a:r>
            <a:r>
              <a:rPr lang="en-US" dirty="0"/>
              <a:t> is the string that is to be searched in the base string. The second argument to the function index defines the starting index from where the </a:t>
            </a:r>
            <a:r>
              <a:rPr lang="en-US" dirty="0" err="1"/>
              <a:t>searchValue</a:t>
            </a:r>
            <a:r>
              <a:rPr lang="en-US" dirty="0"/>
              <a:t> is to be searched in the base string.</a:t>
            </a:r>
          </a:p>
          <a:p>
            <a:r>
              <a:rPr lang="en-US" dirty="0"/>
              <a:t>Return value: </a:t>
            </a:r>
          </a:p>
          <a:p>
            <a:pPr lvl="1"/>
            <a:r>
              <a:rPr lang="en-US" dirty="0"/>
              <a:t>This function returns the index of the string (0-based) where the </a:t>
            </a:r>
            <a:r>
              <a:rPr lang="en-US" dirty="0" err="1"/>
              <a:t>searchValue</a:t>
            </a:r>
            <a:r>
              <a:rPr lang="en-US" dirty="0"/>
              <a:t> is found for the first time. If the </a:t>
            </a:r>
            <a:r>
              <a:rPr lang="en-US" dirty="0" err="1"/>
              <a:t>searchValue</a:t>
            </a:r>
            <a:r>
              <a:rPr lang="en-US" dirty="0"/>
              <a:t> cannot be found in the string then the function returns -1.</a:t>
            </a:r>
          </a:p>
          <a:p>
            <a:r>
              <a:rPr lang="en-US" dirty="0"/>
              <a:t>Example 1: </a:t>
            </a:r>
          </a:p>
          <a:p>
            <a:r>
              <a:rPr lang="en-US" dirty="0"/>
              <a:t>In this example, the function </a:t>
            </a:r>
            <a:r>
              <a:rPr lang="en-US" dirty="0" err="1"/>
              <a:t>indexOf</a:t>
            </a:r>
            <a:r>
              <a:rPr lang="en-US" dirty="0"/>
              <a:t>() finds the index of the string Train. Since the first and the only index where this string is present is 9, therefore this function returns 9 as the answer.</a:t>
            </a:r>
          </a:p>
          <a:p>
            <a:pPr marL="457200" lvl="1" indent="0">
              <a:buNone/>
            </a:pPr>
            <a:r>
              <a:rPr lang="en-US" dirty="0"/>
              <a:t>// JavaScript to illustrate </a:t>
            </a:r>
            <a:r>
              <a:rPr lang="en-US" dirty="0" err="1"/>
              <a:t>indexOf</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'Departed Train';</a:t>
            </a:r>
          </a:p>
          <a:p>
            <a:pPr marL="457200" lvl="1" indent="0">
              <a:buNone/>
            </a:pPr>
            <a:r>
              <a:rPr lang="en-US" dirty="0"/>
              <a:t>    // Finding index of occurrence of 'Train'</a:t>
            </a:r>
          </a:p>
          <a:p>
            <a:pPr marL="457200" lvl="1" indent="0">
              <a:buNone/>
            </a:pPr>
            <a:r>
              <a:rPr lang="en-US" dirty="0"/>
              <a:t>    var index = </a:t>
            </a:r>
            <a:r>
              <a:rPr lang="en-US" dirty="0" err="1"/>
              <a:t>str.indexOf</a:t>
            </a:r>
            <a:r>
              <a:rPr lang="en-US" dirty="0"/>
              <a:t>('Train');</a:t>
            </a:r>
          </a:p>
          <a:p>
            <a:pPr marL="457200" lvl="1" indent="0">
              <a:buNone/>
            </a:pPr>
            <a:r>
              <a:rPr lang="en-US" dirty="0"/>
              <a:t>    console.log(index); </a:t>
            </a:r>
          </a:p>
          <a:p>
            <a:pPr marL="457200" lvl="1" indent="0">
              <a:buNone/>
            </a:pPr>
            <a:r>
              <a:rPr lang="en-US" dirty="0"/>
              <a:t>}</a:t>
            </a:r>
          </a:p>
          <a:p>
            <a:pPr marL="457200" lvl="1" indent="0">
              <a:buNone/>
            </a:pPr>
            <a:r>
              <a:rPr lang="en-US" dirty="0" err="1"/>
              <a:t>func</a:t>
            </a:r>
            <a:r>
              <a:rPr lang="en-US" dirty="0"/>
              <a:t>();		//9</a:t>
            </a:r>
            <a:endParaRPr lang="en-IN" dirty="0"/>
          </a:p>
        </p:txBody>
      </p:sp>
    </p:spTree>
    <p:extLst>
      <p:ext uri="{BB962C8B-B14F-4D97-AF65-F5344CB8AC3E}">
        <p14:creationId xmlns:p14="http://schemas.microsoft.com/office/powerpoint/2010/main" val="35917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9D1B-FE2F-8D79-C32F-528D209A7C17}"/>
              </a:ext>
            </a:extLst>
          </p:cNvPr>
          <p:cNvSpPr>
            <a:spLocks noGrp="1"/>
          </p:cNvSpPr>
          <p:nvPr>
            <p:ph type="title"/>
          </p:nvPr>
        </p:nvSpPr>
        <p:spPr>
          <a:xfrm>
            <a:off x="838200" y="365125"/>
            <a:ext cx="10515600" cy="568129"/>
          </a:xfrm>
        </p:spPr>
        <p:txBody>
          <a:bodyPr>
            <a:normAutofit fontScale="90000"/>
          </a:bodyPr>
          <a:lstStyle/>
          <a:p>
            <a:r>
              <a:rPr lang="en-IN" b="0" i="0" dirty="0">
                <a:effectLst/>
                <a:latin typeface="sofia-pro"/>
              </a:rPr>
              <a:t>JS String Method - </a:t>
            </a:r>
            <a:r>
              <a:rPr lang="en-IN" b="0" i="0" dirty="0" err="1">
                <a:effectLst/>
                <a:latin typeface="sofia-pro"/>
              </a:rPr>
              <a:t>indexOf</a:t>
            </a:r>
            <a:r>
              <a:rPr lang="en-IN" b="0" i="0" dirty="0">
                <a:effectLst/>
                <a:latin typeface="sofia-pro"/>
              </a:rPr>
              <a:t>()</a:t>
            </a:r>
            <a:endParaRPr lang="en-IN" dirty="0"/>
          </a:p>
        </p:txBody>
      </p:sp>
      <p:sp>
        <p:nvSpPr>
          <p:cNvPr id="3" name="Content Placeholder 2">
            <a:extLst>
              <a:ext uri="{FF2B5EF4-FFF2-40B4-BE49-F238E27FC236}">
                <a16:creationId xmlns:a16="http://schemas.microsoft.com/office/drawing/2014/main" id="{160F23C6-D2E5-3FF3-AF3B-BEB031A62595}"/>
              </a:ext>
            </a:extLst>
          </p:cNvPr>
          <p:cNvSpPr>
            <a:spLocks noGrp="1"/>
          </p:cNvSpPr>
          <p:nvPr>
            <p:ph sz="quarter" idx="13"/>
          </p:nvPr>
        </p:nvSpPr>
        <p:spPr>
          <a:xfrm>
            <a:off x="913774" y="1065229"/>
            <a:ext cx="10363826" cy="5231875"/>
          </a:xfrm>
        </p:spPr>
        <p:txBody>
          <a:bodyPr>
            <a:normAutofit fontScale="55000" lnSpcReduction="20000"/>
          </a:bodyPr>
          <a:lstStyle/>
          <a:p>
            <a:r>
              <a:rPr lang="en-US" dirty="0"/>
              <a:t>Example 2: </a:t>
            </a:r>
          </a:p>
          <a:p>
            <a:r>
              <a:rPr lang="en-US" dirty="0"/>
              <a:t>In this example, the function </a:t>
            </a:r>
            <a:r>
              <a:rPr lang="en-US" dirty="0" err="1"/>
              <a:t>indexOf</a:t>
            </a:r>
            <a:r>
              <a:rPr lang="en-US" dirty="0"/>
              <a:t>() finds the index of the string ed Tr. Since the first and the only index where this string is present is 6, therefore this function returns 6 as the answer.</a:t>
            </a:r>
          </a:p>
          <a:p>
            <a:pPr marL="457200" lvl="1" indent="0">
              <a:buNone/>
            </a:pPr>
            <a:r>
              <a:rPr lang="en-US" dirty="0"/>
              <a:t>// JavaScript to illustrate </a:t>
            </a:r>
            <a:r>
              <a:rPr lang="en-US" dirty="0" err="1"/>
              <a:t>indexOf</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'Departed Train';</a:t>
            </a:r>
          </a:p>
          <a:p>
            <a:pPr marL="457200" lvl="1" indent="0">
              <a:buNone/>
            </a:pPr>
            <a:r>
              <a:rPr lang="en-US" dirty="0"/>
              <a:t>    // Finding index of occurrence of 'Train'</a:t>
            </a:r>
          </a:p>
          <a:p>
            <a:pPr marL="457200" lvl="1" indent="0">
              <a:buNone/>
            </a:pPr>
            <a:r>
              <a:rPr lang="en-US" dirty="0"/>
              <a:t>    var index = </a:t>
            </a:r>
            <a:r>
              <a:rPr lang="en-US" dirty="0" err="1"/>
              <a:t>str.indexOf</a:t>
            </a:r>
            <a:r>
              <a:rPr lang="en-US" dirty="0"/>
              <a:t>('ed Tr');</a:t>
            </a:r>
          </a:p>
          <a:p>
            <a:pPr marL="457200" lvl="1" indent="0">
              <a:buNone/>
            </a:pPr>
            <a:r>
              <a:rPr lang="en-US" dirty="0"/>
              <a:t>    console.log(index);  </a:t>
            </a:r>
          </a:p>
          <a:p>
            <a:pPr marL="457200" lvl="1" indent="0">
              <a:buNone/>
            </a:pPr>
            <a:r>
              <a:rPr lang="en-US" dirty="0"/>
              <a:t>}</a:t>
            </a:r>
          </a:p>
          <a:p>
            <a:pPr marL="457200" lvl="1" indent="0">
              <a:buNone/>
            </a:pPr>
            <a:r>
              <a:rPr lang="en-US" dirty="0" err="1"/>
              <a:t>func</a:t>
            </a:r>
            <a:r>
              <a:rPr lang="en-US" dirty="0"/>
              <a:t>();	//6</a:t>
            </a:r>
          </a:p>
          <a:p>
            <a:r>
              <a:rPr lang="en-US" dirty="0"/>
              <a:t>Example 3: </a:t>
            </a:r>
          </a:p>
          <a:p>
            <a:r>
              <a:rPr lang="en-US" dirty="0"/>
              <a:t>In this example, the function </a:t>
            </a:r>
            <a:r>
              <a:rPr lang="en-US" dirty="0" err="1"/>
              <a:t>indexOf</a:t>
            </a:r>
            <a:r>
              <a:rPr lang="en-US" dirty="0"/>
              <a:t>() finds the index of the string Train. Since the </a:t>
            </a:r>
            <a:r>
              <a:rPr lang="en-US" dirty="0" err="1"/>
              <a:t>searchValue</a:t>
            </a:r>
            <a:r>
              <a:rPr lang="en-US" dirty="0"/>
              <a:t> is not present in the string, therefore this function returns -1 as the answer.</a:t>
            </a:r>
          </a:p>
          <a:p>
            <a:pPr marL="457200" lvl="1" indent="0">
              <a:buNone/>
            </a:pPr>
            <a:r>
              <a:rPr lang="en-US" dirty="0"/>
              <a:t>// JavaScript to illustrate </a:t>
            </a:r>
            <a:r>
              <a:rPr lang="en-US" dirty="0" err="1"/>
              <a:t>indexOf</a:t>
            </a:r>
            <a:r>
              <a:rPr lang="en-US" dirty="0"/>
              <a:t>() function</a:t>
            </a:r>
          </a:p>
          <a:p>
            <a:pPr marL="457200" lvl="1" indent="0">
              <a:buNone/>
            </a:pPr>
            <a:r>
              <a:rPr lang="en-US" dirty="0"/>
              <a:t>function </a:t>
            </a:r>
            <a:r>
              <a:rPr lang="en-US" dirty="0" err="1"/>
              <a:t>func</a:t>
            </a:r>
            <a:r>
              <a:rPr lang="en-US" dirty="0"/>
              <a:t>() {</a:t>
            </a:r>
          </a:p>
          <a:p>
            <a:pPr marL="457200" lvl="1" indent="0">
              <a:buNone/>
            </a:pPr>
            <a:r>
              <a:rPr lang="en-US" dirty="0"/>
              <a:t>    // Original string</a:t>
            </a:r>
          </a:p>
          <a:p>
            <a:pPr marL="457200" lvl="1" indent="0">
              <a:buNone/>
            </a:pPr>
            <a:r>
              <a:rPr lang="en-US" dirty="0"/>
              <a:t>    var str = 'Departed Train';</a:t>
            </a:r>
          </a:p>
          <a:p>
            <a:pPr marL="457200" lvl="1" indent="0">
              <a:buNone/>
            </a:pPr>
            <a:r>
              <a:rPr lang="en-US" dirty="0"/>
              <a:t>    // Finding index of occurrence of 'Train'</a:t>
            </a:r>
          </a:p>
          <a:p>
            <a:pPr marL="457200" lvl="1" indent="0">
              <a:buNone/>
            </a:pPr>
            <a:r>
              <a:rPr lang="en-US" dirty="0"/>
              <a:t>    var index = </a:t>
            </a:r>
            <a:r>
              <a:rPr lang="en-US" dirty="0" err="1"/>
              <a:t>str.indexOf</a:t>
            </a:r>
            <a:r>
              <a:rPr lang="en-US" dirty="0"/>
              <a:t>('train');</a:t>
            </a:r>
          </a:p>
          <a:p>
            <a:pPr marL="457200" lvl="1" indent="0">
              <a:buNone/>
            </a:pPr>
            <a:r>
              <a:rPr lang="en-US" dirty="0"/>
              <a:t>    console.log(index);  </a:t>
            </a:r>
          </a:p>
          <a:p>
            <a:pPr marL="457200" lvl="1" indent="0">
              <a:buNone/>
            </a:pPr>
            <a:r>
              <a:rPr lang="en-US" dirty="0"/>
              <a:t>}</a:t>
            </a:r>
          </a:p>
          <a:p>
            <a:pPr marL="457200" lvl="1" indent="0">
              <a:buNone/>
            </a:pPr>
            <a:r>
              <a:rPr lang="en-US" dirty="0" err="1"/>
              <a:t>func</a:t>
            </a:r>
            <a:r>
              <a:rPr lang="en-US" dirty="0"/>
              <a:t>();	//-1</a:t>
            </a:r>
          </a:p>
        </p:txBody>
      </p:sp>
    </p:spTree>
    <p:extLst>
      <p:ext uri="{BB962C8B-B14F-4D97-AF65-F5344CB8AC3E}">
        <p14:creationId xmlns:p14="http://schemas.microsoft.com/office/powerpoint/2010/main" val="270961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3DFB-A939-9E98-EDF5-F61128E52FBF}"/>
              </a:ext>
            </a:extLst>
          </p:cNvPr>
          <p:cNvSpPr>
            <a:spLocks noGrp="1"/>
          </p:cNvSpPr>
          <p:nvPr>
            <p:ph type="title"/>
          </p:nvPr>
        </p:nvSpPr>
        <p:spPr>
          <a:xfrm>
            <a:off x="838200" y="365126"/>
            <a:ext cx="10515600" cy="511568"/>
          </a:xfrm>
        </p:spPr>
        <p:txBody>
          <a:bodyPr>
            <a:normAutofit fontScale="90000"/>
          </a:bodyPr>
          <a:lstStyle/>
          <a:p>
            <a:r>
              <a:rPr lang="en-IN" b="0" i="0" dirty="0">
                <a:effectLst/>
                <a:latin typeface="sofia-pro"/>
              </a:rPr>
              <a:t>JS String Method - includes()</a:t>
            </a:r>
            <a:endParaRPr lang="en-IN" dirty="0"/>
          </a:p>
        </p:txBody>
      </p:sp>
      <p:sp>
        <p:nvSpPr>
          <p:cNvPr id="3" name="Content Placeholder 2">
            <a:extLst>
              <a:ext uri="{FF2B5EF4-FFF2-40B4-BE49-F238E27FC236}">
                <a16:creationId xmlns:a16="http://schemas.microsoft.com/office/drawing/2014/main" id="{E01BB665-5251-22B9-425E-8F5A853B0037}"/>
              </a:ext>
            </a:extLst>
          </p:cNvPr>
          <p:cNvSpPr>
            <a:spLocks noGrp="1"/>
          </p:cNvSpPr>
          <p:nvPr>
            <p:ph sz="quarter" idx="13"/>
          </p:nvPr>
        </p:nvSpPr>
        <p:spPr>
          <a:xfrm>
            <a:off x="913774" y="1150070"/>
            <a:ext cx="10363826" cy="5109328"/>
          </a:xfrm>
        </p:spPr>
        <p:txBody>
          <a:bodyPr>
            <a:normAutofit fontScale="55000" lnSpcReduction="20000"/>
          </a:bodyPr>
          <a:lstStyle/>
          <a:p>
            <a:r>
              <a:rPr lang="en-US" dirty="0"/>
              <a:t>In JavaScript, includes() method determines whether a string contains the given characters within it or not. This method returns true if the string contains the characters, otherwise, it returns false. </a:t>
            </a:r>
          </a:p>
          <a:p>
            <a:r>
              <a:rPr lang="en-US" dirty="0"/>
              <a:t>Note: The includes() method is case sensitive </a:t>
            </a:r>
            <a:r>
              <a:rPr lang="en-US" dirty="0" err="1"/>
              <a:t>i.e</a:t>
            </a:r>
            <a:r>
              <a:rPr lang="en-US" dirty="0"/>
              <a:t>, it will treat the Uppercase characters and Lowercase characters differently.</a:t>
            </a:r>
          </a:p>
          <a:p>
            <a:r>
              <a:rPr lang="en-US" dirty="0"/>
              <a:t>Syntax:  </a:t>
            </a:r>
          </a:p>
          <a:p>
            <a:pPr lvl="1"/>
            <a:r>
              <a:rPr lang="en-US" dirty="0" err="1"/>
              <a:t>string.includes</a:t>
            </a:r>
            <a:r>
              <a:rPr lang="en-US" dirty="0"/>
              <a:t>(</a:t>
            </a:r>
            <a:r>
              <a:rPr lang="en-US" dirty="0" err="1"/>
              <a:t>searchvalue</a:t>
            </a:r>
            <a:r>
              <a:rPr lang="en-US" dirty="0"/>
              <a:t>, start)</a:t>
            </a:r>
          </a:p>
          <a:p>
            <a:r>
              <a:rPr lang="en-US" dirty="0"/>
              <a:t>Parameters Used: </a:t>
            </a:r>
          </a:p>
          <a:p>
            <a:pPr lvl="1"/>
            <a:r>
              <a:rPr lang="en-US" dirty="0"/>
              <a:t>search value: It is the string in which the search will take place.</a:t>
            </a:r>
          </a:p>
          <a:p>
            <a:pPr lvl="1"/>
            <a:r>
              <a:rPr lang="en-US" dirty="0"/>
              <a:t>start: This is the position from where the search will be processed (although this parameter is not necessary if this is not mentioned the search will begin from the start of the string).</a:t>
            </a:r>
          </a:p>
          <a:p>
            <a:pPr lvl="1"/>
            <a:r>
              <a:rPr lang="en-US" dirty="0"/>
              <a:t>Returns either a Boolean True indicating the presence or it returns a False indicating the absence.</a:t>
            </a:r>
          </a:p>
          <a:p>
            <a:r>
              <a:rPr lang="en-US" dirty="0"/>
              <a:t>Example 1: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("Geeks");</a:t>
            </a:r>
          </a:p>
          <a:p>
            <a:pPr marL="457200" lvl="1" indent="0">
              <a:buNone/>
            </a:pPr>
            <a:r>
              <a:rPr lang="en-US" dirty="0"/>
              <a:t>if(check){</a:t>
            </a:r>
          </a:p>
          <a:p>
            <a:pPr marL="457200" lvl="1" indent="0">
              <a:buNone/>
            </a:pPr>
            <a:r>
              <a:rPr lang="en-US" dirty="0"/>
              <a:t>	console.log("present");</a:t>
            </a:r>
          </a:p>
          <a:p>
            <a:pPr marL="457200" lvl="1" indent="0">
              <a:buNone/>
            </a:pPr>
            <a:r>
              <a:rPr lang="en-US" dirty="0"/>
              <a:t>}</a:t>
            </a:r>
          </a:p>
          <a:p>
            <a:pPr marL="457200" lvl="1" indent="0">
              <a:buNone/>
            </a:pPr>
            <a:r>
              <a:rPr lang="en-US" dirty="0"/>
              <a:t>else{</a:t>
            </a:r>
          </a:p>
          <a:p>
            <a:pPr marL="457200" lvl="1" indent="0">
              <a:buNone/>
            </a:pPr>
            <a:r>
              <a:rPr lang="en-US" dirty="0"/>
              <a:t>	console.log("not present");</a:t>
            </a:r>
          </a:p>
          <a:p>
            <a:pPr marL="457200" lvl="1" indent="0">
              <a:buNone/>
            </a:pPr>
            <a:r>
              <a:rPr lang="en-US" dirty="0"/>
              <a:t>}</a:t>
            </a:r>
          </a:p>
          <a:p>
            <a:r>
              <a:rPr lang="en-US" dirty="0"/>
              <a:t>Output</a:t>
            </a:r>
          </a:p>
          <a:p>
            <a:pPr marL="457200" lvl="1" indent="0">
              <a:buNone/>
            </a:pPr>
            <a:r>
              <a:rPr lang="en-US" dirty="0"/>
              <a:t>present</a:t>
            </a:r>
          </a:p>
          <a:p>
            <a:r>
              <a:rPr lang="en-US" dirty="0"/>
              <a:t>Explanation: Since the second parameter is not defined, the search will take place from the starting index. And it will search for Geeks, as it is present in the string, it will return a true.</a:t>
            </a:r>
            <a:endParaRPr lang="en-IN" dirty="0"/>
          </a:p>
        </p:txBody>
      </p:sp>
    </p:spTree>
    <p:extLst>
      <p:ext uri="{BB962C8B-B14F-4D97-AF65-F5344CB8AC3E}">
        <p14:creationId xmlns:p14="http://schemas.microsoft.com/office/powerpoint/2010/main" val="356087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CE2E-A918-54AB-CBCA-07C7D686A2E4}"/>
              </a:ext>
            </a:extLst>
          </p:cNvPr>
          <p:cNvSpPr>
            <a:spLocks noGrp="1"/>
          </p:cNvSpPr>
          <p:nvPr>
            <p:ph type="title"/>
          </p:nvPr>
        </p:nvSpPr>
        <p:spPr>
          <a:xfrm>
            <a:off x="838200" y="404019"/>
            <a:ext cx="10515600" cy="538661"/>
          </a:xfrm>
        </p:spPr>
        <p:txBody>
          <a:bodyPr>
            <a:normAutofit fontScale="90000"/>
          </a:bodyPr>
          <a:lstStyle/>
          <a:p>
            <a:r>
              <a:rPr lang="en-IN" b="0" i="0" dirty="0">
                <a:effectLst/>
                <a:latin typeface="sofia-pro"/>
              </a:rPr>
              <a:t>JS String Method - includes()</a:t>
            </a:r>
            <a:endParaRPr lang="en-IN" dirty="0"/>
          </a:p>
        </p:txBody>
      </p:sp>
      <p:sp>
        <p:nvSpPr>
          <p:cNvPr id="3" name="Content Placeholder 2">
            <a:extLst>
              <a:ext uri="{FF2B5EF4-FFF2-40B4-BE49-F238E27FC236}">
                <a16:creationId xmlns:a16="http://schemas.microsoft.com/office/drawing/2014/main" id="{8068F12D-37F0-F80B-A997-AB06E107FB4C}"/>
              </a:ext>
            </a:extLst>
          </p:cNvPr>
          <p:cNvSpPr>
            <a:spLocks noGrp="1"/>
          </p:cNvSpPr>
          <p:nvPr>
            <p:ph sz="quarter" idx="13"/>
          </p:nvPr>
        </p:nvSpPr>
        <p:spPr>
          <a:xfrm>
            <a:off x="913774" y="1046376"/>
            <a:ext cx="10363826" cy="5137608"/>
          </a:xfrm>
        </p:spPr>
        <p:txBody>
          <a:bodyPr>
            <a:normAutofit fontScale="55000" lnSpcReduction="20000"/>
          </a:bodyPr>
          <a:lstStyle/>
          <a:p>
            <a:r>
              <a:rPr lang="en-US" dirty="0"/>
              <a:t>Example 2: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("geeks");</a:t>
            </a:r>
          </a:p>
          <a:p>
            <a:pPr marL="457200" lvl="1" indent="0">
              <a:buNone/>
            </a:pPr>
            <a:r>
              <a:rPr lang="en-US" dirty="0"/>
              <a:t>console.log(check)	//false</a:t>
            </a:r>
          </a:p>
          <a:p>
            <a:r>
              <a:rPr lang="en-US" dirty="0"/>
              <a:t>Explanation: Even in this case the second parameter is not defined, so the search will take place from the starting index. But as this method is case sensitive it will treat the two strings differently, hence returning a boolean false. </a:t>
            </a:r>
          </a:p>
          <a:p>
            <a:r>
              <a:rPr lang="en-US" dirty="0"/>
              <a:t>Example 3: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("o",18);</a:t>
            </a:r>
          </a:p>
          <a:p>
            <a:pPr marL="457200" lvl="1" indent="0">
              <a:buNone/>
            </a:pPr>
            <a:r>
              <a:rPr lang="en-US" dirty="0"/>
              <a:t>console.log(check);	//false</a:t>
            </a:r>
          </a:p>
          <a:p>
            <a:r>
              <a:rPr lang="en-US" dirty="0"/>
              <a:t>Explanation: In this case the second parameter is 18, so the search will take place from index 18, and since there is no 'o' after index 18, it returns false.</a:t>
            </a:r>
          </a:p>
          <a:p>
            <a:r>
              <a:rPr lang="en-US" dirty="0"/>
              <a:t>Exceptions : </a:t>
            </a:r>
          </a:p>
          <a:p>
            <a:r>
              <a:rPr lang="en-US" dirty="0"/>
              <a:t>The search will not be processed if the second parameter </a:t>
            </a:r>
            <a:r>
              <a:rPr lang="en-US" dirty="0" err="1"/>
              <a:t>i.e</a:t>
            </a:r>
            <a:r>
              <a:rPr lang="en-US" dirty="0"/>
              <a:t> computed index(starting index) is greater than or equal to the string length and hence return false.</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("o",30);</a:t>
            </a:r>
          </a:p>
          <a:p>
            <a:pPr marL="457200" lvl="1" indent="0">
              <a:buNone/>
            </a:pPr>
            <a:r>
              <a:rPr lang="en-US" dirty="0"/>
              <a:t>console.log(check);	//false</a:t>
            </a:r>
          </a:p>
          <a:p>
            <a:r>
              <a:rPr lang="en-US" dirty="0"/>
              <a:t>If the computed index(starting index) </a:t>
            </a:r>
            <a:r>
              <a:rPr lang="en-US" dirty="0" err="1"/>
              <a:t>i.e</a:t>
            </a:r>
            <a:r>
              <a:rPr lang="en-US" dirty="0"/>
              <a:t> the position from which the search will begin is less than 0, the entire array will be searched. </a:t>
            </a:r>
          </a:p>
          <a:p>
            <a:pPr marL="457200" lvl="1" indent="0">
              <a:buNone/>
            </a:pPr>
            <a:r>
              <a:rPr lang="en-US" dirty="0"/>
              <a:t>var str = "Welcome to </a:t>
            </a:r>
            <a:r>
              <a:rPr lang="en-US" dirty="0" err="1"/>
              <a:t>GeeksforGeeks</a:t>
            </a:r>
            <a:r>
              <a:rPr lang="en-US" dirty="0"/>
              <a:t>.";</a:t>
            </a:r>
          </a:p>
          <a:p>
            <a:pPr marL="457200" lvl="1" indent="0">
              <a:buNone/>
            </a:pPr>
            <a:r>
              <a:rPr lang="en-US" dirty="0"/>
              <a:t>var check = </a:t>
            </a:r>
            <a:r>
              <a:rPr lang="en-US" dirty="0" err="1"/>
              <a:t>str.includes</a:t>
            </a:r>
            <a:r>
              <a:rPr lang="en-US" dirty="0"/>
              <a:t>("o",-2);</a:t>
            </a:r>
          </a:p>
          <a:p>
            <a:pPr marL="457200" lvl="1" indent="0">
              <a:buNone/>
            </a:pPr>
            <a:r>
              <a:rPr lang="en-US" dirty="0"/>
              <a:t>console.log(check);	//true</a:t>
            </a:r>
          </a:p>
          <a:p>
            <a:endParaRPr lang="en-US" dirty="0"/>
          </a:p>
          <a:p>
            <a:endParaRPr lang="en-IN" dirty="0"/>
          </a:p>
        </p:txBody>
      </p:sp>
    </p:spTree>
    <p:extLst>
      <p:ext uri="{BB962C8B-B14F-4D97-AF65-F5344CB8AC3E}">
        <p14:creationId xmlns:p14="http://schemas.microsoft.com/office/powerpoint/2010/main" val="444676375"/>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86F90-5EEB-4EB2-8DD3-FE943DB3AD4F}">
  <ds:schemaRefs>
    <ds:schemaRef ds:uri="http://schemas.microsoft.com/office/2006/metadata/properties"/>
    <ds:schemaRef ds:uri="http://schemas.microsoft.com/office/infopath/2007/PartnerControls"/>
    <ds:schemaRef ds:uri="202a9836-ee93-41fb-ba3c-167105785a0d"/>
    <ds:schemaRef ds:uri="11dab2fc-a00f-488b-a519-3911044eea4e"/>
  </ds:schemaRefs>
</ds:datastoreItem>
</file>

<file path=customXml/itemProps2.xml><?xml version="1.0" encoding="utf-8"?>
<ds:datastoreItem xmlns:ds="http://schemas.openxmlformats.org/officeDocument/2006/customXml" ds:itemID="{3FFEEB60-8868-4A03-929D-B572E2280C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5B9BBE-CDA7-4BF6-9C3E-394A18ECAA6C}">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Basis</Template>
  <TotalTime>491</TotalTime>
  <Words>3122</Words>
  <Application>Microsoft Office PowerPoint</Application>
  <PresentationFormat>Widescreen</PresentationFormat>
  <Paragraphs>303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sofia-pro</vt:lpstr>
      <vt:lpstr>Basis</vt:lpstr>
      <vt:lpstr>String Methods</vt:lpstr>
      <vt:lpstr>JS Iterating Over String</vt:lpstr>
      <vt:lpstr>JS Iterating Over String</vt:lpstr>
      <vt:lpstr>JS String Method - charAt &amp; charCodeAt</vt:lpstr>
      <vt:lpstr>JS String Method - charAt &amp; charCodeAt</vt:lpstr>
      <vt:lpstr>JS String Method - indexOf()</vt:lpstr>
      <vt:lpstr>JS String Method - indexOf()</vt:lpstr>
      <vt:lpstr>JS String Method - includes()</vt:lpstr>
      <vt:lpstr>JS String Method - includes()</vt:lpstr>
      <vt:lpstr>JS String Method - toUpperCase() and toLowerCase()</vt:lpstr>
      <vt:lpstr>JS String Method - toUpperCase() and toLowerCase()</vt:lpstr>
      <vt:lpstr>JS String Method - substring()</vt:lpstr>
      <vt:lpstr>JS String Method - trim()</vt:lpstr>
      <vt:lpstr>JS String Method - trim()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Methods</dc:title>
  <dc:creator>Jana, Pramod</dc:creator>
  <cp:lastModifiedBy>Jana, Pramod</cp:lastModifiedBy>
  <cp:revision>5</cp:revision>
  <dcterms:created xsi:type="dcterms:W3CDTF">2022-12-16T07:12:08Z</dcterms:created>
  <dcterms:modified xsi:type="dcterms:W3CDTF">2023-09-14T07:25:06Z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y fmtid="{D5CDD505-2E9C-101B-9397-08002B2CF9AE}" pid="3" name="MediaServiceImageTags">
    <vt:lpwstr/>
  </property>
</Properties>
</file>