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BCF33-9409-4F79-ACF4-CDDAF3D3A225}" v="5" dt="2023-01-25T06:38:47.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1B4BCF33-9409-4F79-ACF4-CDDAF3D3A225}"/>
    <pc:docChg chg="addSld modSld">
      <pc:chgData name="Jana, Pramod" userId="9d7ae763-7cdf-4ef2-bc00-3679debba132" providerId="ADAL" clId="{1B4BCF33-9409-4F79-ACF4-CDDAF3D3A225}" dt="2023-01-25T06:39:08.773" v="33" actId="680"/>
      <pc:docMkLst>
        <pc:docMk/>
      </pc:docMkLst>
      <pc:sldChg chg="modSp new mod">
        <pc:chgData name="Jana, Pramod" userId="9d7ae763-7cdf-4ef2-bc00-3679debba132" providerId="ADAL" clId="{1B4BCF33-9409-4F79-ACF4-CDDAF3D3A225}" dt="2023-01-25T06:39:04.955" v="24" actId="20577"/>
        <pc:sldMkLst>
          <pc:docMk/>
          <pc:sldMk cId="1566094319" sldId="256"/>
        </pc:sldMkLst>
        <pc:spChg chg="mod">
          <ac:chgData name="Jana, Pramod" userId="9d7ae763-7cdf-4ef2-bc00-3679debba132" providerId="ADAL" clId="{1B4BCF33-9409-4F79-ACF4-CDDAF3D3A225}" dt="2023-01-25T06:39:04.955" v="24" actId="20577"/>
          <ac:spMkLst>
            <pc:docMk/>
            <pc:sldMk cId="1566094319" sldId="256"/>
            <ac:spMk id="2" creationId="{C44C45BD-FDBA-4DB8-A440-569EA9C5F749}"/>
          </ac:spMkLst>
        </pc:spChg>
        <pc:spChg chg="mod">
          <ac:chgData name="Jana, Pramod" userId="9d7ae763-7cdf-4ef2-bc00-3679debba132" providerId="ADAL" clId="{1B4BCF33-9409-4F79-ACF4-CDDAF3D3A225}" dt="2023-01-25T06:38:47.684" v="2"/>
          <ac:spMkLst>
            <pc:docMk/>
            <pc:sldMk cId="1566094319" sldId="256"/>
            <ac:spMk id="3" creationId="{B256F95F-FC70-4594-A5E9-A97DC0B84997}"/>
          </ac:spMkLst>
        </pc:spChg>
      </pc:sldChg>
      <pc:sldChg chg="new">
        <pc:chgData name="Jana, Pramod" userId="9d7ae763-7cdf-4ef2-bc00-3679debba132" providerId="ADAL" clId="{1B4BCF33-9409-4F79-ACF4-CDDAF3D3A225}" dt="2023-01-25T06:39:06.585" v="25" actId="680"/>
        <pc:sldMkLst>
          <pc:docMk/>
          <pc:sldMk cId="3342055720" sldId="257"/>
        </pc:sldMkLst>
      </pc:sldChg>
      <pc:sldChg chg="new">
        <pc:chgData name="Jana, Pramod" userId="9d7ae763-7cdf-4ef2-bc00-3679debba132" providerId="ADAL" clId="{1B4BCF33-9409-4F79-ACF4-CDDAF3D3A225}" dt="2023-01-25T06:39:07.245" v="26" actId="680"/>
        <pc:sldMkLst>
          <pc:docMk/>
          <pc:sldMk cId="2500475832" sldId="258"/>
        </pc:sldMkLst>
      </pc:sldChg>
      <pc:sldChg chg="new">
        <pc:chgData name="Jana, Pramod" userId="9d7ae763-7cdf-4ef2-bc00-3679debba132" providerId="ADAL" clId="{1B4BCF33-9409-4F79-ACF4-CDDAF3D3A225}" dt="2023-01-25T06:39:07.534" v="27" actId="680"/>
        <pc:sldMkLst>
          <pc:docMk/>
          <pc:sldMk cId="2638431490" sldId="259"/>
        </pc:sldMkLst>
      </pc:sldChg>
      <pc:sldChg chg="new">
        <pc:chgData name="Jana, Pramod" userId="9d7ae763-7cdf-4ef2-bc00-3679debba132" providerId="ADAL" clId="{1B4BCF33-9409-4F79-ACF4-CDDAF3D3A225}" dt="2023-01-25T06:39:07.804" v="28" actId="680"/>
        <pc:sldMkLst>
          <pc:docMk/>
          <pc:sldMk cId="2364357544" sldId="260"/>
        </pc:sldMkLst>
      </pc:sldChg>
      <pc:sldChg chg="new">
        <pc:chgData name="Jana, Pramod" userId="9d7ae763-7cdf-4ef2-bc00-3679debba132" providerId="ADAL" clId="{1B4BCF33-9409-4F79-ACF4-CDDAF3D3A225}" dt="2023-01-25T06:39:07.994" v="29" actId="680"/>
        <pc:sldMkLst>
          <pc:docMk/>
          <pc:sldMk cId="4025458503" sldId="261"/>
        </pc:sldMkLst>
      </pc:sldChg>
      <pc:sldChg chg="new">
        <pc:chgData name="Jana, Pramod" userId="9d7ae763-7cdf-4ef2-bc00-3679debba132" providerId="ADAL" clId="{1B4BCF33-9409-4F79-ACF4-CDDAF3D3A225}" dt="2023-01-25T06:39:08.144" v="30" actId="680"/>
        <pc:sldMkLst>
          <pc:docMk/>
          <pc:sldMk cId="2084550686" sldId="262"/>
        </pc:sldMkLst>
      </pc:sldChg>
      <pc:sldChg chg="new">
        <pc:chgData name="Jana, Pramod" userId="9d7ae763-7cdf-4ef2-bc00-3679debba132" providerId="ADAL" clId="{1B4BCF33-9409-4F79-ACF4-CDDAF3D3A225}" dt="2023-01-25T06:39:08.307" v="31" actId="680"/>
        <pc:sldMkLst>
          <pc:docMk/>
          <pc:sldMk cId="3351889869" sldId="263"/>
        </pc:sldMkLst>
      </pc:sldChg>
      <pc:sldChg chg="new">
        <pc:chgData name="Jana, Pramod" userId="9d7ae763-7cdf-4ef2-bc00-3679debba132" providerId="ADAL" clId="{1B4BCF33-9409-4F79-ACF4-CDDAF3D3A225}" dt="2023-01-25T06:39:08.489" v="32" actId="680"/>
        <pc:sldMkLst>
          <pc:docMk/>
          <pc:sldMk cId="1466855312" sldId="264"/>
        </pc:sldMkLst>
      </pc:sldChg>
      <pc:sldChg chg="new">
        <pc:chgData name="Jana, Pramod" userId="9d7ae763-7cdf-4ef2-bc00-3679debba132" providerId="ADAL" clId="{1B4BCF33-9409-4F79-ACF4-CDDAF3D3A225}" dt="2023-01-25T06:39:08.773" v="33" actId="680"/>
        <pc:sldMkLst>
          <pc:docMk/>
          <pc:sldMk cId="2907156260"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9C03E48-6D31-493C-8529-B9AE97A54794}" type="datetimeFigureOut">
              <a:rPr lang="en-US" smtClean="0"/>
              <a:t>1/29/2023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E351B71-0F75-4D7C-B6EB-2ADCBE974ED0}"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92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03E48-6D31-493C-8529-B9AE97A54794}"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dirty="0"/>
          </a:p>
        </p:txBody>
      </p:sp>
    </p:spTree>
    <p:extLst>
      <p:ext uri="{BB962C8B-B14F-4D97-AF65-F5344CB8AC3E}">
        <p14:creationId xmlns:p14="http://schemas.microsoft.com/office/powerpoint/2010/main" val="167236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03E48-6D31-493C-8529-B9AE97A54794}"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dirty="0"/>
          </a:p>
        </p:txBody>
      </p:sp>
    </p:spTree>
    <p:extLst>
      <p:ext uri="{BB962C8B-B14F-4D97-AF65-F5344CB8AC3E}">
        <p14:creationId xmlns:p14="http://schemas.microsoft.com/office/powerpoint/2010/main" val="226970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03E48-6D31-493C-8529-B9AE97A54794}"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dirty="0"/>
          </a:p>
        </p:txBody>
      </p:sp>
    </p:spTree>
    <p:extLst>
      <p:ext uri="{BB962C8B-B14F-4D97-AF65-F5344CB8AC3E}">
        <p14:creationId xmlns:p14="http://schemas.microsoft.com/office/powerpoint/2010/main" val="292972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03E48-6D31-493C-8529-B9AE97A54794}"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08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03E48-6D31-493C-8529-B9AE97A54794}"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351B71-0F75-4D7C-B6EB-2ADCBE974ED0}" type="slidenum">
              <a:rPr lang="en-US" smtClean="0"/>
              <a:t>‹#›</a:t>
            </a:fld>
            <a:endParaRPr lang="en-US" dirty="0"/>
          </a:p>
        </p:txBody>
      </p:sp>
    </p:spTree>
    <p:extLst>
      <p:ext uri="{BB962C8B-B14F-4D97-AF65-F5344CB8AC3E}">
        <p14:creationId xmlns:p14="http://schemas.microsoft.com/office/powerpoint/2010/main" val="365561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03E48-6D31-493C-8529-B9AE97A54794}" type="datetimeFigureOut">
              <a:rPr lang="en-US" smtClean="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E351B71-0F75-4D7C-B6EB-2ADCBE974ED0}" type="slidenum">
              <a:rPr lang="en-US" smtClean="0"/>
              <a:t>‹#›</a:t>
            </a:fld>
            <a:endParaRPr lang="en-US" dirty="0"/>
          </a:p>
        </p:txBody>
      </p:sp>
    </p:spTree>
    <p:extLst>
      <p:ext uri="{BB962C8B-B14F-4D97-AF65-F5344CB8AC3E}">
        <p14:creationId xmlns:p14="http://schemas.microsoft.com/office/powerpoint/2010/main" val="278128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C03E48-6D31-493C-8529-B9AE97A54794}"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E351B71-0F75-4D7C-B6EB-2ADCBE974ED0}" type="slidenum">
              <a:rPr lang="en-US" smtClean="0"/>
              <a:t>‹#›</a:t>
            </a:fld>
            <a:endParaRPr lang="en-US" dirty="0"/>
          </a:p>
        </p:txBody>
      </p:sp>
    </p:spTree>
    <p:extLst>
      <p:ext uri="{BB962C8B-B14F-4D97-AF65-F5344CB8AC3E}">
        <p14:creationId xmlns:p14="http://schemas.microsoft.com/office/powerpoint/2010/main" val="14531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03E48-6D31-493C-8529-B9AE97A54794}" type="datetimeFigureOut">
              <a:rPr lang="en-US" smtClean="0"/>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E351B71-0F75-4D7C-B6EB-2ADCBE974ED0}" type="slidenum">
              <a:rPr lang="en-US" smtClean="0"/>
              <a:t>‹#›</a:t>
            </a:fld>
            <a:endParaRPr lang="en-US" dirty="0"/>
          </a:p>
        </p:txBody>
      </p:sp>
    </p:spTree>
    <p:extLst>
      <p:ext uri="{BB962C8B-B14F-4D97-AF65-F5344CB8AC3E}">
        <p14:creationId xmlns:p14="http://schemas.microsoft.com/office/powerpoint/2010/main" val="367852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03E48-6D31-493C-8529-B9AE97A54794}"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351B71-0F75-4D7C-B6EB-2ADCBE974ED0}" type="slidenum">
              <a:rPr lang="en-US" smtClean="0"/>
              <a:t>‹#›</a:t>
            </a:fld>
            <a:endParaRPr lang="en-US" dirty="0"/>
          </a:p>
        </p:txBody>
      </p:sp>
    </p:spTree>
    <p:extLst>
      <p:ext uri="{BB962C8B-B14F-4D97-AF65-F5344CB8AC3E}">
        <p14:creationId xmlns:p14="http://schemas.microsoft.com/office/powerpoint/2010/main" val="401758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03E48-6D31-493C-8529-B9AE97A54794}"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351B71-0F75-4D7C-B6EB-2ADCBE974ED0}" type="slidenum">
              <a:rPr lang="en-US" smtClean="0"/>
              <a:t>‹#›</a:t>
            </a:fld>
            <a:endParaRPr lang="en-US" dirty="0"/>
          </a:p>
        </p:txBody>
      </p:sp>
    </p:spTree>
    <p:extLst>
      <p:ext uri="{BB962C8B-B14F-4D97-AF65-F5344CB8AC3E}">
        <p14:creationId xmlns:p14="http://schemas.microsoft.com/office/powerpoint/2010/main" val="199345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9C03E48-6D31-493C-8529-B9AE97A54794}" type="datetimeFigureOut">
              <a:rPr lang="en-US" smtClean="0"/>
              <a:t>1/29/2023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E351B71-0F75-4D7C-B6EB-2ADCBE974ED0}" type="slidenum">
              <a:rPr lang="en-US" smtClean="0"/>
              <a:t>‹#›</a:t>
            </a:fld>
            <a:endParaRPr lang="en-US" dirty="0"/>
          </a:p>
        </p:txBody>
      </p:sp>
    </p:spTree>
    <p:extLst>
      <p:ext uri="{BB962C8B-B14F-4D97-AF65-F5344CB8AC3E}">
        <p14:creationId xmlns:p14="http://schemas.microsoft.com/office/powerpoint/2010/main" val="1699360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45BD-FDBA-4DB8-A440-569EA9C5F749}"/>
              </a:ext>
            </a:extLst>
          </p:cNvPr>
          <p:cNvSpPr>
            <a:spLocks noGrp="1"/>
          </p:cNvSpPr>
          <p:nvPr>
            <p:ph type="ctrTitle"/>
          </p:nvPr>
        </p:nvSpPr>
        <p:spPr/>
        <p:txBody>
          <a:bodyPr/>
          <a:lstStyle/>
          <a:p>
            <a:r>
              <a:rPr lang="en-US" dirty="0" err="1"/>
              <a:t>BoNus</a:t>
            </a:r>
            <a:r>
              <a:rPr lang="en-US" dirty="0"/>
              <a:t> JS Concept</a:t>
            </a:r>
          </a:p>
        </p:txBody>
      </p:sp>
      <p:sp>
        <p:nvSpPr>
          <p:cNvPr id="3" name="Subtitle 2">
            <a:extLst>
              <a:ext uri="{FF2B5EF4-FFF2-40B4-BE49-F238E27FC236}">
                <a16:creationId xmlns:a16="http://schemas.microsoft.com/office/drawing/2014/main" id="{B256F95F-FC70-4594-A5E9-A97DC0B849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609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30DF-38D6-4ECA-8D34-23D254A39C3F}"/>
              </a:ext>
            </a:extLst>
          </p:cNvPr>
          <p:cNvSpPr>
            <a:spLocks noGrp="1"/>
          </p:cNvSpPr>
          <p:nvPr>
            <p:ph type="title"/>
          </p:nvPr>
        </p:nvSpPr>
        <p:spPr>
          <a:xfrm>
            <a:off x="1143000" y="609600"/>
            <a:ext cx="9875520" cy="606458"/>
          </a:xfrm>
        </p:spPr>
        <p:txBody>
          <a:bodyPr>
            <a:normAutofit fontScale="90000"/>
          </a:bodyPr>
          <a:lstStyle/>
          <a:p>
            <a:r>
              <a:rPr lang="en-IN" b="0" i="0" dirty="0">
                <a:effectLst/>
                <a:latin typeface="sofia-pro"/>
              </a:rPr>
              <a:t>Hoisting : </a:t>
            </a:r>
            <a:r>
              <a:rPr lang="en-IN" b="1" i="0" dirty="0">
                <a:effectLst/>
                <a:latin typeface="sofia-pro"/>
              </a:rPr>
              <a:t>ES5</a:t>
            </a:r>
            <a:endParaRPr lang="en-US" dirty="0"/>
          </a:p>
        </p:txBody>
      </p:sp>
      <p:sp>
        <p:nvSpPr>
          <p:cNvPr id="3" name="Content Placeholder 2">
            <a:extLst>
              <a:ext uri="{FF2B5EF4-FFF2-40B4-BE49-F238E27FC236}">
                <a16:creationId xmlns:a16="http://schemas.microsoft.com/office/drawing/2014/main" id="{398F8A1E-016F-4622-8489-4D6A56E38541}"/>
              </a:ext>
            </a:extLst>
          </p:cNvPr>
          <p:cNvSpPr>
            <a:spLocks noGrp="1"/>
          </p:cNvSpPr>
          <p:nvPr>
            <p:ph idx="1"/>
          </p:nvPr>
        </p:nvSpPr>
        <p:spPr>
          <a:xfrm>
            <a:off x="1143000" y="1423447"/>
            <a:ext cx="9872871" cy="4967926"/>
          </a:xfrm>
        </p:spPr>
        <p:txBody>
          <a:bodyPr>
            <a:normAutofit fontScale="85000" lnSpcReduction="20000"/>
          </a:bodyPr>
          <a:lstStyle/>
          <a:p>
            <a:r>
              <a:rPr lang="en-US" dirty="0"/>
              <a:t>When we talk about ES5, the variable that comes into our minds is var. Hoisting with var is somewhat different as when compared to let/const. Let’s make use of var and see how hoisting works:  </a:t>
            </a:r>
          </a:p>
          <a:p>
            <a:pPr marL="548640" lvl="2" indent="0">
              <a:buNone/>
            </a:pPr>
            <a:r>
              <a:rPr lang="en-US" dirty="0"/>
              <a:t>// var code (global)</a:t>
            </a:r>
          </a:p>
          <a:p>
            <a:pPr marL="548640" lvl="2" indent="0">
              <a:buNone/>
            </a:pPr>
            <a:r>
              <a:rPr lang="en-US" dirty="0"/>
              <a:t>console.log(name); // undefined</a:t>
            </a:r>
          </a:p>
          <a:p>
            <a:pPr marL="548640" lvl="2" indent="0">
              <a:buNone/>
            </a:pPr>
            <a:r>
              <a:rPr lang="en-US" dirty="0"/>
              <a:t>var name = 'Mukul </a:t>
            </a:r>
            <a:r>
              <a:rPr lang="en-US" dirty="0" err="1"/>
              <a:t>Latiyan</a:t>
            </a:r>
            <a:r>
              <a:rPr lang="en-US" dirty="0"/>
              <a:t>';</a:t>
            </a:r>
          </a:p>
          <a:p>
            <a:r>
              <a:rPr lang="en-US" dirty="0"/>
              <a:t>Output</a:t>
            </a:r>
          </a:p>
          <a:p>
            <a:pPr marL="548640" lvl="2" indent="0">
              <a:buNone/>
            </a:pPr>
            <a:r>
              <a:rPr lang="en-US" dirty="0"/>
              <a:t>undefined</a:t>
            </a:r>
          </a:p>
          <a:p>
            <a:r>
              <a:rPr lang="en-US" dirty="0"/>
              <a:t>Explanation: In the above code we tried to console the variable name which was declared and assigned later than using it, the compiler gives us undefined which we didn’t expect as we should have gotten </a:t>
            </a:r>
            <a:r>
              <a:rPr lang="en-US" dirty="0" err="1"/>
              <a:t>ReferenceError</a:t>
            </a:r>
            <a:r>
              <a:rPr lang="en-US" dirty="0"/>
              <a:t> as we were trying to use name variable even before declaring it. </a:t>
            </a:r>
          </a:p>
          <a:p>
            <a:r>
              <a:rPr lang="en-US" dirty="0"/>
              <a:t>But the interpreter sees this differently, the above code is seen like this: </a:t>
            </a:r>
          </a:p>
          <a:p>
            <a:pPr marL="548640" lvl="2" indent="0">
              <a:buNone/>
            </a:pPr>
            <a:r>
              <a:rPr lang="en-US" dirty="0"/>
              <a:t>//how interpreter sees the above code</a:t>
            </a:r>
          </a:p>
          <a:p>
            <a:pPr marL="548640" lvl="2" indent="0">
              <a:buNone/>
            </a:pPr>
            <a:r>
              <a:rPr lang="en-US" dirty="0"/>
              <a:t>var name;</a:t>
            </a:r>
          </a:p>
          <a:p>
            <a:pPr marL="548640" lvl="2" indent="0">
              <a:buNone/>
            </a:pPr>
            <a:r>
              <a:rPr lang="en-US" dirty="0"/>
              <a:t>console.log(name); // undefined</a:t>
            </a:r>
          </a:p>
          <a:p>
            <a:pPr marL="548640" lvl="2" indent="0">
              <a:buNone/>
            </a:pPr>
            <a:r>
              <a:rPr lang="en-US" dirty="0"/>
              <a:t>name = 'Mukul </a:t>
            </a:r>
            <a:r>
              <a:rPr lang="en-US" dirty="0" err="1"/>
              <a:t>Latiyan</a:t>
            </a:r>
            <a:r>
              <a:rPr lang="en-US" dirty="0"/>
              <a:t>';</a:t>
            </a:r>
          </a:p>
          <a:p>
            <a:r>
              <a:rPr lang="en-US" dirty="0"/>
              <a:t>Output</a:t>
            </a:r>
          </a:p>
          <a:p>
            <a:pPr marL="548640" lvl="2" indent="0">
              <a:buNone/>
            </a:pPr>
            <a:r>
              <a:rPr lang="en-US" dirty="0"/>
              <a:t>undefined</a:t>
            </a:r>
          </a:p>
        </p:txBody>
      </p:sp>
    </p:spTree>
    <p:extLst>
      <p:ext uri="{BB962C8B-B14F-4D97-AF65-F5344CB8AC3E}">
        <p14:creationId xmlns:p14="http://schemas.microsoft.com/office/powerpoint/2010/main" val="290715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8276-2C52-D9B3-B953-74A18C4EABF5}"/>
              </a:ext>
            </a:extLst>
          </p:cNvPr>
          <p:cNvSpPr>
            <a:spLocks noGrp="1"/>
          </p:cNvSpPr>
          <p:nvPr>
            <p:ph type="title"/>
          </p:nvPr>
        </p:nvSpPr>
        <p:spPr>
          <a:xfrm>
            <a:off x="1143000" y="609600"/>
            <a:ext cx="9875520" cy="446202"/>
          </a:xfrm>
        </p:spPr>
        <p:txBody>
          <a:bodyPr>
            <a:normAutofit fontScale="90000"/>
          </a:bodyPr>
          <a:lstStyle/>
          <a:p>
            <a:r>
              <a:rPr lang="en-IN" b="0" i="0" dirty="0">
                <a:effectLst/>
                <a:latin typeface="sofia-pro"/>
              </a:rPr>
              <a:t>Hoisting : </a:t>
            </a:r>
            <a:r>
              <a:rPr lang="en-IN" b="1" i="0" dirty="0">
                <a:effectLst/>
                <a:latin typeface="sofia-pro"/>
              </a:rPr>
              <a:t>ES5 - &gt; </a:t>
            </a:r>
            <a:r>
              <a:rPr lang="en-US" dirty="0"/>
              <a:t>Function scoped variable</a:t>
            </a:r>
            <a:endParaRPr lang="en-IN" dirty="0"/>
          </a:p>
        </p:txBody>
      </p:sp>
      <p:sp>
        <p:nvSpPr>
          <p:cNvPr id="3" name="Content Placeholder 2">
            <a:extLst>
              <a:ext uri="{FF2B5EF4-FFF2-40B4-BE49-F238E27FC236}">
                <a16:creationId xmlns:a16="http://schemas.microsoft.com/office/drawing/2014/main" id="{CC5B4783-94B1-0DFE-A343-48E7BEB27C35}"/>
              </a:ext>
            </a:extLst>
          </p:cNvPr>
          <p:cNvSpPr>
            <a:spLocks noGrp="1"/>
          </p:cNvSpPr>
          <p:nvPr>
            <p:ph idx="1"/>
          </p:nvPr>
        </p:nvSpPr>
        <p:spPr>
          <a:xfrm>
            <a:off x="1143000" y="1216058"/>
            <a:ext cx="9872871" cy="5307290"/>
          </a:xfrm>
        </p:spPr>
        <p:txBody>
          <a:bodyPr numCol="2">
            <a:normAutofit fontScale="92500" lnSpcReduction="20000"/>
          </a:bodyPr>
          <a:lstStyle/>
          <a:p>
            <a:pPr marL="45720" indent="0">
              <a:buNone/>
            </a:pPr>
            <a:r>
              <a:rPr lang="en-US" dirty="0"/>
              <a:t>Let’s look at how function scoped variables are hoisted.  </a:t>
            </a:r>
          </a:p>
          <a:p>
            <a:pPr marL="45720" indent="0">
              <a:buNone/>
            </a:pPr>
            <a:r>
              <a:rPr lang="en-US" dirty="0"/>
              <a:t>//function scoped</a:t>
            </a:r>
          </a:p>
          <a:p>
            <a:pPr marL="274320" lvl="1" indent="0">
              <a:buNone/>
            </a:pPr>
            <a:r>
              <a:rPr lang="en-US" dirty="0"/>
              <a:t>function fun(){</a:t>
            </a:r>
          </a:p>
          <a:p>
            <a:pPr marL="274320" lvl="1" indent="0">
              <a:buNone/>
            </a:pPr>
            <a:r>
              <a:rPr lang="en-US" dirty="0"/>
              <a:t>    console.log(name);</a:t>
            </a:r>
          </a:p>
          <a:p>
            <a:pPr marL="274320" lvl="1" indent="0">
              <a:buNone/>
            </a:pPr>
            <a:r>
              <a:rPr lang="en-US" dirty="0"/>
              <a:t>    var name = 'Mukul </a:t>
            </a:r>
            <a:r>
              <a:rPr lang="en-US" dirty="0" err="1"/>
              <a:t>Latiyan</a:t>
            </a:r>
            <a:r>
              <a:rPr lang="en-US" dirty="0"/>
              <a:t>';</a:t>
            </a:r>
          </a:p>
          <a:p>
            <a:pPr marL="274320" lvl="1" indent="0">
              <a:buNone/>
            </a:pPr>
            <a:r>
              <a:rPr lang="en-US" dirty="0"/>
              <a:t>}</a:t>
            </a:r>
          </a:p>
          <a:p>
            <a:pPr marL="274320" lvl="1" indent="0">
              <a:buNone/>
            </a:pPr>
            <a:r>
              <a:rPr lang="en-US" dirty="0"/>
              <a:t>fun(); // undefined</a:t>
            </a:r>
          </a:p>
          <a:p>
            <a:pPr marL="45720" indent="0">
              <a:buNone/>
            </a:pPr>
            <a:r>
              <a:rPr lang="en-US" dirty="0"/>
              <a:t>Output</a:t>
            </a:r>
          </a:p>
          <a:p>
            <a:pPr marL="274320" lvl="1" indent="0">
              <a:buNone/>
            </a:pPr>
            <a:r>
              <a:rPr lang="en-US" dirty="0"/>
              <a:t>undefined</a:t>
            </a:r>
          </a:p>
          <a:p>
            <a:pPr marL="45720" indent="0">
              <a:buNone/>
            </a:pPr>
            <a:r>
              <a:rPr lang="en-US" dirty="0"/>
              <a:t>There is no difference here as when compared to the code where we declared the variable globally, we get undefined as the code seen by the interpreter is: </a:t>
            </a:r>
          </a:p>
          <a:p>
            <a:pPr marL="45720" indent="0">
              <a:buNone/>
            </a:pPr>
            <a:r>
              <a:rPr lang="en-US" dirty="0"/>
              <a:t>//function scoped</a:t>
            </a:r>
          </a:p>
          <a:p>
            <a:pPr marL="274320" lvl="1" indent="0">
              <a:buNone/>
            </a:pPr>
            <a:r>
              <a:rPr lang="en-US" dirty="0"/>
              <a:t>function fun(){</a:t>
            </a:r>
          </a:p>
          <a:p>
            <a:pPr marL="274320" lvl="1" indent="0">
              <a:buNone/>
            </a:pPr>
            <a:r>
              <a:rPr lang="en-US" dirty="0"/>
              <a:t>    var name;</a:t>
            </a:r>
          </a:p>
          <a:p>
            <a:pPr marL="274320" lvl="1" indent="0">
              <a:buNone/>
            </a:pPr>
            <a:r>
              <a:rPr lang="en-US" dirty="0"/>
              <a:t>    console.log(name);</a:t>
            </a:r>
          </a:p>
          <a:p>
            <a:pPr marL="274320" lvl="1" indent="0">
              <a:buNone/>
            </a:pPr>
            <a:r>
              <a:rPr lang="en-US" dirty="0"/>
              <a:t>    name = 'Mukul </a:t>
            </a:r>
            <a:r>
              <a:rPr lang="en-US" dirty="0" err="1"/>
              <a:t>Latiyan</a:t>
            </a:r>
            <a:r>
              <a:rPr lang="en-US" dirty="0"/>
              <a:t>';</a:t>
            </a:r>
          </a:p>
          <a:p>
            <a:pPr marL="274320" lvl="1" indent="0">
              <a:buNone/>
            </a:pPr>
            <a:r>
              <a:rPr lang="en-US" dirty="0"/>
              <a:t>}</a:t>
            </a:r>
          </a:p>
          <a:p>
            <a:pPr marL="274320" lvl="1" indent="0">
              <a:buNone/>
            </a:pPr>
            <a:r>
              <a:rPr lang="en-US" dirty="0"/>
              <a:t>fun(); // undefined</a:t>
            </a:r>
          </a:p>
          <a:p>
            <a:pPr marL="45720" indent="0">
              <a:buNone/>
            </a:pPr>
            <a:r>
              <a:rPr lang="en-US" dirty="0"/>
              <a:t>Output</a:t>
            </a:r>
          </a:p>
          <a:p>
            <a:pPr marL="274320" lvl="1" indent="0">
              <a:buNone/>
            </a:pPr>
            <a:r>
              <a:rPr lang="en-US" dirty="0"/>
              <a:t>undefined</a:t>
            </a:r>
          </a:p>
          <a:p>
            <a:pPr marL="45720" indent="0">
              <a:buNone/>
            </a:pPr>
            <a:r>
              <a:rPr lang="en-US" dirty="0"/>
              <a:t>In order to avoid this pitfall, we can make sure to declare and assign the variable at the same time, before using it. Something like this:  </a:t>
            </a:r>
          </a:p>
          <a:p>
            <a:pPr marL="45720" indent="0">
              <a:buNone/>
            </a:pPr>
            <a:r>
              <a:rPr lang="en-US" dirty="0"/>
              <a:t>//in order to avoid it</a:t>
            </a:r>
          </a:p>
          <a:p>
            <a:pPr marL="274320" lvl="1" indent="0">
              <a:buNone/>
            </a:pPr>
            <a:r>
              <a:rPr lang="en-US" dirty="0"/>
              <a:t>function fun(){</a:t>
            </a:r>
          </a:p>
          <a:p>
            <a:pPr marL="274320" lvl="1" indent="0">
              <a:buNone/>
            </a:pPr>
            <a:r>
              <a:rPr lang="en-US" dirty="0"/>
              <a:t>    var name = 'Mukul </a:t>
            </a:r>
            <a:r>
              <a:rPr lang="en-US" dirty="0" err="1"/>
              <a:t>Latiyan</a:t>
            </a:r>
            <a:r>
              <a:rPr lang="en-US" dirty="0"/>
              <a:t>';</a:t>
            </a:r>
          </a:p>
          <a:p>
            <a:pPr marL="274320" lvl="1" indent="0">
              <a:buNone/>
            </a:pPr>
            <a:r>
              <a:rPr lang="en-US" dirty="0"/>
              <a:t>    console.log(name); // Mukul </a:t>
            </a:r>
            <a:r>
              <a:rPr lang="en-US" dirty="0" err="1"/>
              <a:t>Latiyan</a:t>
            </a:r>
            <a:endParaRPr lang="en-US" dirty="0"/>
          </a:p>
          <a:p>
            <a:pPr marL="274320" lvl="1" indent="0">
              <a:buNone/>
            </a:pPr>
            <a:r>
              <a:rPr lang="en-US" dirty="0"/>
              <a:t>}</a:t>
            </a:r>
          </a:p>
          <a:p>
            <a:pPr marL="274320" lvl="1" indent="0">
              <a:buNone/>
            </a:pPr>
            <a:r>
              <a:rPr lang="en-US" dirty="0"/>
              <a:t>fun();</a:t>
            </a:r>
          </a:p>
          <a:p>
            <a:pPr marL="45720" indent="0">
              <a:buNone/>
            </a:pPr>
            <a:r>
              <a:rPr lang="en-US" dirty="0"/>
              <a:t>Output</a:t>
            </a:r>
          </a:p>
          <a:p>
            <a:pPr marL="274320" lvl="1" indent="0">
              <a:buNone/>
            </a:pPr>
            <a:r>
              <a:rPr lang="en-US" dirty="0"/>
              <a:t>Mukul </a:t>
            </a:r>
            <a:r>
              <a:rPr lang="en-US" dirty="0" err="1"/>
              <a:t>Latiyan</a:t>
            </a:r>
            <a:endParaRPr lang="en-US" dirty="0"/>
          </a:p>
        </p:txBody>
      </p:sp>
    </p:spTree>
    <p:extLst>
      <p:ext uri="{BB962C8B-B14F-4D97-AF65-F5344CB8AC3E}">
        <p14:creationId xmlns:p14="http://schemas.microsoft.com/office/powerpoint/2010/main" val="406831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84B9-0975-6A68-0D23-AE6298B3CE9B}"/>
              </a:ext>
            </a:extLst>
          </p:cNvPr>
          <p:cNvSpPr>
            <a:spLocks noGrp="1"/>
          </p:cNvSpPr>
          <p:nvPr>
            <p:ph type="title"/>
          </p:nvPr>
        </p:nvSpPr>
        <p:spPr>
          <a:xfrm>
            <a:off x="1143000" y="609600"/>
            <a:ext cx="9875520" cy="634738"/>
          </a:xfrm>
        </p:spPr>
        <p:txBody>
          <a:bodyPr>
            <a:normAutofit fontScale="90000"/>
          </a:bodyPr>
          <a:lstStyle/>
          <a:p>
            <a:r>
              <a:rPr lang="en-IN" b="0" i="0" dirty="0">
                <a:effectLst/>
                <a:latin typeface="sofia-pro"/>
              </a:rPr>
              <a:t>Hoisting : </a:t>
            </a:r>
            <a:r>
              <a:rPr lang="en-IN" b="1" i="0" dirty="0">
                <a:effectLst/>
                <a:latin typeface="sofia-pro"/>
              </a:rPr>
              <a:t>ES6</a:t>
            </a:r>
            <a:endParaRPr lang="en-IN" dirty="0"/>
          </a:p>
        </p:txBody>
      </p:sp>
      <p:sp>
        <p:nvSpPr>
          <p:cNvPr id="3" name="Content Placeholder 2">
            <a:extLst>
              <a:ext uri="{FF2B5EF4-FFF2-40B4-BE49-F238E27FC236}">
                <a16:creationId xmlns:a16="http://schemas.microsoft.com/office/drawing/2014/main" id="{B48B5AC6-F515-0EED-8E28-88F0C2700E14}"/>
              </a:ext>
            </a:extLst>
          </p:cNvPr>
          <p:cNvSpPr>
            <a:spLocks noGrp="1"/>
          </p:cNvSpPr>
          <p:nvPr>
            <p:ph idx="1"/>
          </p:nvPr>
        </p:nvSpPr>
        <p:spPr>
          <a:xfrm>
            <a:off x="1143000" y="1630837"/>
            <a:ext cx="9872871" cy="4465163"/>
          </a:xfrm>
        </p:spPr>
        <p:txBody>
          <a:bodyPr>
            <a:normAutofit lnSpcReduction="10000"/>
          </a:bodyPr>
          <a:lstStyle/>
          <a:p>
            <a:pPr marL="45720" indent="0">
              <a:buNone/>
            </a:pPr>
            <a:r>
              <a:rPr lang="en-US" sz="4000" b="1" dirty="0"/>
              <a:t>Let </a:t>
            </a:r>
          </a:p>
          <a:p>
            <a:pPr marL="45720" indent="0">
              <a:buNone/>
            </a:pPr>
            <a:r>
              <a:rPr lang="en-US" dirty="0"/>
              <a:t>We know that variables declared with let keywords are block scoped and not function scoped, hence there occurs no problem when it comes to hoisting. </a:t>
            </a:r>
          </a:p>
          <a:p>
            <a:pPr marL="45720" indent="0">
              <a:buNone/>
            </a:pPr>
            <a:r>
              <a:rPr lang="en-US" dirty="0"/>
              <a:t>Example:  </a:t>
            </a:r>
          </a:p>
          <a:p>
            <a:pPr marL="274320" lvl="1" indent="0">
              <a:buNone/>
            </a:pPr>
            <a:r>
              <a:rPr lang="en-US" dirty="0"/>
              <a:t>//let example(global)</a:t>
            </a:r>
          </a:p>
          <a:p>
            <a:pPr marL="274320" lvl="1" indent="0">
              <a:buNone/>
            </a:pPr>
            <a:r>
              <a:rPr lang="en-US" dirty="0"/>
              <a:t>console.log(name);</a:t>
            </a:r>
          </a:p>
          <a:p>
            <a:pPr marL="274320" lvl="1" indent="0">
              <a:buNone/>
            </a:pPr>
            <a:r>
              <a:rPr lang="en-US" dirty="0"/>
              <a:t>let name='Mukul </a:t>
            </a:r>
            <a:r>
              <a:rPr lang="en-US" dirty="0" err="1"/>
              <a:t>Latiyan</a:t>
            </a:r>
            <a:r>
              <a:rPr lang="en-US" dirty="0"/>
              <a:t>'; // </a:t>
            </a:r>
            <a:r>
              <a:rPr lang="en-US" dirty="0" err="1"/>
              <a:t>ReferenceError</a:t>
            </a:r>
            <a:r>
              <a:rPr lang="en-US" dirty="0"/>
              <a:t>: name is not defined</a:t>
            </a:r>
          </a:p>
          <a:p>
            <a:pPr marL="45720" indent="0">
              <a:buNone/>
            </a:pPr>
            <a:r>
              <a:rPr lang="en-US" dirty="0"/>
              <a:t>Like before, for the var keyword, we expect the output of the log to be undefined. However, since the es6 let doesn’t take kindly on us using undeclared variables, the interpreter explicitly spits out a </a:t>
            </a:r>
            <a:r>
              <a:rPr lang="en-US" dirty="0" err="1"/>
              <a:t>ReferenceError</a:t>
            </a:r>
            <a:r>
              <a:rPr lang="en-US" dirty="0"/>
              <a:t>. This ensures that we always declare our variable first. </a:t>
            </a:r>
          </a:p>
          <a:p>
            <a:pPr marL="45720" indent="0">
              <a:buNone/>
            </a:pPr>
            <a:r>
              <a:rPr lang="en-US" dirty="0"/>
              <a:t>const behaves similar to let when it comes to hoisting.</a:t>
            </a:r>
            <a:endParaRPr lang="en-IN" dirty="0"/>
          </a:p>
        </p:txBody>
      </p:sp>
    </p:spTree>
    <p:extLst>
      <p:ext uri="{BB962C8B-B14F-4D97-AF65-F5344CB8AC3E}">
        <p14:creationId xmlns:p14="http://schemas.microsoft.com/office/powerpoint/2010/main" val="30644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21BB-3FF4-CFD2-EBF6-0F3754981E4F}"/>
              </a:ext>
            </a:extLst>
          </p:cNvPr>
          <p:cNvSpPr>
            <a:spLocks noGrp="1"/>
          </p:cNvSpPr>
          <p:nvPr>
            <p:ph type="title"/>
          </p:nvPr>
        </p:nvSpPr>
        <p:spPr>
          <a:xfrm>
            <a:off x="1143000" y="609600"/>
            <a:ext cx="9875520" cy="521616"/>
          </a:xfrm>
        </p:spPr>
        <p:txBody>
          <a:bodyPr>
            <a:normAutofit fontScale="90000"/>
          </a:bodyPr>
          <a:lstStyle/>
          <a:p>
            <a:r>
              <a:rPr lang="en-IN" b="0" i="0" dirty="0">
                <a:effectLst/>
                <a:latin typeface="sofia-pro"/>
              </a:rPr>
              <a:t>Hoisting : </a:t>
            </a:r>
            <a:r>
              <a:rPr lang="en-IN" b="1" i="0" dirty="0">
                <a:effectLst/>
                <a:latin typeface="sofia-pro"/>
              </a:rPr>
              <a:t>ES6 - &gt; Function Hoisting</a:t>
            </a:r>
            <a:endParaRPr lang="en-IN" dirty="0"/>
          </a:p>
        </p:txBody>
      </p:sp>
      <p:sp>
        <p:nvSpPr>
          <p:cNvPr id="3" name="Content Placeholder 2">
            <a:extLst>
              <a:ext uri="{FF2B5EF4-FFF2-40B4-BE49-F238E27FC236}">
                <a16:creationId xmlns:a16="http://schemas.microsoft.com/office/drawing/2014/main" id="{66AAFAE6-3F69-DD92-2516-B6B1EF95B7B9}"/>
              </a:ext>
            </a:extLst>
          </p:cNvPr>
          <p:cNvSpPr>
            <a:spLocks noGrp="1"/>
          </p:cNvSpPr>
          <p:nvPr>
            <p:ph idx="1"/>
          </p:nvPr>
        </p:nvSpPr>
        <p:spPr>
          <a:xfrm>
            <a:off x="1143000" y="1310326"/>
            <a:ext cx="9872871" cy="4785674"/>
          </a:xfrm>
        </p:spPr>
        <p:txBody>
          <a:bodyPr>
            <a:normAutofit fontScale="92500" lnSpcReduction="20000"/>
          </a:bodyPr>
          <a:lstStyle/>
          <a:p>
            <a:pPr marL="45720" indent="0">
              <a:buNone/>
            </a:pPr>
            <a:r>
              <a:rPr lang="en-US" dirty="0"/>
              <a:t>A function can be called before declaring it. For example:</a:t>
            </a:r>
          </a:p>
          <a:p>
            <a:pPr marL="274320" lvl="1" indent="0">
              <a:buNone/>
            </a:pPr>
            <a:r>
              <a:rPr lang="en-US" dirty="0"/>
              <a:t>fun();</a:t>
            </a:r>
          </a:p>
          <a:p>
            <a:pPr marL="274320" lvl="1" indent="0">
              <a:buNone/>
            </a:pPr>
            <a:r>
              <a:rPr lang="en-US" dirty="0"/>
              <a:t>function fun() {</a:t>
            </a:r>
          </a:p>
          <a:p>
            <a:pPr marL="274320" lvl="1" indent="0">
              <a:buNone/>
            </a:pPr>
            <a:r>
              <a:rPr lang="en-US" dirty="0"/>
              <a:t>	console.log('Hello World');</a:t>
            </a:r>
          </a:p>
          <a:p>
            <a:pPr marL="274320" lvl="1" indent="0">
              <a:buNone/>
            </a:pPr>
            <a:r>
              <a:rPr lang="en-US" dirty="0"/>
              <a:t>}</a:t>
            </a:r>
          </a:p>
          <a:p>
            <a:pPr marL="45720" indent="0">
              <a:buNone/>
            </a:pPr>
            <a:r>
              <a:rPr lang="en-US" dirty="0"/>
              <a:t>Output</a:t>
            </a:r>
          </a:p>
          <a:p>
            <a:pPr marL="274320" lvl="1" indent="0">
              <a:buNone/>
            </a:pPr>
            <a:r>
              <a:rPr lang="en-US" dirty="0"/>
              <a:t>Hello World</a:t>
            </a:r>
          </a:p>
          <a:p>
            <a:pPr marL="45720" indent="0">
              <a:buNone/>
            </a:pPr>
            <a:r>
              <a:rPr lang="en-US" dirty="0"/>
              <a:t>In the above program, the function fun is called before declaring it and the program shows the output. This is due to hoisting.</a:t>
            </a:r>
          </a:p>
          <a:p>
            <a:pPr marL="45720" indent="0">
              <a:buNone/>
            </a:pPr>
            <a:r>
              <a:rPr lang="en-US" dirty="0"/>
              <a:t>But when a function is used as an expression, an error occurs because only declarations are hoisted. For example:</a:t>
            </a:r>
          </a:p>
          <a:p>
            <a:pPr marL="274320" lvl="1" indent="0">
              <a:buNone/>
            </a:pPr>
            <a:r>
              <a:rPr lang="en-US" dirty="0"/>
              <a:t>fun();</a:t>
            </a:r>
          </a:p>
          <a:p>
            <a:pPr marL="274320" lvl="1" indent="0">
              <a:buNone/>
            </a:pPr>
            <a:r>
              <a:rPr lang="en-US" dirty="0"/>
              <a:t>let fun = function() {</a:t>
            </a:r>
          </a:p>
          <a:p>
            <a:pPr marL="274320" lvl="1" indent="0">
              <a:buNone/>
            </a:pPr>
            <a:r>
              <a:rPr lang="en-US" dirty="0"/>
              <a:t>    console.log('Hello world');</a:t>
            </a:r>
          </a:p>
          <a:p>
            <a:pPr marL="274320" lvl="1" indent="0">
              <a:buNone/>
            </a:pPr>
            <a:r>
              <a:rPr lang="en-US" dirty="0"/>
              <a:t>}</a:t>
            </a:r>
            <a:endParaRPr lang="en-IN" dirty="0"/>
          </a:p>
        </p:txBody>
      </p:sp>
    </p:spTree>
    <p:extLst>
      <p:ext uri="{BB962C8B-B14F-4D97-AF65-F5344CB8AC3E}">
        <p14:creationId xmlns:p14="http://schemas.microsoft.com/office/powerpoint/2010/main" val="45169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01AD-28D9-865D-AB88-F7DFD4C6A125}"/>
              </a:ext>
            </a:extLst>
          </p:cNvPr>
          <p:cNvSpPr>
            <a:spLocks noGrp="1"/>
          </p:cNvSpPr>
          <p:nvPr>
            <p:ph type="title"/>
          </p:nvPr>
        </p:nvSpPr>
        <p:spPr/>
        <p:txBody>
          <a:bodyPr/>
          <a:lstStyle/>
          <a:p>
            <a:r>
              <a:rPr lang="en-IN" b="0" i="0" dirty="0">
                <a:effectLst/>
                <a:latin typeface="sofia-pro"/>
              </a:rPr>
              <a:t>Scope</a:t>
            </a:r>
            <a:endParaRPr lang="en-IN" dirty="0"/>
          </a:p>
        </p:txBody>
      </p:sp>
      <p:sp>
        <p:nvSpPr>
          <p:cNvPr id="3" name="Content Placeholder 2">
            <a:extLst>
              <a:ext uri="{FF2B5EF4-FFF2-40B4-BE49-F238E27FC236}">
                <a16:creationId xmlns:a16="http://schemas.microsoft.com/office/drawing/2014/main" id="{62F2444B-835B-83DA-AA22-BDB40EF6883F}"/>
              </a:ext>
            </a:extLst>
          </p:cNvPr>
          <p:cNvSpPr>
            <a:spLocks noGrp="1"/>
          </p:cNvSpPr>
          <p:nvPr>
            <p:ph idx="1"/>
          </p:nvPr>
        </p:nvSpPr>
        <p:spPr/>
        <p:txBody>
          <a:bodyPr>
            <a:normAutofit/>
          </a:bodyPr>
          <a:lstStyle/>
          <a:p>
            <a:pPr algn="just"/>
            <a:r>
              <a:rPr lang="en-US" b="0" i="0" dirty="0">
                <a:effectLst/>
                <a:latin typeface="sofia-pro"/>
              </a:rPr>
              <a:t>Scope in JavaScript actually determines the accessibility of variables and functions at various parts in one’s own code or program.</a:t>
            </a:r>
          </a:p>
          <a:p>
            <a:pPr algn="just">
              <a:buFont typeface="Arial" panose="020B0604020202020204" pitchFamily="34" charset="0"/>
              <a:buChar char="•"/>
            </a:pPr>
            <a:r>
              <a:rPr lang="en-US" b="0" i="0" dirty="0">
                <a:effectLst/>
                <a:latin typeface="sofia-pro"/>
              </a:rPr>
              <a:t>In other words, Scope will help us to determine a given part of a code or a program, what variables or functions one could access and what variables or functions one cannot access.</a:t>
            </a:r>
          </a:p>
          <a:p>
            <a:pPr algn="just">
              <a:buFont typeface="Arial" panose="020B0604020202020204" pitchFamily="34" charset="0"/>
              <a:buChar char="•"/>
            </a:pPr>
            <a:r>
              <a:rPr lang="en-US" b="0" i="0" dirty="0">
                <a:effectLst/>
                <a:latin typeface="sofia-pro"/>
              </a:rPr>
              <a:t>Within a scope itself, a variable or a function, or a method could be accessed. Outside the specified scope of a variable or function, the data cannot be accessed.</a:t>
            </a:r>
          </a:p>
          <a:p>
            <a:pPr algn="just">
              <a:buFont typeface="Arial" panose="020B0604020202020204" pitchFamily="34" charset="0"/>
              <a:buChar char="•"/>
            </a:pPr>
            <a:r>
              <a:rPr lang="en-US" b="0" i="0" dirty="0">
                <a:effectLst/>
                <a:latin typeface="sofia-pro"/>
              </a:rPr>
              <a:t>There are three types of scopes available in JavaScript: </a:t>
            </a:r>
            <a:r>
              <a:rPr lang="en-US" b="1" i="0" dirty="0">
                <a:effectLst/>
                <a:latin typeface="sofia-pro"/>
              </a:rPr>
              <a:t>Global Scope, Local / Function Scope, </a:t>
            </a:r>
            <a:r>
              <a:rPr lang="en-US" b="0" i="0" dirty="0">
                <a:effectLst/>
                <a:latin typeface="sofia-pro"/>
              </a:rPr>
              <a:t>and </a:t>
            </a:r>
            <a:r>
              <a:rPr lang="en-US" b="1" i="0" dirty="0">
                <a:effectLst/>
                <a:latin typeface="sofia-pro"/>
              </a:rPr>
              <a:t>Block Scope.</a:t>
            </a:r>
            <a:r>
              <a:rPr lang="en-US" b="0" i="0" dirty="0">
                <a:effectLst/>
                <a:latin typeface="sofia-pro"/>
              </a:rPr>
              <a:t> Let us try to understand each one of them briefly in the following section.</a:t>
            </a:r>
          </a:p>
        </p:txBody>
      </p:sp>
    </p:spTree>
    <p:extLst>
      <p:ext uri="{BB962C8B-B14F-4D97-AF65-F5344CB8AC3E}">
        <p14:creationId xmlns:p14="http://schemas.microsoft.com/office/powerpoint/2010/main" val="345665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5113-C186-D1A2-0785-08FE5584A52E}"/>
              </a:ext>
            </a:extLst>
          </p:cNvPr>
          <p:cNvSpPr>
            <a:spLocks noGrp="1"/>
          </p:cNvSpPr>
          <p:nvPr>
            <p:ph type="title"/>
          </p:nvPr>
        </p:nvSpPr>
        <p:spPr>
          <a:xfrm>
            <a:off x="1143000" y="609600"/>
            <a:ext cx="9875520" cy="540470"/>
          </a:xfrm>
        </p:spPr>
        <p:txBody>
          <a:bodyPr>
            <a:normAutofit fontScale="90000"/>
          </a:bodyPr>
          <a:lstStyle/>
          <a:p>
            <a:r>
              <a:rPr lang="en-IN" dirty="0"/>
              <a:t>Global Scope:</a:t>
            </a:r>
          </a:p>
        </p:txBody>
      </p:sp>
      <p:sp>
        <p:nvSpPr>
          <p:cNvPr id="3" name="Content Placeholder 2">
            <a:extLst>
              <a:ext uri="{FF2B5EF4-FFF2-40B4-BE49-F238E27FC236}">
                <a16:creationId xmlns:a16="http://schemas.microsoft.com/office/drawing/2014/main" id="{9FBB7E42-3F18-347A-B8E6-5E4E5C1808A2}"/>
              </a:ext>
            </a:extLst>
          </p:cNvPr>
          <p:cNvSpPr>
            <a:spLocks noGrp="1"/>
          </p:cNvSpPr>
          <p:nvPr>
            <p:ph idx="1"/>
          </p:nvPr>
        </p:nvSpPr>
        <p:spPr>
          <a:xfrm>
            <a:off x="1143000" y="1395166"/>
            <a:ext cx="9872871" cy="4700833"/>
          </a:xfrm>
        </p:spPr>
        <p:txBody>
          <a:bodyPr>
            <a:normAutofit fontScale="85000" lnSpcReduction="20000"/>
          </a:bodyPr>
          <a:lstStyle/>
          <a:p>
            <a:r>
              <a:rPr lang="en-US" dirty="0"/>
              <a:t>Variables or functions (or methods) which are declared under a global namespace (like area or location) are determined as Global Scope. </a:t>
            </a:r>
          </a:p>
          <a:p>
            <a:r>
              <a:rPr lang="en-US" dirty="0"/>
              <a:t>It means that all the variables which have global scope can be easily accessed from anywhere within the code or a program.</a:t>
            </a:r>
          </a:p>
          <a:p>
            <a:r>
              <a:rPr lang="en-US" dirty="0"/>
              <a:t>Example 1: In this example, we will be declaring a global variable which we will use in the later part of our code. We will call that variable in one function. We will call that function inside another function and then we will call that other function to see the result.</a:t>
            </a:r>
          </a:p>
          <a:p>
            <a:pPr marL="548640" lvl="2" indent="0">
              <a:buNone/>
            </a:pPr>
            <a:r>
              <a:rPr lang="en-US" dirty="0"/>
              <a:t>    </a:t>
            </a:r>
          </a:p>
          <a:p>
            <a:pPr marL="548640" lvl="2" indent="0">
              <a:buNone/>
            </a:pPr>
            <a:r>
              <a:rPr lang="en-US" dirty="0"/>
              <a:t>// Global Scoped Variable</a:t>
            </a:r>
          </a:p>
          <a:p>
            <a:pPr marL="548640" lvl="2" indent="0">
              <a:buNone/>
            </a:pPr>
            <a:r>
              <a:rPr lang="en-US" dirty="0"/>
              <a:t>    var </a:t>
            </a:r>
            <a:r>
              <a:rPr lang="en-US" dirty="0" err="1"/>
              <a:t>global_variable</a:t>
            </a:r>
            <a:r>
              <a:rPr lang="en-US" dirty="0"/>
              <a:t> = "</a:t>
            </a:r>
            <a:r>
              <a:rPr lang="en-US" dirty="0" err="1"/>
              <a:t>GeeksforGeeks</a:t>
            </a:r>
            <a:r>
              <a:rPr lang="en-US" dirty="0"/>
              <a:t>";</a:t>
            </a:r>
          </a:p>
          <a:p>
            <a:pPr marL="548640" lvl="2" indent="0">
              <a:buNone/>
            </a:pPr>
            <a:r>
              <a:rPr lang="en-US" dirty="0"/>
              <a:t>    // First function...</a:t>
            </a:r>
          </a:p>
          <a:p>
            <a:pPr marL="548640" lvl="2" indent="0">
              <a:buNone/>
            </a:pPr>
            <a:r>
              <a:rPr lang="en-US" dirty="0"/>
              <a:t>    function </a:t>
            </a:r>
            <a:r>
              <a:rPr lang="en-US" dirty="0" err="1"/>
              <a:t>first_function</a:t>
            </a:r>
            <a:r>
              <a:rPr lang="en-US" dirty="0"/>
              <a:t>() {</a:t>
            </a:r>
          </a:p>
          <a:p>
            <a:pPr marL="548640" lvl="2" indent="0">
              <a:buNone/>
            </a:pPr>
            <a:r>
              <a:rPr lang="en-US" dirty="0"/>
              <a:t>        return </a:t>
            </a:r>
            <a:r>
              <a:rPr lang="en-US" dirty="0" err="1"/>
              <a:t>global_variable</a:t>
            </a:r>
            <a:r>
              <a:rPr lang="en-US" dirty="0"/>
              <a:t>;</a:t>
            </a:r>
          </a:p>
          <a:p>
            <a:pPr marL="548640" lvl="2" indent="0">
              <a:buNone/>
            </a:pPr>
            <a:r>
              <a:rPr lang="en-US" dirty="0"/>
              <a:t>    }</a:t>
            </a:r>
          </a:p>
          <a:p>
            <a:pPr marL="548640" lvl="2" indent="0">
              <a:buNone/>
            </a:pPr>
            <a:r>
              <a:rPr lang="en-US" dirty="0"/>
              <a:t>    // Second function...</a:t>
            </a:r>
          </a:p>
          <a:p>
            <a:pPr marL="548640" lvl="2" indent="0">
              <a:buNone/>
            </a:pPr>
            <a:r>
              <a:rPr lang="en-US" dirty="0"/>
              <a:t>    function </a:t>
            </a:r>
            <a:r>
              <a:rPr lang="en-US" dirty="0" err="1"/>
              <a:t>second_function</a:t>
            </a:r>
            <a:r>
              <a:rPr lang="en-US" dirty="0"/>
              <a:t>() {</a:t>
            </a:r>
          </a:p>
          <a:p>
            <a:pPr marL="548640" lvl="2" indent="0">
              <a:buNone/>
            </a:pPr>
            <a:r>
              <a:rPr lang="en-US" dirty="0"/>
              <a:t>        return </a:t>
            </a:r>
            <a:r>
              <a:rPr lang="en-US" dirty="0" err="1"/>
              <a:t>first_function</a:t>
            </a:r>
            <a:r>
              <a:rPr lang="en-US" dirty="0"/>
              <a:t>();</a:t>
            </a:r>
          </a:p>
          <a:p>
            <a:pPr marL="548640" lvl="2" indent="0">
              <a:buNone/>
            </a:pPr>
            <a:r>
              <a:rPr lang="en-US" dirty="0"/>
              <a:t>    }</a:t>
            </a:r>
          </a:p>
          <a:p>
            <a:pPr marL="548640" lvl="2" indent="0">
              <a:buNone/>
            </a:pPr>
            <a:r>
              <a:rPr lang="en-US" dirty="0"/>
              <a:t>    console.log(</a:t>
            </a:r>
            <a:r>
              <a:rPr lang="en-US" dirty="0" err="1"/>
              <a:t>second_function</a:t>
            </a:r>
            <a:r>
              <a:rPr lang="en-US" dirty="0"/>
              <a:t>());	//</a:t>
            </a:r>
            <a:r>
              <a:rPr lang="en-US" dirty="0" err="1"/>
              <a:t>GeeksforGeeks</a:t>
            </a:r>
            <a:endParaRPr lang="en-US" dirty="0"/>
          </a:p>
        </p:txBody>
      </p:sp>
    </p:spTree>
    <p:extLst>
      <p:ext uri="{BB962C8B-B14F-4D97-AF65-F5344CB8AC3E}">
        <p14:creationId xmlns:p14="http://schemas.microsoft.com/office/powerpoint/2010/main" val="192863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3AB-EBE4-3A32-46A0-18D8C6CEB20A}"/>
              </a:ext>
            </a:extLst>
          </p:cNvPr>
          <p:cNvSpPr>
            <a:spLocks noGrp="1"/>
          </p:cNvSpPr>
          <p:nvPr>
            <p:ph type="title"/>
          </p:nvPr>
        </p:nvSpPr>
        <p:spPr>
          <a:xfrm>
            <a:off x="1143000" y="609600"/>
            <a:ext cx="9875520" cy="446202"/>
          </a:xfrm>
        </p:spPr>
        <p:txBody>
          <a:bodyPr>
            <a:normAutofit fontScale="90000"/>
          </a:bodyPr>
          <a:lstStyle/>
          <a:p>
            <a:r>
              <a:rPr lang="en-IN" dirty="0"/>
              <a:t>Local or Function Scope:</a:t>
            </a:r>
          </a:p>
        </p:txBody>
      </p:sp>
      <p:sp>
        <p:nvSpPr>
          <p:cNvPr id="3" name="Content Placeholder 2">
            <a:extLst>
              <a:ext uri="{FF2B5EF4-FFF2-40B4-BE49-F238E27FC236}">
                <a16:creationId xmlns:a16="http://schemas.microsoft.com/office/drawing/2014/main" id="{DA946E85-A1F0-8C79-7183-E34152425A8C}"/>
              </a:ext>
            </a:extLst>
          </p:cNvPr>
          <p:cNvSpPr>
            <a:spLocks noGrp="1"/>
          </p:cNvSpPr>
          <p:nvPr>
            <p:ph idx="1"/>
          </p:nvPr>
        </p:nvSpPr>
        <p:spPr>
          <a:xfrm>
            <a:off x="1143000" y="1197203"/>
            <a:ext cx="9872871" cy="5213023"/>
          </a:xfrm>
        </p:spPr>
        <p:txBody>
          <a:bodyPr>
            <a:normAutofit fontScale="70000" lnSpcReduction="20000"/>
          </a:bodyPr>
          <a:lstStyle/>
          <a:p>
            <a:r>
              <a:rPr lang="en-US" sz="1400" dirty="0"/>
              <a:t>Variables that are declared inside a function or a method have Local or Function Scope.</a:t>
            </a:r>
          </a:p>
          <a:p>
            <a:r>
              <a:rPr lang="en-US" sz="1400" dirty="0"/>
              <a:t>It means those variables or functions which are declared inside the function or a method can be accessed within that function only.</a:t>
            </a:r>
          </a:p>
          <a:p>
            <a:r>
              <a:rPr lang="en-US" sz="1400" dirty="0"/>
              <a:t>Example 2: In this example, we will declare the main function which will consist of a local/function scoped variable. We will declare a nested function that will take that variable into consideration and perform a multiply operation on it. We will call the nested function inside the main function itself and thereafter the main function outside its declaration.</a:t>
            </a:r>
          </a:p>
          <a:p>
            <a:r>
              <a:rPr lang="en-US" sz="1400" dirty="0"/>
              <a:t>Then at last we will call our local/function scoped variable along with the local/function scoped function to see what output will be displayed upon being called.</a:t>
            </a:r>
          </a:p>
          <a:p>
            <a:pPr marL="548640" lvl="2" indent="0">
              <a:buNone/>
            </a:pPr>
            <a:endParaRPr lang="en-US" sz="1100" dirty="0"/>
          </a:p>
          <a:p>
            <a:pPr marL="548640" lvl="2" indent="0">
              <a:buNone/>
            </a:pPr>
            <a:r>
              <a:rPr lang="en-US" sz="1100" dirty="0"/>
              <a:t>function </a:t>
            </a:r>
            <a:r>
              <a:rPr lang="en-US" sz="1100" dirty="0" err="1"/>
              <a:t>main_function</a:t>
            </a:r>
            <a:r>
              <a:rPr lang="en-US" sz="1100" dirty="0"/>
              <a:t>() {</a:t>
            </a:r>
          </a:p>
          <a:p>
            <a:pPr marL="548640" lvl="2" indent="0">
              <a:buNone/>
            </a:pPr>
            <a:r>
              <a:rPr lang="en-US" sz="1100" dirty="0"/>
              <a:t>        // Variable with Local Scope...    </a:t>
            </a:r>
          </a:p>
          <a:p>
            <a:pPr marL="548640" lvl="2" indent="0">
              <a:buNone/>
            </a:pPr>
            <a:r>
              <a:rPr lang="en-US" sz="1100" dirty="0"/>
              <a:t>        var a = 2;</a:t>
            </a:r>
          </a:p>
          <a:p>
            <a:pPr marL="548640" lvl="2" indent="0">
              <a:buNone/>
            </a:pPr>
            <a:endParaRPr lang="en-US" sz="1100" dirty="0"/>
          </a:p>
          <a:p>
            <a:pPr marL="548640" lvl="2" indent="0">
              <a:buNone/>
            </a:pPr>
            <a:r>
              <a:rPr lang="en-US" sz="1100" dirty="0"/>
              <a:t>        // Nested Function having Function Scope    </a:t>
            </a:r>
          </a:p>
          <a:p>
            <a:pPr marL="548640" lvl="2" indent="0">
              <a:buNone/>
            </a:pPr>
            <a:r>
              <a:rPr lang="en-US" sz="1100" dirty="0"/>
              <a:t>        var multiply = function () {</a:t>
            </a:r>
          </a:p>
          <a:p>
            <a:pPr marL="548640" lvl="2" indent="0">
              <a:buNone/>
            </a:pPr>
            <a:r>
              <a:rPr lang="en-US" sz="1100" dirty="0"/>
              <a:t>            // It can be accessed and altered as well</a:t>
            </a:r>
          </a:p>
          <a:p>
            <a:pPr marL="548640" lvl="2" indent="0">
              <a:buNone/>
            </a:pPr>
            <a:r>
              <a:rPr lang="en-US" sz="1100" dirty="0"/>
              <a:t>            console.log(a * 5);</a:t>
            </a:r>
          </a:p>
          <a:p>
            <a:pPr marL="548640" lvl="2" indent="0">
              <a:buNone/>
            </a:pPr>
            <a:r>
              <a:rPr lang="en-US" sz="1100" dirty="0"/>
              <a:t>        }</a:t>
            </a:r>
          </a:p>
          <a:p>
            <a:pPr marL="548640" lvl="2" indent="0">
              <a:buNone/>
            </a:pPr>
            <a:endParaRPr lang="en-US" sz="1100" dirty="0"/>
          </a:p>
          <a:p>
            <a:pPr marL="548640" lvl="2" indent="0">
              <a:buNone/>
            </a:pPr>
            <a:r>
              <a:rPr lang="en-US" sz="1100" dirty="0"/>
              <a:t>        // Will be called out when </a:t>
            </a:r>
            <a:r>
              <a:rPr lang="en-US" sz="1100" dirty="0" err="1"/>
              <a:t>main_function</a:t>
            </a:r>
            <a:r>
              <a:rPr lang="en-US" sz="1100" dirty="0"/>
              <a:t> gets called</a:t>
            </a:r>
          </a:p>
          <a:p>
            <a:pPr marL="548640" lvl="2" indent="0">
              <a:buNone/>
            </a:pPr>
            <a:r>
              <a:rPr lang="en-US" sz="1100" dirty="0"/>
              <a:t>        multiply();</a:t>
            </a:r>
          </a:p>
          <a:p>
            <a:pPr marL="548640" lvl="2" indent="0">
              <a:buNone/>
            </a:pPr>
            <a:r>
              <a:rPr lang="en-US" sz="1100" dirty="0"/>
              <a:t>    }</a:t>
            </a:r>
          </a:p>
          <a:p>
            <a:pPr marL="548640" lvl="2" indent="0">
              <a:buNone/>
            </a:pPr>
            <a:endParaRPr lang="en-US" sz="1100" dirty="0"/>
          </a:p>
          <a:p>
            <a:pPr marL="548640" lvl="2" indent="0">
              <a:buNone/>
            </a:pPr>
            <a:r>
              <a:rPr lang="en-US" sz="1100" dirty="0"/>
              <a:t>    // Display's the result...</a:t>
            </a:r>
          </a:p>
          <a:p>
            <a:pPr marL="548640" lvl="2" indent="0">
              <a:buNone/>
            </a:pPr>
            <a:r>
              <a:rPr lang="en-US" sz="1100" dirty="0"/>
              <a:t>    console.log(</a:t>
            </a:r>
            <a:r>
              <a:rPr lang="en-US" sz="1100" dirty="0" err="1"/>
              <a:t>main_function</a:t>
            </a:r>
            <a:r>
              <a:rPr lang="en-US" sz="1100" dirty="0"/>
              <a:t>());</a:t>
            </a:r>
          </a:p>
          <a:p>
            <a:pPr marL="548640" lvl="2" indent="0">
              <a:buNone/>
            </a:pPr>
            <a:endParaRPr lang="en-US" sz="1100" dirty="0"/>
          </a:p>
          <a:p>
            <a:pPr marL="548640" lvl="2" indent="0">
              <a:buNone/>
            </a:pPr>
            <a:r>
              <a:rPr lang="en-US" sz="1100" dirty="0"/>
              <a:t>    // Throws a reference error since it is a locally scoped variable</a:t>
            </a:r>
          </a:p>
          <a:p>
            <a:pPr marL="548640" lvl="2" indent="0">
              <a:buNone/>
            </a:pPr>
            <a:r>
              <a:rPr lang="en-US" sz="1100" dirty="0"/>
              <a:t>    console.log(a);</a:t>
            </a:r>
          </a:p>
          <a:p>
            <a:pPr marL="548640" lvl="2" indent="0">
              <a:buNone/>
            </a:pPr>
            <a:endParaRPr lang="en-US" sz="1100" dirty="0"/>
          </a:p>
          <a:p>
            <a:pPr marL="548640" lvl="2" indent="0">
              <a:buNone/>
            </a:pPr>
            <a:r>
              <a:rPr lang="en-US" sz="1100" dirty="0"/>
              <a:t>    // Throws a reference error since it  is a locally scoped function</a:t>
            </a:r>
          </a:p>
          <a:p>
            <a:pPr marL="548640" lvl="2" indent="0">
              <a:buNone/>
            </a:pPr>
            <a:r>
              <a:rPr lang="en-US" sz="1100" dirty="0"/>
              <a:t>    multiplyBy2();</a:t>
            </a:r>
            <a:endParaRPr lang="en-IN" sz="1100" dirty="0"/>
          </a:p>
        </p:txBody>
      </p:sp>
    </p:spTree>
    <p:extLst>
      <p:ext uri="{BB962C8B-B14F-4D97-AF65-F5344CB8AC3E}">
        <p14:creationId xmlns:p14="http://schemas.microsoft.com/office/powerpoint/2010/main" val="25925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ACDF-C7A2-D45C-DF10-BAC7C6FAB31F}"/>
              </a:ext>
            </a:extLst>
          </p:cNvPr>
          <p:cNvSpPr>
            <a:spLocks noGrp="1"/>
          </p:cNvSpPr>
          <p:nvPr>
            <p:ph type="title"/>
          </p:nvPr>
        </p:nvSpPr>
        <p:spPr/>
        <p:txBody>
          <a:bodyPr/>
          <a:lstStyle/>
          <a:p>
            <a:r>
              <a:rPr lang="en-IN" dirty="0"/>
              <a:t>Block Scope</a:t>
            </a:r>
          </a:p>
        </p:txBody>
      </p:sp>
      <p:sp>
        <p:nvSpPr>
          <p:cNvPr id="3" name="Content Placeholder 2">
            <a:extLst>
              <a:ext uri="{FF2B5EF4-FFF2-40B4-BE49-F238E27FC236}">
                <a16:creationId xmlns:a16="http://schemas.microsoft.com/office/drawing/2014/main" id="{1A153485-7C05-1596-C256-715C521B0C3E}"/>
              </a:ext>
            </a:extLst>
          </p:cNvPr>
          <p:cNvSpPr>
            <a:spLocks noGrp="1"/>
          </p:cNvSpPr>
          <p:nvPr>
            <p:ph idx="1"/>
          </p:nvPr>
        </p:nvSpPr>
        <p:spPr/>
        <p:txBody>
          <a:bodyPr>
            <a:normAutofit fontScale="85000" lnSpcReduction="20000"/>
          </a:bodyPr>
          <a:lstStyle/>
          <a:p>
            <a:r>
              <a:rPr lang="en-US" dirty="0"/>
              <a:t>Block Scope is related to the variables or functions which are declared using let and const since var does not have block scope.</a:t>
            </a:r>
          </a:p>
          <a:p>
            <a:r>
              <a:rPr lang="en-US" dirty="0"/>
              <a:t>Block Scope tells us that variables that are declared inside a block { }, can be accessed within that block only, not outside of that block.</a:t>
            </a:r>
          </a:p>
          <a:p>
            <a:r>
              <a:rPr lang="en-US" dirty="0"/>
              <a:t>Example 3: In this example, we will declare a block using curly braces “{ }”, and inside that block, we will declare a variable having a certain value in it. We will call that variable outside the blocked scope to see what output it actually displays upon calling.</a:t>
            </a:r>
          </a:p>
          <a:p>
            <a:endParaRPr lang="en-US" dirty="0"/>
          </a:p>
          <a:p>
            <a:pPr marL="548640" lvl="2" indent="0">
              <a:buNone/>
            </a:pPr>
            <a:r>
              <a:rPr lang="en-US" dirty="0"/>
              <a:t>{</a:t>
            </a:r>
          </a:p>
          <a:p>
            <a:pPr marL="548640" lvl="2" indent="0">
              <a:buNone/>
            </a:pPr>
            <a:r>
              <a:rPr lang="en-US" dirty="0"/>
              <a:t>        let x = 13;</a:t>
            </a:r>
          </a:p>
          <a:p>
            <a:pPr marL="548640" lvl="2" indent="0">
              <a:buNone/>
            </a:pPr>
            <a:r>
              <a:rPr lang="en-US" dirty="0"/>
              <a:t>    }</a:t>
            </a:r>
          </a:p>
          <a:p>
            <a:pPr marL="548640" lvl="2" indent="0">
              <a:buNone/>
            </a:pPr>
            <a:r>
              <a:rPr lang="en-US" dirty="0"/>
              <a:t>    // Throws a reference error </a:t>
            </a:r>
          </a:p>
          <a:p>
            <a:pPr marL="548640" lvl="2" indent="0">
              <a:buNone/>
            </a:pPr>
            <a:r>
              <a:rPr lang="en-US" dirty="0"/>
              <a:t>    // since x is declared inside a block which </a:t>
            </a:r>
          </a:p>
          <a:p>
            <a:pPr marL="548640" lvl="2" indent="0">
              <a:buNone/>
            </a:pPr>
            <a:r>
              <a:rPr lang="en-US" dirty="0"/>
              <a:t>    // cannot be used outside the block</a:t>
            </a:r>
          </a:p>
          <a:p>
            <a:pPr marL="548640" lvl="2" indent="0">
              <a:buNone/>
            </a:pPr>
            <a:r>
              <a:rPr lang="en-US" dirty="0"/>
              <a:t>    console.log(x);</a:t>
            </a:r>
            <a:endParaRPr lang="en-IN" dirty="0"/>
          </a:p>
        </p:txBody>
      </p:sp>
    </p:spTree>
    <p:extLst>
      <p:ext uri="{BB962C8B-B14F-4D97-AF65-F5344CB8AC3E}">
        <p14:creationId xmlns:p14="http://schemas.microsoft.com/office/powerpoint/2010/main" val="362512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D5DD-F9ED-6E89-7DAB-B234FE2FFDA2}"/>
              </a:ext>
            </a:extLst>
          </p:cNvPr>
          <p:cNvSpPr>
            <a:spLocks noGrp="1"/>
          </p:cNvSpPr>
          <p:nvPr>
            <p:ph type="title"/>
          </p:nvPr>
        </p:nvSpPr>
        <p:spPr>
          <a:xfrm>
            <a:off x="1143000" y="609600"/>
            <a:ext cx="9875520" cy="644165"/>
          </a:xfrm>
        </p:spPr>
        <p:txBody>
          <a:bodyPr>
            <a:normAutofit fontScale="90000"/>
          </a:bodyPr>
          <a:lstStyle/>
          <a:p>
            <a:r>
              <a:rPr lang="en-IN" dirty="0"/>
              <a:t>Scope Chain</a:t>
            </a:r>
          </a:p>
        </p:txBody>
      </p:sp>
      <p:sp>
        <p:nvSpPr>
          <p:cNvPr id="3" name="Content Placeholder 2">
            <a:extLst>
              <a:ext uri="{FF2B5EF4-FFF2-40B4-BE49-F238E27FC236}">
                <a16:creationId xmlns:a16="http://schemas.microsoft.com/office/drawing/2014/main" id="{654F5908-0F15-28B3-09EC-BE17D8A37BE3}"/>
              </a:ext>
            </a:extLst>
          </p:cNvPr>
          <p:cNvSpPr>
            <a:spLocks noGrp="1"/>
          </p:cNvSpPr>
          <p:nvPr>
            <p:ph idx="1"/>
          </p:nvPr>
        </p:nvSpPr>
        <p:spPr>
          <a:xfrm>
            <a:off x="1143000" y="1432874"/>
            <a:ext cx="9872871" cy="5015060"/>
          </a:xfrm>
        </p:spPr>
        <p:txBody>
          <a:bodyPr>
            <a:normAutofit fontScale="92500" lnSpcReduction="10000"/>
          </a:bodyPr>
          <a:lstStyle/>
          <a:p>
            <a:r>
              <a:rPr lang="en-US" dirty="0"/>
              <a:t>JavaScript engine uses scopes to find out the exact location or accessibility of variables and that particular process is known as Scope Chain.</a:t>
            </a:r>
          </a:p>
          <a:p>
            <a:r>
              <a:rPr lang="en-US" dirty="0"/>
              <a:t>Scope Chain means that one variable has a scope (it may be global or local/function or block scope) is used by another variable or function having another scope (may be global or local/function or block scope).</a:t>
            </a:r>
          </a:p>
          <a:p>
            <a:r>
              <a:rPr lang="en-US" dirty="0"/>
              <a:t>This complete chain formation goes on and stops when the user wishes to stop it according to the requirement.</a:t>
            </a:r>
          </a:p>
          <a:p>
            <a:r>
              <a:rPr lang="en-US" dirty="0"/>
              <a:t>Example 4: In this example, we will first declare a global scope variable which we will use in the later part of the code, and then we will declare the main function inside which we will do some stuff. We will declare another local/function scoped variable inside that main function and just after that we will declare two nested functions (having local/function scope) within the main function itself.</a:t>
            </a:r>
          </a:p>
          <a:p>
            <a:pPr lvl="1"/>
            <a:r>
              <a:rPr lang="en-US" dirty="0"/>
              <a:t>First, the nested function will print the value of the local/function scoped variable and the second nested function will display the value of the globally scoped variable.</a:t>
            </a:r>
          </a:p>
          <a:p>
            <a:pPr lvl="1"/>
            <a:r>
              <a:rPr lang="en-US" dirty="0"/>
              <a:t>We will call the two nested functions inside the main function and then call the main function outside its declaration namespace. </a:t>
            </a:r>
            <a:endParaRPr lang="en-IN" dirty="0"/>
          </a:p>
        </p:txBody>
      </p:sp>
    </p:spTree>
    <p:extLst>
      <p:ext uri="{BB962C8B-B14F-4D97-AF65-F5344CB8AC3E}">
        <p14:creationId xmlns:p14="http://schemas.microsoft.com/office/powerpoint/2010/main" val="10562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DF0ED5-5228-BFE2-A106-077618E76AE1}"/>
              </a:ext>
            </a:extLst>
          </p:cNvPr>
          <p:cNvSpPr>
            <a:spLocks noGrp="1"/>
          </p:cNvSpPr>
          <p:nvPr>
            <p:ph idx="1"/>
          </p:nvPr>
        </p:nvSpPr>
        <p:spPr>
          <a:xfrm>
            <a:off x="1143000" y="461913"/>
            <a:ext cx="9872871" cy="5863473"/>
          </a:xfrm>
        </p:spPr>
        <p:txBody>
          <a:bodyPr>
            <a:normAutofit fontScale="70000" lnSpcReduction="20000"/>
          </a:bodyPr>
          <a:lstStyle/>
          <a:p>
            <a:pPr marL="45720" indent="0">
              <a:buNone/>
            </a:pPr>
            <a:r>
              <a:rPr lang="en-IN" dirty="0"/>
              <a:t>// Global variable</a:t>
            </a:r>
          </a:p>
          <a:p>
            <a:pPr marL="45720" indent="0">
              <a:buNone/>
            </a:pPr>
            <a:r>
              <a:rPr lang="en-IN" dirty="0"/>
              <a:t>    var </a:t>
            </a:r>
            <a:r>
              <a:rPr lang="en-IN" dirty="0" err="1"/>
              <a:t>global_variable</a:t>
            </a:r>
            <a:r>
              <a:rPr lang="en-IN" dirty="0"/>
              <a:t> = 20;</a:t>
            </a:r>
          </a:p>
          <a:p>
            <a:pPr marL="45720" indent="0">
              <a:buNone/>
            </a:pPr>
            <a:r>
              <a:rPr lang="en-IN" dirty="0"/>
              <a:t>    function </a:t>
            </a:r>
            <a:r>
              <a:rPr lang="en-IN" dirty="0" err="1"/>
              <a:t>main_function</a:t>
            </a:r>
            <a:r>
              <a:rPr lang="en-IN" dirty="0"/>
              <a:t>() {</a:t>
            </a:r>
          </a:p>
          <a:p>
            <a:pPr marL="45720" indent="0">
              <a:buNone/>
            </a:pPr>
            <a:r>
              <a:rPr lang="en-IN" dirty="0"/>
              <a:t>        // Local Variable</a:t>
            </a:r>
          </a:p>
          <a:p>
            <a:pPr marL="45720" indent="0">
              <a:buNone/>
            </a:pPr>
            <a:r>
              <a:rPr lang="en-IN" dirty="0"/>
              <a:t>        var </a:t>
            </a:r>
            <a:r>
              <a:rPr lang="en-IN" dirty="0" err="1"/>
              <a:t>local_variable</a:t>
            </a:r>
            <a:r>
              <a:rPr lang="en-IN" dirty="0"/>
              <a:t> = 30;</a:t>
            </a:r>
          </a:p>
          <a:p>
            <a:pPr marL="45720" indent="0">
              <a:buNone/>
            </a:pPr>
            <a:r>
              <a:rPr lang="en-IN" dirty="0"/>
              <a:t>        var </a:t>
            </a:r>
            <a:r>
              <a:rPr lang="en-IN" dirty="0" err="1"/>
              <a:t>nested_function</a:t>
            </a:r>
            <a:r>
              <a:rPr lang="en-IN" dirty="0"/>
              <a:t> = function () {</a:t>
            </a:r>
          </a:p>
          <a:p>
            <a:pPr marL="45720" indent="0">
              <a:buNone/>
            </a:pPr>
            <a:r>
              <a:rPr lang="en-IN" dirty="0"/>
              <a:t>            // Display the value inside the local variable</a:t>
            </a:r>
          </a:p>
          <a:p>
            <a:pPr marL="45720" indent="0">
              <a:buNone/>
            </a:pPr>
            <a:r>
              <a:rPr lang="en-IN" dirty="0"/>
              <a:t>            console.log(</a:t>
            </a:r>
            <a:r>
              <a:rPr lang="en-IN" dirty="0" err="1"/>
              <a:t>local_variable</a:t>
            </a:r>
            <a:r>
              <a:rPr lang="en-IN" dirty="0"/>
              <a:t>);	//30</a:t>
            </a:r>
          </a:p>
          <a:p>
            <a:pPr marL="45720" indent="0">
              <a:buNone/>
            </a:pPr>
            <a:r>
              <a:rPr lang="en-IN" dirty="0"/>
              <a:t>        }</a:t>
            </a:r>
          </a:p>
          <a:p>
            <a:pPr marL="45720" indent="0">
              <a:buNone/>
            </a:pPr>
            <a:r>
              <a:rPr lang="en-IN" dirty="0"/>
              <a:t>        var </a:t>
            </a:r>
            <a:r>
              <a:rPr lang="en-IN" dirty="0" err="1"/>
              <a:t>another_nested_function</a:t>
            </a:r>
            <a:r>
              <a:rPr lang="en-IN" dirty="0"/>
              <a:t> = function () {    </a:t>
            </a:r>
          </a:p>
          <a:p>
            <a:pPr marL="45720" indent="0">
              <a:buNone/>
            </a:pPr>
            <a:r>
              <a:rPr lang="en-IN" dirty="0"/>
              <a:t>            // Displays the value inside the global variable</a:t>
            </a:r>
          </a:p>
          <a:p>
            <a:pPr marL="45720" indent="0">
              <a:buNone/>
            </a:pPr>
            <a:r>
              <a:rPr lang="en-IN" dirty="0"/>
              <a:t>            console.log(</a:t>
            </a:r>
            <a:r>
              <a:rPr lang="en-IN" dirty="0" err="1"/>
              <a:t>global_variable</a:t>
            </a:r>
            <a:r>
              <a:rPr lang="en-IN" dirty="0"/>
              <a:t>);	//20</a:t>
            </a:r>
          </a:p>
          <a:p>
            <a:pPr marL="45720" indent="0">
              <a:buNone/>
            </a:pPr>
            <a:r>
              <a:rPr lang="en-IN" dirty="0"/>
              <a:t>        }</a:t>
            </a:r>
          </a:p>
          <a:p>
            <a:pPr marL="45720" indent="0">
              <a:buNone/>
            </a:pPr>
            <a:r>
              <a:rPr lang="en-IN" dirty="0"/>
              <a:t>        </a:t>
            </a:r>
            <a:r>
              <a:rPr lang="en-IN" dirty="0" err="1"/>
              <a:t>nested_function</a:t>
            </a:r>
            <a:r>
              <a:rPr lang="en-IN" dirty="0"/>
              <a:t>();</a:t>
            </a:r>
          </a:p>
          <a:p>
            <a:pPr marL="45720" indent="0">
              <a:buNone/>
            </a:pPr>
            <a:r>
              <a:rPr lang="en-IN" dirty="0"/>
              <a:t>        </a:t>
            </a:r>
            <a:r>
              <a:rPr lang="en-IN" dirty="0" err="1"/>
              <a:t>another_nested_function</a:t>
            </a:r>
            <a:r>
              <a:rPr lang="en-IN" dirty="0"/>
              <a:t>();</a:t>
            </a:r>
          </a:p>
          <a:p>
            <a:pPr marL="45720" indent="0">
              <a:buNone/>
            </a:pPr>
            <a:r>
              <a:rPr lang="en-IN" dirty="0"/>
              <a:t>    }</a:t>
            </a:r>
          </a:p>
          <a:p>
            <a:pPr marL="45720" indent="0">
              <a:buNone/>
            </a:pPr>
            <a:r>
              <a:rPr lang="en-IN" dirty="0"/>
              <a:t>    </a:t>
            </a:r>
            <a:r>
              <a:rPr lang="en-IN" dirty="0" err="1"/>
              <a:t>main_function</a:t>
            </a:r>
            <a:r>
              <a:rPr lang="en-IN" dirty="0"/>
              <a:t>();</a:t>
            </a:r>
          </a:p>
        </p:txBody>
      </p:sp>
    </p:spTree>
    <p:extLst>
      <p:ext uri="{BB962C8B-B14F-4D97-AF65-F5344CB8AC3E}">
        <p14:creationId xmlns:p14="http://schemas.microsoft.com/office/powerpoint/2010/main" val="142982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442F-7830-4BB8-B58C-88D4AA6FB252}"/>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How JavaScript Works</a:t>
            </a:r>
            <a:endParaRPr lang="en-US" dirty="0"/>
          </a:p>
        </p:txBody>
      </p:sp>
      <p:sp>
        <p:nvSpPr>
          <p:cNvPr id="3" name="Content Placeholder 2">
            <a:extLst>
              <a:ext uri="{FF2B5EF4-FFF2-40B4-BE49-F238E27FC236}">
                <a16:creationId xmlns:a16="http://schemas.microsoft.com/office/drawing/2014/main" id="{C59B1D36-82A5-4D58-B3E6-B6552A36BCAA}"/>
              </a:ext>
            </a:extLst>
          </p:cNvPr>
          <p:cNvSpPr>
            <a:spLocks noGrp="1"/>
          </p:cNvSpPr>
          <p:nvPr>
            <p:ph idx="1"/>
          </p:nvPr>
        </p:nvSpPr>
        <p:spPr>
          <a:xfrm>
            <a:off x="1143000" y="1272619"/>
            <a:ext cx="9872871" cy="5250729"/>
          </a:xfrm>
        </p:spPr>
        <p:txBody>
          <a:bodyPr>
            <a:normAutofit fontScale="92500" lnSpcReduction="10000"/>
          </a:bodyPr>
          <a:lstStyle/>
          <a:p>
            <a:pPr algn="just"/>
            <a:r>
              <a:rPr lang="en-US" b="0" i="0" dirty="0">
                <a:effectLst/>
                <a:latin typeface="sofia-pro"/>
              </a:rPr>
              <a:t>JavaScript is an interesting language in the world and its working procedure quite be different from other languages. JavaScript is </a:t>
            </a:r>
            <a:r>
              <a:rPr lang="en-US" b="1" i="0" dirty="0">
                <a:effectLst/>
                <a:latin typeface="sofia-pro"/>
              </a:rPr>
              <a:t>synchronous</a:t>
            </a:r>
            <a:r>
              <a:rPr lang="en-US" b="0" i="0" dirty="0">
                <a:effectLst/>
                <a:latin typeface="sofia-pro"/>
              </a:rPr>
              <a:t> (specific order of execution), </a:t>
            </a:r>
            <a:r>
              <a:rPr lang="en-US" b="1" i="0" dirty="0">
                <a:effectLst/>
                <a:latin typeface="sofia-pro"/>
              </a:rPr>
              <a:t>single-threaded</a:t>
            </a:r>
            <a:r>
              <a:rPr lang="en-US" b="0" i="0" dirty="0">
                <a:effectLst/>
                <a:latin typeface="sofia-pro"/>
              </a:rPr>
              <a:t> language(it means JavaScript can only execute one command at a time). </a:t>
            </a:r>
          </a:p>
          <a:p>
            <a:pPr algn="just"/>
            <a:r>
              <a:rPr lang="en-US" b="0" i="0" dirty="0">
                <a:effectLst/>
                <a:latin typeface="sofia-pro"/>
              </a:rPr>
              <a:t>Everything in JavaScript happens insides an </a:t>
            </a:r>
            <a:r>
              <a:rPr lang="en-US" b="1" i="0" dirty="0">
                <a:effectLst/>
                <a:latin typeface="sofia-pro"/>
              </a:rPr>
              <a:t>EXECUTION CONTEXT</a:t>
            </a:r>
            <a:r>
              <a:rPr lang="en-US" b="0" i="0" dirty="0">
                <a:effectLst/>
                <a:latin typeface="sofia-pro"/>
              </a:rPr>
              <a:t>, which you can assume to be a big box or a container in which whole JavaScript code is executed. The EXECUTION CONTEXT contains two parts one is </a:t>
            </a:r>
            <a:r>
              <a:rPr lang="en-US" b="1" i="0" dirty="0">
                <a:effectLst/>
                <a:latin typeface="sofia-pro"/>
              </a:rPr>
              <a:t>Memory</a:t>
            </a:r>
            <a:r>
              <a:rPr lang="en-US" b="0" i="0" dirty="0">
                <a:effectLst/>
                <a:latin typeface="sofia-pro"/>
              </a:rPr>
              <a:t>(Variable Environment), where all the variables and functions store </a:t>
            </a:r>
            <a:r>
              <a:rPr lang="en-US" b="1" i="0" dirty="0">
                <a:effectLst/>
                <a:latin typeface="sofia-pro"/>
              </a:rPr>
              <a:t>key: value pair</a:t>
            </a:r>
            <a:r>
              <a:rPr lang="en-US" b="0" i="0" dirty="0">
                <a:effectLst/>
                <a:latin typeface="sofia-pro"/>
              </a:rPr>
              <a:t> and the other is </a:t>
            </a:r>
            <a:r>
              <a:rPr lang="en-US" b="1" i="0" dirty="0">
                <a:effectLst/>
                <a:latin typeface="sofia-pro"/>
              </a:rPr>
              <a:t>Code Component</a:t>
            </a:r>
            <a:r>
              <a:rPr lang="en-US" b="0" i="0" dirty="0">
                <a:effectLst/>
                <a:latin typeface="sofia-pro"/>
              </a:rPr>
              <a:t>(Thread of Execution), where code is executed one line at a time(pictorial representation shown in below). </a:t>
            </a:r>
          </a:p>
          <a:p>
            <a:pPr algn="just"/>
            <a:endParaRPr lang="en-US" b="0" i="0" dirty="0">
              <a:effectLst/>
              <a:latin typeface="sofia-pro"/>
            </a:endParaRPr>
          </a:p>
          <a:p>
            <a:pPr algn="just"/>
            <a:endParaRPr lang="en-US" dirty="0">
              <a:latin typeface="sofia-pro"/>
            </a:endParaRPr>
          </a:p>
          <a:p>
            <a:pPr algn="just"/>
            <a:endParaRPr lang="en-US" b="0" i="0" dirty="0">
              <a:effectLst/>
              <a:latin typeface="sofia-pro"/>
            </a:endParaRPr>
          </a:p>
          <a:p>
            <a:pPr algn="just"/>
            <a:endParaRPr lang="en-US" b="0" i="0" dirty="0">
              <a:effectLst/>
              <a:latin typeface="sofia-pro"/>
            </a:endParaRPr>
          </a:p>
          <a:p>
            <a:pPr algn="just"/>
            <a:r>
              <a:rPr lang="en-US" b="0" i="0" dirty="0">
                <a:effectLst/>
                <a:latin typeface="sofia-pro"/>
              </a:rPr>
              <a:t>Now, </a:t>
            </a:r>
            <a:r>
              <a:rPr lang="en-US" b="1" i="0" dirty="0">
                <a:effectLst/>
                <a:latin typeface="sofia-pro"/>
              </a:rPr>
              <a:t>What happens when you run JavaScript Code?</a:t>
            </a:r>
            <a:endParaRPr lang="en-US" b="0" i="0" dirty="0">
              <a:effectLst/>
              <a:latin typeface="sofia-pro"/>
            </a:endParaRPr>
          </a:p>
          <a:p>
            <a:pPr algn="just"/>
            <a:r>
              <a:rPr lang="en-US" b="0" i="0" dirty="0">
                <a:effectLst/>
                <a:latin typeface="sofia-pro"/>
              </a:rPr>
              <a:t>The simple answer is:</a:t>
            </a:r>
            <a:r>
              <a:rPr lang="en-US" b="1" i="0" dirty="0">
                <a:effectLst/>
                <a:latin typeface="sofia-pro"/>
              </a:rPr>
              <a:t> A Execution Context Created. </a:t>
            </a:r>
            <a:endParaRPr lang="en-US" b="0" i="0" dirty="0">
              <a:effectLst/>
              <a:latin typeface="sofia-pro"/>
            </a:endParaRPr>
          </a:p>
        </p:txBody>
      </p:sp>
      <p:pic>
        <p:nvPicPr>
          <p:cNvPr id="1026" name="Picture 2">
            <a:extLst>
              <a:ext uri="{FF2B5EF4-FFF2-40B4-BE49-F238E27FC236}">
                <a16:creationId xmlns:a16="http://schemas.microsoft.com/office/drawing/2014/main" id="{6140AACC-6413-4567-5348-2C7D9DF3C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554" y="3780148"/>
            <a:ext cx="3911143" cy="160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05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A5D7-2F5F-9D9A-9A9E-4BCC47095D0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D58CE9-566F-3446-06D8-DC213966D57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94664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E32B-0010-4C23-BB0C-4C1A377A6598}"/>
              </a:ext>
            </a:extLst>
          </p:cNvPr>
          <p:cNvSpPr>
            <a:spLocks noGrp="1"/>
          </p:cNvSpPr>
          <p:nvPr>
            <p:ph type="title"/>
          </p:nvPr>
        </p:nvSpPr>
        <p:spPr/>
        <p:txBody>
          <a:bodyPr/>
          <a:lstStyle/>
          <a:p>
            <a:r>
              <a:rPr lang="en-US" dirty="0"/>
              <a:t>Now we write a demo code below and we will understand it line by line</a:t>
            </a:r>
          </a:p>
        </p:txBody>
      </p:sp>
      <p:sp>
        <p:nvSpPr>
          <p:cNvPr id="3" name="Content Placeholder 2">
            <a:extLst>
              <a:ext uri="{FF2B5EF4-FFF2-40B4-BE49-F238E27FC236}">
                <a16:creationId xmlns:a16="http://schemas.microsoft.com/office/drawing/2014/main" id="{5D4CA215-FE8D-4F8D-8C29-71253B9E22F7}"/>
              </a:ext>
            </a:extLst>
          </p:cNvPr>
          <p:cNvSpPr>
            <a:spLocks noGrp="1"/>
          </p:cNvSpPr>
          <p:nvPr>
            <p:ph idx="1"/>
          </p:nvPr>
        </p:nvSpPr>
        <p:spPr>
          <a:xfrm>
            <a:off x="1143000" y="2057401"/>
            <a:ext cx="9872871" cy="2580588"/>
          </a:xfrm>
        </p:spPr>
        <p:txBody>
          <a:bodyPr>
            <a:normAutofit fontScale="55000" lnSpcReduction="20000"/>
          </a:bodyPr>
          <a:lstStyle/>
          <a:p>
            <a:pPr marL="45720" indent="0">
              <a:buNone/>
            </a:pPr>
            <a:r>
              <a:rPr lang="en-US" dirty="0"/>
              <a:t> var n = 3;</a:t>
            </a:r>
          </a:p>
          <a:p>
            <a:pPr marL="45720" indent="0">
              <a:buNone/>
            </a:pPr>
            <a:r>
              <a:rPr lang="en-US" dirty="0"/>
              <a:t>    function </a:t>
            </a:r>
            <a:r>
              <a:rPr lang="en-US" dirty="0" err="1"/>
              <a:t>squr</a:t>
            </a:r>
            <a:r>
              <a:rPr lang="en-US" dirty="0"/>
              <a:t>(num) {</a:t>
            </a:r>
          </a:p>
          <a:p>
            <a:pPr marL="45720" indent="0">
              <a:buNone/>
            </a:pPr>
            <a:r>
              <a:rPr lang="en-US" dirty="0"/>
              <a:t>        var </a:t>
            </a:r>
            <a:r>
              <a:rPr lang="en-US" dirty="0" err="1"/>
              <a:t>ans</a:t>
            </a:r>
            <a:r>
              <a:rPr lang="en-US" dirty="0"/>
              <a:t> = num * num;</a:t>
            </a:r>
          </a:p>
          <a:p>
            <a:pPr marL="45720" indent="0">
              <a:buNone/>
            </a:pPr>
            <a:r>
              <a:rPr lang="en-US" dirty="0"/>
              <a:t>        return </a:t>
            </a:r>
            <a:r>
              <a:rPr lang="en-US" dirty="0" err="1"/>
              <a:t>ans</a:t>
            </a:r>
            <a:r>
              <a:rPr lang="en-US" dirty="0"/>
              <a:t>;</a:t>
            </a:r>
          </a:p>
          <a:p>
            <a:pPr marL="45720" indent="0">
              <a:buNone/>
            </a:pPr>
            <a:r>
              <a:rPr lang="en-US" dirty="0"/>
              <a:t>    }</a:t>
            </a:r>
          </a:p>
          <a:p>
            <a:pPr marL="45720" indent="0">
              <a:buNone/>
            </a:pPr>
            <a:r>
              <a:rPr lang="en-US" dirty="0"/>
              <a:t>    var three = </a:t>
            </a:r>
            <a:r>
              <a:rPr lang="en-US" dirty="0" err="1"/>
              <a:t>squr</a:t>
            </a:r>
            <a:r>
              <a:rPr lang="en-US" dirty="0"/>
              <a:t>(n);</a:t>
            </a:r>
          </a:p>
          <a:p>
            <a:pPr marL="45720" indent="0">
              <a:buNone/>
            </a:pPr>
            <a:r>
              <a:rPr lang="en-US" dirty="0"/>
              <a:t>When you run this whole code a global EXECUTION CONTEXT is created and it contains two parts one is memory and the other is code execution. </a:t>
            </a:r>
          </a:p>
          <a:p>
            <a:pPr marL="45720" indent="0">
              <a:buNone/>
            </a:pPr>
            <a:r>
              <a:rPr lang="en-US" dirty="0"/>
              <a:t>When the first line is encountered it will reserve memory for all variables(n, three, five) and function(square). When reserving the memory for variables it reserves a special value undefined and for function, it stores the whole code. The pictorial representation is shown below.</a:t>
            </a:r>
          </a:p>
          <a:p>
            <a:pPr marL="45720" indent="0">
              <a:buNone/>
            </a:pPr>
            <a:endParaRPr lang="en-US" dirty="0"/>
          </a:p>
        </p:txBody>
      </p:sp>
      <p:pic>
        <p:nvPicPr>
          <p:cNvPr id="2052" name="Picture 4">
            <a:extLst>
              <a:ext uri="{FF2B5EF4-FFF2-40B4-BE49-F238E27FC236}">
                <a16:creationId xmlns:a16="http://schemas.microsoft.com/office/drawing/2014/main" id="{1AA8FAA3-6C91-D424-DA7B-9107FEB23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955" y="4729430"/>
            <a:ext cx="5543119" cy="1806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47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2C3DB-F9C2-4487-8021-734EA46E27D1}"/>
              </a:ext>
            </a:extLst>
          </p:cNvPr>
          <p:cNvSpPr>
            <a:spLocks noGrp="1"/>
          </p:cNvSpPr>
          <p:nvPr>
            <p:ph idx="1"/>
          </p:nvPr>
        </p:nvSpPr>
        <p:spPr>
          <a:xfrm>
            <a:off x="1143000" y="518474"/>
            <a:ext cx="9872871" cy="3129699"/>
          </a:xfrm>
        </p:spPr>
        <p:txBody>
          <a:bodyPr>
            <a:normAutofit lnSpcReduction="10000"/>
          </a:bodyPr>
          <a:lstStyle/>
          <a:p>
            <a:pPr marL="45720" indent="0" algn="just">
              <a:buNone/>
            </a:pPr>
            <a:r>
              <a:rPr lang="en-US" b="0" i="0" dirty="0">
                <a:effectLst/>
                <a:latin typeface="sofia-pro"/>
              </a:rPr>
              <a:t>After allocating memory for all variables and function, code execution phase starts(code runs line by line). </a:t>
            </a:r>
          </a:p>
          <a:p>
            <a:pPr marL="45720" indent="0" algn="just">
              <a:buNone/>
            </a:pPr>
            <a:r>
              <a:rPr lang="en-US" b="0" i="0" dirty="0">
                <a:effectLst/>
                <a:latin typeface="sofia-pro"/>
              </a:rPr>
              <a:t>Line 1: var n=3,  3 value placed into the n identifier.</a:t>
            </a:r>
          </a:p>
          <a:p>
            <a:pPr marL="45720" indent="0" algn="just">
              <a:buNone/>
            </a:pPr>
            <a:r>
              <a:rPr lang="en-US" b="0" i="0" dirty="0">
                <a:effectLst/>
                <a:latin typeface="sofia-pro"/>
              </a:rPr>
              <a:t>Line 2-5: nothing to execute.</a:t>
            </a:r>
          </a:p>
          <a:p>
            <a:pPr marL="45720" indent="0" algn="just">
              <a:buNone/>
            </a:pPr>
            <a:r>
              <a:rPr lang="en-US" b="0" i="0" dirty="0">
                <a:effectLst/>
                <a:latin typeface="sofia-pro"/>
              </a:rPr>
              <a:t>line 6: We invoke a function, now function is the heart of JavaScript. The function is a mini-program and whenever a new function is invoked all together a new EXECUTION CONTEXT is created(inside the code execution phase). It also contains two-part memory and code execution phase. Memory is allocated for variable and function(it involves function parameters and other variables).</a:t>
            </a:r>
          </a:p>
        </p:txBody>
      </p:sp>
      <p:pic>
        <p:nvPicPr>
          <p:cNvPr id="3074" name="Picture 2">
            <a:extLst>
              <a:ext uri="{FF2B5EF4-FFF2-40B4-BE49-F238E27FC236}">
                <a16:creationId xmlns:a16="http://schemas.microsoft.com/office/drawing/2014/main" id="{5296903F-F8C9-11F7-583C-E23D1D1FE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07" y="4352090"/>
            <a:ext cx="4059338" cy="15019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EAEE73A-D3D1-AFC6-17B1-F4E679925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717" y="4309226"/>
            <a:ext cx="3754888" cy="150195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0EE5D2BC-205B-0CC1-48A9-84179D7CD5F4}"/>
              </a:ext>
            </a:extLst>
          </p:cNvPr>
          <p:cNvSpPr/>
          <p:nvPr/>
        </p:nvSpPr>
        <p:spPr>
          <a:xfrm>
            <a:off x="4986779" y="4352090"/>
            <a:ext cx="2441543" cy="145909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b="0" i="0" dirty="0">
                <a:solidFill>
                  <a:srgbClr val="273239"/>
                </a:solidFill>
                <a:effectLst/>
                <a:latin typeface="sofia-pro"/>
              </a:rPr>
              <a:t>After allocating memory, the code execution phase comes here, the code inside the function executes, and undefined is replaced by the actual value. </a:t>
            </a:r>
            <a:endParaRPr lang="en-IN" sz="900" dirty="0"/>
          </a:p>
        </p:txBody>
      </p:sp>
    </p:spTree>
    <p:extLst>
      <p:ext uri="{BB962C8B-B14F-4D97-AF65-F5344CB8AC3E}">
        <p14:creationId xmlns:p14="http://schemas.microsoft.com/office/powerpoint/2010/main" val="263843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0FBC7-2B1F-4DA0-8454-E048F9FE63FA}"/>
              </a:ext>
            </a:extLst>
          </p:cNvPr>
          <p:cNvSpPr>
            <a:spLocks noGrp="1"/>
          </p:cNvSpPr>
          <p:nvPr>
            <p:ph idx="1"/>
          </p:nvPr>
        </p:nvSpPr>
        <p:spPr>
          <a:xfrm>
            <a:off x="1143000" y="537328"/>
            <a:ext cx="9872871" cy="5558672"/>
          </a:xfrm>
        </p:spPr>
        <p:txBody>
          <a:bodyPr>
            <a:normAutofit/>
          </a:bodyPr>
          <a:lstStyle/>
          <a:p>
            <a:pPr marL="45720" indent="0">
              <a:buNone/>
            </a:pPr>
            <a:r>
              <a:rPr lang="en-US" dirty="0"/>
              <a:t>After that when return is encountered, return the control of the program to the place where the function is invoked. Now the control goes to line 6, it finds the answer in local memory and returns the control three and value of three(undefined) is replaced by the value of </a:t>
            </a:r>
            <a:r>
              <a:rPr lang="en-US" dirty="0" err="1"/>
              <a:t>ans</a:t>
            </a:r>
            <a:r>
              <a:rPr lang="en-US" dirty="0"/>
              <a:t> and after that whole thing is deleted(execution context).</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US" dirty="0"/>
              <a:t>After that Global Execution Context is deleted and our program ends. And one more thing, JavaScript handles deletion and creation (to manage the execution context). It’s managing a stack. It's name is CALL STACK. It is a stack that maintains the order of execution. </a:t>
            </a:r>
          </a:p>
        </p:txBody>
      </p:sp>
      <p:pic>
        <p:nvPicPr>
          <p:cNvPr id="4102" name="Picture 6">
            <a:extLst>
              <a:ext uri="{FF2B5EF4-FFF2-40B4-BE49-F238E27FC236}">
                <a16:creationId xmlns:a16="http://schemas.microsoft.com/office/drawing/2014/main" id="{D6A7C7C1-9264-52BE-B1D3-3A05933D9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608" y="2312710"/>
            <a:ext cx="5057089" cy="200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35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00DB-9432-4878-AE1B-9E775B595DE7}"/>
              </a:ext>
            </a:extLst>
          </p:cNvPr>
          <p:cNvSpPr>
            <a:spLocks noGrp="1"/>
          </p:cNvSpPr>
          <p:nvPr>
            <p:ph type="title"/>
          </p:nvPr>
        </p:nvSpPr>
        <p:spPr>
          <a:xfrm>
            <a:off x="1143000" y="609600"/>
            <a:ext cx="9875520" cy="719579"/>
          </a:xfrm>
        </p:spPr>
        <p:txBody>
          <a:bodyPr/>
          <a:lstStyle/>
          <a:p>
            <a:r>
              <a:rPr lang="en-US" dirty="0"/>
              <a:t>Call Stack</a:t>
            </a:r>
          </a:p>
        </p:txBody>
      </p:sp>
      <p:sp>
        <p:nvSpPr>
          <p:cNvPr id="3" name="Content Placeholder 2">
            <a:extLst>
              <a:ext uri="{FF2B5EF4-FFF2-40B4-BE49-F238E27FC236}">
                <a16:creationId xmlns:a16="http://schemas.microsoft.com/office/drawing/2014/main" id="{9B23ADD6-4AE2-46E9-96DE-F3836BD36F90}"/>
              </a:ext>
            </a:extLst>
          </p:cNvPr>
          <p:cNvSpPr>
            <a:spLocks noGrp="1"/>
          </p:cNvSpPr>
          <p:nvPr>
            <p:ph idx="1"/>
          </p:nvPr>
        </p:nvSpPr>
        <p:spPr>
          <a:xfrm>
            <a:off x="1143000" y="1395167"/>
            <a:ext cx="9872871" cy="4700833"/>
          </a:xfrm>
        </p:spPr>
        <p:txBody>
          <a:bodyPr>
            <a:normAutofit fontScale="85000" lnSpcReduction="20000"/>
          </a:bodyPr>
          <a:lstStyle/>
          <a:p>
            <a:pPr marL="45720" indent="0">
              <a:buNone/>
            </a:pPr>
            <a:r>
              <a:rPr lang="en-US" dirty="0"/>
              <a:t>The call stack is used by JavaScript to keep track of multiple function calls. It is like a real stack in data structures where data can be pushed and popped and follows the Last In First Out (LIFO) principle. We use call stack for memorizing which function is running right now. The below example demonstrates the call stack.</a:t>
            </a:r>
          </a:p>
          <a:p>
            <a:r>
              <a:rPr lang="en-US" dirty="0"/>
              <a:t>Example:</a:t>
            </a:r>
          </a:p>
          <a:p>
            <a:pPr marL="548640" lvl="2" indent="0">
              <a:buNone/>
            </a:pPr>
            <a:r>
              <a:rPr lang="en-US" dirty="0"/>
              <a:t>function f1() {</a:t>
            </a:r>
          </a:p>
          <a:p>
            <a:pPr marL="548640" lvl="2" indent="0">
              <a:buNone/>
            </a:pPr>
            <a:r>
              <a:rPr lang="en-US" dirty="0"/>
              <a:t>  console.log('Hi by f1!');</a:t>
            </a:r>
          </a:p>
          <a:p>
            <a:pPr marL="548640" lvl="2" indent="0">
              <a:buNone/>
            </a:pPr>
            <a:r>
              <a:rPr lang="en-US" dirty="0"/>
              <a:t>}</a:t>
            </a:r>
          </a:p>
          <a:p>
            <a:pPr marL="548640" lvl="2" indent="0">
              <a:buNone/>
            </a:pPr>
            <a:r>
              <a:rPr lang="en-US" dirty="0"/>
              <a:t>function f2() {</a:t>
            </a:r>
          </a:p>
          <a:p>
            <a:pPr marL="548640" lvl="2" indent="0">
              <a:buNone/>
            </a:pPr>
            <a:r>
              <a:rPr lang="en-US" dirty="0"/>
              <a:t>  f1();</a:t>
            </a:r>
          </a:p>
          <a:p>
            <a:pPr marL="548640" lvl="2" indent="0">
              <a:buNone/>
            </a:pPr>
            <a:r>
              <a:rPr lang="en-US" dirty="0"/>
              <a:t>  console.log('Hi by f2!');</a:t>
            </a:r>
          </a:p>
          <a:p>
            <a:pPr marL="548640" lvl="2" indent="0">
              <a:buNone/>
            </a:pPr>
            <a:r>
              <a:rPr lang="en-US" dirty="0"/>
              <a:t>} </a:t>
            </a:r>
          </a:p>
          <a:p>
            <a:pPr marL="548640" lvl="2" indent="0">
              <a:buNone/>
            </a:pPr>
            <a:r>
              <a:rPr lang="en-US" dirty="0"/>
              <a:t>f2();</a:t>
            </a:r>
          </a:p>
          <a:p>
            <a:endParaRPr lang="en-US" dirty="0"/>
          </a:p>
          <a:p>
            <a:r>
              <a:rPr lang="en-US" dirty="0"/>
              <a:t>Output</a:t>
            </a:r>
          </a:p>
          <a:p>
            <a:pPr marL="548640" lvl="2" indent="0">
              <a:buNone/>
            </a:pPr>
            <a:r>
              <a:rPr lang="en-US" dirty="0"/>
              <a:t>Hi by f1!</a:t>
            </a:r>
          </a:p>
          <a:p>
            <a:pPr marL="548640" lvl="2" indent="0">
              <a:buNone/>
            </a:pPr>
            <a:r>
              <a:rPr lang="en-US" dirty="0"/>
              <a:t>Hi by f2!</a:t>
            </a:r>
          </a:p>
        </p:txBody>
      </p:sp>
    </p:spTree>
    <p:extLst>
      <p:ext uri="{BB962C8B-B14F-4D97-AF65-F5344CB8AC3E}">
        <p14:creationId xmlns:p14="http://schemas.microsoft.com/office/powerpoint/2010/main" val="402545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406E-174F-4FC1-8B59-2EDCF2F4BF13}"/>
              </a:ext>
            </a:extLst>
          </p:cNvPr>
          <p:cNvSpPr>
            <a:spLocks noGrp="1"/>
          </p:cNvSpPr>
          <p:nvPr>
            <p:ph type="title"/>
          </p:nvPr>
        </p:nvSpPr>
        <p:spPr/>
        <p:txBody>
          <a:bodyPr>
            <a:normAutofit fontScale="90000"/>
          </a:bodyPr>
          <a:lstStyle/>
          <a:p>
            <a:r>
              <a:rPr lang="en-US" dirty="0"/>
              <a:t>Explanation: The steps and illustrations below explain the call stack of the above function.</a:t>
            </a:r>
          </a:p>
        </p:txBody>
      </p:sp>
      <p:sp>
        <p:nvSpPr>
          <p:cNvPr id="3" name="Content Placeholder 2">
            <a:extLst>
              <a:ext uri="{FF2B5EF4-FFF2-40B4-BE49-F238E27FC236}">
                <a16:creationId xmlns:a16="http://schemas.microsoft.com/office/drawing/2014/main" id="{295DD999-83A9-4FF3-A830-088C5FE5A8BD}"/>
              </a:ext>
            </a:extLst>
          </p:cNvPr>
          <p:cNvSpPr>
            <a:spLocks noGrp="1"/>
          </p:cNvSpPr>
          <p:nvPr>
            <p:ph idx="1"/>
          </p:nvPr>
        </p:nvSpPr>
        <p:spPr>
          <a:xfrm>
            <a:off x="1143000" y="2526384"/>
            <a:ext cx="9872871" cy="3569616"/>
          </a:xfrm>
        </p:spPr>
        <p:txBody>
          <a:bodyPr>
            <a:normAutofit fontScale="85000" lnSpcReduction="10000"/>
          </a:bodyPr>
          <a:lstStyle/>
          <a:p>
            <a:pPr marL="45720" indent="0">
              <a:buNone/>
            </a:pPr>
            <a:r>
              <a:rPr lang="en-US" dirty="0"/>
              <a:t>Step 1: When the code loads in memory, the global execution context gets pushed in the stack.</a:t>
            </a:r>
          </a:p>
          <a:p>
            <a:pPr marL="45720" indent="0">
              <a:buNone/>
            </a:pPr>
            <a:r>
              <a:rPr lang="en-US" dirty="0"/>
              <a:t>Step 2: The f2() function gets called, and the execution context of f2() gets pushed into the stack.</a:t>
            </a:r>
          </a:p>
          <a:p>
            <a:pPr marL="45720" indent="0">
              <a:buNone/>
            </a:pPr>
            <a:r>
              <a:rPr lang="en-US" dirty="0"/>
              <a:t>Step 3: The execution of f2() starts and during its execution, the f1() function gets called inside the f2() function. This causes the execution context of f1() to get pushed in the call stack.</a:t>
            </a:r>
          </a:p>
          <a:p>
            <a:pPr marL="45720" indent="0">
              <a:buNone/>
            </a:pPr>
            <a:r>
              <a:rPr lang="en-US" dirty="0"/>
              <a:t>Step 4: Now the f1() function starts executing. A new stack frame of the console.log() method will be pushed to the stack.</a:t>
            </a:r>
          </a:p>
          <a:p>
            <a:pPr marL="45720" indent="0">
              <a:buNone/>
            </a:pPr>
            <a:r>
              <a:rPr lang="en-US" dirty="0"/>
              <a:t>Step 5: When the console.log() method runs, it will print “Hi by f1” and then it will be popped from the stack. The execution context go will back to the function and now there not any line of code that remains in the f1() function, as a result, it will also be popped from the call stack.</a:t>
            </a:r>
          </a:p>
          <a:p>
            <a:pPr marL="45720" indent="0">
              <a:buNone/>
            </a:pPr>
            <a:r>
              <a:rPr lang="en-US" dirty="0"/>
              <a:t>Step 6: This will similarly happen with the console.log() method that prints the line “Hi by f2” and then finally the function f2() would finish and would be pushed off the stack.</a:t>
            </a:r>
          </a:p>
        </p:txBody>
      </p:sp>
    </p:spTree>
    <p:extLst>
      <p:ext uri="{BB962C8B-B14F-4D97-AF65-F5344CB8AC3E}">
        <p14:creationId xmlns:p14="http://schemas.microsoft.com/office/powerpoint/2010/main" val="208455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ED61-CC39-41B7-A16A-C45CFABB7121}"/>
              </a:ext>
            </a:extLst>
          </p:cNvPr>
          <p:cNvSpPr>
            <a:spLocks noGrp="1"/>
          </p:cNvSpPr>
          <p:nvPr>
            <p:ph type="title"/>
          </p:nvPr>
        </p:nvSpPr>
        <p:spPr>
          <a:xfrm>
            <a:off x="1143000" y="609600"/>
            <a:ext cx="9875520" cy="455629"/>
          </a:xfrm>
        </p:spPr>
        <p:txBody>
          <a:bodyPr>
            <a:normAutofit fontScale="90000"/>
          </a:bodyPr>
          <a:lstStyle/>
          <a:p>
            <a:r>
              <a:rPr lang="en-IN" b="0" i="0" dirty="0">
                <a:effectLst/>
                <a:latin typeface="sofia-pro"/>
              </a:rPr>
              <a:t>Hoisting</a:t>
            </a:r>
            <a:endParaRPr lang="en-US" dirty="0"/>
          </a:p>
        </p:txBody>
      </p:sp>
      <p:sp>
        <p:nvSpPr>
          <p:cNvPr id="3" name="Content Placeholder 2">
            <a:extLst>
              <a:ext uri="{FF2B5EF4-FFF2-40B4-BE49-F238E27FC236}">
                <a16:creationId xmlns:a16="http://schemas.microsoft.com/office/drawing/2014/main" id="{7459C42B-6426-4AE0-8565-97FF877E0472}"/>
              </a:ext>
            </a:extLst>
          </p:cNvPr>
          <p:cNvSpPr>
            <a:spLocks noGrp="1"/>
          </p:cNvSpPr>
          <p:nvPr>
            <p:ph idx="1"/>
          </p:nvPr>
        </p:nvSpPr>
        <p:spPr>
          <a:xfrm>
            <a:off x="1143000" y="1282045"/>
            <a:ext cx="9872871" cy="4813955"/>
          </a:xfrm>
        </p:spPr>
        <p:txBody>
          <a:bodyPr>
            <a:normAutofit fontScale="55000" lnSpcReduction="20000"/>
          </a:bodyPr>
          <a:lstStyle/>
          <a:p>
            <a:pPr marL="45720" indent="0">
              <a:buNone/>
            </a:pPr>
            <a:r>
              <a:rPr lang="en-US" b="1" dirty="0"/>
              <a:t>Hoisting</a:t>
            </a:r>
            <a:r>
              <a:rPr lang="en-US" dirty="0"/>
              <a:t> is a concept which enables us to extract values of variables and functions even before they are assigned value and this is possible due to the memory creation phase (1st phase) of the Execution Context.</a:t>
            </a:r>
          </a:p>
          <a:p>
            <a:pPr marL="45720" indent="0">
              <a:buNone/>
            </a:pPr>
            <a:r>
              <a:rPr lang="en-US" dirty="0"/>
              <a:t>In JavaScript, Hoisting is the default behavior of moving all the declarations at the top of the scope before code execution. Basically, it gives us an advantage that no matter where functions and variables are declared, they are moved to the top of their scope regardless of whether their scope is global or local. </a:t>
            </a:r>
          </a:p>
          <a:p>
            <a:pPr marL="45720" indent="0">
              <a:buNone/>
            </a:pPr>
            <a:r>
              <a:rPr lang="en-US" dirty="0"/>
              <a:t>It allows us to call functions before even writing them in our code. </a:t>
            </a:r>
          </a:p>
          <a:p>
            <a:pPr marL="45720" indent="0">
              <a:buNone/>
            </a:pPr>
            <a:r>
              <a:rPr lang="en-US" b="1" dirty="0"/>
              <a:t>Note</a:t>
            </a:r>
            <a:r>
              <a:rPr lang="en-US" dirty="0"/>
              <a:t>: JavaScript only hoists declarations, not the initializations.</a:t>
            </a:r>
          </a:p>
          <a:p>
            <a:pPr marL="45720" indent="0">
              <a:buNone/>
            </a:pPr>
            <a:r>
              <a:rPr lang="en-US" dirty="0"/>
              <a:t>JavaScript allocates memory for all variables and functions defined in the program before execution.</a:t>
            </a:r>
          </a:p>
          <a:p>
            <a:pPr marL="45720" indent="0">
              <a:buNone/>
            </a:pPr>
            <a:r>
              <a:rPr lang="en-US" b="1" dirty="0"/>
              <a:t>Let us understand what exactly this is: </a:t>
            </a:r>
          </a:p>
          <a:p>
            <a:pPr marL="45720" indent="0">
              <a:buNone/>
            </a:pPr>
            <a:r>
              <a:rPr lang="en-US" dirty="0"/>
              <a:t>The following is the sequence in which variable declaration and initialization occur. </a:t>
            </a:r>
          </a:p>
          <a:p>
            <a:pPr marL="45720" indent="0" algn="ctr">
              <a:buNone/>
            </a:pPr>
            <a:r>
              <a:rPr lang="en-US" dirty="0"/>
              <a:t>Declaration –&gt; Initialization/Assignment –&gt; Usage </a:t>
            </a:r>
          </a:p>
          <a:p>
            <a:pPr marL="274320" lvl="1" indent="0">
              <a:buNone/>
            </a:pPr>
            <a:r>
              <a:rPr lang="en-US" dirty="0"/>
              <a:t>// Variable lifecycle</a:t>
            </a:r>
          </a:p>
          <a:p>
            <a:pPr marL="274320" lvl="1" indent="0">
              <a:buNone/>
            </a:pPr>
            <a:r>
              <a:rPr lang="en-US" dirty="0"/>
              <a:t>let a;        // Declaration</a:t>
            </a:r>
          </a:p>
          <a:p>
            <a:pPr marL="274320" lvl="1" indent="0">
              <a:buNone/>
            </a:pPr>
            <a:r>
              <a:rPr lang="en-US" dirty="0"/>
              <a:t>a = 100;      // Assignment</a:t>
            </a:r>
          </a:p>
          <a:p>
            <a:pPr marL="274320" lvl="1" indent="0">
              <a:buNone/>
            </a:pPr>
            <a:r>
              <a:rPr lang="en-US" dirty="0"/>
              <a:t>console.log(a);  // Usage</a:t>
            </a:r>
          </a:p>
          <a:p>
            <a:pPr marL="45720" indent="0">
              <a:buNone/>
            </a:pPr>
            <a:r>
              <a:rPr lang="en-US" dirty="0"/>
              <a:t>However, since JavaScript allows us to both declare and initialize our variables simultaneously, this is the most used pattern:  </a:t>
            </a:r>
          </a:p>
          <a:p>
            <a:pPr marL="274320" lvl="1" indent="0">
              <a:buNone/>
            </a:pPr>
            <a:r>
              <a:rPr lang="en-US" dirty="0"/>
              <a:t>let a = 100;</a:t>
            </a:r>
          </a:p>
          <a:p>
            <a:pPr marL="45720" indent="0">
              <a:buNone/>
            </a:pPr>
            <a:r>
              <a:rPr lang="en-US" dirty="0"/>
              <a:t>Note: Always remember that in the background the JavaScript is first declaring the variable and then initializing them. It is also good to know that variable declarations are processed before any code is executed. </a:t>
            </a:r>
          </a:p>
        </p:txBody>
      </p:sp>
    </p:spTree>
    <p:extLst>
      <p:ext uri="{BB962C8B-B14F-4D97-AF65-F5344CB8AC3E}">
        <p14:creationId xmlns:p14="http://schemas.microsoft.com/office/powerpoint/2010/main" val="335188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3001-7984-47E3-BC05-FAED01F06271}"/>
              </a:ext>
            </a:extLst>
          </p:cNvPr>
          <p:cNvSpPr>
            <a:spLocks noGrp="1"/>
          </p:cNvSpPr>
          <p:nvPr>
            <p:ph type="title"/>
          </p:nvPr>
        </p:nvSpPr>
        <p:spPr>
          <a:xfrm>
            <a:off x="1143000" y="609600"/>
            <a:ext cx="9875520" cy="804421"/>
          </a:xfrm>
        </p:spPr>
        <p:txBody>
          <a:bodyPr/>
          <a:lstStyle/>
          <a:p>
            <a:r>
              <a:rPr lang="en-IN" b="0" i="0" dirty="0">
                <a:effectLst/>
                <a:latin typeface="sofia-pro"/>
              </a:rPr>
              <a:t>Hoisting</a:t>
            </a:r>
            <a:endParaRPr lang="en-US" dirty="0"/>
          </a:p>
        </p:txBody>
      </p:sp>
      <p:sp>
        <p:nvSpPr>
          <p:cNvPr id="3" name="Content Placeholder 2">
            <a:extLst>
              <a:ext uri="{FF2B5EF4-FFF2-40B4-BE49-F238E27FC236}">
                <a16:creationId xmlns:a16="http://schemas.microsoft.com/office/drawing/2014/main" id="{ECD46E34-59D0-4309-AC19-2A8DB4AB126B}"/>
              </a:ext>
            </a:extLst>
          </p:cNvPr>
          <p:cNvSpPr>
            <a:spLocks noGrp="1"/>
          </p:cNvSpPr>
          <p:nvPr>
            <p:ph idx="1"/>
          </p:nvPr>
        </p:nvSpPr>
        <p:spPr>
          <a:xfrm>
            <a:off x="1143000" y="1659118"/>
            <a:ext cx="9872871" cy="4436882"/>
          </a:xfrm>
        </p:spPr>
        <p:txBody>
          <a:bodyPr>
            <a:normAutofit fontScale="77500" lnSpcReduction="20000"/>
          </a:bodyPr>
          <a:lstStyle/>
          <a:p>
            <a:r>
              <a:rPr lang="en-US" dirty="0"/>
              <a:t>However, in JavaScript, undeclared variables do not exist until code assigning them is executed. Therefore, assigning a value to an undeclared variable implicitly creates it as a global variable when the assignment is executed. This means that all undeclared variables are global variables.</a:t>
            </a:r>
          </a:p>
          <a:p>
            <a:pPr marL="548640" lvl="2" indent="0">
              <a:buNone/>
            </a:pPr>
            <a:r>
              <a:rPr lang="en-US" dirty="0"/>
              <a:t>// hoisting</a:t>
            </a:r>
          </a:p>
          <a:p>
            <a:pPr marL="548640" lvl="2" indent="0">
              <a:buNone/>
            </a:pPr>
            <a:r>
              <a:rPr lang="en-US" dirty="0"/>
              <a:t>function </a:t>
            </a:r>
            <a:r>
              <a:rPr lang="en-US" dirty="0" err="1"/>
              <a:t>codeHoist</a:t>
            </a:r>
            <a:r>
              <a:rPr lang="en-US" dirty="0"/>
              <a:t>(){</a:t>
            </a:r>
          </a:p>
          <a:p>
            <a:pPr marL="548640" lvl="2" indent="0">
              <a:buNone/>
            </a:pPr>
            <a:r>
              <a:rPr lang="en-US" dirty="0"/>
              <a:t>    a = 10;</a:t>
            </a:r>
          </a:p>
          <a:p>
            <a:pPr marL="548640" lvl="2" indent="0">
              <a:buNone/>
            </a:pPr>
            <a:r>
              <a:rPr lang="en-US" dirty="0"/>
              <a:t>    let b = 50;</a:t>
            </a:r>
          </a:p>
          <a:p>
            <a:pPr marL="548640" lvl="2" indent="0">
              <a:buNone/>
            </a:pPr>
            <a:r>
              <a:rPr lang="en-US" dirty="0"/>
              <a:t>}</a:t>
            </a:r>
          </a:p>
          <a:p>
            <a:pPr marL="548640" lvl="2" indent="0">
              <a:buNone/>
            </a:pPr>
            <a:r>
              <a:rPr lang="en-US" dirty="0" err="1"/>
              <a:t>codeHoist</a:t>
            </a:r>
            <a:r>
              <a:rPr lang="en-US" dirty="0"/>
              <a:t>();</a:t>
            </a:r>
          </a:p>
          <a:p>
            <a:pPr marL="548640" lvl="2" indent="0">
              <a:buNone/>
            </a:pPr>
            <a:r>
              <a:rPr lang="en-US" dirty="0"/>
              <a:t>console.log(a); // 10</a:t>
            </a:r>
          </a:p>
          <a:p>
            <a:pPr marL="548640" lvl="2" indent="0">
              <a:buNone/>
            </a:pPr>
            <a:r>
              <a:rPr lang="en-US" dirty="0"/>
              <a:t>console.log(b); // </a:t>
            </a:r>
            <a:r>
              <a:rPr lang="en-US" dirty="0" err="1"/>
              <a:t>ReferenceError</a:t>
            </a:r>
            <a:r>
              <a:rPr lang="en-US" dirty="0"/>
              <a:t> : b is not defined</a:t>
            </a:r>
          </a:p>
          <a:p>
            <a:r>
              <a:rPr lang="en-US" dirty="0"/>
              <a:t>Explanation: In the above code sample we created a function called </a:t>
            </a:r>
            <a:r>
              <a:rPr lang="en-US" dirty="0" err="1"/>
              <a:t>codeHoist</a:t>
            </a:r>
            <a:r>
              <a:rPr lang="en-US" dirty="0"/>
              <a:t>() and in there we have a variable which we did not declare using let/var/const and a let variable b. The undeclared variable is assigned the global scope by JavaScript hence we are able to print it outside the function, but in case of the variable b the scope is confined and it is not available outside and we get a </a:t>
            </a:r>
            <a:r>
              <a:rPr lang="en-US" dirty="0" err="1"/>
              <a:t>ReferenceError</a:t>
            </a:r>
            <a:r>
              <a:rPr lang="en-US" dirty="0"/>
              <a:t>.</a:t>
            </a:r>
          </a:p>
          <a:p>
            <a:r>
              <a:rPr lang="en-US" dirty="0"/>
              <a:t>Note: There’s a difference between </a:t>
            </a:r>
            <a:r>
              <a:rPr lang="en-US" dirty="0" err="1"/>
              <a:t>ReferenceError</a:t>
            </a:r>
            <a:r>
              <a:rPr lang="en-US" dirty="0"/>
              <a:t> and undefined error. An undefined error occurs when we have a variable that is either not defined or explicitly defined as type undefined. </a:t>
            </a:r>
            <a:r>
              <a:rPr lang="en-US" dirty="0" err="1"/>
              <a:t>ReferenceError</a:t>
            </a:r>
            <a:r>
              <a:rPr lang="en-US" dirty="0"/>
              <a:t> is thrown when trying to access a previously undeclared variable. </a:t>
            </a:r>
          </a:p>
        </p:txBody>
      </p:sp>
    </p:spTree>
    <p:extLst>
      <p:ext uri="{BB962C8B-B14F-4D97-AF65-F5344CB8AC3E}">
        <p14:creationId xmlns:p14="http://schemas.microsoft.com/office/powerpoint/2010/main" val="1466855312"/>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08EE16-3DA4-47C5-8FDE-60679A93B76F}">
  <ds:schemaRefs>
    <ds:schemaRef ds:uri="http://schemas.microsoft.com/office/2006/metadata/properties"/>
    <ds:schemaRef ds:uri="http://schemas.microsoft.com/office/infopath/2007/PartnerControls"/>
    <ds:schemaRef ds:uri="202a9836-ee93-41fb-ba3c-167105785a0d"/>
    <ds:schemaRef ds:uri="11dab2fc-a00f-488b-a519-3911044eea4e"/>
  </ds:schemaRefs>
</ds:datastoreItem>
</file>

<file path=customXml/itemProps2.xml><?xml version="1.0" encoding="utf-8"?>
<ds:datastoreItem xmlns:ds="http://schemas.openxmlformats.org/officeDocument/2006/customXml" ds:itemID="{820FE6EF-EF7D-4540-BB6F-7D2D044A83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F0D74E-81D5-4C59-ADF4-87E983024B82}">
  <ds:schemaRefs>
    <ds:schemaRef ds:uri="http://schemas.microsoft.com/sharepoint/v3/contenttype/forms"/>
  </ds:schemaRefs>
</ds:datastoreItem>
</file>

<file path=docMetadata/LabelInfo.xml><?xml version="1.0" encoding="utf-8"?>
<clbl:labelList xmlns:clbl="http://schemas.microsoft.com/office/2020/mipLabelMetadata">
  <clbl:label id="{0bfa236d-8472-42aa-9a40-ab46036c5596}"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TM03457444[[fn=Basis]]</Template>
  <TotalTime>1322</TotalTime>
  <Words>2951</Words>
  <Application>Microsoft Office PowerPoint</Application>
  <PresentationFormat>Widescreen</PresentationFormat>
  <Paragraphs>233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sofia-pro</vt:lpstr>
      <vt:lpstr>Basis</vt:lpstr>
      <vt:lpstr>BoNus JS Concept</vt:lpstr>
      <vt:lpstr>How JavaScript Works</vt:lpstr>
      <vt:lpstr>Now we write a demo code below and we will understand it line by line</vt:lpstr>
      <vt:lpstr>PowerPoint Presentation</vt:lpstr>
      <vt:lpstr>PowerPoint Presentation</vt:lpstr>
      <vt:lpstr>Call Stack</vt:lpstr>
      <vt:lpstr>Explanation: The steps and illustrations below explain the call stack of the above function.</vt:lpstr>
      <vt:lpstr>Hoisting</vt:lpstr>
      <vt:lpstr>Hoisting</vt:lpstr>
      <vt:lpstr>Hoisting : ES5</vt:lpstr>
      <vt:lpstr>Hoisting : ES5 - &gt; Function scoped variable</vt:lpstr>
      <vt:lpstr>Hoisting : ES6</vt:lpstr>
      <vt:lpstr>Hoisting : ES6 - &gt; Function Hoisting</vt:lpstr>
      <vt:lpstr>Scope</vt:lpstr>
      <vt:lpstr>Global Scope:</vt:lpstr>
      <vt:lpstr>Local or Function Scope:</vt:lpstr>
      <vt:lpstr>Block Scope</vt:lpstr>
      <vt:lpstr>Scope Chain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BoNus JS Concept</dc:title>
  <dc:creator>Jana, Pramod</dc:creator>
  <cp:lastModifiedBy>Pramod Jana</cp:lastModifiedBy>
  <cp:revision>4</cp:revision>
  <dcterms:created xsi:type="dcterms:W3CDTF">2023-01-25T06:38:07Z</dcterms:created>
  <dcterms:modified xsi:type="dcterms:W3CDTF">2023-01-29T05:44:08Z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y fmtid="{D5CDD505-2E9C-101B-9397-08002B2CF9AE}" pid="3" name="MediaServiceImageTags">
    <vt:lpwstr/>
  </property>
</Properties>
</file>