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FB9FF3F-4980-497D-AFB6-E1538EF32FC7}" type="datetimeFigureOut">
              <a:rPr lang="en-IN" smtClean="0"/>
              <a:t>11-12-2022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45157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4597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601632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897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35045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B9FF3F-4980-497D-AFB6-E1538EF32FC7}"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84633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B9FF3F-4980-497D-AFB6-E1538EF32FC7}"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694249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608375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69581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87705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9FF3F-4980-497D-AFB6-E1538EF32FC7}"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40668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9FF3F-4980-497D-AFB6-E1538EF32FC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59941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9FF3F-4980-497D-AFB6-E1538EF32FC7}"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70720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B9FF3F-4980-497D-AFB6-E1538EF32FC7}"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62984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9FF3F-4980-497D-AFB6-E1538EF32FC7}"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82019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95733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74276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B9FF3F-4980-497D-AFB6-E1538EF32FC7}" type="datetimeFigureOut">
              <a:rPr lang="en-IN" smtClean="0"/>
              <a:t>11-12-2022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6C5282-D9DF-42A5-819D-7DBD1B60332A}" type="slidenum">
              <a:rPr lang="en-IN" smtClean="0"/>
              <a:t>‹#›</a:t>
            </a:fld>
            <a:endParaRPr lang="en-IN"/>
          </a:p>
        </p:txBody>
      </p:sp>
    </p:spTree>
    <p:extLst>
      <p:ext uri="{BB962C8B-B14F-4D97-AF65-F5344CB8AC3E}">
        <p14:creationId xmlns:p14="http://schemas.microsoft.com/office/powerpoint/2010/main" val="417339223"/>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java-script-settimeout-setinterval-method/" TargetMode="External"/><Relationship Id="rId2" Type="http://schemas.openxmlformats.org/officeDocument/2006/relationships/hyperlink" Target="https://www.geeksforgeeks.org/what-is-the-purpose-of-self-executing-function-in-javascri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arrow-functions-in-javascri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0A-9277-6905-2F20-59207A20CD76}"/>
              </a:ext>
            </a:extLst>
          </p:cNvPr>
          <p:cNvSpPr>
            <a:spLocks noGrp="1"/>
          </p:cNvSpPr>
          <p:nvPr>
            <p:ph type="ctrTitle"/>
          </p:nvPr>
        </p:nvSpPr>
        <p:spPr/>
        <p:txBody>
          <a:bodyPr/>
          <a:lstStyle/>
          <a:p>
            <a:r>
              <a:rPr lang="en-IN" b="0" i="0" dirty="0">
                <a:effectLst/>
                <a:latin typeface="sofia-pro"/>
              </a:rPr>
              <a:t>Functional Programming</a:t>
            </a:r>
            <a:endParaRPr lang="en-IN" dirty="0"/>
          </a:p>
        </p:txBody>
      </p:sp>
      <p:sp>
        <p:nvSpPr>
          <p:cNvPr id="3" name="Subtitle 2">
            <a:extLst>
              <a:ext uri="{FF2B5EF4-FFF2-40B4-BE49-F238E27FC236}">
                <a16:creationId xmlns:a16="http://schemas.microsoft.com/office/drawing/2014/main" id="{760D7AB3-83DD-E1C0-FDBC-89D51B26187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897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7264-025E-E3C7-C495-7FBBD7717E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C186B1-78C2-C9AA-C757-B5048577BAF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9315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B13F-5F7F-F81C-598D-52EC02F0B3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192E32-EAED-24DB-EC74-D2364B2CBAC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593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11A5-FC68-8EFD-6F7D-E820B88AAD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2AAA2A-4627-78B7-7CA3-93D5DDD6A5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4970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143A-5B74-D1D9-9C40-B4F75C4710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CA4047-604A-1B53-91CB-FC628F6EAA6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5001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67A1-2061-E03D-4719-7A31EE409B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5FCD1E-4587-9E85-FBD2-DC27A89314B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089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325-CA2E-A701-7B9A-27E5138B9D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102868-037B-577E-D4A8-215C81BF87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7223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CFEB-D754-39DF-6829-AC557FF956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9F39F9-B98E-1747-DCB0-C2BB4783BC8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672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0D2D-72FE-0A5F-B108-9E1417DBD3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259D0-EDC7-EBE0-9C92-BFFB668F162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442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E5AB-BB51-E7AB-FA93-F41A66E873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17BC69-1382-D1E9-9E26-79857452B4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252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3793-9F90-ABFB-7121-07D1F289DC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99F0BB-B6D8-36F9-5B85-8D25EBBBD0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101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7D16-68C0-E29E-BB74-BF6FEFD59CBF}"/>
              </a:ext>
            </a:extLst>
          </p:cNvPr>
          <p:cNvSpPr>
            <a:spLocks noGrp="1"/>
          </p:cNvSpPr>
          <p:nvPr>
            <p:ph type="title"/>
          </p:nvPr>
        </p:nvSpPr>
        <p:spPr>
          <a:xfrm>
            <a:off x="1141413" y="618518"/>
            <a:ext cx="9905998" cy="825271"/>
          </a:xfrm>
        </p:spPr>
        <p:txBody>
          <a:bodyPr/>
          <a:lstStyle/>
          <a:p>
            <a:r>
              <a:rPr lang="en-IN" b="0" i="0" dirty="0">
                <a:effectLst/>
                <a:latin typeface="sofia-pro"/>
              </a:rPr>
              <a:t>Functions in JavaScript</a:t>
            </a:r>
            <a:endParaRPr lang="en-IN" dirty="0"/>
          </a:p>
        </p:txBody>
      </p:sp>
      <p:sp>
        <p:nvSpPr>
          <p:cNvPr id="3" name="Content Placeholder 2">
            <a:extLst>
              <a:ext uri="{FF2B5EF4-FFF2-40B4-BE49-F238E27FC236}">
                <a16:creationId xmlns:a16="http://schemas.microsoft.com/office/drawing/2014/main" id="{FDE3AFCD-6880-5EBA-F940-6DC00F52AECD}"/>
              </a:ext>
            </a:extLst>
          </p:cNvPr>
          <p:cNvSpPr>
            <a:spLocks noGrp="1"/>
          </p:cNvSpPr>
          <p:nvPr>
            <p:ph idx="1"/>
          </p:nvPr>
        </p:nvSpPr>
        <p:spPr>
          <a:xfrm>
            <a:off x="1141412" y="1700462"/>
            <a:ext cx="9905999" cy="4331369"/>
          </a:xfrm>
        </p:spPr>
        <p:txBody>
          <a:bodyPr>
            <a:normAutofit fontScale="85000" lnSpcReduction="20000"/>
          </a:bodyPr>
          <a:lstStyle/>
          <a:p>
            <a:pPr algn="just"/>
            <a:r>
              <a:rPr lang="en-US" sz="1600" b="0" i="0" dirty="0">
                <a:effectLst/>
                <a:latin typeface="sofia-pro"/>
              </a:rPr>
              <a:t>A function is a set of statements that take inputs, do some specific computation, and produces output. Basically, a function is a set of statements that perform some tasks or computations and returns the result to the user.</a:t>
            </a:r>
          </a:p>
          <a:p>
            <a:pPr algn="just"/>
            <a:r>
              <a:rPr lang="en-US" sz="1600" b="0" i="0" dirty="0">
                <a:effectLst/>
                <a:latin typeface="sofia-pro"/>
              </a:rPr>
              <a:t>The idea is to put some commonly or repeatedly done tasks together and make a function so that instead of writing the same code again and again for different inputs, we can call the function itself.</a:t>
            </a:r>
          </a:p>
          <a:p>
            <a:pPr algn="just"/>
            <a:r>
              <a:rPr lang="en-US" sz="1600" b="0" i="0" dirty="0">
                <a:effectLst/>
                <a:latin typeface="sofia-pro"/>
              </a:rPr>
              <a:t>Like other programming languages, JavaScript also supports the use of functions. You must already have seen some commonly used functions in JavaScript like </a:t>
            </a:r>
            <a:r>
              <a:rPr lang="en-US" sz="1600" b="1" i="0" dirty="0">
                <a:effectLst/>
                <a:latin typeface="sofia-pro"/>
              </a:rPr>
              <a:t>alert()</a:t>
            </a:r>
            <a:r>
              <a:rPr lang="en-US" sz="1600" b="0" i="0" dirty="0">
                <a:effectLst/>
                <a:latin typeface="sofia-pro"/>
              </a:rPr>
              <a:t>, this is a built-in function in JavaScript. But JavaScript allows us to create user-defined functions as well.</a:t>
            </a:r>
          </a:p>
          <a:p>
            <a:pPr algn="just"/>
            <a:r>
              <a:rPr lang="en-US" sz="1600" b="0" i="0" dirty="0">
                <a:effectLst/>
                <a:latin typeface="sofia-pro"/>
              </a:rPr>
              <a:t>We can create functions in JavaScript using the keyword </a:t>
            </a:r>
            <a:r>
              <a:rPr lang="en-US" sz="1600" b="0" i="1" dirty="0">
                <a:effectLst/>
                <a:latin typeface="sofia-pro"/>
              </a:rPr>
              <a:t>function</a:t>
            </a:r>
            <a:r>
              <a:rPr lang="en-US" sz="1600" b="0" i="0" dirty="0">
                <a:effectLst/>
                <a:latin typeface="sofia-pro"/>
              </a:rPr>
              <a:t>. The basic syntax to create a function in JavaScript is shown below.</a:t>
            </a:r>
          </a:p>
          <a:p>
            <a:pPr marL="0" indent="0">
              <a:buNone/>
            </a:pPr>
            <a:r>
              <a:rPr lang="en-IN" sz="1600" dirty="0"/>
              <a:t>Syntax</a:t>
            </a:r>
          </a:p>
          <a:p>
            <a:pPr marL="457200" lvl="1" indent="0">
              <a:buNone/>
            </a:pPr>
            <a:r>
              <a:rPr lang="en-US" sz="1400" dirty="0"/>
              <a:t>function </a:t>
            </a:r>
            <a:r>
              <a:rPr lang="en-US" sz="1400" dirty="0" err="1"/>
              <a:t>functionName</a:t>
            </a:r>
            <a:r>
              <a:rPr lang="en-US" sz="1400" dirty="0"/>
              <a:t>(Parameter1, Parameter2, ..)</a:t>
            </a:r>
          </a:p>
          <a:p>
            <a:pPr marL="457200" lvl="1" indent="0">
              <a:buNone/>
            </a:pPr>
            <a:r>
              <a:rPr lang="en-US" sz="1400" dirty="0"/>
              <a:t>{</a:t>
            </a:r>
          </a:p>
          <a:p>
            <a:pPr marL="457200" lvl="1" indent="0">
              <a:buNone/>
            </a:pPr>
            <a:r>
              <a:rPr lang="en-US" sz="1400" dirty="0"/>
              <a:t>    // Function body</a:t>
            </a:r>
          </a:p>
          <a:p>
            <a:pPr marL="457200" lvl="1" indent="0">
              <a:buNone/>
            </a:pPr>
            <a:r>
              <a:rPr lang="en-US" sz="1400" dirty="0"/>
              <a:t>}</a:t>
            </a:r>
            <a:endParaRPr lang="en-IN" sz="1400" dirty="0"/>
          </a:p>
          <a:p>
            <a:r>
              <a:rPr lang="en-US" sz="1400" b="0" i="0" dirty="0">
                <a:effectLst/>
                <a:latin typeface="sofia-pro"/>
              </a:rPr>
              <a:t>To create a function in JavaScript, we have to first use the keyword </a:t>
            </a:r>
            <a:r>
              <a:rPr lang="en-US" sz="1400" b="0" i="1" dirty="0">
                <a:effectLst/>
                <a:latin typeface="sofia-pro"/>
              </a:rPr>
              <a:t>function</a:t>
            </a:r>
            <a:r>
              <a:rPr lang="en-US" sz="1400" b="0" i="0" dirty="0">
                <a:effectLst/>
                <a:latin typeface="sofia-pro"/>
              </a:rPr>
              <a:t>, separated by name of function and parameters within parenthesis. The part of function inside the curly braces {} is the body of the function.</a:t>
            </a:r>
            <a:endParaRPr lang="en-US" sz="1800" dirty="0"/>
          </a:p>
        </p:txBody>
      </p:sp>
    </p:spTree>
    <p:extLst>
      <p:ext uri="{BB962C8B-B14F-4D97-AF65-F5344CB8AC3E}">
        <p14:creationId xmlns:p14="http://schemas.microsoft.com/office/powerpoint/2010/main" val="24617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F3A2-CDF6-4028-62F1-0C222EFC8A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27A353-A732-47DC-40FF-ACA3D3F9B6F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553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00B7-B97E-88C2-3BFD-AC1FEA9AC3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924AEF-2AE4-1346-47EF-4C3EEEEEFF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3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C025-4205-75A1-BECC-82CEFA5837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2C34E4-7F51-4854-368D-2A6D7D9F61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6489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55D2-4CB0-CB24-A728-8326F57530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015D20-3861-D94E-410E-297DFCCE7D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6202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BEB6-2F1F-CB50-3E60-DFE8BAC7F5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FCEF3D-C2FD-FAA6-52A2-4009C054E7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2526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C22E-5662-96FD-FCEA-941D33E90C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6D6DEA-0B52-E700-B567-3173BAD85FE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6164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5437-3303-926B-C4E6-8B5A55B64D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166612-3135-8298-6CC8-ED701F69012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3490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0117-FCF9-48B9-CE30-BB9CFCE8EC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66E03-26D8-E608-92AE-F516ACDB42B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15717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4F09-8CC8-72A9-DAC9-CD4699DF26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E5F38E-8CB9-BE28-3B75-0B4A797F1B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76028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0EF9-2604-1A02-8393-E616BE1FA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308002-F45C-889D-05DF-F5C3CC86B2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4495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4CCF-6A48-6508-0562-74ACEDD33242}"/>
              </a:ext>
            </a:extLst>
          </p:cNvPr>
          <p:cNvSpPr>
            <a:spLocks noGrp="1"/>
          </p:cNvSpPr>
          <p:nvPr>
            <p:ph type="title"/>
          </p:nvPr>
        </p:nvSpPr>
        <p:spPr>
          <a:xfrm>
            <a:off x="1141413" y="618518"/>
            <a:ext cx="9905998" cy="638782"/>
          </a:xfrm>
        </p:spPr>
        <p:txBody>
          <a:bodyPr/>
          <a:lstStyle/>
          <a:p>
            <a:r>
              <a:rPr lang="en-IN" b="1" i="0" dirty="0">
                <a:effectLst/>
                <a:latin typeface="sofia-pro"/>
              </a:rPr>
              <a:t>Function Definition</a:t>
            </a:r>
            <a:endParaRPr lang="en-IN" dirty="0"/>
          </a:p>
        </p:txBody>
      </p:sp>
      <p:sp>
        <p:nvSpPr>
          <p:cNvPr id="3" name="Content Placeholder 2">
            <a:extLst>
              <a:ext uri="{FF2B5EF4-FFF2-40B4-BE49-F238E27FC236}">
                <a16:creationId xmlns:a16="http://schemas.microsoft.com/office/drawing/2014/main" id="{6538B55D-9872-27D9-0919-1DC7B860EE8F}"/>
              </a:ext>
            </a:extLst>
          </p:cNvPr>
          <p:cNvSpPr>
            <a:spLocks noGrp="1"/>
          </p:cNvSpPr>
          <p:nvPr>
            <p:ph idx="1"/>
          </p:nvPr>
        </p:nvSpPr>
        <p:spPr>
          <a:xfrm>
            <a:off x="1141412" y="1345223"/>
            <a:ext cx="9905999" cy="4695092"/>
          </a:xfrm>
        </p:spPr>
        <p:txBody>
          <a:bodyPr>
            <a:normAutofit fontScale="62500" lnSpcReduction="20000"/>
          </a:bodyPr>
          <a:lstStyle/>
          <a:p>
            <a:pPr algn="just"/>
            <a:r>
              <a:rPr lang="en-US" b="0" i="0" dirty="0">
                <a:effectLst/>
                <a:latin typeface="sofia-pro"/>
              </a:rPr>
              <a:t>Before, using a user-defined function in JavaScript we have to create one. We can use the above syntax to create a function in JavaScript. A function definition is sometimes also termed as </a:t>
            </a:r>
            <a:r>
              <a:rPr lang="en-US" b="1" i="0" dirty="0">
                <a:effectLst/>
                <a:latin typeface="sofia-pro"/>
              </a:rPr>
              <a:t>function declaration</a:t>
            </a:r>
            <a:r>
              <a:rPr lang="en-US" b="0" i="0" dirty="0">
                <a:effectLst/>
                <a:latin typeface="sofia-pro"/>
              </a:rPr>
              <a:t> or </a:t>
            </a:r>
            <a:r>
              <a:rPr lang="en-US" b="1" i="0" dirty="0">
                <a:effectLst/>
                <a:latin typeface="sofia-pro"/>
              </a:rPr>
              <a:t>function statement</a:t>
            </a:r>
            <a:r>
              <a:rPr lang="en-US" b="0" i="0" dirty="0">
                <a:effectLst/>
                <a:latin typeface="sofia-pro"/>
              </a:rPr>
              <a:t>.</a:t>
            </a:r>
          </a:p>
          <a:p>
            <a:pPr algn="just"/>
            <a:r>
              <a:rPr lang="en-US" b="0" i="0" dirty="0">
                <a:effectLst/>
                <a:latin typeface="sofia-pro"/>
              </a:rPr>
              <a:t>Below are the rules for creating a function in JavaScript:</a:t>
            </a:r>
          </a:p>
          <a:p>
            <a:pPr algn="just">
              <a:buFont typeface="Arial" panose="020B0604020202020204" pitchFamily="34" charset="0"/>
              <a:buChar char="•"/>
            </a:pPr>
            <a:r>
              <a:rPr lang="en-US" b="0" i="0" dirty="0">
                <a:effectLst/>
                <a:latin typeface="sofia-pro"/>
              </a:rPr>
              <a:t>Every function should begin with the keyword </a:t>
            </a:r>
            <a:r>
              <a:rPr lang="en-US" b="0" i="1" dirty="0">
                <a:effectLst/>
                <a:latin typeface="sofia-pro"/>
              </a:rPr>
              <a:t>function</a:t>
            </a:r>
            <a:r>
              <a:rPr lang="en-US" b="0" i="0" dirty="0">
                <a:effectLst/>
                <a:latin typeface="sofia-pro"/>
              </a:rPr>
              <a:t> followed by,</a:t>
            </a:r>
          </a:p>
          <a:p>
            <a:pPr algn="just">
              <a:buFont typeface="Arial" panose="020B0604020202020204" pitchFamily="34" charset="0"/>
              <a:buChar char="•"/>
            </a:pPr>
            <a:r>
              <a:rPr lang="en-US" b="0" i="0" dirty="0">
                <a:effectLst/>
                <a:latin typeface="sofia-pro"/>
              </a:rPr>
              <a:t>A user defined function name which should be unique,</a:t>
            </a:r>
          </a:p>
          <a:p>
            <a:pPr algn="just">
              <a:buFont typeface="Arial" panose="020B0604020202020204" pitchFamily="34" charset="0"/>
              <a:buChar char="•"/>
            </a:pPr>
            <a:r>
              <a:rPr lang="en-US" b="0" i="0" dirty="0">
                <a:effectLst/>
                <a:latin typeface="sofia-pro"/>
              </a:rPr>
              <a:t>A list of parameters enclosed within parenthesis and separated by commas,</a:t>
            </a:r>
          </a:p>
          <a:p>
            <a:pPr algn="just">
              <a:buFont typeface="Arial" panose="020B0604020202020204" pitchFamily="34" charset="0"/>
              <a:buChar char="•"/>
            </a:pPr>
            <a:r>
              <a:rPr lang="en-US" b="0" i="0" dirty="0">
                <a:effectLst/>
                <a:latin typeface="sofia-pro"/>
              </a:rPr>
              <a:t>A list of statement composing the body of the function enclosed within curly braces {}.</a:t>
            </a:r>
          </a:p>
          <a:p>
            <a:pPr marL="0" indent="0">
              <a:buNone/>
            </a:pPr>
            <a:r>
              <a:rPr lang="en-IN" b="1" i="0" dirty="0">
                <a:effectLst/>
                <a:latin typeface="sofia-pro"/>
              </a:rPr>
              <a:t>Example</a:t>
            </a:r>
            <a:r>
              <a:rPr lang="en-IN" b="0" i="0" dirty="0">
                <a:effectLst/>
                <a:latin typeface="sofia-pro"/>
              </a:rPr>
              <a:t>:</a:t>
            </a:r>
          </a:p>
          <a:p>
            <a:pPr marL="457200" lvl="1" indent="0">
              <a:buNone/>
            </a:pPr>
            <a:r>
              <a:rPr lang="en-US" dirty="0"/>
              <a:t>function </a:t>
            </a:r>
            <a:r>
              <a:rPr lang="en-US" dirty="0" err="1"/>
              <a:t>calcAddition</a:t>
            </a:r>
            <a:r>
              <a:rPr lang="en-US" dirty="0"/>
              <a:t>(number1, number2) </a:t>
            </a:r>
          </a:p>
          <a:p>
            <a:pPr marL="457200" lvl="1" indent="0">
              <a:buNone/>
            </a:pPr>
            <a:r>
              <a:rPr lang="en-US" dirty="0"/>
              <a:t>{ </a:t>
            </a:r>
          </a:p>
          <a:p>
            <a:pPr marL="457200" lvl="1" indent="0">
              <a:buNone/>
            </a:pPr>
            <a:r>
              <a:rPr lang="en-US" dirty="0"/>
              <a:t>    return number1 + number2; </a:t>
            </a:r>
          </a:p>
          <a:p>
            <a:pPr marL="457200" lvl="1" indent="0">
              <a:buNone/>
            </a:pPr>
            <a:r>
              <a:rPr lang="en-US" dirty="0"/>
              <a:t>}</a:t>
            </a:r>
          </a:p>
          <a:p>
            <a:r>
              <a:rPr lang="en-US" b="0" i="0" dirty="0">
                <a:effectLst/>
                <a:latin typeface="sofia-pro"/>
              </a:rPr>
              <a:t>In the above example, we have created a function named </a:t>
            </a:r>
            <a:r>
              <a:rPr lang="en-US" b="0" i="0" dirty="0" err="1">
                <a:effectLst/>
                <a:latin typeface="sofia-pro"/>
              </a:rPr>
              <a:t>calcAddition</a:t>
            </a:r>
            <a:r>
              <a:rPr lang="en-US" b="0" i="0" dirty="0">
                <a:effectLst/>
                <a:latin typeface="sofia-pro"/>
              </a:rPr>
              <a:t>, this function accepts two numbers as parameters and returns the addition of these two numbers.</a:t>
            </a:r>
            <a:endParaRPr lang="en-IN" dirty="0"/>
          </a:p>
        </p:txBody>
      </p:sp>
    </p:spTree>
    <p:extLst>
      <p:ext uri="{BB962C8B-B14F-4D97-AF65-F5344CB8AC3E}">
        <p14:creationId xmlns:p14="http://schemas.microsoft.com/office/powerpoint/2010/main" val="2672751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D9FF-F883-9FA7-D75C-ECFDD2BA30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1543E8-8A7A-B1AB-E27B-1D25C56293C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9058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55D7-5D2E-5CA9-6626-1A367D7721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F73E79-4E5D-F554-9F7F-D5ABF7C794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93656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3BF1-64DA-1948-10B9-14F5823C7A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34F122-28FA-CD90-6913-CEBDA867434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526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7B4F-8D43-29FE-2FC0-700F1A095C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B77106-D8CC-E4D6-B711-90937B9566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9513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F0CB-63D2-47C7-E96D-13CC98FB90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4B6AE0-0D38-9DB9-1BB2-65394B8B75A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44672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D09A-3779-7A57-4E40-0C81FB5795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4F8731-67C6-96EB-E7C8-DE602008E19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7666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A886-1C6A-1EC7-28AC-0C688D458B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998817-727F-92A5-B9FF-C529BAF9E2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26244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59E2-6607-0F92-8F0B-F6612E3B1B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7C5DE6-975C-0554-5F37-59600A4C48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1168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57E5-CFC3-9525-16C1-D291DC91CB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A18B91-1443-0A4A-E3E9-C18D71136AB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2833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2928-E38D-A882-F9C8-5078116F5F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721FE-3AD1-CCF6-A9CE-E2F5DF1B45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6388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4365-5BE7-946C-BA0C-85BAC3F6A10A}"/>
              </a:ext>
            </a:extLst>
          </p:cNvPr>
          <p:cNvSpPr>
            <a:spLocks noGrp="1"/>
          </p:cNvSpPr>
          <p:nvPr>
            <p:ph type="title"/>
          </p:nvPr>
        </p:nvSpPr>
        <p:spPr>
          <a:xfrm>
            <a:off x="1141413" y="618518"/>
            <a:ext cx="9905998" cy="753082"/>
          </a:xfrm>
        </p:spPr>
        <p:txBody>
          <a:bodyPr/>
          <a:lstStyle/>
          <a:p>
            <a:r>
              <a:rPr lang="en-IN" b="1" i="0" dirty="0">
                <a:effectLst/>
                <a:latin typeface="sofia-pro"/>
              </a:rPr>
              <a:t>Function Parameters</a:t>
            </a:r>
            <a:endParaRPr lang="en-IN" dirty="0"/>
          </a:p>
        </p:txBody>
      </p:sp>
      <p:sp>
        <p:nvSpPr>
          <p:cNvPr id="3" name="Content Placeholder 2">
            <a:extLst>
              <a:ext uri="{FF2B5EF4-FFF2-40B4-BE49-F238E27FC236}">
                <a16:creationId xmlns:a16="http://schemas.microsoft.com/office/drawing/2014/main" id="{9FD4FD65-9668-EB0D-F869-B7482397C245}"/>
              </a:ext>
            </a:extLst>
          </p:cNvPr>
          <p:cNvSpPr>
            <a:spLocks noGrp="1"/>
          </p:cNvSpPr>
          <p:nvPr>
            <p:ph idx="1"/>
          </p:nvPr>
        </p:nvSpPr>
        <p:spPr>
          <a:xfrm>
            <a:off x="1141412" y="1371600"/>
            <a:ext cx="9905999" cy="4867881"/>
          </a:xfrm>
        </p:spPr>
        <p:txBody>
          <a:bodyPr>
            <a:normAutofit fontScale="62500" lnSpcReduction="20000"/>
          </a:bodyPr>
          <a:lstStyle/>
          <a:p>
            <a:pPr algn="just"/>
            <a:r>
              <a:rPr lang="en-US" b="0" i="0" dirty="0">
                <a:effectLst/>
                <a:latin typeface="sofia-pro"/>
              </a:rPr>
              <a:t>Till now we have heard a lot about function parameters but haven’t discussed them in detail. Parameters are additional information passed to a function. For example, in the above example, the task of the function </a:t>
            </a:r>
            <a:r>
              <a:rPr lang="en-US" b="0" i="1" dirty="0" err="1">
                <a:effectLst/>
                <a:latin typeface="sofia-pro"/>
              </a:rPr>
              <a:t>calcAddition</a:t>
            </a:r>
            <a:r>
              <a:rPr lang="en-US" b="0" i="0" dirty="0">
                <a:effectLst/>
                <a:latin typeface="sofia-pro"/>
              </a:rPr>
              <a:t> is to calculate addition of two numbers. These two numbers on which we want to perform the addition operation are passed to this function as parameters. The parameters are passed to the function within parentheses after the function name and separated by commas. A function in JavaScript can have any number of parameters and also at the same time a function in JavaScript can not have a single parameter.</a:t>
            </a:r>
          </a:p>
          <a:p>
            <a:pPr algn="just"/>
            <a:r>
              <a:rPr lang="en-US" b="1" i="0" dirty="0">
                <a:effectLst/>
                <a:latin typeface="sofia-pro"/>
              </a:rPr>
              <a:t>Calling Functions</a:t>
            </a:r>
            <a:r>
              <a:rPr lang="en-US" b="0" i="0" dirty="0">
                <a:effectLst/>
                <a:latin typeface="sofia-pro"/>
              </a:rPr>
              <a:t>: After defining a function, the next step is to call them to make use of the function. We can call a function by using the function name separated by the value of parameters enclosed between parenthesis and a semicolon at the end. Below syntax shows how to call functions in JavaScript:</a:t>
            </a:r>
          </a:p>
          <a:p>
            <a:pPr marL="457200" lvl="1" indent="0">
              <a:buNone/>
            </a:pPr>
            <a:r>
              <a:rPr lang="en-IN" dirty="0" err="1"/>
              <a:t>functionName</a:t>
            </a:r>
            <a:r>
              <a:rPr lang="en-IN" dirty="0"/>
              <a:t>( Value1, Value2, ..);</a:t>
            </a:r>
          </a:p>
          <a:p>
            <a:r>
              <a:rPr lang="en-US" b="1" i="0" dirty="0">
                <a:effectLst/>
                <a:latin typeface="sofia-pro"/>
              </a:rPr>
              <a:t>Return Statement</a:t>
            </a:r>
            <a:r>
              <a:rPr lang="en-US" b="0" i="0" dirty="0">
                <a:effectLst/>
                <a:latin typeface="sofia-pro"/>
              </a:rPr>
              <a:t>: There are some situations when we want to return some values from a function after performing some operations. In such cases, we can make use of the return statement in JavaScript. This is an optional statement and most of the times the last statement in a JavaScript function. Look at our first example with the function named as </a:t>
            </a:r>
            <a:r>
              <a:rPr lang="en-US" b="0" i="1" dirty="0" err="1">
                <a:effectLst/>
                <a:latin typeface="sofia-pro"/>
              </a:rPr>
              <a:t>calcAddition</a:t>
            </a:r>
            <a:r>
              <a:rPr lang="en-US" b="0" i="0" dirty="0">
                <a:effectLst/>
                <a:latin typeface="sofia-pro"/>
              </a:rPr>
              <a:t>. This function is calculating two numbers and then returning the result. The most basic syntax of using the return statement is:</a:t>
            </a:r>
          </a:p>
          <a:p>
            <a:pPr marL="457200" lvl="1" indent="0">
              <a:buNone/>
            </a:pPr>
            <a:r>
              <a:rPr lang="en-IN" dirty="0"/>
              <a:t>return value;</a:t>
            </a:r>
            <a:endParaRPr lang="en-US" dirty="0">
              <a:latin typeface="sofia-pro"/>
            </a:endParaRPr>
          </a:p>
          <a:p>
            <a:r>
              <a:rPr lang="en-US" b="0" i="0" dirty="0">
                <a:effectLst/>
                <a:latin typeface="sofia-pro"/>
              </a:rPr>
              <a:t>The return statement begins with the keyword </a:t>
            </a:r>
            <a:r>
              <a:rPr lang="en-US" b="0" i="1" dirty="0">
                <a:effectLst/>
                <a:latin typeface="sofia-pro"/>
              </a:rPr>
              <a:t>return</a:t>
            </a:r>
            <a:r>
              <a:rPr lang="en-US" b="0" i="0" dirty="0">
                <a:effectLst/>
                <a:latin typeface="sofia-pro"/>
              </a:rPr>
              <a:t> separated by the value which we want to return from it. We can use an expression also instead of directly returning the value.</a:t>
            </a:r>
            <a:endParaRPr lang="en-IN" dirty="0"/>
          </a:p>
        </p:txBody>
      </p:sp>
    </p:spTree>
    <p:extLst>
      <p:ext uri="{BB962C8B-B14F-4D97-AF65-F5344CB8AC3E}">
        <p14:creationId xmlns:p14="http://schemas.microsoft.com/office/powerpoint/2010/main" val="521325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7CBD-5021-2BE5-ED90-A07407ECA0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26041F-022F-0926-7CA3-AAA3602695A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8801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B25D-CF77-8158-73E5-A47DA0FD08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3B5036-0F1A-1958-EF75-2680D99463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5893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4B4F-35D8-8F4C-D97D-9FB9A689C2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682F1D-DB83-614C-F781-CEC37D8AC0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9630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B587-ACFD-BC40-21B8-84783C9101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8DE181-D7B4-30CC-8862-9B9895B4EB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1368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E85-A4CC-C7AE-DA17-8162AF376980}"/>
              </a:ext>
            </a:extLst>
          </p:cNvPr>
          <p:cNvSpPr>
            <a:spLocks noGrp="1"/>
          </p:cNvSpPr>
          <p:nvPr>
            <p:ph type="title"/>
          </p:nvPr>
        </p:nvSpPr>
        <p:spPr>
          <a:xfrm>
            <a:off x="1141413" y="618518"/>
            <a:ext cx="9905998" cy="744290"/>
          </a:xfrm>
        </p:spPr>
        <p:txBody>
          <a:bodyPr/>
          <a:lstStyle/>
          <a:p>
            <a:r>
              <a:rPr lang="en-IN" b="0" i="0" dirty="0">
                <a:effectLst/>
                <a:latin typeface="sofia-pro"/>
              </a:rPr>
              <a:t>Anonymous Functions</a:t>
            </a:r>
            <a:endParaRPr lang="en-IN" dirty="0"/>
          </a:p>
        </p:txBody>
      </p:sp>
      <p:sp>
        <p:nvSpPr>
          <p:cNvPr id="3" name="Content Placeholder 2">
            <a:extLst>
              <a:ext uri="{FF2B5EF4-FFF2-40B4-BE49-F238E27FC236}">
                <a16:creationId xmlns:a16="http://schemas.microsoft.com/office/drawing/2014/main" id="{8326F1FC-39E0-79A0-ADFE-B42AD76CFFCD}"/>
              </a:ext>
            </a:extLst>
          </p:cNvPr>
          <p:cNvSpPr>
            <a:spLocks noGrp="1"/>
          </p:cNvSpPr>
          <p:nvPr>
            <p:ph idx="1"/>
          </p:nvPr>
        </p:nvSpPr>
        <p:spPr>
          <a:xfrm>
            <a:off x="1141412" y="1362808"/>
            <a:ext cx="9905999" cy="4642338"/>
          </a:xfrm>
        </p:spPr>
        <p:txBody>
          <a:bodyPr>
            <a:normAutofit fontScale="70000" lnSpcReduction="20000"/>
          </a:bodyPr>
          <a:lstStyle/>
          <a:p>
            <a:pPr algn="just"/>
            <a:r>
              <a:rPr lang="en-US" b="1" i="0" dirty="0">
                <a:effectLst/>
                <a:latin typeface="sofia-pro"/>
              </a:rPr>
              <a:t>Anonymous Function</a:t>
            </a:r>
            <a:r>
              <a:rPr lang="en-US" b="0" i="0" dirty="0">
                <a:effectLst/>
                <a:latin typeface="sofia-pro"/>
              </a:rPr>
              <a:t> is a function that does not have any name associated with it. Normally we use the </a:t>
            </a:r>
            <a:r>
              <a:rPr lang="en-US" b="0" i="1" dirty="0">
                <a:effectLst/>
                <a:latin typeface="sofia-pro"/>
              </a:rPr>
              <a:t>function </a:t>
            </a:r>
            <a:r>
              <a:rPr lang="en-US" b="0" i="0" dirty="0">
                <a:effectLst/>
                <a:latin typeface="sofia-pro"/>
              </a:rPr>
              <a:t>keyword before the function name to define a function in JavaScript. However, for anonymous functions in JavaScript, we use only the </a:t>
            </a:r>
            <a:r>
              <a:rPr lang="en-US" b="0" i="1" dirty="0">
                <a:effectLst/>
                <a:latin typeface="sofia-pro"/>
              </a:rPr>
              <a:t>function </a:t>
            </a:r>
            <a:r>
              <a:rPr lang="en-US" b="0" i="0" dirty="0">
                <a:effectLst/>
                <a:latin typeface="sofia-pro"/>
              </a:rPr>
              <a:t>keyword without the function name.</a:t>
            </a:r>
          </a:p>
          <a:p>
            <a:pPr algn="just"/>
            <a:r>
              <a:rPr lang="en-US" b="0" i="0" dirty="0">
                <a:effectLst/>
                <a:latin typeface="sofia-pro"/>
              </a:rPr>
              <a:t>An anonymous function is not accessible after its initial creation, it can only be accessed by a variable it is stored in as a </a:t>
            </a:r>
            <a:r>
              <a:rPr lang="en-US" b="0" i="1" dirty="0">
                <a:effectLst/>
                <a:latin typeface="sofia-pro"/>
              </a:rPr>
              <a:t>function as a value</a:t>
            </a:r>
            <a:r>
              <a:rPr lang="en-US" b="0" i="0" dirty="0">
                <a:effectLst/>
                <a:latin typeface="sofia-pro"/>
              </a:rPr>
              <a:t>. An anonymous function can also have multiple arguments, but only one expression.</a:t>
            </a:r>
          </a:p>
          <a:p>
            <a:pPr algn="just"/>
            <a:r>
              <a:rPr lang="en-US" b="1" i="0" dirty="0">
                <a:effectLst/>
                <a:latin typeface="sofia-pro"/>
              </a:rPr>
              <a:t>Syntax: </a:t>
            </a:r>
            <a:endParaRPr lang="en-US" b="0" i="0" dirty="0">
              <a:effectLst/>
              <a:latin typeface="sofia-pro"/>
            </a:endParaRPr>
          </a:p>
          <a:p>
            <a:pPr algn="just"/>
            <a:r>
              <a:rPr lang="en-US" b="0" i="0" dirty="0">
                <a:effectLst/>
                <a:latin typeface="sofia-pro"/>
              </a:rPr>
              <a:t>The syntax below illustrates the declaration of anonymous function using normal declaration:</a:t>
            </a:r>
          </a:p>
          <a:p>
            <a:pPr marL="457200" lvl="1" indent="0">
              <a:buNone/>
            </a:pPr>
            <a:r>
              <a:rPr lang="en-IN" dirty="0"/>
              <a:t>function() {</a:t>
            </a:r>
          </a:p>
          <a:p>
            <a:pPr marL="457200" lvl="1" indent="0">
              <a:buNone/>
            </a:pPr>
            <a:r>
              <a:rPr lang="en-IN" dirty="0"/>
              <a:t>    // Function Body</a:t>
            </a:r>
          </a:p>
          <a:p>
            <a:pPr marL="457200" lvl="1" indent="0">
              <a:buNone/>
            </a:pPr>
            <a:r>
              <a:rPr lang="en-IN" dirty="0"/>
              <a:t> }</a:t>
            </a:r>
          </a:p>
          <a:p>
            <a:r>
              <a:rPr lang="en-US" b="0" i="0" dirty="0">
                <a:effectLst/>
                <a:latin typeface="sofia-pro"/>
              </a:rPr>
              <a:t>We may also declare anonymous function using arrow function technique which is shown below:</a:t>
            </a:r>
            <a:endParaRPr lang="en-IN" b="0" i="0" dirty="0">
              <a:effectLst/>
              <a:latin typeface="sofia-pro"/>
            </a:endParaRPr>
          </a:p>
          <a:p>
            <a:pPr marL="457200" lvl="1" indent="0">
              <a:buNone/>
            </a:pPr>
            <a:r>
              <a:rPr lang="en-IN" dirty="0"/>
              <a:t>( () =&gt; {</a:t>
            </a:r>
          </a:p>
          <a:p>
            <a:pPr marL="457200" lvl="1" indent="0">
              <a:buNone/>
            </a:pPr>
            <a:r>
              <a:rPr lang="en-IN" dirty="0"/>
              <a:t>    // Function Body...</a:t>
            </a:r>
          </a:p>
          <a:p>
            <a:pPr marL="457200" lvl="1" indent="0">
              <a:buNone/>
            </a:pPr>
            <a:r>
              <a:rPr lang="en-IN" dirty="0"/>
              <a:t>} )();</a:t>
            </a:r>
          </a:p>
        </p:txBody>
      </p:sp>
    </p:spTree>
    <p:extLst>
      <p:ext uri="{BB962C8B-B14F-4D97-AF65-F5344CB8AC3E}">
        <p14:creationId xmlns:p14="http://schemas.microsoft.com/office/powerpoint/2010/main" val="253218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C5AE-9E1D-D694-DB77-53F6330F6AD6}"/>
              </a:ext>
            </a:extLst>
          </p:cNvPr>
          <p:cNvSpPr>
            <a:spLocks noGrp="1"/>
          </p:cNvSpPr>
          <p:nvPr>
            <p:ph type="title"/>
          </p:nvPr>
        </p:nvSpPr>
        <p:spPr>
          <a:xfrm>
            <a:off x="1141413" y="618518"/>
            <a:ext cx="9905998" cy="647574"/>
          </a:xfrm>
        </p:spPr>
        <p:txBody>
          <a:bodyPr>
            <a:noAutofit/>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57145F98-6FC7-5A5D-A4A8-17A7D0B8ABB9}"/>
              </a:ext>
            </a:extLst>
          </p:cNvPr>
          <p:cNvSpPr>
            <a:spLocks noGrp="1"/>
          </p:cNvSpPr>
          <p:nvPr>
            <p:ph idx="1"/>
          </p:nvPr>
        </p:nvSpPr>
        <p:spPr>
          <a:xfrm>
            <a:off x="1141412" y="1608992"/>
            <a:ext cx="9905999" cy="4563208"/>
          </a:xfrm>
        </p:spPr>
        <p:txBody>
          <a:bodyPr>
            <a:normAutofit fontScale="92500" lnSpcReduction="20000"/>
          </a:bodyPr>
          <a:lstStyle/>
          <a:p>
            <a:r>
              <a:rPr lang="en-US" b="1" i="0" dirty="0">
                <a:effectLst/>
                <a:latin typeface="sofia-pro"/>
              </a:rPr>
              <a:t>Example 1: </a:t>
            </a:r>
            <a:r>
              <a:rPr lang="en-US" b="0" i="0" dirty="0">
                <a:effectLst/>
                <a:latin typeface="sofia-pro"/>
              </a:rPr>
              <a:t>In this example, we define an anonymous function that prints a message to the console. The function is then stored in the </a:t>
            </a:r>
            <a:r>
              <a:rPr lang="en-US" b="0" i="1" dirty="0">
                <a:effectLst/>
                <a:latin typeface="sofia-pro"/>
              </a:rPr>
              <a:t>greet </a:t>
            </a:r>
            <a:r>
              <a:rPr lang="en-US" b="0" i="0" dirty="0">
                <a:effectLst/>
                <a:latin typeface="sofia-pro"/>
              </a:rPr>
              <a:t>variable. We can call the function by invoking </a:t>
            </a:r>
            <a:r>
              <a:rPr lang="en-US" b="0" i="1" dirty="0">
                <a:effectLst/>
                <a:latin typeface="sofia-pro"/>
              </a:rPr>
              <a:t>greet().</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a:t>
            </a:r>
          </a:p>
          <a:p>
            <a:pPr marL="457200" lvl="1" indent="0">
              <a:buNone/>
            </a:pPr>
            <a:r>
              <a:rPr lang="en-US" dirty="0"/>
              <a:t>greet(); //Welcome to </a:t>
            </a:r>
            <a:r>
              <a:rPr lang="en-US" dirty="0" err="1"/>
              <a:t>GeeksforGeeks</a:t>
            </a:r>
            <a:r>
              <a:rPr lang="en-US" dirty="0"/>
              <a:t>!</a:t>
            </a:r>
          </a:p>
          <a:p>
            <a:r>
              <a:rPr lang="en-US" b="1" i="0" dirty="0">
                <a:effectLst/>
                <a:latin typeface="sofia-pro"/>
              </a:rPr>
              <a:t>Example 2: </a:t>
            </a:r>
            <a:r>
              <a:rPr lang="en-US" b="0" i="0" dirty="0">
                <a:effectLst/>
                <a:latin typeface="sofia-pro"/>
              </a:rPr>
              <a:t>In this example, we pass arguments to the anonymous function.</a:t>
            </a:r>
          </a:p>
          <a:p>
            <a:pPr marL="457200" lvl="1" indent="0">
              <a:buNone/>
            </a:pPr>
            <a:r>
              <a:rPr lang="en-IN" dirty="0"/>
              <a:t>var greet = function (platform) {</a:t>
            </a:r>
          </a:p>
          <a:p>
            <a:pPr marL="457200" lvl="1" indent="0">
              <a:buNone/>
            </a:pPr>
            <a:r>
              <a:rPr lang="en-IN" dirty="0"/>
              <a:t>    console.log("Welcome to ", platform);</a:t>
            </a:r>
          </a:p>
          <a:p>
            <a:pPr marL="457200" lvl="1" indent="0">
              <a:buNone/>
            </a:pPr>
            <a:r>
              <a:rPr lang="en-IN" dirty="0"/>
              <a:t>};</a:t>
            </a:r>
          </a:p>
          <a:p>
            <a:pPr marL="457200" lvl="1" indent="0">
              <a:buNone/>
            </a:pPr>
            <a:r>
              <a:rPr lang="en-IN" dirty="0"/>
              <a:t>greet("</a:t>
            </a:r>
            <a:r>
              <a:rPr lang="en-IN" dirty="0" err="1"/>
              <a:t>GeeksforGeeks</a:t>
            </a:r>
            <a:r>
              <a:rPr lang="en-IN" dirty="0"/>
              <a:t>!"); //Welcome to  </a:t>
            </a:r>
            <a:r>
              <a:rPr lang="en-IN" dirty="0" err="1"/>
              <a:t>GeeksforGeeks</a:t>
            </a:r>
            <a:r>
              <a:rPr lang="en-IN" dirty="0"/>
              <a:t>!</a:t>
            </a:r>
          </a:p>
        </p:txBody>
      </p:sp>
    </p:spTree>
    <p:extLst>
      <p:ext uri="{BB962C8B-B14F-4D97-AF65-F5344CB8AC3E}">
        <p14:creationId xmlns:p14="http://schemas.microsoft.com/office/powerpoint/2010/main" val="164395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00A7-448B-668E-4B2A-142E09B8A8EE}"/>
              </a:ext>
            </a:extLst>
          </p:cNvPr>
          <p:cNvSpPr>
            <a:spLocks noGrp="1"/>
          </p:cNvSpPr>
          <p:nvPr>
            <p:ph type="title"/>
          </p:nvPr>
        </p:nvSpPr>
        <p:spPr>
          <a:xfrm>
            <a:off x="1141413" y="618518"/>
            <a:ext cx="9905998" cy="612405"/>
          </a:xfrm>
        </p:spPr>
        <p:txBody>
          <a:bodyPr>
            <a:normAutofit/>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947C97DE-A477-9D92-E39B-CEE21BD41B9A}"/>
              </a:ext>
            </a:extLst>
          </p:cNvPr>
          <p:cNvSpPr>
            <a:spLocks noGrp="1"/>
          </p:cNvSpPr>
          <p:nvPr>
            <p:ph idx="1"/>
          </p:nvPr>
        </p:nvSpPr>
        <p:spPr>
          <a:xfrm>
            <a:off x="1141412" y="1292469"/>
            <a:ext cx="9905999" cy="4730262"/>
          </a:xfrm>
        </p:spPr>
        <p:txBody>
          <a:bodyPr>
            <a:normAutofit fontScale="92500" lnSpcReduction="10000"/>
          </a:bodyPr>
          <a:lstStyle/>
          <a:p>
            <a:pPr algn="just"/>
            <a:r>
              <a:rPr lang="en-US" sz="1600" b="0" i="0" dirty="0">
                <a:effectLst/>
                <a:latin typeface="sofia-pro"/>
              </a:rPr>
              <a:t>Another use case of anonymous functions is to invoke the function immediately after initialization, this is also known as </a:t>
            </a:r>
            <a:r>
              <a:rPr lang="en-US" sz="1600" b="0" i="1" u="sng" strike="noStrike" dirty="0">
                <a:solidFill>
                  <a:srgbClr val="4183C4"/>
                </a:solidFill>
                <a:effectLst/>
                <a:latin typeface="sofia-pro"/>
                <a:hlinkClick r:id="rId2"/>
              </a:rPr>
              <a:t>Self Executing Function</a:t>
            </a:r>
            <a:r>
              <a:rPr lang="en-US" sz="1600" b="0" i="1" dirty="0">
                <a:effectLst/>
                <a:latin typeface="sofia-pro"/>
              </a:rPr>
              <a:t>. </a:t>
            </a:r>
            <a:r>
              <a:rPr lang="en-US" sz="1600" b="0" i="0" dirty="0">
                <a:effectLst/>
                <a:latin typeface="sofia-pro"/>
              </a:rPr>
              <a:t>This can be done by adding parenthesis we can immediately execute the anonymous function.</a:t>
            </a:r>
          </a:p>
          <a:p>
            <a:pPr algn="just"/>
            <a:r>
              <a:rPr lang="en-US" sz="1600" b="0" i="0" dirty="0">
                <a:effectLst/>
                <a:latin typeface="sofia-pro"/>
              </a:rPr>
              <a:t>As JavaScript supports Higher-Order Functions, we can also pass anonymous functions as parameters into another function.</a:t>
            </a:r>
          </a:p>
          <a:p>
            <a:pPr algn="just"/>
            <a:r>
              <a:rPr lang="en-US" sz="1600" b="1" i="0" dirty="0">
                <a:effectLst/>
                <a:latin typeface="sofia-pro"/>
              </a:rPr>
              <a:t>Example 3: </a:t>
            </a:r>
            <a:r>
              <a:rPr lang="en-US" sz="1600" b="0" i="0" dirty="0">
                <a:effectLst/>
                <a:latin typeface="sofia-pro"/>
              </a:rPr>
              <a:t>In this example, we pass an anonymous function as a callback function to the </a:t>
            </a:r>
            <a:r>
              <a:rPr lang="en-US" sz="1600" b="0" i="1" u="sng" strike="noStrike" dirty="0" err="1">
                <a:solidFill>
                  <a:srgbClr val="4183C4"/>
                </a:solidFill>
                <a:effectLst/>
                <a:latin typeface="sofia-pro"/>
                <a:hlinkClick r:id="rId3"/>
              </a:rPr>
              <a:t>setTimeout</a:t>
            </a:r>
            <a:r>
              <a:rPr lang="en-US" sz="1600" b="0" i="1" u="sng" strike="noStrike" dirty="0">
                <a:solidFill>
                  <a:srgbClr val="4183C4"/>
                </a:solidFill>
                <a:effectLst/>
                <a:latin typeface="sofia-pro"/>
                <a:hlinkClick r:id="rId3"/>
              </a:rPr>
              <a:t>()</a:t>
            </a:r>
            <a:r>
              <a:rPr lang="en-US" sz="1600" b="0" i="1" dirty="0">
                <a:effectLst/>
                <a:latin typeface="sofia-pro"/>
              </a:rPr>
              <a:t> </a:t>
            </a:r>
            <a:r>
              <a:rPr lang="en-US" sz="1600" b="0" i="0" dirty="0">
                <a:effectLst/>
                <a:latin typeface="sofia-pro"/>
              </a:rPr>
              <a:t>method. This executes this anonymous function 2000ms later.</a:t>
            </a:r>
          </a:p>
          <a:p>
            <a:pPr marL="457200" lvl="1" indent="0">
              <a:buNone/>
            </a:pPr>
            <a:r>
              <a:rPr lang="en-IN" sz="1400" dirty="0" err="1"/>
              <a:t>setTimeout</a:t>
            </a:r>
            <a:r>
              <a:rPr lang="en-IN" sz="1400" dirty="0"/>
              <a:t>(function () {</a:t>
            </a:r>
          </a:p>
          <a:p>
            <a:pPr marL="457200" lvl="1" indent="0">
              <a:buNone/>
            </a:pPr>
            <a:r>
              <a:rPr lang="en-IN" sz="1400" dirty="0"/>
              <a:t>    console.log("Welcome to </a:t>
            </a:r>
            <a:r>
              <a:rPr lang="en-IN" sz="1400" dirty="0" err="1"/>
              <a:t>GeeksforGeeks</a:t>
            </a:r>
            <a:r>
              <a:rPr lang="en-IN" sz="1400" dirty="0"/>
              <a:t>!");</a:t>
            </a:r>
          </a:p>
          <a:p>
            <a:pPr marL="457200" lvl="1" indent="0">
              <a:buNone/>
            </a:pPr>
            <a:r>
              <a:rPr lang="en-IN" sz="1400" dirty="0"/>
              <a:t>}, 2000); //Welcome to </a:t>
            </a:r>
            <a:r>
              <a:rPr lang="en-IN" sz="1400" dirty="0" err="1"/>
              <a:t>GeeksforGeeks</a:t>
            </a:r>
            <a:r>
              <a:rPr lang="en-IN" sz="1400" dirty="0"/>
              <a:t>!</a:t>
            </a:r>
          </a:p>
          <a:p>
            <a:pPr algn="just"/>
            <a:r>
              <a:rPr lang="en-US" sz="1600" b="0" i="0" dirty="0">
                <a:effectLst/>
                <a:latin typeface="sofia-pro"/>
              </a:rPr>
              <a:t>Another use case of anonymous functions is to invoke the function immediately after initialization, this is also known as </a:t>
            </a:r>
            <a:r>
              <a:rPr lang="en-US" sz="1600" b="0" i="1" u="sng" strike="noStrike" dirty="0">
                <a:solidFill>
                  <a:srgbClr val="4183C4"/>
                </a:solidFill>
                <a:effectLst/>
                <a:latin typeface="sofia-pro"/>
                <a:hlinkClick r:id="rId2"/>
              </a:rPr>
              <a:t>Self Executing Function</a:t>
            </a:r>
            <a:r>
              <a:rPr lang="en-US" sz="1600" b="0" i="1" dirty="0">
                <a:effectLst/>
                <a:latin typeface="sofia-pro"/>
              </a:rPr>
              <a:t>. </a:t>
            </a:r>
            <a:r>
              <a:rPr lang="en-US" sz="1600" b="0" i="0" dirty="0">
                <a:effectLst/>
                <a:latin typeface="sofia-pro"/>
              </a:rPr>
              <a:t>This can be done by adding parenthesis we can immediately execute the anonymous function.</a:t>
            </a:r>
          </a:p>
          <a:p>
            <a:pPr algn="just"/>
            <a:r>
              <a:rPr lang="en-US" sz="1600" b="1" i="0" dirty="0">
                <a:effectLst/>
                <a:latin typeface="sofia-pro"/>
              </a:rPr>
              <a:t>Example 4: </a:t>
            </a:r>
            <a:r>
              <a:rPr lang="en-US" sz="1600" b="0" i="0" dirty="0">
                <a:effectLst/>
                <a:latin typeface="sofia-pro"/>
              </a:rPr>
              <a:t>In this example, we have created a self-executing function.</a:t>
            </a:r>
          </a:p>
          <a:p>
            <a:pPr marL="457200" lvl="1" indent="0">
              <a:buNone/>
            </a:pPr>
            <a:r>
              <a:rPr lang="en-US" sz="1400" dirty="0"/>
              <a:t>(function () {</a:t>
            </a:r>
          </a:p>
          <a:p>
            <a:pPr marL="457200" lvl="1" indent="0">
              <a:buNone/>
            </a:pPr>
            <a:r>
              <a:rPr lang="en-US" sz="1400" dirty="0"/>
              <a:t>    console.log("Welcome to </a:t>
            </a:r>
            <a:r>
              <a:rPr lang="en-US" sz="1400" dirty="0" err="1"/>
              <a:t>GeeksforGeeks</a:t>
            </a:r>
            <a:r>
              <a:rPr lang="en-US" sz="1400" dirty="0"/>
              <a:t>!");</a:t>
            </a:r>
          </a:p>
          <a:p>
            <a:pPr marL="457200" lvl="1" indent="0">
              <a:buNone/>
            </a:pPr>
            <a:r>
              <a:rPr lang="en-US" sz="1400" dirty="0"/>
              <a:t>})(); //Welcome to </a:t>
            </a:r>
            <a:r>
              <a:rPr lang="en-US" sz="1400" dirty="0" err="1"/>
              <a:t>GeeksforGeeks</a:t>
            </a:r>
            <a:r>
              <a:rPr lang="en-US" sz="1400" dirty="0"/>
              <a:t>!</a:t>
            </a:r>
            <a:endParaRPr lang="en-IN" sz="1400" dirty="0"/>
          </a:p>
        </p:txBody>
      </p:sp>
    </p:spTree>
    <p:extLst>
      <p:ext uri="{BB962C8B-B14F-4D97-AF65-F5344CB8AC3E}">
        <p14:creationId xmlns:p14="http://schemas.microsoft.com/office/powerpoint/2010/main" val="381538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35EE-4D4F-ED03-A16B-40CBC7598823}"/>
              </a:ext>
            </a:extLst>
          </p:cNvPr>
          <p:cNvSpPr>
            <a:spLocks noGrp="1"/>
          </p:cNvSpPr>
          <p:nvPr>
            <p:ph type="title"/>
          </p:nvPr>
        </p:nvSpPr>
        <p:spPr>
          <a:xfrm>
            <a:off x="1141413" y="618518"/>
            <a:ext cx="9905998" cy="550859"/>
          </a:xfrm>
        </p:spPr>
        <p:txBody>
          <a:bodyPr>
            <a:normAutofit/>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8E66CB4B-0B7A-CC71-C920-3586D9FB511E}"/>
              </a:ext>
            </a:extLst>
          </p:cNvPr>
          <p:cNvSpPr>
            <a:spLocks noGrp="1"/>
          </p:cNvSpPr>
          <p:nvPr>
            <p:ph idx="1"/>
          </p:nvPr>
        </p:nvSpPr>
        <p:spPr>
          <a:xfrm>
            <a:off x="1141412" y="1468315"/>
            <a:ext cx="9905999" cy="4572000"/>
          </a:xfrm>
        </p:spPr>
        <p:txBody>
          <a:bodyPr>
            <a:normAutofit fontScale="92500" lnSpcReduction="10000"/>
          </a:bodyPr>
          <a:lstStyle/>
          <a:p>
            <a:pPr algn="just"/>
            <a:r>
              <a:rPr lang="en-US" sz="1600" b="1" i="0" dirty="0">
                <a:effectLst/>
                <a:latin typeface="sofia-pro"/>
              </a:rPr>
              <a:t>Arrow functions</a:t>
            </a:r>
            <a:endParaRPr lang="en-US" sz="1600" b="0" i="0" dirty="0">
              <a:effectLst/>
              <a:latin typeface="sofia-pro"/>
            </a:endParaRPr>
          </a:p>
          <a:p>
            <a:pPr algn="just"/>
            <a:r>
              <a:rPr lang="en-US" sz="1600" b="0" i="0" dirty="0">
                <a:effectLst/>
                <a:latin typeface="sofia-pro"/>
              </a:rPr>
              <a:t>ES6 introduced a new and shorter way of declaring an anonymous function, which is known as </a:t>
            </a:r>
            <a:r>
              <a:rPr lang="en-US" sz="1600" b="1" i="0" u="sng" strike="noStrike" dirty="0">
                <a:solidFill>
                  <a:srgbClr val="4183C4"/>
                </a:solidFill>
                <a:effectLst/>
                <a:latin typeface="sofia-pro"/>
                <a:hlinkClick r:id="rId2"/>
              </a:rPr>
              <a:t>Arrow Functions.</a:t>
            </a:r>
            <a:r>
              <a:rPr lang="en-US" sz="1600" b="1" i="0" dirty="0">
                <a:effectLst/>
                <a:latin typeface="sofia-pro"/>
              </a:rPr>
              <a:t> </a:t>
            </a:r>
            <a:r>
              <a:rPr lang="en-US" sz="1600" b="0" i="0" dirty="0">
                <a:effectLst/>
                <a:latin typeface="sofia-pro"/>
              </a:rPr>
              <a:t>In an Arrow function, everything remains the same, except here we don’t need the </a:t>
            </a:r>
            <a:r>
              <a:rPr lang="en-US" sz="1600" b="0" i="1" dirty="0">
                <a:effectLst/>
                <a:latin typeface="sofia-pro"/>
              </a:rPr>
              <a:t>function </a:t>
            </a:r>
            <a:r>
              <a:rPr lang="en-US" sz="1600" b="0" i="0" dirty="0">
                <a:effectLst/>
                <a:latin typeface="sofia-pro"/>
              </a:rPr>
              <a:t>keyword. Here, we define the function by a single parenthesis and then ‘=&gt;’ followed by the function body.</a:t>
            </a:r>
          </a:p>
          <a:p>
            <a:pPr algn="just"/>
            <a:r>
              <a:rPr lang="en-US" sz="1600" b="1" i="0" dirty="0">
                <a:effectLst/>
                <a:latin typeface="sofia-pro"/>
              </a:rPr>
              <a:t>Example 5:</a:t>
            </a:r>
            <a:endParaRPr lang="en-US" sz="1600" b="0" i="0" dirty="0">
              <a:effectLst/>
              <a:latin typeface="sofia-pro"/>
            </a:endParaRPr>
          </a:p>
          <a:p>
            <a:pPr marL="457200" lvl="1" indent="0">
              <a:buNone/>
            </a:pPr>
            <a:r>
              <a:rPr lang="en-US" sz="1400" dirty="0"/>
              <a:t>var greet = () =&gt;</a:t>
            </a:r>
          </a:p>
          <a:p>
            <a:pPr marL="457200" lvl="1" indent="0">
              <a:buNone/>
            </a:pPr>
            <a:r>
              <a:rPr lang="en-US" sz="1400" dirty="0"/>
              <a:t>{</a:t>
            </a:r>
          </a:p>
          <a:p>
            <a:pPr marL="457200" lvl="1" indent="0">
              <a:buNone/>
            </a:pPr>
            <a:r>
              <a:rPr lang="en-US" sz="1400" dirty="0"/>
              <a:t>    console.log("Welcome to </a:t>
            </a:r>
            <a:r>
              <a:rPr lang="en-US" sz="1400" dirty="0" err="1"/>
              <a:t>GeeksforGeeks</a:t>
            </a:r>
            <a:r>
              <a:rPr lang="en-US" sz="1400" dirty="0"/>
              <a:t>!");</a:t>
            </a:r>
          </a:p>
          <a:p>
            <a:pPr marL="457200" lvl="1" indent="0">
              <a:buNone/>
            </a:pPr>
            <a:r>
              <a:rPr lang="en-US" sz="1400" dirty="0"/>
              <a:t>}</a:t>
            </a:r>
          </a:p>
          <a:p>
            <a:pPr marL="457200" lvl="1" indent="0">
              <a:buNone/>
            </a:pPr>
            <a:r>
              <a:rPr lang="en-US" sz="1400" dirty="0"/>
              <a:t>greet(); //Welcome to </a:t>
            </a:r>
            <a:r>
              <a:rPr lang="en-US" sz="1400" dirty="0" err="1"/>
              <a:t>GeeksforGeeks</a:t>
            </a:r>
            <a:r>
              <a:rPr lang="en-US" sz="1400" dirty="0"/>
              <a:t>!</a:t>
            </a:r>
          </a:p>
          <a:p>
            <a:pPr algn="just"/>
            <a:r>
              <a:rPr lang="en-US" sz="1600" b="0" i="0" dirty="0">
                <a:effectLst/>
                <a:latin typeface="sofia-pro"/>
              </a:rPr>
              <a:t>If we have only a single statement in the function body, we can even remove the curly braces.</a:t>
            </a:r>
          </a:p>
          <a:p>
            <a:pPr algn="just"/>
            <a:r>
              <a:rPr lang="en-US" sz="1600" b="1" i="0" dirty="0">
                <a:effectLst/>
                <a:latin typeface="sofia-pro"/>
              </a:rPr>
              <a:t>Example 6: </a:t>
            </a:r>
            <a:r>
              <a:rPr lang="en-US" sz="1600" b="0" i="0" dirty="0">
                <a:effectLst/>
                <a:latin typeface="sofia-pro"/>
              </a:rPr>
              <a:t>In this example, we create a self-executing function.</a:t>
            </a:r>
          </a:p>
          <a:p>
            <a:pPr marL="457200" lvl="1" indent="0">
              <a:buNone/>
            </a:pPr>
            <a:r>
              <a:rPr lang="en-US" sz="1400" dirty="0"/>
              <a:t>let greet = () =&gt; console.log("Welcome to </a:t>
            </a:r>
            <a:r>
              <a:rPr lang="en-US" sz="1400" dirty="0" err="1"/>
              <a:t>GeeksforGeeks</a:t>
            </a:r>
            <a:r>
              <a:rPr lang="en-US" sz="1400" dirty="0"/>
              <a:t>!");</a:t>
            </a:r>
          </a:p>
          <a:p>
            <a:pPr marL="457200" lvl="1" indent="0">
              <a:buNone/>
            </a:pPr>
            <a:r>
              <a:rPr lang="en-US" sz="1400" dirty="0"/>
              <a:t>greet(); //Welcome to </a:t>
            </a:r>
            <a:r>
              <a:rPr lang="en-US" sz="1400" dirty="0" err="1"/>
              <a:t>GeeksforGeeks</a:t>
            </a:r>
            <a:r>
              <a:rPr lang="en-US" sz="1400" dirty="0"/>
              <a:t>!</a:t>
            </a:r>
            <a:endParaRPr lang="en-IN" sz="1400" dirty="0"/>
          </a:p>
        </p:txBody>
      </p:sp>
    </p:spTree>
    <p:extLst>
      <p:ext uri="{BB962C8B-B14F-4D97-AF65-F5344CB8AC3E}">
        <p14:creationId xmlns:p14="http://schemas.microsoft.com/office/powerpoint/2010/main" val="18913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D637-3BFE-803A-64A3-94547CE09A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574EAA-0EDC-C9CA-9D88-302421F336E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265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850</TotalTime>
  <Words>1260</Words>
  <Application>Microsoft Office PowerPoint</Application>
  <PresentationFormat>Widescreen</PresentationFormat>
  <Paragraphs>80</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sofia-pro</vt:lpstr>
      <vt:lpstr>Tw Cen MT</vt:lpstr>
      <vt:lpstr>Circuit</vt:lpstr>
      <vt:lpstr>Functional Programming</vt:lpstr>
      <vt:lpstr>Functions in JavaScript</vt:lpstr>
      <vt:lpstr>Function Definition</vt:lpstr>
      <vt:lpstr>Function Parameters</vt:lpstr>
      <vt:lpstr>Anonymous Functions</vt:lpstr>
      <vt:lpstr>The below examples demonstrate anonymous functions.</vt:lpstr>
      <vt:lpstr>The below examples demonstrate anonymous functions.</vt:lpstr>
      <vt:lpstr>The below examples demonstrate anonymous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Pramod Jana</dc:creator>
  <cp:lastModifiedBy>Pramod Jana</cp:lastModifiedBy>
  <cp:revision>1</cp:revision>
  <dcterms:created xsi:type="dcterms:W3CDTF">2022-12-11T14:22:17Z</dcterms:created>
  <dcterms:modified xsi:type="dcterms:W3CDTF">2022-12-12T04:32:57Z</dcterms:modified>
</cp:coreProperties>
</file>