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BCF33-9409-4F79-ACF4-CDDAF3D3A225}" v="5" dt="2023-01-25T06:38:47.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 Pramod" userId="9d7ae763-7cdf-4ef2-bc00-3679debba132" providerId="ADAL" clId="{1B4BCF33-9409-4F79-ACF4-CDDAF3D3A225}"/>
    <pc:docChg chg="addSld modSld">
      <pc:chgData name="Jana, Pramod" userId="9d7ae763-7cdf-4ef2-bc00-3679debba132" providerId="ADAL" clId="{1B4BCF33-9409-4F79-ACF4-CDDAF3D3A225}" dt="2023-01-25T06:39:08.773" v="33" actId="680"/>
      <pc:docMkLst>
        <pc:docMk/>
      </pc:docMkLst>
      <pc:sldChg chg="modSp new mod">
        <pc:chgData name="Jana, Pramod" userId="9d7ae763-7cdf-4ef2-bc00-3679debba132" providerId="ADAL" clId="{1B4BCF33-9409-4F79-ACF4-CDDAF3D3A225}" dt="2023-01-25T06:39:04.955" v="24" actId="20577"/>
        <pc:sldMkLst>
          <pc:docMk/>
          <pc:sldMk cId="1566094319" sldId="256"/>
        </pc:sldMkLst>
        <pc:spChg chg="mod">
          <ac:chgData name="Jana, Pramod" userId="9d7ae763-7cdf-4ef2-bc00-3679debba132" providerId="ADAL" clId="{1B4BCF33-9409-4F79-ACF4-CDDAF3D3A225}" dt="2023-01-25T06:39:04.955" v="24" actId="20577"/>
          <ac:spMkLst>
            <pc:docMk/>
            <pc:sldMk cId="1566094319" sldId="256"/>
            <ac:spMk id="2" creationId="{C44C45BD-FDBA-4DB8-A440-569EA9C5F749}"/>
          </ac:spMkLst>
        </pc:spChg>
        <pc:spChg chg="mod">
          <ac:chgData name="Jana, Pramod" userId="9d7ae763-7cdf-4ef2-bc00-3679debba132" providerId="ADAL" clId="{1B4BCF33-9409-4F79-ACF4-CDDAF3D3A225}" dt="2023-01-25T06:38:47.684" v="2"/>
          <ac:spMkLst>
            <pc:docMk/>
            <pc:sldMk cId="1566094319" sldId="256"/>
            <ac:spMk id="3" creationId="{B256F95F-FC70-4594-A5E9-A97DC0B84997}"/>
          </ac:spMkLst>
        </pc:spChg>
      </pc:sldChg>
      <pc:sldChg chg="new">
        <pc:chgData name="Jana, Pramod" userId="9d7ae763-7cdf-4ef2-bc00-3679debba132" providerId="ADAL" clId="{1B4BCF33-9409-4F79-ACF4-CDDAF3D3A225}" dt="2023-01-25T06:39:06.585" v="25" actId="680"/>
        <pc:sldMkLst>
          <pc:docMk/>
          <pc:sldMk cId="3342055720" sldId="257"/>
        </pc:sldMkLst>
      </pc:sldChg>
      <pc:sldChg chg="new">
        <pc:chgData name="Jana, Pramod" userId="9d7ae763-7cdf-4ef2-bc00-3679debba132" providerId="ADAL" clId="{1B4BCF33-9409-4F79-ACF4-CDDAF3D3A225}" dt="2023-01-25T06:39:07.245" v="26" actId="680"/>
        <pc:sldMkLst>
          <pc:docMk/>
          <pc:sldMk cId="2500475832" sldId="258"/>
        </pc:sldMkLst>
      </pc:sldChg>
      <pc:sldChg chg="new">
        <pc:chgData name="Jana, Pramod" userId="9d7ae763-7cdf-4ef2-bc00-3679debba132" providerId="ADAL" clId="{1B4BCF33-9409-4F79-ACF4-CDDAF3D3A225}" dt="2023-01-25T06:39:07.534" v="27" actId="680"/>
        <pc:sldMkLst>
          <pc:docMk/>
          <pc:sldMk cId="2638431490" sldId="259"/>
        </pc:sldMkLst>
      </pc:sldChg>
      <pc:sldChg chg="new">
        <pc:chgData name="Jana, Pramod" userId="9d7ae763-7cdf-4ef2-bc00-3679debba132" providerId="ADAL" clId="{1B4BCF33-9409-4F79-ACF4-CDDAF3D3A225}" dt="2023-01-25T06:39:07.804" v="28" actId="680"/>
        <pc:sldMkLst>
          <pc:docMk/>
          <pc:sldMk cId="2364357544" sldId="260"/>
        </pc:sldMkLst>
      </pc:sldChg>
      <pc:sldChg chg="new">
        <pc:chgData name="Jana, Pramod" userId="9d7ae763-7cdf-4ef2-bc00-3679debba132" providerId="ADAL" clId="{1B4BCF33-9409-4F79-ACF4-CDDAF3D3A225}" dt="2023-01-25T06:39:07.994" v="29" actId="680"/>
        <pc:sldMkLst>
          <pc:docMk/>
          <pc:sldMk cId="4025458503" sldId="261"/>
        </pc:sldMkLst>
      </pc:sldChg>
      <pc:sldChg chg="new">
        <pc:chgData name="Jana, Pramod" userId="9d7ae763-7cdf-4ef2-bc00-3679debba132" providerId="ADAL" clId="{1B4BCF33-9409-4F79-ACF4-CDDAF3D3A225}" dt="2023-01-25T06:39:08.144" v="30" actId="680"/>
        <pc:sldMkLst>
          <pc:docMk/>
          <pc:sldMk cId="2084550686" sldId="262"/>
        </pc:sldMkLst>
      </pc:sldChg>
      <pc:sldChg chg="new">
        <pc:chgData name="Jana, Pramod" userId="9d7ae763-7cdf-4ef2-bc00-3679debba132" providerId="ADAL" clId="{1B4BCF33-9409-4F79-ACF4-CDDAF3D3A225}" dt="2023-01-25T06:39:08.307" v="31" actId="680"/>
        <pc:sldMkLst>
          <pc:docMk/>
          <pc:sldMk cId="3351889869" sldId="263"/>
        </pc:sldMkLst>
      </pc:sldChg>
      <pc:sldChg chg="new">
        <pc:chgData name="Jana, Pramod" userId="9d7ae763-7cdf-4ef2-bc00-3679debba132" providerId="ADAL" clId="{1B4BCF33-9409-4F79-ACF4-CDDAF3D3A225}" dt="2023-01-25T06:39:08.489" v="32" actId="680"/>
        <pc:sldMkLst>
          <pc:docMk/>
          <pc:sldMk cId="1466855312" sldId="264"/>
        </pc:sldMkLst>
      </pc:sldChg>
      <pc:sldChg chg="new">
        <pc:chgData name="Jana, Pramod" userId="9d7ae763-7cdf-4ef2-bc00-3679debba132" providerId="ADAL" clId="{1B4BCF33-9409-4F79-ACF4-CDDAF3D3A225}" dt="2023-01-25T06:39:08.773" v="33" actId="680"/>
        <pc:sldMkLst>
          <pc:docMk/>
          <pc:sldMk cId="2907156260"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9C03E48-6D31-493C-8529-B9AE97A54794}" type="datetimeFigureOut">
              <a:rPr lang="en-US" smtClean="0"/>
              <a:t>1/25/2023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E351B71-0F75-4D7C-B6EB-2ADCBE974ED0}"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92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03E48-6D31-493C-8529-B9AE97A5479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1672362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03E48-6D31-493C-8529-B9AE97A5479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226970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03E48-6D31-493C-8529-B9AE97A5479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292972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C03E48-6D31-493C-8529-B9AE97A54794}"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51B71-0F75-4D7C-B6EB-2ADCBE974ED0}"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08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03E48-6D31-493C-8529-B9AE97A5479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365561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C03E48-6D31-493C-8529-B9AE97A54794}"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278128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C03E48-6D31-493C-8529-B9AE97A54794}"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14531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03E48-6D31-493C-8529-B9AE97A54794}"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367852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03E48-6D31-493C-8529-B9AE97A5479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401758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C03E48-6D31-493C-8529-B9AE97A54794}"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51B71-0F75-4D7C-B6EB-2ADCBE974ED0}" type="slidenum">
              <a:rPr lang="en-US" smtClean="0"/>
              <a:t>‹#›</a:t>
            </a:fld>
            <a:endParaRPr lang="en-US"/>
          </a:p>
        </p:txBody>
      </p:sp>
    </p:spTree>
    <p:extLst>
      <p:ext uri="{BB962C8B-B14F-4D97-AF65-F5344CB8AC3E}">
        <p14:creationId xmlns:p14="http://schemas.microsoft.com/office/powerpoint/2010/main" val="199345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9C03E48-6D31-493C-8529-B9AE97A54794}" type="datetimeFigureOut">
              <a:rPr lang="en-US" smtClean="0"/>
              <a:t>1/25/2023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2E351B71-0F75-4D7C-B6EB-2ADCBE974ED0}" type="slidenum">
              <a:rPr lang="en-US" smtClean="0"/>
              <a:t>‹#›</a:t>
            </a:fld>
            <a:endParaRPr lang="en-US"/>
          </a:p>
        </p:txBody>
      </p:sp>
    </p:spTree>
    <p:extLst>
      <p:ext uri="{BB962C8B-B14F-4D97-AF65-F5344CB8AC3E}">
        <p14:creationId xmlns:p14="http://schemas.microsoft.com/office/powerpoint/2010/main" val="16993606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45BD-FDBA-4DB8-A440-569EA9C5F749}"/>
              </a:ext>
            </a:extLst>
          </p:cNvPr>
          <p:cNvSpPr>
            <a:spLocks noGrp="1"/>
          </p:cNvSpPr>
          <p:nvPr>
            <p:ph type="ctrTitle"/>
          </p:nvPr>
        </p:nvSpPr>
        <p:spPr/>
        <p:txBody>
          <a:bodyPr/>
          <a:lstStyle/>
          <a:p>
            <a:r>
              <a:rPr lang="en-US" dirty="0" err="1"/>
              <a:t>BoNus</a:t>
            </a:r>
            <a:r>
              <a:rPr lang="en-US" dirty="0"/>
              <a:t> JS Concept</a:t>
            </a:r>
          </a:p>
        </p:txBody>
      </p:sp>
      <p:sp>
        <p:nvSpPr>
          <p:cNvPr id="3" name="Subtitle 2">
            <a:extLst>
              <a:ext uri="{FF2B5EF4-FFF2-40B4-BE49-F238E27FC236}">
                <a16:creationId xmlns:a16="http://schemas.microsoft.com/office/drawing/2014/main" id="{B256F95F-FC70-4594-A5E9-A97DC0B8499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66094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30DF-38D6-4ECA-8D34-23D254A39C3F}"/>
              </a:ext>
            </a:extLst>
          </p:cNvPr>
          <p:cNvSpPr>
            <a:spLocks noGrp="1"/>
          </p:cNvSpPr>
          <p:nvPr>
            <p:ph type="title"/>
          </p:nvPr>
        </p:nvSpPr>
        <p:spPr>
          <a:xfrm>
            <a:off x="1143000" y="609600"/>
            <a:ext cx="9875520" cy="606458"/>
          </a:xfrm>
        </p:spPr>
        <p:txBody>
          <a:bodyPr>
            <a:normAutofit fontScale="90000"/>
          </a:bodyPr>
          <a:lstStyle/>
          <a:p>
            <a:r>
              <a:rPr lang="en-IN" b="0" i="0" dirty="0">
                <a:effectLst/>
                <a:latin typeface="sofia-pro"/>
              </a:rPr>
              <a:t>Hoisting : </a:t>
            </a:r>
            <a:r>
              <a:rPr lang="en-IN" b="1" i="0" dirty="0">
                <a:effectLst/>
                <a:latin typeface="sofia-pro"/>
              </a:rPr>
              <a:t>ES5</a:t>
            </a:r>
            <a:endParaRPr lang="en-US" dirty="0"/>
          </a:p>
        </p:txBody>
      </p:sp>
      <p:sp>
        <p:nvSpPr>
          <p:cNvPr id="3" name="Content Placeholder 2">
            <a:extLst>
              <a:ext uri="{FF2B5EF4-FFF2-40B4-BE49-F238E27FC236}">
                <a16:creationId xmlns:a16="http://schemas.microsoft.com/office/drawing/2014/main" id="{398F8A1E-016F-4622-8489-4D6A56E38541}"/>
              </a:ext>
            </a:extLst>
          </p:cNvPr>
          <p:cNvSpPr>
            <a:spLocks noGrp="1"/>
          </p:cNvSpPr>
          <p:nvPr>
            <p:ph idx="1"/>
          </p:nvPr>
        </p:nvSpPr>
        <p:spPr>
          <a:xfrm>
            <a:off x="1143000" y="1423447"/>
            <a:ext cx="9872871" cy="4967926"/>
          </a:xfrm>
        </p:spPr>
        <p:txBody>
          <a:bodyPr>
            <a:normAutofit fontScale="85000" lnSpcReduction="20000"/>
          </a:bodyPr>
          <a:lstStyle/>
          <a:p>
            <a:r>
              <a:rPr lang="en-US" dirty="0"/>
              <a:t>When we talk about ES5, the variable that comes into our minds is var. Hoisting with var is somewhat different as when compared to let/const. Let’s make use of var and see how hoisting works:  </a:t>
            </a:r>
          </a:p>
          <a:p>
            <a:pPr marL="548640" lvl="2" indent="0">
              <a:buNone/>
            </a:pPr>
            <a:r>
              <a:rPr lang="en-US" dirty="0"/>
              <a:t>// var code (global)</a:t>
            </a:r>
          </a:p>
          <a:p>
            <a:pPr marL="548640" lvl="2" indent="0">
              <a:buNone/>
            </a:pPr>
            <a:r>
              <a:rPr lang="en-US" dirty="0"/>
              <a:t>console.log(name); // undefined</a:t>
            </a:r>
          </a:p>
          <a:p>
            <a:pPr marL="548640" lvl="2" indent="0">
              <a:buNone/>
            </a:pPr>
            <a:r>
              <a:rPr lang="en-US" dirty="0"/>
              <a:t>var name = 'Mukul </a:t>
            </a:r>
            <a:r>
              <a:rPr lang="en-US" dirty="0" err="1"/>
              <a:t>Latiyan</a:t>
            </a:r>
            <a:r>
              <a:rPr lang="en-US" dirty="0"/>
              <a:t>';</a:t>
            </a:r>
          </a:p>
          <a:p>
            <a:r>
              <a:rPr lang="en-US" dirty="0"/>
              <a:t>Output</a:t>
            </a:r>
          </a:p>
          <a:p>
            <a:pPr marL="548640" lvl="2" indent="0">
              <a:buNone/>
            </a:pPr>
            <a:r>
              <a:rPr lang="en-US" dirty="0"/>
              <a:t>undefined</a:t>
            </a:r>
          </a:p>
          <a:p>
            <a:r>
              <a:rPr lang="en-US" dirty="0"/>
              <a:t>Explanation: In the above code we tried to console the variable name which was declared and assigned later than using it, the compiler gives us undefined which we didn’t expect as we should have gotten </a:t>
            </a:r>
            <a:r>
              <a:rPr lang="en-US" dirty="0" err="1"/>
              <a:t>ReferenceError</a:t>
            </a:r>
            <a:r>
              <a:rPr lang="en-US" dirty="0"/>
              <a:t> as we were trying to use name variable even before declaring it. </a:t>
            </a:r>
          </a:p>
          <a:p>
            <a:r>
              <a:rPr lang="en-US" dirty="0"/>
              <a:t>But the interpreter sees this differently, the above code is seen like this: </a:t>
            </a:r>
          </a:p>
          <a:p>
            <a:pPr marL="548640" lvl="2" indent="0">
              <a:buNone/>
            </a:pPr>
            <a:r>
              <a:rPr lang="en-US" dirty="0"/>
              <a:t>//how interpreter sees the above code</a:t>
            </a:r>
          </a:p>
          <a:p>
            <a:pPr marL="548640" lvl="2" indent="0">
              <a:buNone/>
            </a:pPr>
            <a:r>
              <a:rPr lang="en-US" dirty="0"/>
              <a:t>var name;</a:t>
            </a:r>
          </a:p>
          <a:p>
            <a:pPr marL="548640" lvl="2" indent="0">
              <a:buNone/>
            </a:pPr>
            <a:r>
              <a:rPr lang="en-US" dirty="0"/>
              <a:t>console.log(name); // undefined</a:t>
            </a:r>
          </a:p>
          <a:p>
            <a:pPr marL="548640" lvl="2" indent="0">
              <a:buNone/>
            </a:pPr>
            <a:r>
              <a:rPr lang="en-US" dirty="0"/>
              <a:t>name = 'Mukul </a:t>
            </a:r>
            <a:r>
              <a:rPr lang="en-US" dirty="0" err="1"/>
              <a:t>Latiyan</a:t>
            </a:r>
            <a:r>
              <a:rPr lang="en-US" dirty="0"/>
              <a:t>';</a:t>
            </a:r>
          </a:p>
          <a:p>
            <a:r>
              <a:rPr lang="en-US" dirty="0"/>
              <a:t>Output</a:t>
            </a:r>
          </a:p>
          <a:p>
            <a:pPr marL="548640" lvl="2" indent="0">
              <a:buNone/>
            </a:pPr>
            <a:r>
              <a:rPr lang="en-US" dirty="0"/>
              <a:t>undefined</a:t>
            </a:r>
          </a:p>
        </p:txBody>
      </p:sp>
    </p:spTree>
    <p:extLst>
      <p:ext uri="{BB962C8B-B14F-4D97-AF65-F5344CB8AC3E}">
        <p14:creationId xmlns:p14="http://schemas.microsoft.com/office/powerpoint/2010/main" val="290715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8276-2C52-D9B3-B953-74A18C4EABF5}"/>
              </a:ext>
            </a:extLst>
          </p:cNvPr>
          <p:cNvSpPr>
            <a:spLocks noGrp="1"/>
          </p:cNvSpPr>
          <p:nvPr>
            <p:ph type="title"/>
          </p:nvPr>
        </p:nvSpPr>
        <p:spPr/>
        <p:txBody>
          <a:bodyPr/>
          <a:lstStyle/>
          <a:p>
            <a:r>
              <a:rPr lang="en-IN" b="0" i="0" dirty="0">
                <a:effectLst/>
                <a:latin typeface="sofia-pro"/>
              </a:rPr>
              <a:t>Hoisting : </a:t>
            </a:r>
            <a:r>
              <a:rPr lang="en-IN" b="1" i="0" dirty="0">
                <a:effectLst/>
                <a:latin typeface="sofia-pro"/>
              </a:rPr>
              <a:t>ES5</a:t>
            </a:r>
            <a:endParaRPr lang="en-IN" dirty="0"/>
          </a:p>
        </p:txBody>
      </p:sp>
      <p:sp>
        <p:nvSpPr>
          <p:cNvPr id="3" name="Content Placeholder 2">
            <a:extLst>
              <a:ext uri="{FF2B5EF4-FFF2-40B4-BE49-F238E27FC236}">
                <a16:creationId xmlns:a16="http://schemas.microsoft.com/office/drawing/2014/main" id="{CC5B4783-94B1-0DFE-A343-48E7BEB27C3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6831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84B9-0975-6A68-0D23-AE6298B3CE9B}"/>
              </a:ext>
            </a:extLst>
          </p:cNvPr>
          <p:cNvSpPr>
            <a:spLocks noGrp="1"/>
          </p:cNvSpPr>
          <p:nvPr>
            <p:ph type="title"/>
          </p:nvPr>
        </p:nvSpPr>
        <p:spPr/>
        <p:txBody>
          <a:bodyPr/>
          <a:lstStyle/>
          <a:p>
            <a:r>
              <a:rPr lang="en-IN" b="0" i="0" dirty="0">
                <a:effectLst/>
                <a:latin typeface="sofia-pro"/>
              </a:rPr>
              <a:t>Hoisting : </a:t>
            </a:r>
            <a:r>
              <a:rPr lang="en-IN" b="1" i="0" dirty="0">
                <a:effectLst/>
                <a:latin typeface="sofia-pro"/>
              </a:rPr>
              <a:t>ES5</a:t>
            </a:r>
            <a:endParaRPr lang="en-IN" dirty="0"/>
          </a:p>
        </p:txBody>
      </p:sp>
      <p:sp>
        <p:nvSpPr>
          <p:cNvPr id="3" name="Content Placeholder 2">
            <a:extLst>
              <a:ext uri="{FF2B5EF4-FFF2-40B4-BE49-F238E27FC236}">
                <a16:creationId xmlns:a16="http://schemas.microsoft.com/office/drawing/2014/main" id="{B48B5AC6-F515-0EED-8E28-88F0C2700E1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644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21BB-3FF4-CFD2-EBF6-0F3754981E4F}"/>
              </a:ext>
            </a:extLst>
          </p:cNvPr>
          <p:cNvSpPr>
            <a:spLocks noGrp="1"/>
          </p:cNvSpPr>
          <p:nvPr>
            <p:ph type="title"/>
          </p:nvPr>
        </p:nvSpPr>
        <p:spPr/>
        <p:txBody>
          <a:bodyPr/>
          <a:lstStyle/>
          <a:p>
            <a:r>
              <a:rPr lang="en-IN" b="0" i="0" dirty="0">
                <a:effectLst/>
                <a:latin typeface="sofia-pro"/>
              </a:rPr>
              <a:t>Hoisting : </a:t>
            </a:r>
            <a:r>
              <a:rPr lang="en-IN" b="1" i="0" dirty="0">
                <a:effectLst/>
                <a:latin typeface="sofia-pro"/>
              </a:rPr>
              <a:t>ES5</a:t>
            </a:r>
            <a:endParaRPr lang="en-IN" dirty="0"/>
          </a:p>
        </p:txBody>
      </p:sp>
      <p:sp>
        <p:nvSpPr>
          <p:cNvPr id="3" name="Content Placeholder 2">
            <a:extLst>
              <a:ext uri="{FF2B5EF4-FFF2-40B4-BE49-F238E27FC236}">
                <a16:creationId xmlns:a16="http://schemas.microsoft.com/office/drawing/2014/main" id="{66AAFAE6-3F69-DD92-2516-B6B1EF95B7B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5169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01AD-28D9-865D-AB88-F7DFD4C6A125}"/>
              </a:ext>
            </a:extLst>
          </p:cNvPr>
          <p:cNvSpPr>
            <a:spLocks noGrp="1"/>
          </p:cNvSpPr>
          <p:nvPr>
            <p:ph type="title"/>
          </p:nvPr>
        </p:nvSpPr>
        <p:spPr/>
        <p:txBody>
          <a:bodyPr/>
          <a:lstStyle/>
          <a:p>
            <a:r>
              <a:rPr lang="en-IN" b="0" i="0" dirty="0">
                <a:effectLst/>
                <a:latin typeface="sofia-pro"/>
              </a:rPr>
              <a:t>Hoisting</a:t>
            </a:r>
            <a:endParaRPr lang="en-IN" dirty="0"/>
          </a:p>
        </p:txBody>
      </p:sp>
      <p:sp>
        <p:nvSpPr>
          <p:cNvPr id="3" name="Content Placeholder 2">
            <a:extLst>
              <a:ext uri="{FF2B5EF4-FFF2-40B4-BE49-F238E27FC236}">
                <a16:creationId xmlns:a16="http://schemas.microsoft.com/office/drawing/2014/main" id="{62F2444B-835B-83DA-AA22-BDB40EF6883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5665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442F-7830-4BB8-B58C-88D4AA6FB252}"/>
              </a:ext>
            </a:extLst>
          </p:cNvPr>
          <p:cNvSpPr>
            <a:spLocks noGrp="1"/>
          </p:cNvSpPr>
          <p:nvPr>
            <p:ph type="title"/>
          </p:nvPr>
        </p:nvSpPr>
        <p:spPr>
          <a:xfrm>
            <a:off x="1143000" y="609600"/>
            <a:ext cx="9875520" cy="578177"/>
          </a:xfrm>
        </p:spPr>
        <p:txBody>
          <a:bodyPr>
            <a:normAutofit fontScale="90000"/>
          </a:bodyPr>
          <a:lstStyle/>
          <a:p>
            <a:r>
              <a:rPr lang="en-IN" b="0" i="0" dirty="0">
                <a:effectLst/>
                <a:latin typeface="sofia-pro"/>
              </a:rPr>
              <a:t>How JavaScript Works</a:t>
            </a:r>
            <a:endParaRPr lang="en-US" dirty="0"/>
          </a:p>
        </p:txBody>
      </p:sp>
      <p:sp>
        <p:nvSpPr>
          <p:cNvPr id="3" name="Content Placeholder 2">
            <a:extLst>
              <a:ext uri="{FF2B5EF4-FFF2-40B4-BE49-F238E27FC236}">
                <a16:creationId xmlns:a16="http://schemas.microsoft.com/office/drawing/2014/main" id="{C59B1D36-82A5-4D58-B3E6-B6552A36BCAA}"/>
              </a:ext>
            </a:extLst>
          </p:cNvPr>
          <p:cNvSpPr>
            <a:spLocks noGrp="1"/>
          </p:cNvSpPr>
          <p:nvPr>
            <p:ph idx="1"/>
          </p:nvPr>
        </p:nvSpPr>
        <p:spPr>
          <a:xfrm>
            <a:off x="1143000" y="1272619"/>
            <a:ext cx="9872871" cy="5250729"/>
          </a:xfrm>
        </p:spPr>
        <p:txBody>
          <a:bodyPr>
            <a:normAutofit fontScale="92500" lnSpcReduction="10000"/>
          </a:bodyPr>
          <a:lstStyle/>
          <a:p>
            <a:pPr algn="just"/>
            <a:r>
              <a:rPr lang="en-US" b="0" i="0" dirty="0">
                <a:effectLst/>
                <a:latin typeface="sofia-pro"/>
              </a:rPr>
              <a:t>JavaScript is an interesting language in the world and its working procedure quite be different from other languages. JavaScript is </a:t>
            </a:r>
            <a:r>
              <a:rPr lang="en-US" b="1" i="0" dirty="0">
                <a:effectLst/>
                <a:latin typeface="sofia-pro"/>
              </a:rPr>
              <a:t>synchronous</a:t>
            </a:r>
            <a:r>
              <a:rPr lang="en-US" b="0" i="0" dirty="0">
                <a:effectLst/>
                <a:latin typeface="sofia-pro"/>
              </a:rPr>
              <a:t> (specific order of execution), </a:t>
            </a:r>
            <a:r>
              <a:rPr lang="en-US" b="1" i="0" dirty="0">
                <a:effectLst/>
                <a:latin typeface="sofia-pro"/>
              </a:rPr>
              <a:t>single-threaded</a:t>
            </a:r>
            <a:r>
              <a:rPr lang="en-US" b="0" i="0" dirty="0">
                <a:effectLst/>
                <a:latin typeface="sofia-pro"/>
              </a:rPr>
              <a:t> language(it means JavaScript can only execute one command at a time). </a:t>
            </a:r>
          </a:p>
          <a:p>
            <a:pPr algn="just"/>
            <a:r>
              <a:rPr lang="en-US" b="0" i="0" dirty="0">
                <a:effectLst/>
                <a:latin typeface="sofia-pro"/>
              </a:rPr>
              <a:t>Everything in JavaScript happens insides an </a:t>
            </a:r>
            <a:r>
              <a:rPr lang="en-US" b="1" i="0" dirty="0">
                <a:effectLst/>
                <a:latin typeface="sofia-pro"/>
              </a:rPr>
              <a:t>EXECUTION CONTEXT</a:t>
            </a:r>
            <a:r>
              <a:rPr lang="en-US" b="0" i="0" dirty="0">
                <a:effectLst/>
                <a:latin typeface="sofia-pro"/>
              </a:rPr>
              <a:t>, which you can assume to be a big box or a container in which whole JavaScript code is executed. The EXECUTION CONTEXT contains two parts one is </a:t>
            </a:r>
            <a:r>
              <a:rPr lang="en-US" b="1" i="0" dirty="0">
                <a:effectLst/>
                <a:latin typeface="sofia-pro"/>
              </a:rPr>
              <a:t>Memory</a:t>
            </a:r>
            <a:r>
              <a:rPr lang="en-US" b="0" i="0" dirty="0">
                <a:effectLst/>
                <a:latin typeface="sofia-pro"/>
              </a:rPr>
              <a:t>(Variable Environment), where all the variables and functions store </a:t>
            </a:r>
            <a:r>
              <a:rPr lang="en-US" b="1" i="0" dirty="0">
                <a:effectLst/>
                <a:latin typeface="sofia-pro"/>
              </a:rPr>
              <a:t>key: value pair</a:t>
            </a:r>
            <a:r>
              <a:rPr lang="en-US" b="0" i="0" dirty="0">
                <a:effectLst/>
                <a:latin typeface="sofia-pro"/>
              </a:rPr>
              <a:t> and the other is </a:t>
            </a:r>
            <a:r>
              <a:rPr lang="en-US" b="1" i="0" dirty="0">
                <a:effectLst/>
                <a:latin typeface="sofia-pro"/>
              </a:rPr>
              <a:t>Code Component</a:t>
            </a:r>
            <a:r>
              <a:rPr lang="en-US" b="0" i="0" dirty="0">
                <a:effectLst/>
                <a:latin typeface="sofia-pro"/>
              </a:rPr>
              <a:t>(Thread of Execution), where code is executed one line at a time(pictorial representation shown in below). </a:t>
            </a:r>
          </a:p>
          <a:p>
            <a:pPr algn="just"/>
            <a:endParaRPr lang="en-US" b="0" i="0" dirty="0">
              <a:effectLst/>
              <a:latin typeface="sofia-pro"/>
            </a:endParaRPr>
          </a:p>
          <a:p>
            <a:pPr algn="just"/>
            <a:endParaRPr lang="en-US" dirty="0">
              <a:latin typeface="sofia-pro"/>
            </a:endParaRPr>
          </a:p>
          <a:p>
            <a:pPr algn="just"/>
            <a:endParaRPr lang="en-US" b="0" i="0" dirty="0">
              <a:effectLst/>
              <a:latin typeface="sofia-pro"/>
            </a:endParaRPr>
          </a:p>
          <a:p>
            <a:pPr algn="just"/>
            <a:endParaRPr lang="en-US" b="0" i="0" dirty="0">
              <a:effectLst/>
              <a:latin typeface="sofia-pro"/>
            </a:endParaRPr>
          </a:p>
          <a:p>
            <a:pPr algn="just"/>
            <a:r>
              <a:rPr lang="en-US" b="0" i="0" dirty="0">
                <a:effectLst/>
                <a:latin typeface="sofia-pro"/>
              </a:rPr>
              <a:t>Now, </a:t>
            </a:r>
            <a:r>
              <a:rPr lang="en-US" b="1" i="0" dirty="0">
                <a:effectLst/>
                <a:latin typeface="sofia-pro"/>
              </a:rPr>
              <a:t>What happens when you run JavaScript Code?</a:t>
            </a:r>
            <a:endParaRPr lang="en-US" b="0" i="0" dirty="0">
              <a:effectLst/>
              <a:latin typeface="sofia-pro"/>
            </a:endParaRPr>
          </a:p>
          <a:p>
            <a:pPr algn="just"/>
            <a:r>
              <a:rPr lang="en-US" b="0" i="0" dirty="0">
                <a:effectLst/>
                <a:latin typeface="sofia-pro"/>
              </a:rPr>
              <a:t>The simple answer is:</a:t>
            </a:r>
            <a:r>
              <a:rPr lang="en-US" b="1" i="0" dirty="0">
                <a:effectLst/>
                <a:latin typeface="sofia-pro"/>
              </a:rPr>
              <a:t> A Execution Context Created. </a:t>
            </a:r>
            <a:endParaRPr lang="en-US" b="0" i="0" dirty="0">
              <a:effectLst/>
              <a:latin typeface="sofia-pro"/>
            </a:endParaRPr>
          </a:p>
        </p:txBody>
      </p:sp>
      <p:pic>
        <p:nvPicPr>
          <p:cNvPr id="1026" name="Picture 2">
            <a:extLst>
              <a:ext uri="{FF2B5EF4-FFF2-40B4-BE49-F238E27FC236}">
                <a16:creationId xmlns:a16="http://schemas.microsoft.com/office/drawing/2014/main" id="{6140AACC-6413-4567-5348-2C7D9DF3C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554" y="3780148"/>
            <a:ext cx="3911143" cy="1604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205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E32B-0010-4C23-BB0C-4C1A377A6598}"/>
              </a:ext>
            </a:extLst>
          </p:cNvPr>
          <p:cNvSpPr>
            <a:spLocks noGrp="1"/>
          </p:cNvSpPr>
          <p:nvPr>
            <p:ph type="title"/>
          </p:nvPr>
        </p:nvSpPr>
        <p:spPr/>
        <p:txBody>
          <a:bodyPr/>
          <a:lstStyle/>
          <a:p>
            <a:r>
              <a:rPr lang="en-US" dirty="0"/>
              <a:t>Now we write a demo code below and we will understand it line by line</a:t>
            </a:r>
          </a:p>
        </p:txBody>
      </p:sp>
      <p:sp>
        <p:nvSpPr>
          <p:cNvPr id="3" name="Content Placeholder 2">
            <a:extLst>
              <a:ext uri="{FF2B5EF4-FFF2-40B4-BE49-F238E27FC236}">
                <a16:creationId xmlns:a16="http://schemas.microsoft.com/office/drawing/2014/main" id="{5D4CA215-FE8D-4F8D-8C29-71253B9E22F7}"/>
              </a:ext>
            </a:extLst>
          </p:cNvPr>
          <p:cNvSpPr>
            <a:spLocks noGrp="1"/>
          </p:cNvSpPr>
          <p:nvPr>
            <p:ph idx="1"/>
          </p:nvPr>
        </p:nvSpPr>
        <p:spPr>
          <a:xfrm>
            <a:off x="1143000" y="2057401"/>
            <a:ext cx="9872871" cy="2580588"/>
          </a:xfrm>
        </p:spPr>
        <p:txBody>
          <a:bodyPr>
            <a:normAutofit fontScale="55000" lnSpcReduction="20000"/>
          </a:bodyPr>
          <a:lstStyle/>
          <a:p>
            <a:pPr marL="45720" indent="0">
              <a:buNone/>
            </a:pPr>
            <a:r>
              <a:rPr lang="en-US" dirty="0"/>
              <a:t> var n = 3;</a:t>
            </a:r>
          </a:p>
          <a:p>
            <a:pPr marL="45720" indent="0">
              <a:buNone/>
            </a:pPr>
            <a:r>
              <a:rPr lang="en-US" dirty="0"/>
              <a:t>    function </a:t>
            </a:r>
            <a:r>
              <a:rPr lang="en-US" dirty="0" err="1"/>
              <a:t>squr</a:t>
            </a:r>
            <a:r>
              <a:rPr lang="en-US" dirty="0"/>
              <a:t>(num) {</a:t>
            </a:r>
          </a:p>
          <a:p>
            <a:pPr marL="45720" indent="0">
              <a:buNone/>
            </a:pPr>
            <a:r>
              <a:rPr lang="en-US" dirty="0"/>
              <a:t>        var </a:t>
            </a:r>
            <a:r>
              <a:rPr lang="en-US" dirty="0" err="1"/>
              <a:t>ans</a:t>
            </a:r>
            <a:r>
              <a:rPr lang="en-US" dirty="0"/>
              <a:t> = num * num;</a:t>
            </a:r>
          </a:p>
          <a:p>
            <a:pPr marL="45720" indent="0">
              <a:buNone/>
            </a:pPr>
            <a:r>
              <a:rPr lang="en-US" dirty="0"/>
              <a:t>        return </a:t>
            </a:r>
            <a:r>
              <a:rPr lang="en-US" dirty="0" err="1"/>
              <a:t>ans</a:t>
            </a:r>
            <a:r>
              <a:rPr lang="en-US" dirty="0"/>
              <a:t>;</a:t>
            </a:r>
          </a:p>
          <a:p>
            <a:pPr marL="45720" indent="0">
              <a:buNone/>
            </a:pPr>
            <a:r>
              <a:rPr lang="en-US" dirty="0"/>
              <a:t>    }</a:t>
            </a:r>
          </a:p>
          <a:p>
            <a:pPr marL="45720" indent="0">
              <a:buNone/>
            </a:pPr>
            <a:r>
              <a:rPr lang="en-US" dirty="0"/>
              <a:t>    var three = </a:t>
            </a:r>
            <a:r>
              <a:rPr lang="en-US" dirty="0" err="1"/>
              <a:t>squr</a:t>
            </a:r>
            <a:r>
              <a:rPr lang="en-US" dirty="0"/>
              <a:t>(n);</a:t>
            </a:r>
          </a:p>
          <a:p>
            <a:pPr marL="45720" indent="0">
              <a:buNone/>
            </a:pPr>
            <a:r>
              <a:rPr lang="en-US" dirty="0"/>
              <a:t>When you run this whole code a global EXECUTION CONTEXT is created and it contains two parts one is memory and the other is code execution. </a:t>
            </a:r>
          </a:p>
          <a:p>
            <a:pPr marL="45720" indent="0">
              <a:buNone/>
            </a:pPr>
            <a:r>
              <a:rPr lang="en-US" dirty="0"/>
              <a:t>When the first line is encountered it will reserve memory for all variables(n, three, five) and function(square). When reserving the memory for variables it reserves a special value undefined and for function, it stores the whole code. The pictorial representation is shown below.</a:t>
            </a:r>
          </a:p>
          <a:p>
            <a:pPr marL="45720" indent="0">
              <a:buNone/>
            </a:pPr>
            <a:endParaRPr lang="en-US" dirty="0"/>
          </a:p>
        </p:txBody>
      </p:sp>
      <p:pic>
        <p:nvPicPr>
          <p:cNvPr id="2052" name="Picture 4">
            <a:extLst>
              <a:ext uri="{FF2B5EF4-FFF2-40B4-BE49-F238E27FC236}">
                <a16:creationId xmlns:a16="http://schemas.microsoft.com/office/drawing/2014/main" id="{1AA8FAA3-6C91-D424-DA7B-9107FEB23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4955" y="4729430"/>
            <a:ext cx="5543119" cy="1806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47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2C3DB-F9C2-4487-8021-734EA46E27D1}"/>
              </a:ext>
            </a:extLst>
          </p:cNvPr>
          <p:cNvSpPr>
            <a:spLocks noGrp="1"/>
          </p:cNvSpPr>
          <p:nvPr>
            <p:ph idx="1"/>
          </p:nvPr>
        </p:nvSpPr>
        <p:spPr>
          <a:xfrm>
            <a:off x="1143000" y="518474"/>
            <a:ext cx="9872871" cy="3129699"/>
          </a:xfrm>
        </p:spPr>
        <p:txBody>
          <a:bodyPr>
            <a:normAutofit lnSpcReduction="10000"/>
          </a:bodyPr>
          <a:lstStyle/>
          <a:p>
            <a:pPr marL="45720" indent="0" algn="just">
              <a:buNone/>
            </a:pPr>
            <a:r>
              <a:rPr lang="en-US" b="0" i="0" dirty="0">
                <a:effectLst/>
                <a:latin typeface="sofia-pro"/>
              </a:rPr>
              <a:t>After allocating memory for all variables and function, code execution phase starts(code runs line by line). </a:t>
            </a:r>
          </a:p>
          <a:p>
            <a:pPr marL="45720" indent="0" algn="just">
              <a:buNone/>
            </a:pPr>
            <a:r>
              <a:rPr lang="en-US" b="0" i="0" dirty="0">
                <a:effectLst/>
                <a:latin typeface="sofia-pro"/>
              </a:rPr>
              <a:t>Line 1: var n=3,  3 value placed into the n identifier.</a:t>
            </a:r>
          </a:p>
          <a:p>
            <a:pPr marL="45720" indent="0" algn="just">
              <a:buNone/>
            </a:pPr>
            <a:r>
              <a:rPr lang="en-US" b="0" i="0" dirty="0">
                <a:effectLst/>
                <a:latin typeface="sofia-pro"/>
              </a:rPr>
              <a:t>Line 2-5: nothing to execute.</a:t>
            </a:r>
          </a:p>
          <a:p>
            <a:pPr marL="45720" indent="0" algn="just">
              <a:buNone/>
            </a:pPr>
            <a:r>
              <a:rPr lang="en-US" b="0" i="0" dirty="0">
                <a:effectLst/>
                <a:latin typeface="sofia-pro"/>
              </a:rPr>
              <a:t>line 6: We invoke a function, now function is the heart of JavaScript. The function is a mini-program and whenever a new function is invoked all together a new EXECUTION CONTEXT is created(inside the code execution phase). It also contains two-part memory and code execution phase. Memory is allocated for variable and function(it involves function parameters and other variables).</a:t>
            </a:r>
          </a:p>
        </p:txBody>
      </p:sp>
      <p:pic>
        <p:nvPicPr>
          <p:cNvPr id="3074" name="Picture 2">
            <a:extLst>
              <a:ext uri="{FF2B5EF4-FFF2-40B4-BE49-F238E27FC236}">
                <a16:creationId xmlns:a16="http://schemas.microsoft.com/office/drawing/2014/main" id="{5296903F-F8C9-11F7-583C-E23D1D1FE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407" y="4352090"/>
            <a:ext cx="4059338" cy="15019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EAEE73A-D3D1-AFC6-17B1-F4E679925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717" y="4309226"/>
            <a:ext cx="3754888" cy="1501955"/>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0EE5D2BC-205B-0CC1-48A9-84179D7CD5F4}"/>
              </a:ext>
            </a:extLst>
          </p:cNvPr>
          <p:cNvSpPr/>
          <p:nvPr/>
        </p:nvSpPr>
        <p:spPr>
          <a:xfrm>
            <a:off x="4986779" y="4352090"/>
            <a:ext cx="2441543" cy="1459091"/>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900" b="0" i="0" dirty="0">
                <a:solidFill>
                  <a:srgbClr val="273239"/>
                </a:solidFill>
                <a:effectLst/>
                <a:latin typeface="sofia-pro"/>
              </a:rPr>
              <a:t>After allocating memory, the code execution phase comes here, the code inside the function executes, and undefined is replaced by the actual value. </a:t>
            </a:r>
            <a:endParaRPr lang="en-IN" sz="900" dirty="0"/>
          </a:p>
        </p:txBody>
      </p:sp>
    </p:spTree>
    <p:extLst>
      <p:ext uri="{BB962C8B-B14F-4D97-AF65-F5344CB8AC3E}">
        <p14:creationId xmlns:p14="http://schemas.microsoft.com/office/powerpoint/2010/main" val="263843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0FBC7-2B1F-4DA0-8454-E048F9FE63FA}"/>
              </a:ext>
            </a:extLst>
          </p:cNvPr>
          <p:cNvSpPr>
            <a:spLocks noGrp="1"/>
          </p:cNvSpPr>
          <p:nvPr>
            <p:ph idx="1"/>
          </p:nvPr>
        </p:nvSpPr>
        <p:spPr>
          <a:xfrm>
            <a:off x="1143000" y="537328"/>
            <a:ext cx="9872871" cy="5558672"/>
          </a:xfrm>
        </p:spPr>
        <p:txBody>
          <a:bodyPr>
            <a:normAutofit/>
          </a:bodyPr>
          <a:lstStyle/>
          <a:p>
            <a:pPr marL="45720" indent="0">
              <a:buNone/>
            </a:pPr>
            <a:r>
              <a:rPr lang="en-US" dirty="0"/>
              <a:t>After that when return is encountered, return the control of the program to the place where the function is invoked. Now the control goes to line 6, it finds the answer in local memory and returns the control three and value of three(undefined) is replaced by the value of </a:t>
            </a:r>
            <a:r>
              <a:rPr lang="en-US" dirty="0" err="1"/>
              <a:t>ans</a:t>
            </a:r>
            <a:r>
              <a:rPr lang="en-US" dirty="0"/>
              <a:t> and after that whole thing is deleted(execution context).</a:t>
            </a:r>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r>
              <a:rPr lang="en-US" dirty="0"/>
              <a:t>After that Global Execution Context is deleted and our program ends. And one more thing, JavaScript handles deletion and creation (to manage the execution context). It’s managing a stack. It's name is CALL STACK. It is a stack that maintains the order of execution. </a:t>
            </a:r>
          </a:p>
        </p:txBody>
      </p:sp>
      <p:pic>
        <p:nvPicPr>
          <p:cNvPr id="4102" name="Picture 6">
            <a:extLst>
              <a:ext uri="{FF2B5EF4-FFF2-40B4-BE49-F238E27FC236}">
                <a16:creationId xmlns:a16="http://schemas.microsoft.com/office/drawing/2014/main" id="{D6A7C7C1-9264-52BE-B1D3-3A05933D9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608" y="2312710"/>
            <a:ext cx="5057089" cy="200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35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C00DB-9432-4878-AE1B-9E775B595DE7}"/>
              </a:ext>
            </a:extLst>
          </p:cNvPr>
          <p:cNvSpPr>
            <a:spLocks noGrp="1"/>
          </p:cNvSpPr>
          <p:nvPr>
            <p:ph type="title"/>
          </p:nvPr>
        </p:nvSpPr>
        <p:spPr>
          <a:xfrm>
            <a:off x="1143000" y="609600"/>
            <a:ext cx="9875520" cy="719579"/>
          </a:xfrm>
        </p:spPr>
        <p:txBody>
          <a:bodyPr/>
          <a:lstStyle/>
          <a:p>
            <a:r>
              <a:rPr lang="en-US" dirty="0"/>
              <a:t>Call Stack</a:t>
            </a:r>
          </a:p>
        </p:txBody>
      </p:sp>
      <p:sp>
        <p:nvSpPr>
          <p:cNvPr id="3" name="Content Placeholder 2">
            <a:extLst>
              <a:ext uri="{FF2B5EF4-FFF2-40B4-BE49-F238E27FC236}">
                <a16:creationId xmlns:a16="http://schemas.microsoft.com/office/drawing/2014/main" id="{9B23ADD6-4AE2-46E9-96DE-F3836BD36F90}"/>
              </a:ext>
            </a:extLst>
          </p:cNvPr>
          <p:cNvSpPr>
            <a:spLocks noGrp="1"/>
          </p:cNvSpPr>
          <p:nvPr>
            <p:ph idx="1"/>
          </p:nvPr>
        </p:nvSpPr>
        <p:spPr>
          <a:xfrm>
            <a:off x="1143000" y="1395167"/>
            <a:ext cx="9872871" cy="4700833"/>
          </a:xfrm>
        </p:spPr>
        <p:txBody>
          <a:bodyPr>
            <a:normAutofit fontScale="85000" lnSpcReduction="20000"/>
          </a:bodyPr>
          <a:lstStyle/>
          <a:p>
            <a:pPr marL="45720" indent="0">
              <a:buNone/>
            </a:pPr>
            <a:r>
              <a:rPr lang="en-US" dirty="0"/>
              <a:t>The call stack is used by JavaScript to keep track of multiple function calls. It is like a real stack in data structures where data can be pushed and popped and follows the Last In First Out (LIFO) principle. We use call stack for memorizing which function is running right now. The below example demonstrates the call stack.</a:t>
            </a:r>
          </a:p>
          <a:p>
            <a:r>
              <a:rPr lang="en-US" dirty="0"/>
              <a:t>Example:</a:t>
            </a:r>
          </a:p>
          <a:p>
            <a:pPr marL="548640" lvl="2" indent="0">
              <a:buNone/>
            </a:pPr>
            <a:r>
              <a:rPr lang="en-US" dirty="0"/>
              <a:t>function f1() {</a:t>
            </a:r>
          </a:p>
          <a:p>
            <a:pPr marL="548640" lvl="2" indent="0">
              <a:buNone/>
            </a:pPr>
            <a:r>
              <a:rPr lang="en-US" dirty="0"/>
              <a:t>  console.log('Hi by f1!');</a:t>
            </a:r>
          </a:p>
          <a:p>
            <a:pPr marL="548640" lvl="2" indent="0">
              <a:buNone/>
            </a:pPr>
            <a:r>
              <a:rPr lang="en-US" dirty="0"/>
              <a:t>}</a:t>
            </a:r>
          </a:p>
          <a:p>
            <a:pPr marL="548640" lvl="2" indent="0">
              <a:buNone/>
            </a:pPr>
            <a:r>
              <a:rPr lang="en-US" dirty="0"/>
              <a:t>function f2() {</a:t>
            </a:r>
          </a:p>
          <a:p>
            <a:pPr marL="548640" lvl="2" indent="0">
              <a:buNone/>
            </a:pPr>
            <a:r>
              <a:rPr lang="en-US" dirty="0"/>
              <a:t>  f1();</a:t>
            </a:r>
          </a:p>
          <a:p>
            <a:pPr marL="548640" lvl="2" indent="0">
              <a:buNone/>
            </a:pPr>
            <a:r>
              <a:rPr lang="en-US" dirty="0"/>
              <a:t>  console.log('Hi by f2!');</a:t>
            </a:r>
          </a:p>
          <a:p>
            <a:pPr marL="548640" lvl="2" indent="0">
              <a:buNone/>
            </a:pPr>
            <a:r>
              <a:rPr lang="en-US" dirty="0"/>
              <a:t>} </a:t>
            </a:r>
          </a:p>
          <a:p>
            <a:pPr marL="548640" lvl="2" indent="0">
              <a:buNone/>
            </a:pPr>
            <a:r>
              <a:rPr lang="en-US" dirty="0"/>
              <a:t>f2();</a:t>
            </a:r>
          </a:p>
          <a:p>
            <a:endParaRPr lang="en-US" dirty="0"/>
          </a:p>
          <a:p>
            <a:r>
              <a:rPr lang="en-US" dirty="0"/>
              <a:t>Output</a:t>
            </a:r>
          </a:p>
          <a:p>
            <a:pPr marL="548640" lvl="2" indent="0">
              <a:buNone/>
            </a:pPr>
            <a:r>
              <a:rPr lang="en-US" dirty="0"/>
              <a:t>Hi by f1!</a:t>
            </a:r>
          </a:p>
          <a:p>
            <a:pPr marL="548640" lvl="2" indent="0">
              <a:buNone/>
            </a:pPr>
            <a:r>
              <a:rPr lang="en-US" dirty="0"/>
              <a:t>Hi by f2!</a:t>
            </a:r>
          </a:p>
        </p:txBody>
      </p:sp>
    </p:spTree>
    <p:extLst>
      <p:ext uri="{BB962C8B-B14F-4D97-AF65-F5344CB8AC3E}">
        <p14:creationId xmlns:p14="http://schemas.microsoft.com/office/powerpoint/2010/main" val="4025458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406E-174F-4FC1-8B59-2EDCF2F4BF13}"/>
              </a:ext>
            </a:extLst>
          </p:cNvPr>
          <p:cNvSpPr>
            <a:spLocks noGrp="1"/>
          </p:cNvSpPr>
          <p:nvPr>
            <p:ph type="title"/>
          </p:nvPr>
        </p:nvSpPr>
        <p:spPr/>
        <p:txBody>
          <a:bodyPr>
            <a:normAutofit fontScale="90000"/>
          </a:bodyPr>
          <a:lstStyle/>
          <a:p>
            <a:r>
              <a:rPr lang="en-US" dirty="0"/>
              <a:t>Explanation: The steps and illustrations below explain the call stack of the above function.</a:t>
            </a:r>
          </a:p>
        </p:txBody>
      </p:sp>
      <p:sp>
        <p:nvSpPr>
          <p:cNvPr id="3" name="Content Placeholder 2">
            <a:extLst>
              <a:ext uri="{FF2B5EF4-FFF2-40B4-BE49-F238E27FC236}">
                <a16:creationId xmlns:a16="http://schemas.microsoft.com/office/drawing/2014/main" id="{295DD999-83A9-4FF3-A830-088C5FE5A8BD}"/>
              </a:ext>
            </a:extLst>
          </p:cNvPr>
          <p:cNvSpPr>
            <a:spLocks noGrp="1"/>
          </p:cNvSpPr>
          <p:nvPr>
            <p:ph idx="1"/>
          </p:nvPr>
        </p:nvSpPr>
        <p:spPr>
          <a:xfrm>
            <a:off x="1143000" y="2526384"/>
            <a:ext cx="9872871" cy="3569616"/>
          </a:xfrm>
        </p:spPr>
        <p:txBody>
          <a:bodyPr>
            <a:normAutofit fontScale="85000" lnSpcReduction="10000"/>
          </a:bodyPr>
          <a:lstStyle/>
          <a:p>
            <a:pPr marL="45720" indent="0">
              <a:buNone/>
            </a:pPr>
            <a:r>
              <a:rPr lang="en-US" dirty="0"/>
              <a:t>Step 1: When the code loads in memory, the global execution context gets pushed in the stack.</a:t>
            </a:r>
          </a:p>
          <a:p>
            <a:pPr marL="45720" indent="0">
              <a:buNone/>
            </a:pPr>
            <a:r>
              <a:rPr lang="en-US" dirty="0"/>
              <a:t>Step 2: The f2() function gets called, and the execution context of f2() gets pushed into the stack.</a:t>
            </a:r>
          </a:p>
          <a:p>
            <a:pPr marL="45720" indent="0">
              <a:buNone/>
            </a:pPr>
            <a:r>
              <a:rPr lang="en-US" dirty="0"/>
              <a:t>Step 3: The execution of f2() starts and during its execution, the f1() function gets called inside the f2() function. This causes the execution context of f1() to get pushed in the call stack.</a:t>
            </a:r>
          </a:p>
          <a:p>
            <a:pPr marL="45720" indent="0">
              <a:buNone/>
            </a:pPr>
            <a:r>
              <a:rPr lang="en-US" dirty="0"/>
              <a:t>Step 4: Now the f1() function starts executing. A new stack frame of the console.log() method will be pushed to the stack.</a:t>
            </a:r>
          </a:p>
          <a:p>
            <a:pPr marL="45720" indent="0">
              <a:buNone/>
            </a:pPr>
            <a:r>
              <a:rPr lang="en-US" dirty="0"/>
              <a:t>Step 5: When the console.log() method runs, it will print “Hi by f1” and then it will be popped from the stack. The execution context go will back to the function and now there not any line of code that remains in the f1() function, as a result, it will also be popped from the call stack.</a:t>
            </a:r>
          </a:p>
          <a:p>
            <a:pPr marL="45720" indent="0">
              <a:buNone/>
            </a:pPr>
            <a:r>
              <a:rPr lang="en-US" dirty="0"/>
              <a:t>Step 6: This will similarly happen with the console.log() method that prints the line “Hi by f2” and then finally the function f2() would finish and would be pushed off the stack.</a:t>
            </a:r>
          </a:p>
        </p:txBody>
      </p:sp>
    </p:spTree>
    <p:extLst>
      <p:ext uri="{BB962C8B-B14F-4D97-AF65-F5344CB8AC3E}">
        <p14:creationId xmlns:p14="http://schemas.microsoft.com/office/powerpoint/2010/main" val="208455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ED61-CC39-41B7-A16A-C45CFABB7121}"/>
              </a:ext>
            </a:extLst>
          </p:cNvPr>
          <p:cNvSpPr>
            <a:spLocks noGrp="1"/>
          </p:cNvSpPr>
          <p:nvPr>
            <p:ph type="title"/>
          </p:nvPr>
        </p:nvSpPr>
        <p:spPr>
          <a:xfrm>
            <a:off x="1143000" y="609600"/>
            <a:ext cx="9875520" cy="455629"/>
          </a:xfrm>
        </p:spPr>
        <p:txBody>
          <a:bodyPr>
            <a:normAutofit fontScale="90000"/>
          </a:bodyPr>
          <a:lstStyle/>
          <a:p>
            <a:r>
              <a:rPr lang="en-IN" b="0" i="0" dirty="0">
                <a:effectLst/>
                <a:latin typeface="sofia-pro"/>
              </a:rPr>
              <a:t>Hoisting</a:t>
            </a:r>
            <a:endParaRPr lang="en-US" dirty="0"/>
          </a:p>
        </p:txBody>
      </p:sp>
      <p:sp>
        <p:nvSpPr>
          <p:cNvPr id="3" name="Content Placeholder 2">
            <a:extLst>
              <a:ext uri="{FF2B5EF4-FFF2-40B4-BE49-F238E27FC236}">
                <a16:creationId xmlns:a16="http://schemas.microsoft.com/office/drawing/2014/main" id="{7459C42B-6426-4AE0-8565-97FF877E0472}"/>
              </a:ext>
            </a:extLst>
          </p:cNvPr>
          <p:cNvSpPr>
            <a:spLocks noGrp="1"/>
          </p:cNvSpPr>
          <p:nvPr>
            <p:ph idx="1"/>
          </p:nvPr>
        </p:nvSpPr>
        <p:spPr>
          <a:xfrm>
            <a:off x="1143000" y="1282045"/>
            <a:ext cx="9872871" cy="4813955"/>
          </a:xfrm>
        </p:spPr>
        <p:txBody>
          <a:bodyPr>
            <a:normAutofit fontScale="55000" lnSpcReduction="20000"/>
          </a:bodyPr>
          <a:lstStyle/>
          <a:p>
            <a:pPr marL="45720" indent="0">
              <a:buNone/>
            </a:pPr>
            <a:r>
              <a:rPr lang="en-US" b="1" dirty="0"/>
              <a:t>Hoisting</a:t>
            </a:r>
            <a:r>
              <a:rPr lang="en-US" dirty="0"/>
              <a:t> is a concept which enables us to extract values of variables and functions even before they are assigned value and this is possible due to the memory creation phase (1st phase) of the Execution Context.</a:t>
            </a:r>
          </a:p>
          <a:p>
            <a:pPr marL="45720" indent="0">
              <a:buNone/>
            </a:pPr>
            <a:r>
              <a:rPr lang="en-US" dirty="0"/>
              <a:t>In JavaScript, Hoisting is the default behavior of moving all the declarations at the top of the scope before code execution. Basically, it gives us an advantage that no matter where functions and variables are declared, they are moved to the top of their scope regardless of whether their scope is global or local. </a:t>
            </a:r>
          </a:p>
          <a:p>
            <a:pPr marL="45720" indent="0">
              <a:buNone/>
            </a:pPr>
            <a:r>
              <a:rPr lang="en-US" dirty="0"/>
              <a:t>It allows us to call functions before even writing them in our code. </a:t>
            </a:r>
          </a:p>
          <a:p>
            <a:pPr marL="45720" indent="0">
              <a:buNone/>
            </a:pPr>
            <a:r>
              <a:rPr lang="en-US" b="1" dirty="0"/>
              <a:t>Note</a:t>
            </a:r>
            <a:r>
              <a:rPr lang="en-US" dirty="0"/>
              <a:t>: JavaScript only hoists declarations, not the initializations.</a:t>
            </a:r>
          </a:p>
          <a:p>
            <a:pPr marL="45720" indent="0">
              <a:buNone/>
            </a:pPr>
            <a:r>
              <a:rPr lang="en-US" dirty="0"/>
              <a:t>JavaScript allocates memory for all variables and functions defined in the program before execution.</a:t>
            </a:r>
          </a:p>
          <a:p>
            <a:pPr marL="45720" indent="0">
              <a:buNone/>
            </a:pPr>
            <a:r>
              <a:rPr lang="en-US" b="1" dirty="0"/>
              <a:t>Let us understand what exactly this is: </a:t>
            </a:r>
          </a:p>
          <a:p>
            <a:pPr marL="45720" indent="0">
              <a:buNone/>
            </a:pPr>
            <a:r>
              <a:rPr lang="en-US" dirty="0"/>
              <a:t>The following is the sequence in which variable declaration and initialization occur. </a:t>
            </a:r>
          </a:p>
          <a:p>
            <a:pPr marL="45720" indent="0" algn="ctr">
              <a:buNone/>
            </a:pPr>
            <a:r>
              <a:rPr lang="en-US" dirty="0"/>
              <a:t>Declaration –&gt; Initialization/Assignment –&gt; Usage </a:t>
            </a:r>
          </a:p>
          <a:p>
            <a:pPr marL="274320" lvl="1" indent="0">
              <a:buNone/>
            </a:pPr>
            <a:r>
              <a:rPr lang="en-US" dirty="0"/>
              <a:t>// Variable lifecycle</a:t>
            </a:r>
          </a:p>
          <a:p>
            <a:pPr marL="274320" lvl="1" indent="0">
              <a:buNone/>
            </a:pPr>
            <a:r>
              <a:rPr lang="en-US" dirty="0"/>
              <a:t>let a;        // Declaration</a:t>
            </a:r>
          </a:p>
          <a:p>
            <a:pPr marL="274320" lvl="1" indent="0">
              <a:buNone/>
            </a:pPr>
            <a:r>
              <a:rPr lang="en-US" dirty="0"/>
              <a:t>a = 100;      // Assignment</a:t>
            </a:r>
          </a:p>
          <a:p>
            <a:pPr marL="274320" lvl="1" indent="0">
              <a:buNone/>
            </a:pPr>
            <a:r>
              <a:rPr lang="en-US" dirty="0"/>
              <a:t>console.log(a);  // Usage</a:t>
            </a:r>
          </a:p>
          <a:p>
            <a:pPr marL="45720" indent="0">
              <a:buNone/>
            </a:pPr>
            <a:r>
              <a:rPr lang="en-US" dirty="0"/>
              <a:t>However, since JavaScript allows us to both declare and initialize our variables simultaneously, this is the most used pattern:  </a:t>
            </a:r>
          </a:p>
          <a:p>
            <a:pPr marL="274320" lvl="1" indent="0">
              <a:buNone/>
            </a:pPr>
            <a:r>
              <a:rPr lang="en-US" dirty="0"/>
              <a:t>let a = 100;</a:t>
            </a:r>
          </a:p>
          <a:p>
            <a:pPr marL="45720" indent="0">
              <a:buNone/>
            </a:pPr>
            <a:r>
              <a:rPr lang="en-US" dirty="0"/>
              <a:t>Note: Always remember that in the background the JavaScript is first declaring the variable and then initializing them. It is also good to know that variable declarations are processed before any code is executed. </a:t>
            </a:r>
          </a:p>
        </p:txBody>
      </p:sp>
    </p:spTree>
    <p:extLst>
      <p:ext uri="{BB962C8B-B14F-4D97-AF65-F5344CB8AC3E}">
        <p14:creationId xmlns:p14="http://schemas.microsoft.com/office/powerpoint/2010/main" val="3351889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3001-7984-47E3-BC05-FAED01F06271}"/>
              </a:ext>
            </a:extLst>
          </p:cNvPr>
          <p:cNvSpPr>
            <a:spLocks noGrp="1"/>
          </p:cNvSpPr>
          <p:nvPr>
            <p:ph type="title"/>
          </p:nvPr>
        </p:nvSpPr>
        <p:spPr>
          <a:xfrm>
            <a:off x="1143000" y="609600"/>
            <a:ext cx="9875520" cy="804421"/>
          </a:xfrm>
        </p:spPr>
        <p:txBody>
          <a:bodyPr/>
          <a:lstStyle/>
          <a:p>
            <a:r>
              <a:rPr lang="en-IN" b="0" i="0" dirty="0">
                <a:effectLst/>
                <a:latin typeface="sofia-pro"/>
              </a:rPr>
              <a:t>Hoisting</a:t>
            </a:r>
            <a:endParaRPr lang="en-US" dirty="0"/>
          </a:p>
        </p:txBody>
      </p:sp>
      <p:sp>
        <p:nvSpPr>
          <p:cNvPr id="3" name="Content Placeholder 2">
            <a:extLst>
              <a:ext uri="{FF2B5EF4-FFF2-40B4-BE49-F238E27FC236}">
                <a16:creationId xmlns:a16="http://schemas.microsoft.com/office/drawing/2014/main" id="{ECD46E34-59D0-4309-AC19-2A8DB4AB126B}"/>
              </a:ext>
            </a:extLst>
          </p:cNvPr>
          <p:cNvSpPr>
            <a:spLocks noGrp="1"/>
          </p:cNvSpPr>
          <p:nvPr>
            <p:ph idx="1"/>
          </p:nvPr>
        </p:nvSpPr>
        <p:spPr>
          <a:xfrm>
            <a:off x="1143000" y="1659118"/>
            <a:ext cx="9872871" cy="4436882"/>
          </a:xfrm>
        </p:spPr>
        <p:txBody>
          <a:bodyPr>
            <a:normAutofit fontScale="77500" lnSpcReduction="20000"/>
          </a:bodyPr>
          <a:lstStyle/>
          <a:p>
            <a:r>
              <a:rPr lang="en-US" dirty="0"/>
              <a:t>However, in JavaScript, undeclared variables do not exist until code assigning them is executed. Therefore, assigning a value to an undeclared variable implicitly creates it as a global variable when the assignment is executed. This means that all undeclared variables are global variables.</a:t>
            </a:r>
          </a:p>
          <a:p>
            <a:pPr marL="548640" lvl="2" indent="0">
              <a:buNone/>
            </a:pPr>
            <a:r>
              <a:rPr lang="en-US" dirty="0"/>
              <a:t>// hoisting</a:t>
            </a:r>
          </a:p>
          <a:p>
            <a:pPr marL="548640" lvl="2" indent="0">
              <a:buNone/>
            </a:pPr>
            <a:r>
              <a:rPr lang="en-US" dirty="0"/>
              <a:t>function </a:t>
            </a:r>
            <a:r>
              <a:rPr lang="en-US" dirty="0" err="1"/>
              <a:t>codeHoist</a:t>
            </a:r>
            <a:r>
              <a:rPr lang="en-US" dirty="0"/>
              <a:t>(){</a:t>
            </a:r>
          </a:p>
          <a:p>
            <a:pPr marL="548640" lvl="2" indent="0">
              <a:buNone/>
            </a:pPr>
            <a:r>
              <a:rPr lang="en-US" dirty="0"/>
              <a:t>    a = 10;</a:t>
            </a:r>
          </a:p>
          <a:p>
            <a:pPr marL="548640" lvl="2" indent="0">
              <a:buNone/>
            </a:pPr>
            <a:r>
              <a:rPr lang="en-US" dirty="0"/>
              <a:t>    let b = 50;</a:t>
            </a:r>
          </a:p>
          <a:p>
            <a:pPr marL="548640" lvl="2" indent="0">
              <a:buNone/>
            </a:pPr>
            <a:r>
              <a:rPr lang="en-US" dirty="0"/>
              <a:t>}</a:t>
            </a:r>
          </a:p>
          <a:p>
            <a:pPr marL="548640" lvl="2" indent="0">
              <a:buNone/>
            </a:pPr>
            <a:r>
              <a:rPr lang="en-US" dirty="0" err="1"/>
              <a:t>codeHoist</a:t>
            </a:r>
            <a:r>
              <a:rPr lang="en-US" dirty="0"/>
              <a:t>();</a:t>
            </a:r>
          </a:p>
          <a:p>
            <a:pPr marL="548640" lvl="2" indent="0">
              <a:buNone/>
            </a:pPr>
            <a:r>
              <a:rPr lang="en-US" dirty="0"/>
              <a:t>console.log(a); // 10</a:t>
            </a:r>
          </a:p>
          <a:p>
            <a:pPr marL="548640" lvl="2" indent="0">
              <a:buNone/>
            </a:pPr>
            <a:r>
              <a:rPr lang="en-US" dirty="0"/>
              <a:t>console.log(b); // </a:t>
            </a:r>
            <a:r>
              <a:rPr lang="en-US" dirty="0" err="1"/>
              <a:t>ReferenceError</a:t>
            </a:r>
            <a:r>
              <a:rPr lang="en-US" dirty="0"/>
              <a:t> : b is not defined</a:t>
            </a:r>
          </a:p>
          <a:p>
            <a:r>
              <a:rPr lang="en-US" dirty="0"/>
              <a:t>Explanation: In the above code sample we created a function called </a:t>
            </a:r>
            <a:r>
              <a:rPr lang="en-US" dirty="0" err="1"/>
              <a:t>codeHoist</a:t>
            </a:r>
            <a:r>
              <a:rPr lang="en-US" dirty="0"/>
              <a:t>() and in there we have a variable which we did not declare using let/var/const and a let variable b. The undeclared variable is assigned the global scope by JavaScript hence we are able to print it outside the function, but in case of the variable b the scope is confined and it is not available outside and we get a </a:t>
            </a:r>
            <a:r>
              <a:rPr lang="en-US" dirty="0" err="1"/>
              <a:t>ReferenceError</a:t>
            </a:r>
            <a:r>
              <a:rPr lang="en-US" dirty="0"/>
              <a:t>.</a:t>
            </a:r>
          </a:p>
          <a:p>
            <a:r>
              <a:rPr lang="en-US" dirty="0"/>
              <a:t>Note: There’s a difference between </a:t>
            </a:r>
            <a:r>
              <a:rPr lang="en-US" dirty="0" err="1"/>
              <a:t>ReferenceError</a:t>
            </a:r>
            <a:r>
              <a:rPr lang="en-US" dirty="0"/>
              <a:t> and undefined error. An undefined error occurs when we have a variable that is either not defined or explicitly defined as type undefined. </a:t>
            </a:r>
            <a:r>
              <a:rPr lang="en-US" dirty="0" err="1"/>
              <a:t>ReferenceError</a:t>
            </a:r>
            <a:r>
              <a:rPr lang="en-US" dirty="0"/>
              <a:t> is thrown when trying to access a previously undeclared variable. </a:t>
            </a:r>
          </a:p>
        </p:txBody>
      </p:sp>
    </p:spTree>
    <p:extLst>
      <p:ext uri="{BB962C8B-B14F-4D97-AF65-F5344CB8AC3E}">
        <p14:creationId xmlns:p14="http://schemas.microsoft.com/office/powerpoint/2010/main" val="1466855312"/>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08EE16-3DA4-47C5-8FDE-60679A93B76F}">
  <ds:schemaRefs>
    <ds:schemaRef ds:uri="http://schemas.microsoft.com/office/2006/metadata/properties"/>
    <ds:schemaRef ds:uri="http://schemas.microsoft.com/office/infopath/2007/PartnerControls"/>
    <ds:schemaRef ds:uri="202a9836-ee93-41fb-ba3c-167105785a0d"/>
    <ds:schemaRef ds:uri="11dab2fc-a00f-488b-a519-3911044eea4e"/>
  </ds:schemaRefs>
</ds:datastoreItem>
</file>

<file path=customXml/itemProps2.xml><?xml version="1.0" encoding="utf-8"?>
<ds:datastoreItem xmlns:ds="http://schemas.openxmlformats.org/officeDocument/2006/customXml" ds:itemID="{820FE6EF-EF7D-4540-BB6F-7D2D044A83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dab2fc-a00f-488b-a519-3911044eea4e"/>
    <ds:schemaRef ds:uri="202a9836-ee93-41fb-ba3c-167105785a0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F0D74E-81D5-4C59-ADF4-87E983024B82}">
  <ds:schemaRefs>
    <ds:schemaRef ds:uri="http://schemas.microsoft.com/sharepoint/v3/contenttype/forms"/>
  </ds:schemaRefs>
</ds:datastoreItem>
</file>

<file path=docMetadata/LabelInfo.xml><?xml version="1.0" encoding="utf-8"?>
<clbl:labelList xmlns:clbl="http://schemas.microsoft.com/office/2020/mipLabelMetadata">
  <clbl:label id="{0bfa236d-8472-42aa-9a40-ab46036c5596}"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TM03457444[[fn=Basis]]</Template>
  <TotalTime>314</TotalTime>
  <Words>1522</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sofia-pro</vt:lpstr>
      <vt:lpstr>Basis</vt:lpstr>
      <vt:lpstr>BoNus JS Concept</vt:lpstr>
      <vt:lpstr>How JavaScript Works</vt:lpstr>
      <vt:lpstr>Now we write a demo code below and we will understand it line by line</vt:lpstr>
      <vt:lpstr>PowerPoint Presentation</vt:lpstr>
      <vt:lpstr>PowerPoint Presentation</vt:lpstr>
      <vt:lpstr>Call Stack</vt:lpstr>
      <vt:lpstr>Explanation: The steps and illustrations below explain the call stack of the above function.</vt:lpstr>
      <vt:lpstr>Hoisting</vt:lpstr>
      <vt:lpstr>Hoisting</vt:lpstr>
      <vt:lpstr>Hoisting : ES5</vt:lpstr>
      <vt:lpstr>Hoisting : ES5</vt:lpstr>
      <vt:lpstr>Hoisting : ES5</vt:lpstr>
      <vt:lpstr>Hoisting : ES5</vt:lpstr>
      <vt:lpstr>Hoisting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BoNus JS Concept</dc:title>
  <dc:creator>Jana, Pramod</dc:creator>
  <cp:lastModifiedBy>Pramod Jana</cp:lastModifiedBy>
  <cp:revision>2</cp:revision>
  <dcterms:created xsi:type="dcterms:W3CDTF">2023-01-25T06:38:07Z</dcterms:created>
  <dcterms:modified xsi:type="dcterms:W3CDTF">2023-01-25T13:22:09Z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0x01010025EC667E64F3664AA9FF84395B73BBB2</vt:lpwstr>
  </property>
  <property fmtid="{D5CDD505-2E9C-101B-9397-08002B2CF9AE}" pid="3" name="MediaServiceImageTags">
    <vt:lpwstr/>
  </property>
</Properties>
</file>