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3"/>
  </p:sldMasterIdLst>
  <p:sldIdLst>
    <p:sldId id="256" r:id="rId4"/>
    <p:sldId id="257" r:id="rId5"/>
    <p:sldId id="258" r:id="rId6"/>
    <p:sldId id="259" r:id="rId7"/>
    <p:sldId id="260" r:id="rId8"/>
    <p:sldId id="261" r:id="rId9"/>
    <p:sldId id="262" r:id="rId10"/>
    <p:sldId id="263" r:id="rId11"/>
    <p:sldId id="264" r:id="rId12"/>
    <p:sldId id="265" r:id="rId13"/>
    <p:sldId id="268" r:id="rId14"/>
    <p:sldId id="266"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1537B9-1FDD-4B6A-B60C-226A9C6ACD76}"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2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13518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9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8790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537B9-1FDD-4B6A-B60C-226A9C6ACD76}"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537B9-1FDD-4B6A-B60C-226A9C6ACD76}"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2104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63393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537B9-1FDD-4B6A-B60C-226A9C6ACD76}"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115904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537B9-1FDD-4B6A-B60C-226A9C6ACD76}"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9159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217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17-12-2022</a:t>
            </a:fld>
            <a:endParaRPr lang="en-I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1537B9-1FDD-4B6A-B60C-226A9C6ACD76}" type="datetimeFigureOut">
              <a:rPr lang="en-IN" smtClean="0"/>
              <a:t>17-12-2022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70030C-7BD5-490C-A17B-79840D5BD95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88180"/>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5CE-341E-7317-0D7E-867903076E4A}"/>
              </a:ext>
            </a:extLst>
          </p:cNvPr>
          <p:cNvSpPr>
            <a:spLocks noGrp="1"/>
          </p:cNvSpPr>
          <p:nvPr>
            <p:ph type="ctrTitle"/>
          </p:nvPr>
        </p:nvSpPr>
        <p:spPr/>
        <p:txBody>
          <a:bodyPr/>
          <a:lstStyle/>
          <a:p>
            <a:r>
              <a:rPr lang="en-IN" dirty="0"/>
              <a:t>Basics of JavaScript</a:t>
            </a:r>
          </a:p>
        </p:txBody>
      </p:sp>
      <p:sp>
        <p:nvSpPr>
          <p:cNvPr id="3" name="Subtitle 2">
            <a:extLst>
              <a:ext uri="{FF2B5EF4-FFF2-40B4-BE49-F238E27FC236}">
                <a16:creationId xmlns:a16="http://schemas.microsoft.com/office/drawing/2014/main" id="{6ECFC432-6714-B510-1573-739B2F1B97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93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DFF-3DBC-8BF1-8728-32356A306455}"/>
              </a:ext>
            </a:extLst>
          </p:cNvPr>
          <p:cNvSpPr>
            <a:spLocks noGrp="1"/>
          </p:cNvSpPr>
          <p:nvPr>
            <p:ph type="title"/>
          </p:nvPr>
        </p:nvSpPr>
        <p:spPr>
          <a:xfrm>
            <a:off x="1141413" y="618518"/>
            <a:ext cx="9905998" cy="710661"/>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77410978-7CAA-0E14-FDD6-D54E89B41650}"/>
              </a:ext>
            </a:extLst>
          </p:cNvPr>
          <p:cNvSpPr>
            <a:spLocks noGrp="1"/>
          </p:cNvSpPr>
          <p:nvPr>
            <p:ph idx="1"/>
          </p:nvPr>
        </p:nvSpPr>
        <p:spPr>
          <a:xfrm>
            <a:off x="980388" y="1423446"/>
            <a:ext cx="10416618" cy="5005634"/>
          </a:xfrm>
        </p:spPr>
        <p:txBody>
          <a:bodyPr>
            <a:normAutofit fontScale="92500" lnSpcReduction="20000"/>
          </a:bodyPr>
          <a:lstStyle/>
          <a:p>
            <a:r>
              <a:rPr lang="en-US" sz="1100" dirty="0">
                <a:solidFill>
                  <a:schemeClr val="tx1"/>
                </a:solidFill>
                <a:latin typeface="Times New Roman" panose="02020603050405020304" pitchFamily="18" charset="0"/>
                <a:cs typeface="Times New Roman" panose="02020603050405020304" pitchFamily="18" charset="0"/>
              </a:rPr>
              <a:t>JavaScript Arithmetic Operators are the operators that operate upon the numerical values and return a numerical value. There are many operators in JavaScript. Each operator is described below along with its example.</a:t>
            </a:r>
          </a:p>
          <a:p>
            <a:r>
              <a:rPr lang="en-US" sz="1100" dirty="0">
                <a:solidFill>
                  <a:schemeClr val="tx1"/>
                </a:solidFill>
                <a:latin typeface="Times New Roman" panose="02020603050405020304" pitchFamily="18" charset="0"/>
                <a:cs typeface="Times New Roman" panose="02020603050405020304" pitchFamily="18" charset="0"/>
              </a:rPr>
              <a:t>Addition (+) The addition operator takes two numerical operands and gives their numerical sum. It also concatenates two strings or numbers.</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 + 2 gives 3 	// Number + Number =&gt; Addition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5 + "hello" gives "5Hello“	// Number + String =&gt; Concatenation</a:t>
            </a:r>
          </a:p>
          <a:p>
            <a:r>
              <a:rPr lang="en-US" sz="1100" dirty="0">
                <a:solidFill>
                  <a:schemeClr val="tx1"/>
                </a:solidFill>
                <a:latin typeface="Times New Roman" panose="02020603050405020304" pitchFamily="18" charset="0"/>
                <a:cs typeface="Times New Roman" panose="02020603050405020304" pitchFamily="18" charset="0"/>
              </a:rPr>
              <a:t>Subtraction (-) The subtraction operator gives the difference of two operands in the form of numerical value.</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10 - 7 gives 3	// Number - Number =&gt; Subtraction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"Hello" - 1 gives Nan</a:t>
            </a:r>
          </a:p>
          <a:p>
            <a:r>
              <a:rPr lang="en-US" sz="1100" dirty="0">
                <a:solidFill>
                  <a:schemeClr val="tx1"/>
                </a:solidFill>
                <a:latin typeface="Times New Roman" panose="02020603050405020304" pitchFamily="18" charset="0"/>
                <a:cs typeface="Times New Roman" panose="02020603050405020304" pitchFamily="18" charset="0"/>
              </a:rPr>
              <a:t>Multiplication (*) The multiplication operator gives the product of operands where one operand is multiplicand and another is multiplier.</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3 * 3 gives 9	// Number * Number =&gt; Multiplication</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-4 * 4 gives -16</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0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Infinity gives Infinity</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'hi' * 2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35A4-B944-B2C5-CB0F-D1A6F6082FA8}"/>
              </a:ext>
            </a:extLst>
          </p:cNvPr>
          <p:cNvSpPr>
            <a:spLocks noGrp="1"/>
          </p:cNvSpPr>
          <p:nvPr>
            <p:ph type="title"/>
          </p:nvPr>
        </p:nvSpPr>
        <p:spPr>
          <a:xfrm>
            <a:off x="1141413" y="618518"/>
            <a:ext cx="9905998" cy="837749"/>
          </a:xfrm>
        </p:spPr>
        <p:txBody>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38EC68FD-0FD8-40D9-6510-7CCAC52BF762}"/>
              </a:ext>
            </a:extLst>
          </p:cNvPr>
          <p:cNvSpPr>
            <a:spLocks noGrp="1"/>
          </p:cNvSpPr>
          <p:nvPr>
            <p:ph idx="1"/>
          </p:nvPr>
        </p:nvSpPr>
        <p:spPr>
          <a:xfrm>
            <a:off x="1141412" y="1329268"/>
            <a:ext cx="9905999" cy="4461934"/>
          </a:xfrm>
        </p:spPr>
        <p:txBody>
          <a:bodyPr>
            <a:noAutofit/>
          </a:bodyPr>
          <a:lstStyle/>
          <a:p>
            <a:r>
              <a:rPr lang="en-US" sz="1000" dirty="0">
                <a:solidFill>
                  <a:schemeClr val="tx1"/>
                </a:solidFill>
                <a:latin typeface="Times New Roman" panose="02020603050405020304" pitchFamily="18" charset="0"/>
                <a:cs typeface="Times New Roman" panose="02020603050405020304" pitchFamily="18" charset="0"/>
              </a:rPr>
              <a:t>Division (/) The division operator provides the quotient of its operands where the right operand is the divisor and the left operand is the dividend.</a:t>
            </a:r>
          </a:p>
          <a:p>
            <a:r>
              <a:rPr lang="en-US" sz="1000" dirty="0">
                <a:solidFill>
                  <a:schemeClr val="tx1"/>
                </a:solidFill>
                <a:latin typeface="Times New Roman" panose="02020603050405020304" pitchFamily="18" charset="0"/>
                <a:cs typeface="Times New Roman" panose="02020603050405020304" pitchFamily="18" charset="0"/>
              </a:rPr>
              <a:t>Syntax: </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 / 2 gives 2.5	// Number / Number =&gt; Division</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1.0 / 2.0 gives 0.5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3.0 / 0 gives Infinity</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4.0 / 0.0 gives Infinity, because 0.0 == 0</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2.0 / -0.0 gives -Infinity</a:t>
            </a:r>
          </a:p>
          <a:p>
            <a:r>
              <a:rPr lang="en-US" sz="1000" dirty="0">
                <a:solidFill>
                  <a:schemeClr val="tx1"/>
                </a:solidFill>
                <a:latin typeface="Times New Roman" panose="02020603050405020304" pitchFamily="18" charset="0"/>
                <a:cs typeface="Times New Roman" panose="02020603050405020304" pitchFamily="18" charset="0"/>
              </a:rPr>
              <a:t>Modulus (%) The modulus operator returns the remainder left over when a dividend is divided by a divisor. The modulus operator is also known as remainder operator. It takes the sign of the dividend.</a:t>
            </a:r>
          </a:p>
          <a:p>
            <a:r>
              <a:rPr lang="en-US" sz="1000" dirty="0">
                <a:solidFill>
                  <a:schemeClr val="tx1"/>
                </a:solidFill>
                <a:latin typeface="Times New Roman" panose="02020603050405020304" pitchFamily="18" charset="0"/>
                <a:cs typeface="Times New Roman" panose="02020603050405020304" pitchFamily="18" charset="0"/>
              </a:rPr>
              <a:t>Syntax:</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9 % 5 gives 4	// Number % Number =&gt; Modulus of the number</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-12 % 5 gives -2</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1 % -2 gives 1</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5.5 % 2 gives 1.5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-4 % 2 gives -0</a:t>
            </a:r>
          </a:p>
          <a:p>
            <a:pPr marL="457200" lvl="1" indent="0">
              <a:buNone/>
            </a:pPr>
            <a:r>
              <a:rPr lang="en-US" sz="1000" dirty="0" err="1">
                <a:solidFill>
                  <a:schemeClr val="tx1"/>
                </a:solidFill>
                <a:latin typeface="Times New Roman" panose="02020603050405020304" pitchFamily="18" charset="0"/>
                <a:cs typeface="Times New Roman" panose="02020603050405020304" pitchFamily="18" charset="0"/>
              </a:rPr>
              <a:t>NaN</a:t>
            </a:r>
            <a:r>
              <a:rPr lang="en-US" sz="1000" dirty="0">
                <a:solidFill>
                  <a:schemeClr val="tx1"/>
                </a:solidFill>
                <a:latin typeface="Times New Roman" panose="02020603050405020304" pitchFamily="18" charset="0"/>
                <a:cs typeface="Times New Roman" panose="02020603050405020304" pitchFamily="18" charset="0"/>
              </a:rPr>
              <a:t> % 2 gives </a:t>
            </a:r>
            <a:r>
              <a:rPr lang="en-US" sz="1000" dirty="0" err="1">
                <a:solidFill>
                  <a:schemeClr val="tx1"/>
                </a:solidFill>
                <a:latin typeface="Times New Roman" panose="02020603050405020304" pitchFamily="18" charset="0"/>
                <a:cs typeface="Times New Roman" panose="02020603050405020304" pitchFamily="18" charset="0"/>
              </a:rPr>
              <a:t>NaN</a:t>
            </a: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6EA0-9104-F78A-FECF-0D2D351B6F39}"/>
              </a:ext>
            </a:extLst>
          </p:cNvPr>
          <p:cNvSpPr>
            <a:spLocks noGrp="1"/>
          </p:cNvSpPr>
          <p:nvPr>
            <p:ph type="title"/>
          </p:nvPr>
        </p:nvSpPr>
        <p:spPr>
          <a:xfrm>
            <a:off x="1141413" y="618518"/>
            <a:ext cx="9905998" cy="616393"/>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5B53A47D-8F6F-49DE-C031-B2444BA26057}"/>
              </a:ext>
            </a:extLst>
          </p:cNvPr>
          <p:cNvSpPr>
            <a:spLocks noGrp="1"/>
          </p:cNvSpPr>
          <p:nvPr>
            <p:ph idx="1"/>
          </p:nvPr>
        </p:nvSpPr>
        <p:spPr>
          <a:xfrm>
            <a:off x="1141412" y="1480008"/>
            <a:ext cx="9905999" cy="5013925"/>
          </a:xfrm>
        </p:spPr>
        <p:txBody>
          <a:bodyPr>
            <a:normAutofit fontScale="40000" lnSpcReduction="20000"/>
          </a:bodyPr>
          <a:lstStyle/>
          <a:p>
            <a:r>
              <a:rPr lang="en-US" dirty="0">
                <a:solidFill>
                  <a:schemeClr val="tx1"/>
                </a:solidFill>
              </a:rPr>
              <a:t> Exponentiation (**) The exponentiation operator gives the result of raising the first operand to the power of the second operand. The exponentiation operator is right-associative. </a:t>
            </a:r>
          </a:p>
          <a:p>
            <a:r>
              <a:rPr lang="en-US" dirty="0">
                <a:solidFill>
                  <a:schemeClr val="tx1"/>
                </a:solidFill>
              </a:rPr>
              <a:t>Syntax:</a:t>
            </a:r>
          </a:p>
          <a:p>
            <a:r>
              <a:rPr lang="en-US" dirty="0">
                <a:solidFill>
                  <a:schemeClr val="tx1"/>
                </a:solidFill>
              </a:rPr>
              <a:t>a ** b</a:t>
            </a:r>
          </a:p>
          <a:p>
            <a:r>
              <a:rPr lang="en-US" dirty="0">
                <a:solidFill>
                  <a:schemeClr val="tx1"/>
                </a:solidFill>
              </a:rPr>
              <a:t>In JavaScript, it is not possible to write an ambiguous exponentiation expression i.e. you cannot put an unary operator (+ / – / ~ / ! / delete / void) immediately before the base number.</a:t>
            </a:r>
          </a:p>
          <a:p>
            <a:pPr marL="457200" lvl="1" indent="0">
              <a:buNone/>
            </a:pPr>
            <a:r>
              <a:rPr lang="en-US" dirty="0">
                <a:solidFill>
                  <a:schemeClr val="tx1"/>
                </a:solidFill>
              </a:rPr>
              <a:t>Example:</a:t>
            </a:r>
          </a:p>
          <a:p>
            <a:pPr marL="457200" lvl="1" indent="0">
              <a:buNone/>
            </a:pPr>
            <a:r>
              <a:rPr lang="en-US" dirty="0">
                <a:solidFill>
                  <a:schemeClr val="tx1"/>
                </a:solidFill>
              </a:rPr>
              <a:t>// Number ** Number =&gt; Exponential of the number</a:t>
            </a:r>
          </a:p>
          <a:p>
            <a:pPr marL="457200" lvl="1" indent="0">
              <a:buNone/>
            </a:pPr>
            <a:r>
              <a:rPr lang="en-US" dirty="0">
                <a:solidFill>
                  <a:schemeClr val="tx1"/>
                </a:solidFill>
              </a:rPr>
              <a:t>-4 ** 2 // This is an incorrect expression</a:t>
            </a:r>
          </a:p>
          <a:p>
            <a:pPr marL="457200" lvl="1" indent="0">
              <a:buNone/>
            </a:pPr>
            <a:r>
              <a:rPr lang="en-US" dirty="0">
                <a:solidFill>
                  <a:schemeClr val="tx1"/>
                </a:solidFill>
              </a:rPr>
              <a:t>-(4 ** 2) gives -16, this is a correct expression</a:t>
            </a:r>
          </a:p>
          <a:p>
            <a:pPr marL="457200" lvl="1" indent="0">
              <a:buNone/>
            </a:pPr>
            <a:r>
              <a:rPr lang="en-US" dirty="0">
                <a:solidFill>
                  <a:schemeClr val="tx1"/>
                </a:solidFill>
              </a:rPr>
              <a:t>2 ** 5 gives 32</a:t>
            </a:r>
          </a:p>
          <a:p>
            <a:pPr marL="457200" lvl="1" indent="0">
              <a:buNone/>
            </a:pPr>
            <a:r>
              <a:rPr lang="en-US" dirty="0">
                <a:solidFill>
                  <a:schemeClr val="tx1"/>
                </a:solidFill>
              </a:rPr>
              <a:t>3 ** 3 gives 27</a:t>
            </a:r>
          </a:p>
          <a:p>
            <a:pPr marL="457200" lvl="1" indent="0">
              <a:buNone/>
            </a:pPr>
            <a:r>
              <a:rPr lang="en-US" dirty="0">
                <a:solidFill>
                  <a:schemeClr val="tx1"/>
                </a:solidFill>
              </a:rPr>
              <a:t>3 ** 2.5 gives 15.588457268119896</a:t>
            </a:r>
          </a:p>
          <a:p>
            <a:pPr marL="457200" lvl="1" indent="0">
              <a:buNone/>
            </a:pPr>
            <a:r>
              <a:rPr lang="en-US" dirty="0">
                <a:solidFill>
                  <a:schemeClr val="tx1"/>
                </a:solidFill>
              </a:rPr>
              <a:t>10 ** -2 gives 0.01</a:t>
            </a:r>
          </a:p>
          <a:p>
            <a:pPr marL="457200" lvl="1" indent="0">
              <a:buNone/>
            </a:pPr>
            <a:r>
              <a:rPr lang="en-US" dirty="0">
                <a:solidFill>
                  <a:schemeClr val="tx1"/>
                </a:solidFill>
              </a:rPr>
              <a:t>2 ** 3 ** 2 gives 512</a:t>
            </a:r>
          </a:p>
          <a:p>
            <a:pPr marL="457200" lvl="1" indent="0">
              <a:buNone/>
            </a:pPr>
            <a:r>
              <a:rPr lang="en-US" dirty="0" err="1">
                <a:solidFill>
                  <a:schemeClr val="tx1"/>
                </a:solidFill>
              </a:rPr>
              <a:t>NaN</a:t>
            </a:r>
            <a:r>
              <a:rPr lang="en-US" dirty="0">
                <a:solidFill>
                  <a:schemeClr val="tx1"/>
                </a:solidFill>
              </a:rPr>
              <a:t> ** 2 gives </a:t>
            </a:r>
            <a:r>
              <a:rPr lang="en-US" dirty="0" err="1">
                <a:solidFill>
                  <a:schemeClr val="tx1"/>
                </a:solidFill>
              </a:rPr>
              <a:t>NaN</a:t>
            </a:r>
            <a:endParaRPr lang="en-US" dirty="0">
              <a:solidFill>
                <a:schemeClr val="tx1"/>
              </a:solidFill>
            </a:endParaRPr>
          </a:p>
          <a:p>
            <a:r>
              <a:rPr lang="en-US" dirty="0">
                <a:solidFill>
                  <a:schemeClr val="tx1"/>
                </a:solidFill>
              </a:rPr>
              <a:t>increment (++) The increment operator increments (adds one to) its operand and returns a value.</a:t>
            </a:r>
          </a:p>
          <a:p>
            <a:pPr lvl="1"/>
            <a:r>
              <a:rPr lang="en-US" dirty="0">
                <a:solidFill>
                  <a:schemeClr val="tx1"/>
                </a:solidFill>
              </a:rPr>
              <a:t>If used postfix  with operator after operand (for example, x++), then it increments and returns the value before incrementing.</a:t>
            </a:r>
          </a:p>
          <a:p>
            <a:pPr lvl="1"/>
            <a:r>
              <a:rPr lang="en-US" dirty="0">
                <a:solidFill>
                  <a:schemeClr val="tx1"/>
                </a:solidFill>
              </a:rPr>
              <a:t>If used prefix with operator before operand (for example, ++x), then it increments and returns the value after incrementing.</a:t>
            </a:r>
          </a:p>
          <a:p>
            <a:r>
              <a:rPr lang="en-US" dirty="0">
                <a:solidFill>
                  <a:schemeClr val="tx1"/>
                </a:solidFill>
              </a:rPr>
              <a:t>Syntax: </a:t>
            </a:r>
          </a:p>
          <a:p>
            <a:r>
              <a:rPr lang="en-US" dirty="0">
                <a:solidFill>
                  <a:schemeClr val="tx1"/>
                </a:solidFill>
              </a:rPr>
              <a:t>a++ or ++a</a:t>
            </a:r>
          </a:p>
          <a:p>
            <a:pPr marL="457200" lvl="1" indent="0">
              <a:buNone/>
            </a:pPr>
            <a:r>
              <a:rPr lang="en-US" dirty="0">
                <a:solidFill>
                  <a:schemeClr val="tx1"/>
                </a:solidFill>
              </a:rPr>
              <a:t>Example:</a:t>
            </a:r>
          </a:p>
          <a:p>
            <a:pPr marL="457200" lvl="1" indent="0">
              <a:buNone/>
            </a:pPr>
            <a:r>
              <a:rPr lang="en-US" dirty="0">
                <a:solidFill>
                  <a:schemeClr val="tx1"/>
                </a:solidFill>
              </a:rPr>
              <a:t>// Postfix </a:t>
            </a:r>
          </a:p>
          <a:p>
            <a:pPr marL="457200" lvl="1" indent="0">
              <a:buNone/>
            </a:pPr>
            <a:r>
              <a:rPr lang="en-US" dirty="0">
                <a:solidFill>
                  <a:schemeClr val="tx1"/>
                </a:solidFill>
              </a:rPr>
              <a:t>var a = 2;</a:t>
            </a:r>
          </a:p>
          <a:p>
            <a:pPr marL="457200" lvl="1" indent="0">
              <a:buNone/>
            </a:pPr>
            <a:r>
              <a:rPr lang="en-US" dirty="0">
                <a:solidFill>
                  <a:schemeClr val="tx1"/>
                </a:solidFill>
              </a:rPr>
              <a:t>b = a++; // b = 2, a = 3</a:t>
            </a:r>
          </a:p>
          <a:p>
            <a:pPr marL="457200" lvl="1" indent="0">
              <a:buNone/>
            </a:pPr>
            <a:r>
              <a:rPr lang="en-US" dirty="0">
                <a:solidFill>
                  <a:schemeClr val="tx1"/>
                </a:solidFill>
              </a:rPr>
              <a:t>// Prefix</a:t>
            </a:r>
          </a:p>
          <a:p>
            <a:pPr marL="457200" lvl="1" indent="0">
              <a:buNone/>
            </a:pPr>
            <a:r>
              <a:rPr lang="en-US" dirty="0">
                <a:solidFill>
                  <a:schemeClr val="tx1"/>
                </a:solidFill>
              </a:rPr>
              <a:t>var x = 5;</a:t>
            </a:r>
          </a:p>
          <a:p>
            <a:pPr marL="457200" lvl="1" indent="0">
              <a:buNone/>
            </a:pPr>
            <a:r>
              <a:rPr lang="en-US" dirty="0">
                <a:solidFill>
                  <a:schemeClr val="tx1"/>
                </a:solidFill>
              </a:rPr>
              <a:t>y = ++x; // x = 6, y = 6</a:t>
            </a:r>
          </a:p>
        </p:txBody>
      </p:sp>
    </p:spTree>
    <p:extLst>
      <p:ext uri="{BB962C8B-B14F-4D97-AF65-F5344CB8AC3E}">
        <p14:creationId xmlns:p14="http://schemas.microsoft.com/office/powerpoint/2010/main" val="336118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96D7-CAF8-E34E-CD46-C1188B3EE917}"/>
              </a:ext>
            </a:extLst>
          </p:cNvPr>
          <p:cNvSpPr>
            <a:spLocks noGrp="1"/>
          </p:cNvSpPr>
          <p:nvPr>
            <p:ph type="title"/>
          </p:nvPr>
        </p:nvSpPr>
        <p:spPr>
          <a:xfrm>
            <a:off x="1141413" y="337458"/>
            <a:ext cx="9905998" cy="664028"/>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EDDDC326-0146-BFB9-8413-0220CFF9957B}"/>
              </a:ext>
            </a:extLst>
          </p:cNvPr>
          <p:cNvSpPr>
            <a:spLocks noGrp="1"/>
          </p:cNvSpPr>
          <p:nvPr>
            <p:ph idx="1"/>
          </p:nvPr>
        </p:nvSpPr>
        <p:spPr>
          <a:xfrm>
            <a:off x="1141412" y="1164771"/>
            <a:ext cx="9905999" cy="5279571"/>
          </a:xfrm>
        </p:spPr>
        <p:txBody>
          <a:bodyPr>
            <a:normAutofit fontScale="92500" lnSpcReduction="10000"/>
          </a:bodyPr>
          <a:lstStyle/>
          <a:p>
            <a:r>
              <a:rPr lang="en-US" sz="700" dirty="0">
                <a:solidFill>
                  <a:schemeClr val="tx1"/>
                </a:solidFill>
                <a:latin typeface="Times New Roman" panose="02020603050405020304" pitchFamily="18" charset="0"/>
                <a:cs typeface="Times New Roman" panose="02020603050405020304" pitchFamily="18" charset="0"/>
              </a:rPr>
              <a:t>Decrement (–) The decrement operator decrements (subtracts one from) its operand and returns a value.</a:t>
            </a:r>
          </a:p>
          <a:p>
            <a:pPr lvl="1"/>
            <a:r>
              <a:rPr lang="en-US" sz="700" dirty="0">
                <a:solidFill>
                  <a:schemeClr val="tx1"/>
                </a:solidFill>
                <a:latin typeface="Times New Roman" panose="02020603050405020304" pitchFamily="18" charset="0"/>
                <a:cs typeface="Times New Roman" panose="02020603050405020304" pitchFamily="18" charset="0"/>
              </a:rPr>
              <a:t>If used postfix, with operator after operand (for example, x–), then it decrements and returns the value before decrementing.</a:t>
            </a:r>
          </a:p>
          <a:p>
            <a:pPr lvl="1"/>
            <a:r>
              <a:rPr lang="en-US" sz="700" dirty="0">
                <a:solidFill>
                  <a:schemeClr val="tx1"/>
                </a:solidFill>
                <a:latin typeface="Times New Roman" panose="02020603050405020304" pitchFamily="18" charset="0"/>
                <a:cs typeface="Times New Roman" panose="02020603050405020304" pitchFamily="18" charset="0"/>
              </a:rPr>
              <a:t>If used prefix, with operator before operand (for example, –x), then it decrements and returns the value after decrementing.</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 or --a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Prefix</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x = 1, y =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Postfix </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y = 3, x = 2</a:t>
            </a:r>
          </a:p>
          <a:p>
            <a:r>
              <a:rPr lang="en-US" sz="700" dirty="0">
                <a:solidFill>
                  <a:schemeClr val="tx1"/>
                </a:solidFill>
                <a:latin typeface="Times New Roman" panose="02020603050405020304" pitchFamily="18" charset="0"/>
                <a:cs typeface="Times New Roman" panose="02020603050405020304" pitchFamily="18" charset="0"/>
              </a:rPr>
              <a:t>Unary (-) This is a unary operator i.e. it operates on a single operand. It gives the negation of an operand.</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	// Unary negation operator can convert non-numbers  into a number</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a:t>
            </a:r>
          </a:p>
          <a:p>
            <a:r>
              <a:rPr lang="en-US" sz="700" dirty="0">
                <a:solidFill>
                  <a:schemeClr val="tx1"/>
                </a:solidFill>
                <a:latin typeface="Times New Roman" panose="02020603050405020304" pitchFamily="18" charset="0"/>
                <a:cs typeface="Times New Roman" panose="02020603050405020304" pitchFamily="18" charset="0"/>
              </a:rPr>
              <a:t>Unary (+) This is a way to convert a non-number into a number. Although unary negation (-) also can convert non-numbers, unary plus is the fastest and preferred way of converting something into a number, because it does not perform any other operations on the number.</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+4     gives 4</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+'2'   gives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+true  gives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+false gives 0</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+null  gives 0</a:t>
            </a:r>
            <a:endParaRPr lang="en-IN" sz="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82F-AB11-4DC0-55BB-D4E8B4828F4A}"/>
              </a:ext>
            </a:extLst>
          </p:cNvPr>
          <p:cNvSpPr>
            <a:spLocks noGrp="1"/>
          </p:cNvSpPr>
          <p:nvPr>
            <p:ph type="title"/>
          </p:nvPr>
        </p:nvSpPr>
        <p:spPr>
          <a:xfrm>
            <a:off x="1141413" y="618518"/>
            <a:ext cx="9905998" cy="589796"/>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D0F4D386-EED1-B66A-9D78-4205779E66FB}"/>
              </a:ext>
            </a:extLst>
          </p:cNvPr>
          <p:cNvSpPr>
            <a:spLocks noGrp="1"/>
          </p:cNvSpPr>
          <p:nvPr>
            <p:ph idx="1"/>
          </p:nvPr>
        </p:nvSpPr>
        <p:spPr>
          <a:xfrm>
            <a:off x="1141412" y="1208314"/>
            <a:ext cx="9905999" cy="4582887"/>
          </a:xfrm>
        </p:spPr>
        <p:txBody>
          <a:bodyPr>
            <a:normAutofit fontScale="85000" lnSpcReduction="20000"/>
          </a:bodyPr>
          <a:lstStyle/>
          <a:p>
            <a:r>
              <a:rPr lang="en-US" dirty="0">
                <a:solidFill>
                  <a:schemeClr val="tx1"/>
                </a:solidFill>
              </a:rPr>
              <a:t>JavaScript is loosely typed language and most of the time operators automatically convert a value to the right type but there are also cases when we need to explicitly do type conversions.</a:t>
            </a:r>
          </a:p>
          <a:p>
            <a:r>
              <a:rPr lang="en-US" dirty="0">
                <a:solidFill>
                  <a:schemeClr val="tx1"/>
                </a:solidFill>
              </a:rPr>
              <a:t>While JavaScript provides numerous ways to convert data from one type to another but there are two most common data conversions :</a:t>
            </a:r>
          </a:p>
          <a:p>
            <a:pPr lvl="1"/>
            <a:r>
              <a:rPr lang="en-US" dirty="0">
                <a:solidFill>
                  <a:schemeClr val="tx1"/>
                </a:solidFill>
              </a:rPr>
              <a:t>Converting Values to String</a:t>
            </a:r>
          </a:p>
          <a:p>
            <a:pPr lvl="1"/>
            <a:r>
              <a:rPr lang="en-US" dirty="0">
                <a:solidFill>
                  <a:schemeClr val="tx1"/>
                </a:solidFill>
              </a:rPr>
              <a:t>Converting Values to Numbers</a:t>
            </a:r>
          </a:p>
          <a:p>
            <a:r>
              <a:rPr lang="en-US" dirty="0">
                <a:solidFill>
                  <a:schemeClr val="tx1"/>
                </a:solidFill>
              </a:rPr>
              <a:t>Implicit Conversion:</a:t>
            </a:r>
          </a:p>
          <a:p>
            <a:r>
              <a:rPr lang="en-US" dirty="0">
                <a:solidFill>
                  <a:schemeClr val="tx1"/>
                </a:solidFill>
              </a:rPr>
              <a:t>There are various operators and functions in JavaScript which automatically convert a value to the right type like alert() function in JavaScript accepts any value and convert it into a string. But various operator creates a problem like ‘+’ operator.</a:t>
            </a:r>
          </a:p>
          <a:p>
            <a:pPr marL="457200" lvl="1" indent="0">
              <a:buNone/>
            </a:pPr>
            <a:r>
              <a:rPr lang="en-US" dirty="0">
                <a:solidFill>
                  <a:schemeClr val="tx1"/>
                </a:solidFill>
              </a:rPr>
              <a:t>Example:</a:t>
            </a:r>
          </a:p>
          <a:p>
            <a:pPr marL="457200" lvl="1" indent="0">
              <a:buNone/>
            </a:pPr>
            <a:r>
              <a:rPr lang="en-US" dirty="0">
                <a:solidFill>
                  <a:schemeClr val="tx1"/>
                </a:solidFill>
              </a:rPr>
              <a:t>Input: "2" + "3"</a:t>
            </a:r>
          </a:p>
          <a:p>
            <a:pPr marL="457200" lvl="1" indent="0">
              <a:buNone/>
            </a:pPr>
            <a:r>
              <a:rPr lang="en-US" dirty="0">
                <a:solidFill>
                  <a:schemeClr val="tx1"/>
                </a:solidFill>
              </a:rPr>
              <a:t>Output: "23"</a:t>
            </a:r>
          </a:p>
          <a:p>
            <a:r>
              <a:rPr lang="en-US" dirty="0">
                <a:solidFill>
                  <a:schemeClr val="tx1"/>
                </a:solidFill>
              </a:rPr>
              <a:t>here + operator stands for string concatenation in this case.</a:t>
            </a:r>
          </a:p>
          <a:p>
            <a:r>
              <a:rPr lang="en-US" dirty="0">
                <a:solidFill>
                  <a:schemeClr val="tx1"/>
                </a:solidFill>
              </a:rPr>
              <a:t>But "3" - "1" gives output 2 by using Implicit Conversion.</a:t>
            </a:r>
            <a:endParaRPr lang="en-IN" dirty="0">
              <a:solidFill>
                <a:schemeClr val="tx1"/>
              </a:solidFill>
            </a:endParaRPr>
          </a:p>
        </p:txBody>
      </p:sp>
    </p:spTree>
    <p:extLst>
      <p:ext uri="{BB962C8B-B14F-4D97-AF65-F5344CB8AC3E}">
        <p14:creationId xmlns:p14="http://schemas.microsoft.com/office/powerpoint/2010/main" val="138322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72D-5AD4-5AC6-32B6-AB63CC399407}"/>
              </a:ext>
            </a:extLst>
          </p:cNvPr>
          <p:cNvSpPr>
            <a:spLocks noGrp="1"/>
          </p:cNvSpPr>
          <p:nvPr>
            <p:ph type="title"/>
          </p:nvPr>
        </p:nvSpPr>
        <p:spPr>
          <a:xfrm>
            <a:off x="1141413" y="618518"/>
            <a:ext cx="9905998" cy="622453"/>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B19D9ECF-8BB5-BDAF-C3B7-D7A92E5940C7}"/>
              </a:ext>
            </a:extLst>
          </p:cNvPr>
          <p:cNvSpPr>
            <a:spLocks noGrp="1"/>
          </p:cNvSpPr>
          <p:nvPr>
            <p:ph idx="1"/>
          </p:nvPr>
        </p:nvSpPr>
        <p:spPr>
          <a:xfrm>
            <a:off x="1141412" y="1240970"/>
            <a:ext cx="9905999" cy="4998511"/>
          </a:xfrm>
        </p:spPr>
        <p:txBody>
          <a:bodyPr>
            <a:normAutofit fontScale="77500" lnSpcReduction="20000"/>
          </a:bodyPr>
          <a:lstStyle/>
          <a:p>
            <a:r>
              <a:rPr lang="en-IN" dirty="0">
                <a:solidFill>
                  <a:schemeClr val="tx1"/>
                </a:solidFill>
              </a:rPr>
              <a:t>Converting Values to Strings:</a:t>
            </a:r>
          </a:p>
          <a:p>
            <a:r>
              <a:rPr lang="en-IN" dirty="0">
                <a:solidFill>
                  <a:schemeClr val="tx1"/>
                </a:solidFill>
              </a:rPr>
              <a:t>String() or </a:t>
            </a:r>
            <a:r>
              <a:rPr lang="en-IN" dirty="0" err="1">
                <a:solidFill>
                  <a:schemeClr val="tx1"/>
                </a:solidFill>
              </a:rPr>
              <a:t>toString</a:t>
            </a:r>
            <a:r>
              <a:rPr lang="en-IN" dirty="0">
                <a:solidFill>
                  <a:schemeClr val="tx1"/>
                </a:solidFill>
              </a:rPr>
              <a:t>() function can be used in JavaScript to convert a value to a string.</a:t>
            </a:r>
          </a:p>
          <a:p>
            <a:r>
              <a:rPr lang="en-IN" dirty="0">
                <a:solidFill>
                  <a:schemeClr val="tx1"/>
                </a:solidFill>
              </a:rPr>
              <a:t>Syntax of String() function:</a:t>
            </a:r>
          </a:p>
          <a:p>
            <a:r>
              <a:rPr lang="en-IN" dirty="0">
                <a:solidFill>
                  <a:schemeClr val="tx1"/>
                </a:solidFill>
              </a:rPr>
              <a:t>String(value)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String(v);</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a:p>
            <a:r>
              <a:rPr lang="en-IN" dirty="0">
                <a:solidFill>
                  <a:schemeClr val="tx1"/>
                </a:solidFill>
              </a:rPr>
              <a:t>Syntax of </a:t>
            </a:r>
            <a:r>
              <a:rPr lang="en-IN" dirty="0" err="1">
                <a:solidFill>
                  <a:schemeClr val="tx1"/>
                </a:solidFill>
              </a:rPr>
              <a:t>toString</a:t>
            </a:r>
            <a:r>
              <a:rPr lang="en-IN" dirty="0">
                <a:solidFill>
                  <a:schemeClr val="tx1"/>
                </a:solidFill>
              </a:rPr>
              <a:t>() function:</a:t>
            </a:r>
          </a:p>
          <a:p>
            <a:r>
              <a:rPr lang="en-IN" dirty="0" err="1">
                <a:solidFill>
                  <a:schemeClr val="tx1"/>
                </a:solidFill>
              </a:rPr>
              <a:t>variableName.toString</a:t>
            </a:r>
            <a:r>
              <a:rPr lang="en-IN" dirty="0">
                <a:solidFill>
                  <a:schemeClr val="tx1"/>
                </a:solidFill>
              </a:rPr>
              <a:t>(base)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a:t>
            </a:r>
            <a:r>
              <a:rPr lang="en-IN" dirty="0" err="1">
                <a:solidFill>
                  <a:schemeClr val="tx1"/>
                </a:solidFill>
              </a:rPr>
              <a:t>v.toString</a:t>
            </a:r>
            <a:r>
              <a:rPr lang="en-IN" dirty="0">
                <a:solidFill>
                  <a:schemeClr val="tx1"/>
                </a:solidFill>
              </a:rPr>
              <a:t>();</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p:txBody>
      </p:sp>
    </p:spTree>
    <p:extLst>
      <p:ext uri="{BB962C8B-B14F-4D97-AF65-F5344CB8AC3E}">
        <p14:creationId xmlns:p14="http://schemas.microsoft.com/office/powerpoint/2010/main" val="31134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862-30AE-4212-1675-ED4A7E8C8829}"/>
              </a:ext>
            </a:extLst>
          </p:cNvPr>
          <p:cNvSpPr>
            <a:spLocks noGrp="1"/>
          </p:cNvSpPr>
          <p:nvPr>
            <p:ph type="title"/>
          </p:nvPr>
        </p:nvSpPr>
        <p:spPr>
          <a:xfrm>
            <a:off x="1141413" y="618518"/>
            <a:ext cx="9905998" cy="785739"/>
          </a:xfrm>
        </p:spPr>
        <p:txBody>
          <a:bodyPr>
            <a:normAutofit/>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61FAD18D-79E3-548D-3055-9AE9018393B6}"/>
              </a:ext>
            </a:extLst>
          </p:cNvPr>
          <p:cNvSpPr>
            <a:spLocks noGrp="1"/>
          </p:cNvSpPr>
          <p:nvPr>
            <p:ph idx="1"/>
          </p:nvPr>
        </p:nvSpPr>
        <p:spPr>
          <a:xfrm>
            <a:off x="1141412" y="1404257"/>
            <a:ext cx="9905999" cy="4386944"/>
          </a:xfrm>
        </p:spPr>
        <p:txBody>
          <a:bodyPr>
            <a:normAutofit/>
          </a:bodyPr>
          <a:lstStyle/>
          <a:p>
            <a:r>
              <a:rPr lang="en-US" dirty="0">
                <a:solidFill>
                  <a:schemeClr val="tx1"/>
                </a:solidFill>
              </a:rPr>
              <a:t>Converting Values to Numbers:</a:t>
            </a:r>
          </a:p>
          <a:p>
            <a:r>
              <a:rPr lang="en-US" dirty="0">
                <a:solidFill>
                  <a:schemeClr val="tx1"/>
                </a:solidFill>
              </a:rPr>
              <a:t>We can use Number() function in JavaScript to convert a value to a Number. It can convert any numerical text and </a:t>
            </a:r>
            <a:r>
              <a:rPr lang="en-US" dirty="0" err="1">
                <a:solidFill>
                  <a:schemeClr val="tx1"/>
                </a:solidFill>
              </a:rPr>
              <a:t>boolean</a:t>
            </a:r>
            <a:r>
              <a:rPr lang="en-US" dirty="0">
                <a:solidFill>
                  <a:schemeClr val="tx1"/>
                </a:solidFill>
              </a:rPr>
              <a:t> value to a Number. In case of strings of non-numbers it will convert it to a </a:t>
            </a:r>
            <a:r>
              <a:rPr lang="en-US" dirty="0" err="1">
                <a:solidFill>
                  <a:schemeClr val="tx1"/>
                </a:solidFill>
              </a:rPr>
              <a:t>NaN</a:t>
            </a:r>
            <a:r>
              <a:rPr lang="en-US" dirty="0">
                <a:solidFill>
                  <a:schemeClr val="tx1"/>
                </a:solidFill>
              </a:rPr>
              <a:t>(Not a Number).</a:t>
            </a:r>
          </a:p>
          <a:p>
            <a:r>
              <a:rPr lang="en-US" dirty="0">
                <a:solidFill>
                  <a:schemeClr val="tx1"/>
                </a:solidFill>
              </a:rPr>
              <a:t>Syntax:</a:t>
            </a:r>
          </a:p>
          <a:p>
            <a:r>
              <a:rPr lang="en-US" dirty="0">
                <a:solidFill>
                  <a:schemeClr val="tx1"/>
                </a:solidFill>
              </a:rPr>
              <a:t>Number(</a:t>
            </a:r>
            <a:r>
              <a:rPr lang="en-US" dirty="0" err="1">
                <a:solidFill>
                  <a:schemeClr val="tx1"/>
                </a:solidFill>
              </a:rPr>
              <a:t>valueToConvert</a:t>
            </a:r>
            <a:r>
              <a:rPr lang="en-US" dirty="0">
                <a:solidFill>
                  <a:schemeClr val="tx1"/>
                </a:solidFill>
              </a:rPr>
              <a:t>)</a:t>
            </a:r>
          </a:p>
          <a:p>
            <a:pPr marL="457200" lvl="1" indent="0">
              <a:buNone/>
            </a:pPr>
            <a:r>
              <a:rPr lang="en-US" dirty="0">
                <a:solidFill>
                  <a:schemeClr val="tx1"/>
                </a:solidFill>
              </a:rPr>
              <a:t>Example:</a:t>
            </a:r>
          </a:p>
          <a:p>
            <a:pPr marL="457200" lvl="1" indent="0">
              <a:buNone/>
            </a:pPr>
            <a:r>
              <a:rPr lang="en-US" dirty="0">
                <a:solidFill>
                  <a:schemeClr val="tx1"/>
                </a:solidFill>
              </a:rPr>
              <a:t>Input:</a:t>
            </a:r>
          </a:p>
          <a:p>
            <a:pPr marL="457200" lvl="1" indent="0">
              <a:buNone/>
            </a:pPr>
            <a:r>
              <a:rPr lang="en-US" dirty="0">
                <a:solidFill>
                  <a:schemeClr val="tx1"/>
                </a:solidFill>
              </a:rPr>
              <a:t>var s = "144";</a:t>
            </a:r>
          </a:p>
          <a:p>
            <a:pPr marL="457200" lvl="1" indent="0">
              <a:buNone/>
            </a:pPr>
            <a:r>
              <a:rPr lang="en-US" dirty="0">
                <a:solidFill>
                  <a:schemeClr val="tx1"/>
                </a:solidFill>
              </a:rPr>
              <a:t>var n = Number(s);</a:t>
            </a:r>
          </a:p>
          <a:p>
            <a:pPr marL="457200" lvl="1" indent="0">
              <a:buNone/>
            </a:pPr>
            <a:r>
              <a:rPr lang="en-US" dirty="0">
                <a:solidFill>
                  <a:schemeClr val="tx1"/>
                </a:solidFill>
              </a:rPr>
              <a:t>Output:</a:t>
            </a:r>
          </a:p>
          <a:p>
            <a:pPr marL="457200" lvl="1" indent="0">
              <a:buNone/>
            </a:pPr>
            <a:r>
              <a:rPr lang="en-US" dirty="0">
                <a:solidFill>
                  <a:schemeClr val="tx1"/>
                </a:solidFill>
              </a:rPr>
              <a:t>now n contain 144(Number).</a:t>
            </a:r>
            <a:endParaRPr lang="en-IN" dirty="0">
              <a:solidFill>
                <a:schemeClr val="tx1"/>
              </a:solidFill>
            </a:endParaRPr>
          </a:p>
        </p:txBody>
      </p:sp>
    </p:spTree>
    <p:extLst>
      <p:ext uri="{BB962C8B-B14F-4D97-AF65-F5344CB8AC3E}">
        <p14:creationId xmlns:p14="http://schemas.microsoft.com/office/powerpoint/2010/main" val="11440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7F2-20C7-6C8B-202D-FEB6C51B8BCA}"/>
              </a:ext>
            </a:extLst>
          </p:cNvPr>
          <p:cNvSpPr>
            <a:spLocks noGrp="1"/>
          </p:cNvSpPr>
          <p:nvPr>
            <p:ph type="title"/>
          </p:nvPr>
        </p:nvSpPr>
        <p:spPr>
          <a:xfrm>
            <a:off x="1141413" y="618518"/>
            <a:ext cx="9905998" cy="1043228"/>
          </a:xfrm>
        </p:spPr>
        <p:txBody>
          <a:bodyPr/>
          <a:lstStyle/>
          <a:p>
            <a:r>
              <a:rPr lang="en-IN" b="0" i="0" dirty="0">
                <a:effectLst/>
                <a:latin typeface="sofia-pro"/>
              </a:rPr>
              <a:t>First program - Hello Geeks</a:t>
            </a:r>
            <a:endParaRPr lang="en-IN" dirty="0"/>
          </a:p>
        </p:txBody>
      </p:sp>
      <p:sp>
        <p:nvSpPr>
          <p:cNvPr id="3" name="Content Placeholder 2">
            <a:extLst>
              <a:ext uri="{FF2B5EF4-FFF2-40B4-BE49-F238E27FC236}">
                <a16:creationId xmlns:a16="http://schemas.microsoft.com/office/drawing/2014/main" id="{EF063C08-499C-8418-FEB7-97CED2A0AB6F}"/>
              </a:ext>
            </a:extLst>
          </p:cNvPr>
          <p:cNvSpPr>
            <a:spLocks noGrp="1"/>
          </p:cNvSpPr>
          <p:nvPr>
            <p:ph idx="1"/>
          </p:nvPr>
        </p:nvSpPr>
        <p:spPr>
          <a:xfrm>
            <a:off x="1055078" y="1749669"/>
            <a:ext cx="9992334" cy="4041532"/>
          </a:xfrm>
        </p:spPr>
        <p:txBody>
          <a:bodyPr>
            <a:noAutofit/>
          </a:bodyPr>
          <a:lstStyle/>
          <a:p>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console.log()</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is a function in JavaScript that is used to print any kind of variables defined before in it or to just print any message that needs to be displayed to the user.</a:t>
            </a:r>
          </a:p>
          <a:p>
            <a:pPr marL="457200" lvl="1" indent="0">
              <a:buNone/>
            </a:pPr>
            <a:r>
              <a:rPr lang="en-IN" sz="1400" b="1" i="0" dirty="0">
                <a:solidFill>
                  <a:schemeClr val="tx1">
                    <a:lumMod val="95000"/>
                  </a:schemeClr>
                </a:solidFill>
                <a:effectLst/>
                <a:latin typeface="Times New Roman" panose="02020603050405020304" pitchFamily="18" charset="0"/>
                <a:cs typeface="Times New Roman" panose="02020603050405020304" pitchFamily="18" charset="0"/>
              </a:rPr>
              <a:t>Syntax: </a:t>
            </a:r>
            <a:r>
              <a:rPr lang="en-IN" sz="1400" b="1" dirty="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 &gt; </a:t>
            </a:r>
            <a:r>
              <a:rPr lang="en-IN" sz="1400" dirty="0">
                <a:solidFill>
                  <a:schemeClr val="tx1">
                    <a:lumMod val="95000"/>
                  </a:schemeClr>
                </a:solidFill>
                <a:latin typeface="Times New Roman" panose="02020603050405020304" pitchFamily="18" charset="0"/>
                <a:cs typeface="Times New Roman" panose="02020603050405020304" pitchFamily="18" charset="0"/>
              </a:rPr>
              <a:t>console.log(" ");</a:t>
            </a:r>
          </a:p>
          <a:p>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Parameters: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 accepts a parameter that can be an array, an object, or any message.</a:t>
            </a:r>
            <a:b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b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Return value:</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It returns the value of the parameter given.</a:t>
            </a:r>
          </a:p>
          <a:p>
            <a:pPr algn="just"/>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If the message is passed to the function console.log(), then the function will display the given message.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console.log("Hello Geeks"); - - &gt; Hello Geeks</a:t>
            </a:r>
          </a:p>
          <a:p>
            <a:r>
              <a:rPr lang="en-US" sz="1800" dirty="0">
                <a:solidFill>
                  <a:schemeClr val="tx1">
                    <a:lumMod val="95000"/>
                  </a:schemeClr>
                </a:solidFill>
                <a:latin typeface="Times New Roman" panose="02020603050405020304" pitchFamily="18" charset="0"/>
                <a:cs typeface="Times New Roman" panose="02020603050405020304" pitchFamily="18" charset="0"/>
              </a:rPr>
              <a:t>If the arithmetic calculation is passed to the function console.log(), then the function will display the result of the calculation.</a:t>
            </a: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console.log(3 + 5); - - &gt; 8</a:t>
            </a:r>
            <a:endParaRPr lang="en-IN" sz="1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9631-7A45-9EE9-6E58-44099FD2B832}"/>
              </a:ext>
            </a:extLst>
          </p:cNvPr>
          <p:cNvSpPr>
            <a:spLocks noGrp="1"/>
          </p:cNvSpPr>
          <p:nvPr>
            <p:ph type="title"/>
          </p:nvPr>
        </p:nvSpPr>
        <p:spPr>
          <a:xfrm>
            <a:off x="1141413" y="618518"/>
            <a:ext cx="9905998" cy="928928"/>
          </a:xfrm>
        </p:spPr>
        <p:txBody>
          <a:bodyPr/>
          <a:lstStyle/>
          <a:p>
            <a:r>
              <a:rPr lang="en-IN" dirty="0">
                <a:solidFill>
                  <a:schemeClr val="tx1">
                    <a:lumMod val="95000"/>
                  </a:schemeClr>
                </a:solidFill>
              </a:rPr>
              <a:t>JavaScript Variables</a:t>
            </a:r>
          </a:p>
        </p:txBody>
      </p:sp>
      <p:sp>
        <p:nvSpPr>
          <p:cNvPr id="3" name="Content Placeholder 2">
            <a:extLst>
              <a:ext uri="{FF2B5EF4-FFF2-40B4-BE49-F238E27FC236}">
                <a16:creationId xmlns:a16="http://schemas.microsoft.com/office/drawing/2014/main" id="{9D5166D7-08EE-0048-FB3B-A812D730A7BA}"/>
              </a:ext>
            </a:extLst>
          </p:cNvPr>
          <p:cNvSpPr>
            <a:spLocks noGrp="1"/>
          </p:cNvSpPr>
          <p:nvPr>
            <p:ph idx="1"/>
          </p:nvPr>
        </p:nvSpPr>
        <p:spPr>
          <a:xfrm>
            <a:off x="1141412" y="1485900"/>
            <a:ext cx="10147911" cy="4305301"/>
          </a:xfrm>
        </p:spPr>
        <p:txBody>
          <a:bodyPr>
            <a:normAutofit fontScale="25000" lnSpcReduction="20000"/>
          </a:bodyPr>
          <a:lstStyle/>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JavaScript are containers that hold reusable data. It is the basic unit of storage in a program.  </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value stored in a variable can be changed during program execution.</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only a name given to a memory location, all the operations done on the variable effects that memory location.</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JavaScript, all the variables must be declared before they can be used.</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Before ES2015</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JavaScript variables were solely declared using the </a:t>
            </a:r>
            <a:r>
              <a:rPr lang="en-IN" sz="48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variable and semi-colon. Below is the syntax to create variables in JavaScript: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latinLnBrk="1">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4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4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 x;</a:t>
            </a:r>
            <a:endParaRPr lang="en-IN" sz="4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4800" b="1"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the name of the variable which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defined by the user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types of names are also known as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identifiers</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rules for creating an identifier in JavaScript are:</a:t>
            </a: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identifier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not</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be any pre-defined word(known as keywords)</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character must be a letter, an underscore (_), or a dollar sign ($). Subsequent characters may be any letter or digit or an underscore or dollar sign.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0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CEDC-0351-1687-B7E9-97671F000036}"/>
              </a:ext>
            </a:extLst>
          </p:cNvPr>
          <p:cNvSpPr>
            <a:spLocks noGrp="1"/>
          </p:cNvSpPr>
          <p:nvPr>
            <p:ph type="title"/>
          </p:nvPr>
        </p:nvSpPr>
        <p:spPr>
          <a:xfrm>
            <a:off x="1141413" y="618518"/>
            <a:ext cx="9905998" cy="920136"/>
          </a:xfrm>
        </p:spPr>
        <p:txBody>
          <a:bodyPr/>
          <a:lstStyle/>
          <a:p>
            <a:r>
              <a:rPr lang="en-IN" dirty="0">
                <a:solidFill>
                  <a:schemeClr val="tx1">
                    <a:lumMod val="95000"/>
                  </a:schemeClr>
                </a:solidFill>
              </a:rPr>
              <a:t>JavaScript Variables</a:t>
            </a:r>
            <a:endParaRPr lang="en-IN" dirty="0"/>
          </a:p>
        </p:txBody>
      </p:sp>
      <p:sp>
        <p:nvSpPr>
          <p:cNvPr id="3" name="Content Placeholder 2">
            <a:extLst>
              <a:ext uri="{FF2B5EF4-FFF2-40B4-BE49-F238E27FC236}">
                <a16:creationId xmlns:a16="http://schemas.microsoft.com/office/drawing/2014/main" id="{ECF5DC27-7E64-559C-C6D4-F194EBBADFCB}"/>
              </a:ext>
            </a:extLst>
          </p:cNvPr>
          <p:cNvSpPr>
            <a:spLocks noGrp="1"/>
          </p:cNvSpPr>
          <p:nvPr>
            <p:ph idx="1"/>
          </p:nvPr>
        </p:nvSpPr>
        <p:spPr>
          <a:xfrm>
            <a:off x="1141412" y="1538654"/>
            <a:ext cx="9905999" cy="4387361"/>
          </a:xfrm>
        </p:spPr>
        <p:txBody>
          <a:bodyPr>
            <a:noAutofit/>
          </a:bodyPr>
          <a:lstStyle/>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initialize the variables either at the time of declaration or also later when we want to use them. Below are some examples of declaring and initializing variables in JavaScript:  </a:t>
            </a:r>
          </a:p>
          <a:p>
            <a:pPr marL="457200" lvl="1" indent="0">
              <a:buNone/>
            </a:pPr>
            <a:r>
              <a:rPr lang="en-IN" sz="1000" dirty="0">
                <a:solidFill>
                  <a:schemeClr val="tx1">
                    <a:lumMod val="95000"/>
                  </a:schemeClr>
                </a:solidFill>
                <a:latin typeface="Times New Roman" panose="02020603050405020304" pitchFamily="18" charset="0"/>
                <a:cs typeface="Times New Roman" panose="02020603050405020304" pitchFamily="18" charset="0"/>
              </a:rPr>
              <a:t>var name;	// declaring single variable</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title, num;	// declaring multiple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 "Harsh";	// initializing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name = "Rakesh";</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JavaScript is also known as </a:t>
            </a:r>
            <a:r>
              <a:rPr lang="en-IN"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untyped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language. This means, that once a variable is created in JavaScript using the keyword var, we can store any type of value in this variable supported by JavaScript. Below is the example for this: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num = 5;	// creating variable to store a number</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num = "</a:t>
            </a:r>
            <a:r>
              <a:rPr lang="en-US" sz="1000" dirty="0" err="1">
                <a:solidFill>
                  <a:schemeClr val="tx1">
                    <a:lumMod val="95000"/>
                  </a:schemeClr>
                </a:solidFill>
                <a:latin typeface="Times New Roman" panose="02020603050405020304" pitchFamily="18" charset="0"/>
                <a:cs typeface="Times New Roman" panose="02020603050405020304" pitchFamily="18" charset="0"/>
              </a:rPr>
              <a:t>GeeksforGeeks</a:t>
            </a:r>
            <a:r>
              <a:rPr lang="en-US" sz="1000" dirty="0">
                <a:solidFill>
                  <a:schemeClr val="tx1">
                    <a:lumMod val="95000"/>
                  </a:schemeClr>
                </a:solidFill>
                <a:latin typeface="Times New Roman" panose="02020603050405020304" pitchFamily="18" charset="0"/>
                <a:cs typeface="Times New Roman" panose="02020603050405020304" pitchFamily="18" charset="0"/>
              </a:rPr>
              <a:t>";	// store string in the variable num</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example executes well without any error in JavaScript, unlike other programming languages. Variables in JavaScript can also evaluate simple mathematical expressions and assume their value.  </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x = 5 + 10 + 1;	// storing a mathematical expression</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console.log(x); // 16</a:t>
            </a:r>
          </a:p>
        </p:txBody>
      </p:sp>
    </p:spTree>
    <p:extLst>
      <p:ext uri="{BB962C8B-B14F-4D97-AF65-F5344CB8AC3E}">
        <p14:creationId xmlns:p14="http://schemas.microsoft.com/office/powerpoint/2010/main" val="22486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508-5616-1BF9-A07E-C775C32DE60C}"/>
              </a:ext>
            </a:extLst>
          </p:cNvPr>
          <p:cNvSpPr>
            <a:spLocks noGrp="1"/>
          </p:cNvSpPr>
          <p:nvPr>
            <p:ph type="title"/>
          </p:nvPr>
        </p:nvSpPr>
        <p:spPr/>
        <p:txBody>
          <a:bodyPr/>
          <a:lstStyle/>
          <a:p>
            <a:r>
              <a:rPr lang="en-US" b="1" i="0" u="sng" dirty="0">
                <a:effectLst/>
                <a:latin typeface="sofia-pro"/>
              </a:rPr>
              <a:t>Difference between var, let and const</a:t>
            </a:r>
            <a:endParaRPr lang="en-IN" dirty="0"/>
          </a:p>
        </p:txBody>
      </p:sp>
      <p:graphicFrame>
        <p:nvGraphicFramePr>
          <p:cNvPr id="4" name="Content Placeholder 3">
            <a:extLst>
              <a:ext uri="{FF2B5EF4-FFF2-40B4-BE49-F238E27FC236}">
                <a16:creationId xmlns:a16="http://schemas.microsoft.com/office/drawing/2014/main" id="{D3389021-314B-F866-9660-7C71664FBCCE}"/>
              </a:ext>
            </a:extLst>
          </p:cNvPr>
          <p:cNvGraphicFramePr>
            <a:graphicFrameLocks noGrp="1"/>
          </p:cNvGraphicFramePr>
          <p:nvPr>
            <p:ph idx="1"/>
            <p:extLst>
              <p:ext uri="{D42A27DB-BD31-4B8C-83A1-F6EECF244321}">
                <p14:modId xmlns:p14="http://schemas.microsoft.com/office/powerpoint/2010/main" val="2853993752"/>
              </p:ext>
            </p:extLst>
          </p:nvPr>
        </p:nvGraphicFramePr>
        <p:xfrm>
          <a:off x="1141413" y="2097089"/>
          <a:ext cx="9906000" cy="3642518"/>
        </p:xfrm>
        <a:graphic>
          <a:graphicData uri="http://schemas.openxmlformats.org/drawingml/2006/table">
            <a:tbl>
              <a:tblPr firstRow="1" firstCol="1" bandRow="1">
                <a:tableStyleId>{08FB837D-C827-4EFA-A057-4D05807E0F7C}</a:tableStyleId>
              </a:tblPr>
              <a:tblGrid>
                <a:gridCol w="3302000">
                  <a:extLst>
                    <a:ext uri="{9D8B030D-6E8A-4147-A177-3AD203B41FA5}">
                      <a16:colId xmlns:a16="http://schemas.microsoft.com/office/drawing/2014/main" val="115860371"/>
                    </a:ext>
                  </a:extLst>
                </a:gridCol>
                <a:gridCol w="3302000">
                  <a:extLst>
                    <a:ext uri="{9D8B030D-6E8A-4147-A177-3AD203B41FA5}">
                      <a16:colId xmlns:a16="http://schemas.microsoft.com/office/drawing/2014/main" val="1895595268"/>
                    </a:ext>
                  </a:extLst>
                </a:gridCol>
                <a:gridCol w="3302000">
                  <a:extLst>
                    <a:ext uri="{9D8B030D-6E8A-4147-A177-3AD203B41FA5}">
                      <a16:colId xmlns:a16="http://schemas.microsoft.com/office/drawing/2014/main" val="109811018"/>
                    </a:ext>
                  </a:extLst>
                </a:gridCol>
              </a:tblGrid>
              <a:tr h="423053">
                <a:tc>
                  <a:txBody>
                    <a:bodyPr/>
                    <a:lstStyle/>
                    <a:p>
                      <a:pPr>
                        <a:lnSpc>
                          <a:spcPct val="107000"/>
                        </a:lnSpc>
                        <a:spcBef>
                          <a:spcPts val="1500"/>
                        </a:spcBef>
                        <a:spcAft>
                          <a:spcPts val="1500"/>
                        </a:spcAft>
                      </a:pPr>
                      <a:r>
                        <a:rPr lang="en-IN" sz="1200" dirty="0">
                          <a:effectLst/>
                        </a:rPr>
                        <a:t>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Let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const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818836022"/>
                  </a:ext>
                </a:extLst>
              </a:tr>
              <a:tr h="643037">
                <a:tc>
                  <a:txBody>
                    <a:bodyPr/>
                    <a:lstStyle/>
                    <a:p>
                      <a:pPr>
                        <a:lnSpc>
                          <a:spcPct val="107000"/>
                        </a:lnSpc>
                        <a:spcBef>
                          <a:spcPts val="1500"/>
                        </a:spcBef>
                        <a:spcAft>
                          <a:spcPts val="1500"/>
                        </a:spcAft>
                      </a:pPr>
                      <a:r>
                        <a:rPr lang="en-IN" sz="1200" dirty="0">
                          <a:effectLst/>
                        </a:rPr>
                        <a:t>The scope of a var variable is functional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let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const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84318108"/>
                  </a:ext>
                </a:extLst>
              </a:tr>
              <a:tr h="644107">
                <a:tc>
                  <a:txBody>
                    <a:bodyPr/>
                    <a:lstStyle/>
                    <a:p>
                      <a:pPr>
                        <a:lnSpc>
                          <a:spcPct val="107000"/>
                        </a:lnSpc>
                        <a:spcBef>
                          <a:spcPts val="1500"/>
                        </a:spcBef>
                        <a:spcAft>
                          <a:spcPts val="1500"/>
                        </a:spcAft>
                      </a:pPr>
                      <a:r>
                        <a:rPr lang="en-IN" sz="1200">
                          <a:effectLst/>
                        </a:rPr>
                        <a:t>It can be updated and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updated but cannot be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updated or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28426970"/>
                  </a:ext>
                </a:extLst>
              </a:tr>
              <a:tr h="424123">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82977252"/>
                  </a:ext>
                </a:extLst>
              </a:tr>
              <a:tr h="644107">
                <a:tc>
                  <a:txBody>
                    <a:bodyPr/>
                    <a:lstStyle/>
                    <a:p>
                      <a:pPr>
                        <a:lnSpc>
                          <a:spcPct val="107000"/>
                        </a:lnSpc>
                        <a:spcBef>
                          <a:spcPts val="1500"/>
                        </a:spcBef>
                        <a:spcAft>
                          <a:spcPts val="1500"/>
                        </a:spcAft>
                      </a:pPr>
                      <a:r>
                        <a:rPr lang="en-IN" sz="1200">
                          <a:effectLst/>
                        </a:rPr>
                        <a:t>It can be accessed without initialization as its default value is “undefined”.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otherwise it will give ‘referenceError’.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as 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15421071"/>
                  </a:ext>
                </a:extLst>
              </a:tr>
              <a:tr h="864091">
                <a:tc>
                  <a:txBody>
                    <a:bodyPr/>
                    <a:lstStyle/>
                    <a:p>
                      <a:pPr>
                        <a:lnSpc>
                          <a:spcPct val="107000"/>
                        </a:lnSpc>
                        <a:spcBef>
                          <a:spcPts val="1500"/>
                        </a:spcBef>
                        <a:spcAft>
                          <a:spcPts val="1500"/>
                        </a:spcAft>
                      </a:pPr>
                      <a:r>
                        <a:rPr lang="en-IN" sz="1200">
                          <a:effectLst/>
                        </a:rPr>
                        <a:t>hoisting done , with initializing as ‘default’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Hoisting is done , but not initialized (this is the reason for error when we access the let variable before declaration/initialization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dirty="0">
                          <a:effectLst/>
                        </a:rPr>
                        <a:t>Hoisting is done, but not initialized (this is the reason for error when we access the </a:t>
                      </a:r>
                      <a:r>
                        <a:rPr lang="en-IN" sz="1200" dirty="0" err="1">
                          <a:effectLst/>
                        </a:rPr>
                        <a:t>const</a:t>
                      </a:r>
                      <a:r>
                        <a:rPr lang="en-IN" sz="1200" dirty="0">
                          <a:effectLst/>
                        </a:rPr>
                        <a:t> variable before declaration/initialization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545076898"/>
                  </a:ext>
                </a:extLst>
              </a:tr>
            </a:tbl>
          </a:graphicData>
        </a:graphic>
      </p:graphicFrame>
    </p:spTree>
    <p:extLst>
      <p:ext uri="{BB962C8B-B14F-4D97-AF65-F5344CB8AC3E}">
        <p14:creationId xmlns:p14="http://schemas.microsoft.com/office/powerpoint/2010/main" val="33845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1CD3-BDDD-0DD0-802F-CBA7FC30E640}"/>
              </a:ext>
            </a:extLst>
          </p:cNvPr>
          <p:cNvSpPr>
            <a:spLocks noGrp="1"/>
          </p:cNvSpPr>
          <p:nvPr>
            <p:ph type="title"/>
          </p:nvPr>
        </p:nvSpPr>
        <p:spPr>
          <a:xfrm>
            <a:off x="1141413" y="618518"/>
            <a:ext cx="9905998" cy="920136"/>
          </a:xfrm>
        </p:spPr>
        <p:txBody>
          <a:bodyPr/>
          <a:lstStyle/>
          <a:p>
            <a:r>
              <a:rPr lang="en-IN" b="0" i="0" dirty="0">
                <a:effectLst/>
                <a:latin typeface="sofia-pro"/>
              </a:rPr>
              <a:t>Variable Naming Convention</a:t>
            </a:r>
            <a:endParaRPr lang="en-IN" dirty="0"/>
          </a:p>
        </p:txBody>
      </p:sp>
      <p:sp>
        <p:nvSpPr>
          <p:cNvPr id="3" name="Content Placeholder 2">
            <a:extLst>
              <a:ext uri="{FF2B5EF4-FFF2-40B4-BE49-F238E27FC236}">
                <a16:creationId xmlns:a16="http://schemas.microsoft.com/office/drawing/2014/main" id="{DF22F00B-5EBE-E7C7-8896-D2AD9838C444}"/>
              </a:ext>
            </a:extLst>
          </p:cNvPr>
          <p:cNvSpPr>
            <a:spLocks noGrp="1"/>
          </p:cNvSpPr>
          <p:nvPr>
            <p:ph idx="1"/>
          </p:nvPr>
        </p:nvSpPr>
        <p:spPr>
          <a:xfrm>
            <a:off x="1141412" y="1714500"/>
            <a:ext cx="9905999" cy="4524982"/>
          </a:xfrm>
        </p:spPr>
        <p:txBody>
          <a:bodyPr>
            <a:noAutofit/>
          </a:bodyPr>
          <a:lstStyle/>
          <a:p>
            <a:pPr>
              <a:lnSpc>
                <a:spcPts val="1715"/>
              </a:lnSpc>
              <a:spcAft>
                <a:spcPts val="1200"/>
              </a:spcAft>
            </a:pP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name variables in</a:t>
            </a:r>
            <a:r>
              <a:rPr lang="en-IN" sz="1200" u="sng" dirty="0">
                <a:solidFill>
                  <a:srgbClr val="B8FA5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200" u="sng"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to follow certain rules. Each variable should have a name that appropriately identifies it. Your JavaScript code gets easier to comprehend and work with when you use suitable variable names. It is critical to name variables correctly. </a:t>
            </a:r>
            <a:endParaRPr lang="en-IN" sz="12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ts val="1715"/>
              </a:lnSpc>
              <a:spcAft>
                <a:spcPts val="1200"/>
              </a:spcAft>
            </a:pP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 :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Constants and global variables are always written in uppercase. </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are the rules for naming variables in JavaScript:</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Spaces are not allowed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letters, digits, underscores, and dollar signs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permitted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Case matters when it comes to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letter (alphabet), an underscore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or a dollar sign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must be the first character in a variable name, any other special characters must not be taken.</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Certain terms such as reserved words in JavaScript should not be used to name variables.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few more conventions for good practices:</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good to decide on a case and continue it throughout the code. Example: camelCase. Code looks elegant and proper.</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 your variable with more than one word. This will verify that the name of your variable is accurate.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suggested not to use variable names that are too short. They do not make proper sense.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BF0-163E-709F-9454-86F00AF91F66}"/>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Data Types</a:t>
            </a:r>
            <a:endParaRPr lang="en-IN" dirty="0"/>
          </a:p>
        </p:txBody>
      </p:sp>
      <p:sp>
        <p:nvSpPr>
          <p:cNvPr id="3" name="Content Placeholder 2">
            <a:extLst>
              <a:ext uri="{FF2B5EF4-FFF2-40B4-BE49-F238E27FC236}">
                <a16:creationId xmlns:a16="http://schemas.microsoft.com/office/drawing/2014/main" id="{13CC57F6-1D9B-FFA4-D2DB-7C14C9954607}"/>
              </a:ext>
            </a:extLst>
          </p:cNvPr>
          <p:cNvSpPr>
            <a:spLocks noGrp="1"/>
          </p:cNvSpPr>
          <p:nvPr>
            <p:ph idx="1"/>
          </p:nvPr>
        </p:nvSpPr>
        <p:spPr>
          <a:xfrm>
            <a:off x="1141412" y="1327638"/>
            <a:ext cx="9905999" cy="4528039"/>
          </a:xfrm>
        </p:spPr>
        <p:txBody>
          <a:bodyPr>
            <a:noAutofit/>
          </a:bodyPr>
          <a:lstStyle/>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There are majorly two types of languages. First, one is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Statically typed language </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where each variable and expression type is already known at compile time. Once a variable is declared to be of a certain data type, it cannot hold values of other data types.</a:t>
            </a:r>
          </a:p>
          <a:p>
            <a:pPr lvl="1" algn="just"/>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Example: C, C++, Java.</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Other,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Dynamically typed languages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These languages can receive different data types over time. For example- Ruby, Python, JavaScript, etc.</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JavaScript is a dynamically typed (also called loosely typed) scripting language. That is in JavaScript, variables can receive different data types over time. Datatypes are basically typed data that can be used and manipulated in a program.</a:t>
            </a:r>
          </a:p>
          <a:p>
            <a:pPr algn="just"/>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The latest ECMAScript(ES6) standard defines following data types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Out of which six data types are Primitive(predefined). </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Numbers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both integer and floating-point numbers. Example: 5, 6.5, 7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String</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string is a sequence of characters. In JavaScript, strings can be enclosed within the single or double quotes. Example: “Hello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GeeksforGeeks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Boolean</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a logical entity and can have two values: true or false.</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Null</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This type has only one value :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null.</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Undefined</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variable that has not been assigned a value is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undefined.</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Symbol: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Unlike other primitive data types, it does not have any literal form. It is a built-in object whose constructor returns a symbol-that is unique. </a:t>
            </a:r>
          </a:p>
          <a:p>
            <a:pPr lvl="1" algn="just"/>
            <a:r>
              <a:rPr lang="en-US" sz="900" b="1"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type represents the whole numbers that are larger than 2</a:t>
            </a:r>
            <a:r>
              <a:rPr lang="en-US" sz="900" b="0" i="0" baseline="30000" dirty="0">
                <a:solidFill>
                  <a:schemeClr val="tx1">
                    <a:lumMod val="95000"/>
                  </a:schemeClr>
                </a:solidFill>
                <a:effectLst/>
                <a:latin typeface="Times New Roman" panose="02020603050405020304" pitchFamily="18" charset="0"/>
                <a:cs typeface="Times New Roman" panose="02020603050405020304" pitchFamily="18" charset="0"/>
              </a:rPr>
              <a:t>53</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-1. To form a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literal number, you append the letter n at the end of the number.</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Object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It is the most important data-type and forms the building blocks for modern JavaScript. We will learn about these data types in detail in further articles.</a:t>
            </a:r>
          </a:p>
        </p:txBody>
      </p:sp>
    </p:spTree>
    <p:extLst>
      <p:ext uri="{BB962C8B-B14F-4D97-AF65-F5344CB8AC3E}">
        <p14:creationId xmlns:p14="http://schemas.microsoft.com/office/powerpoint/2010/main" val="1982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C46-87F7-8586-9C23-48D8F8FD6927}"/>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D70990D8-8BB3-BE57-F5B7-CB9477BD078A}"/>
              </a:ext>
            </a:extLst>
          </p:cNvPr>
          <p:cNvSpPr>
            <a:spLocks noGrp="1"/>
          </p:cNvSpPr>
          <p:nvPr>
            <p:ph idx="1"/>
          </p:nvPr>
        </p:nvSpPr>
        <p:spPr>
          <a:xfrm>
            <a:off x="1141412" y="1424354"/>
            <a:ext cx="9905999" cy="4366847"/>
          </a:xfrm>
        </p:spPr>
        <p:txBody>
          <a:bodyPr>
            <a:normAutofit fontScale="77500" lnSpcReduction="20000"/>
          </a:bodyPr>
          <a:lstStyle/>
          <a:p>
            <a:r>
              <a:rPr lang="en-US" b="0" i="0" dirty="0">
                <a:solidFill>
                  <a:schemeClr val="tx1"/>
                </a:solidFill>
                <a:effectLst/>
                <a:latin typeface="Times New Roman" panose="02020603050405020304" pitchFamily="18" charset="0"/>
                <a:cs typeface="Times New Roman" panose="02020603050405020304" pitchFamily="18" charset="0"/>
              </a:rPr>
              <a:t>The same + operator you use for adding two numbers can be used to concatenate two strings.</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const str = 'Hello' + ' '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You can also use +=, where a += b is a shorthand for a = a + b.</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let str = 'Hello';</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If the left hand side of the + operator is a string, JavaScript will coerce the right hand side to a string. That means it is safe to concatenate objects, numbers, null, and undefined.</a:t>
            </a:r>
          </a:p>
          <a:p>
            <a:r>
              <a:rPr lang="en-US" b="0" i="0" dirty="0">
                <a:solidFill>
                  <a:schemeClr val="tx1"/>
                </a:solidFill>
                <a:effectLst/>
                <a:latin typeface="Times New Roman" panose="02020603050405020304" pitchFamily="18" charset="0"/>
                <a:cs typeface="Times New Roman" panose="02020603050405020304" pitchFamily="18" charset="0"/>
              </a:rPr>
              <a:t>let str = 'Values: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42;</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null;</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'Values: 42 [object Object] null'</a:t>
            </a:r>
          </a:p>
          <a:p>
            <a:endParaRPr lang="en-IN" dirty="0">
              <a:solidFill>
                <a:schemeClr val="tx1"/>
              </a:solidFill>
            </a:endParaRPr>
          </a:p>
        </p:txBody>
      </p:sp>
    </p:spTree>
    <p:extLst>
      <p:ext uri="{BB962C8B-B14F-4D97-AF65-F5344CB8AC3E}">
        <p14:creationId xmlns:p14="http://schemas.microsoft.com/office/powerpoint/2010/main" val="17346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336F-5786-56E2-34FB-80893A99FF13}"/>
              </a:ext>
            </a:extLst>
          </p:cNvPr>
          <p:cNvSpPr>
            <a:spLocks noGrp="1"/>
          </p:cNvSpPr>
          <p:nvPr>
            <p:ph type="title"/>
          </p:nvPr>
        </p:nvSpPr>
        <p:spPr>
          <a:xfrm>
            <a:off x="1141413" y="618518"/>
            <a:ext cx="9905998" cy="797044"/>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F23FEDA5-5A37-9F8F-5FF2-CF975F93A908}"/>
              </a:ext>
            </a:extLst>
          </p:cNvPr>
          <p:cNvSpPr>
            <a:spLocks noGrp="1"/>
          </p:cNvSpPr>
          <p:nvPr>
            <p:ph idx="1"/>
          </p:nvPr>
        </p:nvSpPr>
        <p:spPr>
          <a:xfrm>
            <a:off x="1141412" y="1354015"/>
            <a:ext cx="9905999" cy="443718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Template Literal in ES6 provides new features to create a string that gives more control over dynamic strings. Traditionally, String is created using single quotes (‘) or double quotes (“) quotes. Template literal is created using the backtick (`) character.</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Syntax:</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var s=`some string`;</a:t>
            </a:r>
          </a:p>
          <a:p>
            <a:r>
              <a:rPr lang="en-US" dirty="0">
                <a:solidFill>
                  <a:schemeClr val="tx1"/>
                </a:solidFill>
                <a:latin typeface="Times New Roman" panose="02020603050405020304" pitchFamily="18" charset="0"/>
                <a:cs typeface="Times New Roman" panose="02020603050405020304" pitchFamily="18" charset="0"/>
              </a:rPr>
              <a:t>Multiline Strings: In-order to create a multiline string an escape sequence \n was used to give new line character. However, Template Literals there is no need to add \n string ends only when it gets backtick (`) character.</a:t>
            </a:r>
          </a:p>
          <a:p>
            <a:r>
              <a:rPr lang="en-US" dirty="0">
                <a:solidFill>
                  <a:schemeClr val="tx1"/>
                </a:solidFill>
                <a:latin typeface="Times New Roman" panose="02020603050405020304" pitchFamily="18" charset="0"/>
                <a:cs typeface="Times New Roman" panose="02020603050405020304" pitchFamily="18" charset="0"/>
              </a:rPr>
              <a:t>Expressions: To dynamically add values into new Template Literals expressions are used. The ${} syntax allows an expression in it that produces the value. This value can be a string stored in a variable or a computation operation.</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${expression}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3A4525-BFC6-491D-94B2-82CB96EEC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5F4E9-9EBA-42FF-9A28-6C140A3205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79</TotalTime>
  <Words>2847</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sofia-pro</vt:lpstr>
      <vt:lpstr>Symbol</vt:lpstr>
      <vt:lpstr>Times New Roman</vt:lpstr>
      <vt:lpstr>Tw Cen MT</vt:lpstr>
      <vt:lpstr>Tw Cen MT Condensed</vt:lpstr>
      <vt:lpstr>Wingdings 3</vt:lpstr>
      <vt:lpstr>Integral</vt:lpstr>
      <vt:lpstr>Basics of JavaScript</vt:lpstr>
      <vt:lpstr>First program - Hello Geeks</vt:lpstr>
      <vt:lpstr>JavaScript Variables</vt:lpstr>
      <vt:lpstr>JavaScript Variables</vt:lpstr>
      <vt:lpstr>Difference between var, let and const</vt:lpstr>
      <vt:lpstr>Variable Naming Convention</vt:lpstr>
      <vt:lpstr>Data Types</vt:lpstr>
      <vt:lpstr>Concatenation and Template Literal</vt:lpstr>
      <vt:lpstr>Concatenation and Template Literal</vt:lpstr>
      <vt:lpstr>Arithmetic Operators</vt:lpstr>
      <vt:lpstr>Arithmetic Operators</vt:lpstr>
      <vt:lpstr>Arithmetic Operators</vt:lpstr>
      <vt:lpstr>Arithmetic Operators</vt:lpstr>
      <vt:lpstr>Type conversion</vt:lpstr>
      <vt:lpstr>Type conversion</vt:lpstr>
      <vt:lpstr>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JavaScript</dc:title>
  <dc:creator>Pramod Jana</dc:creator>
  <cp:lastModifiedBy>Pramod Jana</cp:lastModifiedBy>
  <cp:revision>4</cp:revision>
  <dcterms:created xsi:type="dcterms:W3CDTF">2022-12-03T05:31:07Z</dcterms:created>
  <dcterms:modified xsi:type="dcterms:W3CDTF">2022-12-17T12:33:07Z</dcterms:modified>
</cp:coreProperties>
</file>