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76" r:id="rId37"/>
    <p:sldId id="290" r:id="rId38"/>
    <p:sldId id="291" r:id="rId39"/>
    <p:sldId id="292" r:id="rId40"/>
    <p:sldId id="293" r:id="rId41"/>
    <p:sldId id="294" r:id="rId42"/>
    <p:sldId id="295"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C6481-F9F7-4874-978A-EB51895349C2}" v="1" dt="2022-12-20T13:58:06.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782C6481-F9F7-4874-978A-EB51895349C2}"/>
    <pc:docChg chg="custSel addSld modSld">
      <pc:chgData name="Jana, Pramod" userId="9d7ae763-7cdf-4ef2-bc00-3679debba132" providerId="ADAL" clId="{782C6481-F9F7-4874-978A-EB51895349C2}" dt="2022-12-22T13:18:56.942" v="122" actId="403"/>
      <pc:docMkLst>
        <pc:docMk/>
      </pc:docMkLst>
      <pc:sldChg chg="modSp new mod">
        <pc:chgData name="Jana, Pramod" userId="9d7ae763-7cdf-4ef2-bc00-3679debba132" providerId="ADAL" clId="{782C6481-F9F7-4874-978A-EB51895349C2}" dt="2022-12-20T13:58:43.900" v="27" actId="20577"/>
        <pc:sldMkLst>
          <pc:docMk/>
          <pc:sldMk cId="150384803" sldId="256"/>
        </pc:sldMkLst>
        <pc:spChg chg="mod">
          <ac:chgData name="Jana, Pramod" userId="9d7ae763-7cdf-4ef2-bc00-3679debba132" providerId="ADAL" clId="{782C6481-F9F7-4874-978A-EB51895349C2}" dt="2022-12-20T13:58:43.900" v="27" actId="20577"/>
          <ac:spMkLst>
            <pc:docMk/>
            <pc:sldMk cId="150384803" sldId="256"/>
            <ac:spMk id="2" creationId="{CF9F9E47-8A0B-49DE-ABDC-6A3A23BAD3EB}"/>
          </ac:spMkLst>
        </pc:spChg>
        <pc:spChg chg="mod">
          <ac:chgData name="Jana, Pramod" userId="9d7ae763-7cdf-4ef2-bc00-3679debba132" providerId="ADAL" clId="{782C6481-F9F7-4874-978A-EB51895349C2}" dt="2022-12-20T13:58:06.114" v="1"/>
          <ac:spMkLst>
            <pc:docMk/>
            <pc:sldMk cId="150384803" sldId="256"/>
            <ac:spMk id="3" creationId="{34E03BDA-717E-4B9A-988E-9BD60DE3C818}"/>
          </ac:spMkLst>
        </pc:spChg>
      </pc:sldChg>
      <pc:sldChg chg="modSp new mod">
        <pc:chgData name="Jana, Pramod" userId="9d7ae763-7cdf-4ef2-bc00-3679debba132" providerId="ADAL" clId="{782C6481-F9F7-4874-978A-EB51895349C2}" dt="2022-12-22T13:14:05.183" v="71" actId="27636"/>
        <pc:sldMkLst>
          <pc:docMk/>
          <pc:sldMk cId="1977701443" sldId="257"/>
        </pc:sldMkLst>
        <pc:spChg chg="mod">
          <ac:chgData name="Jana, Pramod" userId="9d7ae763-7cdf-4ef2-bc00-3679debba132" providerId="ADAL" clId="{782C6481-F9F7-4874-978A-EB51895349C2}" dt="2022-12-22T13:13:21.948" v="34" actId="27636"/>
          <ac:spMkLst>
            <pc:docMk/>
            <pc:sldMk cId="1977701443" sldId="257"/>
            <ac:spMk id="2" creationId="{93693592-AF09-4921-9DD3-ED22856193EA}"/>
          </ac:spMkLst>
        </pc:spChg>
        <pc:spChg chg="mod">
          <ac:chgData name="Jana, Pramod" userId="9d7ae763-7cdf-4ef2-bc00-3679debba132" providerId="ADAL" clId="{782C6481-F9F7-4874-978A-EB51895349C2}" dt="2022-12-22T13:14:05.183" v="71" actId="27636"/>
          <ac:spMkLst>
            <pc:docMk/>
            <pc:sldMk cId="1977701443" sldId="257"/>
            <ac:spMk id="3" creationId="{1C152B3B-9C9E-4061-8D07-C2C9AF49FCB0}"/>
          </ac:spMkLst>
        </pc:spChg>
      </pc:sldChg>
      <pc:sldChg chg="modSp new mod">
        <pc:chgData name="Jana, Pramod" userId="9d7ae763-7cdf-4ef2-bc00-3679debba132" providerId="ADAL" clId="{782C6481-F9F7-4874-978A-EB51895349C2}" dt="2022-12-22T13:18:56.942" v="122" actId="403"/>
        <pc:sldMkLst>
          <pc:docMk/>
          <pc:sldMk cId="3328545492" sldId="258"/>
        </pc:sldMkLst>
        <pc:spChg chg="mod">
          <ac:chgData name="Jana, Pramod" userId="9d7ae763-7cdf-4ef2-bc00-3679debba132" providerId="ADAL" clId="{782C6481-F9F7-4874-978A-EB51895349C2}" dt="2022-12-22T13:17:29.337" v="77" actId="14100"/>
          <ac:spMkLst>
            <pc:docMk/>
            <pc:sldMk cId="3328545492" sldId="258"/>
            <ac:spMk id="2" creationId="{BA36EBB0-37F6-4127-9A11-42548AA92E04}"/>
          </ac:spMkLst>
        </pc:spChg>
        <pc:spChg chg="mod">
          <ac:chgData name="Jana, Pramod" userId="9d7ae763-7cdf-4ef2-bc00-3679debba132" providerId="ADAL" clId="{782C6481-F9F7-4874-978A-EB51895349C2}" dt="2022-12-22T13:18:56.942" v="122" actId="403"/>
          <ac:spMkLst>
            <pc:docMk/>
            <pc:sldMk cId="3328545492" sldId="258"/>
            <ac:spMk id="3" creationId="{93DB5BD6-8C6F-4FF4-8BAA-D4A2B7AC9062}"/>
          </ac:spMkLst>
        </pc:spChg>
      </pc:sldChg>
      <pc:sldChg chg="new">
        <pc:chgData name="Jana, Pramod" userId="9d7ae763-7cdf-4ef2-bc00-3679debba132" providerId="ADAL" clId="{782C6481-F9F7-4874-978A-EB51895349C2}" dt="2022-12-20T13:58:34.235" v="4" actId="680"/>
        <pc:sldMkLst>
          <pc:docMk/>
          <pc:sldMk cId="2114898642" sldId="259"/>
        </pc:sldMkLst>
      </pc:sldChg>
      <pc:sldChg chg="new">
        <pc:chgData name="Jana, Pramod" userId="9d7ae763-7cdf-4ef2-bc00-3679debba132" providerId="ADAL" clId="{782C6481-F9F7-4874-978A-EB51895349C2}" dt="2022-12-20T13:58:34.392" v="5" actId="680"/>
        <pc:sldMkLst>
          <pc:docMk/>
          <pc:sldMk cId="165005451" sldId="260"/>
        </pc:sldMkLst>
      </pc:sldChg>
      <pc:sldChg chg="new">
        <pc:chgData name="Jana, Pramod" userId="9d7ae763-7cdf-4ef2-bc00-3679debba132" providerId="ADAL" clId="{782C6481-F9F7-4874-978A-EB51895349C2}" dt="2022-12-20T13:58:34.549" v="6" actId="680"/>
        <pc:sldMkLst>
          <pc:docMk/>
          <pc:sldMk cId="2363360150" sldId="261"/>
        </pc:sldMkLst>
      </pc:sldChg>
      <pc:sldChg chg="new">
        <pc:chgData name="Jana, Pramod" userId="9d7ae763-7cdf-4ef2-bc00-3679debba132" providerId="ADAL" clId="{782C6481-F9F7-4874-978A-EB51895349C2}" dt="2022-12-20T13:58:34.737" v="7" actId="680"/>
        <pc:sldMkLst>
          <pc:docMk/>
          <pc:sldMk cId="1512046239" sldId="262"/>
        </pc:sldMkLst>
      </pc:sldChg>
      <pc:sldChg chg="new">
        <pc:chgData name="Jana, Pramod" userId="9d7ae763-7cdf-4ef2-bc00-3679debba132" providerId="ADAL" clId="{782C6481-F9F7-4874-978A-EB51895349C2}" dt="2022-12-20T13:58:34.894" v="8" actId="680"/>
        <pc:sldMkLst>
          <pc:docMk/>
          <pc:sldMk cId="2481867617" sldId="263"/>
        </pc:sldMkLst>
      </pc:sldChg>
      <pc:sldChg chg="new">
        <pc:chgData name="Jana, Pramod" userId="9d7ae763-7cdf-4ef2-bc00-3679debba132" providerId="ADAL" clId="{782C6481-F9F7-4874-978A-EB51895349C2}" dt="2022-12-20T13:58:35.051" v="9" actId="680"/>
        <pc:sldMkLst>
          <pc:docMk/>
          <pc:sldMk cId="727285752" sldId="264"/>
        </pc:sldMkLst>
      </pc:sldChg>
      <pc:sldChg chg="new">
        <pc:chgData name="Jana, Pramod" userId="9d7ae763-7cdf-4ef2-bc00-3679debba132" providerId="ADAL" clId="{782C6481-F9F7-4874-978A-EB51895349C2}" dt="2022-12-20T13:58:35.223" v="10" actId="680"/>
        <pc:sldMkLst>
          <pc:docMk/>
          <pc:sldMk cId="4108563628" sldId="265"/>
        </pc:sldMkLst>
      </pc:sldChg>
      <pc:sldChg chg="new">
        <pc:chgData name="Jana, Pramod" userId="9d7ae763-7cdf-4ef2-bc00-3679debba132" providerId="ADAL" clId="{782C6481-F9F7-4874-978A-EB51895349C2}" dt="2022-12-20T13:58:35.380" v="11" actId="680"/>
        <pc:sldMkLst>
          <pc:docMk/>
          <pc:sldMk cId="142950801" sldId="266"/>
        </pc:sldMkLst>
      </pc:sldChg>
      <pc:sldChg chg="new">
        <pc:chgData name="Jana, Pramod" userId="9d7ae763-7cdf-4ef2-bc00-3679debba132" providerId="ADAL" clId="{782C6481-F9F7-4874-978A-EB51895349C2}" dt="2022-12-20T13:58:35.552" v="12" actId="680"/>
        <pc:sldMkLst>
          <pc:docMk/>
          <pc:sldMk cId="2560722339" sldId="267"/>
        </pc:sldMkLst>
      </pc:sldChg>
      <pc:sldChg chg="new">
        <pc:chgData name="Jana, Pramod" userId="9d7ae763-7cdf-4ef2-bc00-3679debba132" providerId="ADAL" clId="{782C6481-F9F7-4874-978A-EB51895349C2}" dt="2022-12-20T13:58:35.725" v="13" actId="680"/>
        <pc:sldMkLst>
          <pc:docMk/>
          <pc:sldMk cId="1940360758" sldId="268"/>
        </pc:sldMkLst>
      </pc:sldChg>
      <pc:sldChg chg="new">
        <pc:chgData name="Jana, Pramod" userId="9d7ae763-7cdf-4ef2-bc00-3679debba132" providerId="ADAL" clId="{782C6481-F9F7-4874-978A-EB51895349C2}" dt="2022-12-20T13:58:35.866" v="14" actId="680"/>
        <pc:sldMkLst>
          <pc:docMk/>
          <pc:sldMk cId="3495410821" sldId="269"/>
        </pc:sldMkLst>
      </pc:sldChg>
      <pc:sldChg chg="new">
        <pc:chgData name="Jana, Pramod" userId="9d7ae763-7cdf-4ef2-bc00-3679debba132" providerId="ADAL" clId="{782C6481-F9F7-4874-978A-EB51895349C2}" dt="2022-12-20T13:58:36.023" v="15" actId="680"/>
        <pc:sldMkLst>
          <pc:docMk/>
          <pc:sldMk cId="1590731676" sldId="270"/>
        </pc:sldMkLst>
      </pc:sldChg>
      <pc:sldChg chg="new">
        <pc:chgData name="Jana, Pramod" userId="9d7ae763-7cdf-4ef2-bc00-3679debba132" providerId="ADAL" clId="{782C6481-F9F7-4874-978A-EB51895349C2}" dt="2022-12-20T13:58:36.196" v="16" actId="680"/>
        <pc:sldMkLst>
          <pc:docMk/>
          <pc:sldMk cId="1904869540" sldId="271"/>
        </pc:sldMkLst>
      </pc:sldChg>
      <pc:sldChg chg="new">
        <pc:chgData name="Jana, Pramod" userId="9d7ae763-7cdf-4ef2-bc00-3679debba132" providerId="ADAL" clId="{782C6481-F9F7-4874-978A-EB51895349C2}" dt="2022-12-20T13:58:36.353" v="17" actId="680"/>
        <pc:sldMkLst>
          <pc:docMk/>
          <pc:sldMk cId="3159865236" sldId="272"/>
        </pc:sldMkLst>
      </pc:sldChg>
      <pc:sldChg chg="new">
        <pc:chgData name="Jana, Pramod" userId="9d7ae763-7cdf-4ef2-bc00-3679debba132" providerId="ADAL" clId="{782C6481-F9F7-4874-978A-EB51895349C2}" dt="2022-12-20T13:58:36.526" v="18" actId="680"/>
        <pc:sldMkLst>
          <pc:docMk/>
          <pc:sldMk cId="674322711" sldId="273"/>
        </pc:sldMkLst>
      </pc:sldChg>
      <pc:sldChg chg="new">
        <pc:chgData name="Jana, Pramod" userId="9d7ae763-7cdf-4ef2-bc00-3679debba132" providerId="ADAL" clId="{782C6481-F9F7-4874-978A-EB51895349C2}" dt="2022-12-20T13:58:36.699" v="19" actId="680"/>
        <pc:sldMkLst>
          <pc:docMk/>
          <pc:sldMk cId="1983186299" sldId="274"/>
        </pc:sldMkLst>
      </pc:sldChg>
      <pc:sldChg chg="new">
        <pc:chgData name="Jana, Pramod" userId="9d7ae763-7cdf-4ef2-bc00-3679debba132" providerId="ADAL" clId="{782C6481-F9F7-4874-978A-EB51895349C2}" dt="2022-12-20T13:58:36.856" v="20" actId="680"/>
        <pc:sldMkLst>
          <pc:docMk/>
          <pc:sldMk cId="1069091916" sldId="275"/>
        </pc:sldMkLst>
      </pc:sldChg>
      <pc:sldChg chg="new">
        <pc:chgData name="Jana, Pramod" userId="9d7ae763-7cdf-4ef2-bc00-3679debba132" providerId="ADAL" clId="{782C6481-F9F7-4874-978A-EB51895349C2}" dt="2022-12-20T13:58:37.014" v="21" actId="680"/>
        <pc:sldMkLst>
          <pc:docMk/>
          <pc:sldMk cId="3052539994"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3CA6D7C-52BC-45C0-B9D9-2A3E7443B367}" type="datetimeFigureOut">
              <a:rPr lang="en-US" smtClean="0"/>
              <a:t>1/9/2023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FBE3ECC-132E-4F08-AA6D-102893F799B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29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A6D7C-52BC-45C0-B9D9-2A3E7443B36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40949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A6D7C-52BC-45C0-B9D9-2A3E7443B36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234706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A6D7C-52BC-45C0-B9D9-2A3E7443B36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309032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A6D7C-52BC-45C0-B9D9-2A3E7443B367}"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E3ECC-132E-4F08-AA6D-102893F799B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61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A6D7C-52BC-45C0-B9D9-2A3E7443B36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375753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A6D7C-52BC-45C0-B9D9-2A3E7443B367}"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409991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A6D7C-52BC-45C0-B9D9-2A3E7443B367}"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401052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A6D7C-52BC-45C0-B9D9-2A3E7443B367}"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110586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A6D7C-52BC-45C0-B9D9-2A3E7443B36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385186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A6D7C-52BC-45C0-B9D9-2A3E7443B367}"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E3ECC-132E-4F08-AA6D-102893F799B5}" type="slidenum">
              <a:rPr lang="en-US" smtClean="0"/>
              <a:t>‹#›</a:t>
            </a:fld>
            <a:endParaRPr lang="en-US"/>
          </a:p>
        </p:txBody>
      </p:sp>
    </p:spTree>
    <p:extLst>
      <p:ext uri="{BB962C8B-B14F-4D97-AF65-F5344CB8AC3E}">
        <p14:creationId xmlns:p14="http://schemas.microsoft.com/office/powerpoint/2010/main" val="288839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3CA6D7C-52BC-45C0-B9D9-2A3E7443B367}" type="datetimeFigureOut">
              <a:rPr lang="en-US" smtClean="0"/>
              <a:t>1/9/2023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FBE3ECC-132E-4F08-AA6D-102893F799B5}" type="slidenum">
              <a:rPr lang="en-US" smtClean="0"/>
              <a:t>‹#›</a:t>
            </a:fld>
            <a:endParaRPr lang="en-US"/>
          </a:p>
        </p:txBody>
      </p:sp>
    </p:spTree>
    <p:extLst>
      <p:ext uri="{BB962C8B-B14F-4D97-AF65-F5344CB8AC3E}">
        <p14:creationId xmlns:p14="http://schemas.microsoft.com/office/powerpoint/2010/main" val="212810417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9E47-8A0B-49DE-ABDC-6A3A23BAD3EB}"/>
              </a:ext>
            </a:extLst>
          </p:cNvPr>
          <p:cNvSpPr>
            <a:spLocks noGrp="1"/>
          </p:cNvSpPr>
          <p:nvPr>
            <p:ph type="ctrTitle"/>
          </p:nvPr>
        </p:nvSpPr>
        <p:spPr/>
        <p:txBody>
          <a:bodyPr/>
          <a:lstStyle/>
          <a:p>
            <a:r>
              <a:rPr lang="en-US"/>
              <a:t>Arrays</a:t>
            </a:r>
          </a:p>
        </p:txBody>
      </p:sp>
      <p:sp>
        <p:nvSpPr>
          <p:cNvPr id="3" name="Subtitle 2">
            <a:extLst>
              <a:ext uri="{FF2B5EF4-FFF2-40B4-BE49-F238E27FC236}">
                <a16:creationId xmlns:a16="http://schemas.microsoft.com/office/drawing/2014/main" id="{34E03BDA-717E-4B9A-988E-9BD60DE3C8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38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C944-D179-4805-B581-1DFED27DCD69}"/>
              </a:ext>
            </a:extLst>
          </p:cNvPr>
          <p:cNvSpPr>
            <a:spLocks noGrp="1"/>
          </p:cNvSpPr>
          <p:nvPr>
            <p:ph type="title"/>
          </p:nvPr>
        </p:nvSpPr>
        <p:spPr>
          <a:xfrm>
            <a:off x="1143000" y="609600"/>
            <a:ext cx="9875520" cy="766713"/>
          </a:xfrm>
        </p:spPr>
        <p:txBody>
          <a:bodyPr/>
          <a:lstStyle/>
          <a:p>
            <a:r>
              <a:rPr lang="en-IN" b="0" i="0" dirty="0">
                <a:effectLst/>
                <a:latin typeface="sofia-pro"/>
              </a:rPr>
              <a:t>Copy By Reference</a:t>
            </a:r>
            <a:endParaRPr lang="en-US" dirty="0"/>
          </a:p>
        </p:txBody>
      </p:sp>
      <p:sp>
        <p:nvSpPr>
          <p:cNvPr id="3" name="Content Placeholder 2">
            <a:extLst>
              <a:ext uri="{FF2B5EF4-FFF2-40B4-BE49-F238E27FC236}">
                <a16:creationId xmlns:a16="http://schemas.microsoft.com/office/drawing/2014/main" id="{8D72DE24-E2E1-4646-B846-97C064754841}"/>
              </a:ext>
            </a:extLst>
          </p:cNvPr>
          <p:cNvSpPr>
            <a:spLocks noGrp="1"/>
          </p:cNvSpPr>
          <p:nvPr>
            <p:ph idx="1"/>
          </p:nvPr>
        </p:nvSpPr>
        <p:spPr>
          <a:xfrm>
            <a:off x="1143000" y="1461155"/>
            <a:ext cx="9872871" cy="4901938"/>
          </a:xfrm>
        </p:spPr>
        <p:txBody>
          <a:bodyPr>
            <a:normAutofit fontScale="85000" lnSpcReduction="20000"/>
          </a:bodyPr>
          <a:lstStyle/>
          <a:p>
            <a:r>
              <a:rPr lang="en-US" dirty="0"/>
              <a:t>Spread operator allows an </a:t>
            </a:r>
            <a:r>
              <a:rPr lang="en-US" dirty="0" err="1"/>
              <a:t>iterable</a:t>
            </a:r>
            <a:r>
              <a:rPr lang="en-US" dirty="0"/>
              <a:t> to expand in places where 0+ arguments are expected. It is mostly used in the variable array where there is more than 1 values are expected. It allows us the privilege to obtain a list of parameters from an array. Syntax of Spread operator is same as Rest parameter but it works completely opposite of it.</a:t>
            </a:r>
          </a:p>
          <a:p>
            <a:r>
              <a:rPr lang="en-US" dirty="0"/>
              <a:t>Syntax:</a:t>
            </a:r>
          </a:p>
          <a:p>
            <a:pPr marL="274320" lvl="1" indent="0">
              <a:buNone/>
            </a:pPr>
            <a:r>
              <a:rPr lang="en-US" dirty="0"/>
              <a:t>var variablename1 = [...value]; </a:t>
            </a:r>
          </a:p>
          <a:p>
            <a:pPr marL="548640" lvl="2" indent="0">
              <a:buNone/>
            </a:pPr>
            <a:r>
              <a:rPr lang="en-US" dirty="0"/>
              <a:t>// spread operator for copying </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console.log(</a:t>
            </a:r>
            <a:r>
              <a:rPr lang="en-US" dirty="0" err="1"/>
              <a:t>arr</a:t>
            </a:r>
            <a:r>
              <a:rPr lang="en-US" dirty="0"/>
              <a:t>); // [ 'a', 'b', 'c' ]</a:t>
            </a:r>
          </a:p>
          <a:p>
            <a:pPr marL="548640" lvl="2" indent="0">
              <a:buNone/>
            </a:pPr>
            <a:r>
              <a:rPr lang="en-US" dirty="0"/>
              <a:t>arr2.push('d'); //inserting an element at the end of arr2</a:t>
            </a:r>
          </a:p>
          <a:p>
            <a:pPr marL="548640" lvl="2" indent="0">
              <a:buNone/>
            </a:pPr>
            <a:r>
              <a:rPr lang="en-US" dirty="0"/>
              <a:t>console.log(arr2); // [ 'a', 'b', 'c', 'd' ]</a:t>
            </a:r>
          </a:p>
          <a:p>
            <a:pPr marL="548640" lvl="2" indent="0">
              <a:buNone/>
            </a:pPr>
            <a:r>
              <a:rPr lang="en-US" dirty="0"/>
              <a:t>console.log(</a:t>
            </a:r>
            <a:r>
              <a:rPr lang="en-US" dirty="0" err="1"/>
              <a:t>arr</a:t>
            </a:r>
            <a:r>
              <a:rPr lang="en-US" dirty="0"/>
              <a:t>); // [ 'a', 'b', 'c' ]</a:t>
            </a:r>
          </a:p>
          <a:p>
            <a:r>
              <a:rPr lang="en-US" dirty="0"/>
              <a:t>Output</a:t>
            </a:r>
          </a:p>
          <a:p>
            <a:pPr marL="548640" lvl="2" indent="0">
              <a:buNone/>
            </a:pPr>
            <a:r>
              <a:rPr lang="en-US" dirty="0"/>
              <a:t>[ 'a', 'b', 'c' ]</a:t>
            </a:r>
          </a:p>
          <a:p>
            <a:pPr marL="548640" lvl="2" indent="0">
              <a:buNone/>
            </a:pPr>
            <a:r>
              <a:rPr lang="en-US" dirty="0"/>
              <a:t>[ 'a', 'b', 'c', 'd' ]</a:t>
            </a:r>
          </a:p>
          <a:p>
            <a:pPr marL="548640" lvl="2" indent="0">
              <a:buNone/>
            </a:pPr>
            <a:r>
              <a:rPr lang="en-US" dirty="0"/>
              <a:t>[ 'a', 'b', 'c' ]</a:t>
            </a:r>
          </a:p>
          <a:p>
            <a:r>
              <a:rPr lang="en-US" dirty="0"/>
              <a:t>By using the spread operator we made sure that the original array is not affected whenever we alter the new array.</a:t>
            </a:r>
          </a:p>
        </p:txBody>
      </p:sp>
    </p:spTree>
    <p:extLst>
      <p:ext uri="{BB962C8B-B14F-4D97-AF65-F5344CB8AC3E}">
        <p14:creationId xmlns:p14="http://schemas.microsoft.com/office/powerpoint/2010/main" val="14295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8FCD-C956-40A7-B706-FC14464560DB}"/>
              </a:ext>
            </a:extLst>
          </p:cNvPr>
          <p:cNvSpPr>
            <a:spLocks noGrp="1"/>
          </p:cNvSpPr>
          <p:nvPr>
            <p:ph type="title"/>
          </p:nvPr>
        </p:nvSpPr>
        <p:spPr>
          <a:xfrm>
            <a:off x="1143000" y="609600"/>
            <a:ext cx="9875520" cy="625311"/>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E8B46570-45B9-42C5-B744-A482B91E2824}"/>
              </a:ext>
            </a:extLst>
          </p:cNvPr>
          <p:cNvSpPr>
            <a:spLocks noGrp="1"/>
          </p:cNvSpPr>
          <p:nvPr>
            <p:ph idx="1"/>
          </p:nvPr>
        </p:nvSpPr>
        <p:spPr>
          <a:xfrm>
            <a:off x="1143000" y="1470581"/>
            <a:ext cx="9872871" cy="4625419"/>
          </a:xfrm>
        </p:spPr>
        <p:txBody>
          <a:bodyPr>
            <a:normAutofit fontScale="70000" lnSpcReduction="20000"/>
          </a:bodyPr>
          <a:lstStyle/>
          <a:p>
            <a:r>
              <a:rPr lang="en-US" dirty="0"/>
              <a:t>Array push() Method</a:t>
            </a:r>
          </a:p>
          <a:p>
            <a:r>
              <a:rPr lang="en-US" dirty="0"/>
              <a:t>The </a:t>
            </a:r>
            <a:r>
              <a:rPr lang="en-US" dirty="0" err="1"/>
              <a:t>arr.push</a:t>
            </a:r>
            <a:r>
              <a:rPr lang="en-US" dirty="0"/>
              <a:t>() method is used to push one or more values into the array. This method changes the length of the array by the number of elements added to the array.</a:t>
            </a:r>
          </a:p>
          <a:p>
            <a:r>
              <a:rPr lang="en-US" dirty="0"/>
              <a:t>Syntax:</a:t>
            </a:r>
          </a:p>
          <a:p>
            <a:pPr marL="274320" lvl="1" indent="0">
              <a:buNone/>
            </a:pPr>
            <a:r>
              <a:rPr lang="en-US" dirty="0" err="1"/>
              <a:t>arr.push</a:t>
            </a:r>
            <a:r>
              <a:rPr lang="en-US" dirty="0"/>
              <a:t>(element1, elements2 ....., </a:t>
            </a:r>
            <a:r>
              <a:rPr lang="en-US" dirty="0" err="1"/>
              <a:t>elementN</a:t>
            </a:r>
            <a:r>
              <a:rPr lang="en-US" dirty="0"/>
              <a:t>]])</a:t>
            </a:r>
          </a:p>
          <a:p>
            <a:r>
              <a:rPr lang="en-US" dirty="0"/>
              <a:t>Parameters: This method contains as many numbers of parameters as the number of elements to be inserted into the array. Return value: This method returns the new length of the array after inserting the arguments into the array. </a:t>
            </a:r>
          </a:p>
          <a:p>
            <a:r>
              <a:rPr lang="en-US" dirty="0"/>
              <a:t>Below is an example of Array push() method.</a:t>
            </a:r>
          </a:p>
          <a:p>
            <a:r>
              <a:rPr lang="en-US" dirty="0"/>
              <a:t>Example: </a:t>
            </a:r>
          </a:p>
          <a:p>
            <a:pPr marL="548640" lvl="2" indent="0">
              <a:buNone/>
            </a:pPr>
            <a:r>
              <a:rPr lang="en-US" dirty="0"/>
              <a:t>function </a:t>
            </a:r>
            <a:r>
              <a:rPr lang="en-US" dirty="0" err="1"/>
              <a:t>func</a:t>
            </a:r>
            <a:r>
              <a:rPr lang="en-US" dirty="0"/>
              <a:t>() {</a:t>
            </a:r>
          </a:p>
          <a:p>
            <a:pPr marL="548640" lvl="2" indent="0">
              <a:buNone/>
            </a:pPr>
            <a:r>
              <a:rPr lang="en-US" dirty="0"/>
              <a:t>var </a:t>
            </a:r>
            <a:r>
              <a:rPr lang="en-US" dirty="0" err="1"/>
              <a:t>arr</a:t>
            </a:r>
            <a:r>
              <a:rPr lang="en-US" dirty="0"/>
              <a:t> = ['GFG', '</a:t>
            </a:r>
            <a:r>
              <a:rPr lang="en-US" dirty="0" err="1"/>
              <a:t>gfg</a:t>
            </a:r>
            <a:r>
              <a:rPr lang="en-US" dirty="0"/>
              <a:t>', 'g4g'];</a:t>
            </a:r>
          </a:p>
          <a:p>
            <a:pPr marL="548640" lvl="2" indent="0">
              <a:buNone/>
            </a:pPr>
            <a:r>
              <a:rPr lang="en-US" dirty="0"/>
              <a:t>// Pushing the element into the array</a:t>
            </a:r>
          </a:p>
          <a:p>
            <a:pPr marL="548640" lvl="2" indent="0">
              <a:buNone/>
            </a:pPr>
            <a:r>
              <a:rPr lang="en-US" dirty="0" err="1"/>
              <a:t>arr.push</a:t>
            </a:r>
            <a:r>
              <a:rPr lang="en-US" dirty="0"/>
              <a:t>('</a:t>
            </a:r>
            <a:r>
              <a:rPr lang="en-US" dirty="0" err="1"/>
              <a:t>GeeksforGeeks</a:t>
            </a:r>
            <a:r>
              <a:rPr lang="en-US" dirty="0"/>
              <a:t>');</a:t>
            </a:r>
          </a:p>
          <a:p>
            <a:pPr marL="548640" lvl="2" indent="0">
              <a:buNone/>
            </a:pPr>
            <a:r>
              <a:rPr lang="en-US" dirty="0"/>
              <a:t>console.log(</a:t>
            </a:r>
            <a:r>
              <a:rPr lang="en-US" dirty="0" err="1"/>
              <a:t>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'GFG', '</a:t>
            </a:r>
            <a:r>
              <a:rPr lang="en-US" dirty="0" err="1"/>
              <a:t>gfg</a:t>
            </a:r>
            <a:r>
              <a:rPr lang="en-US" dirty="0"/>
              <a:t>', 'g4g', '</a:t>
            </a:r>
            <a:r>
              <a:rPr lang="en-US" dirty="0" err="1"/>
              <a:t>GeeksforGeeks</a:t>
            </a:r>
            <a:r>
              <a:rPr lang="en-US" dirty="0"/>
              <a:t>' ]</a:t>
            </a:r>
          </a:p>
        </p:txBody>
      </p:sp>
    </p:spTree>
    <p:extLst>
      <p:ext uri="{BB962C8B-B14F-4D97-AF65-F5344CB8AC3E}">
        <p14:creationId xmlns:p14="http://schemas.microsoft.com/office/powerpoint/2010/main" val="256072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D783-77D2-4E32-9641-A3A7EC1D9130}"/>
              </a:ext>
            </a:extLst>
          </p:cNvPr>
          <p:cNvSpPr>
            <a:spLocks noGrp="1"/>
          </p:cNvSpPr>
          <p:nvPr>
            <p:ph type="title"/>
          </p:nvPr>
        </p:nvSpPr>
        <p:spPr>
          <a:xfrm>
            <a:off x="1143000" y="609600"/>
            <a:ext cx="9875520" cy="587604"/>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01A918DE-A3F9-4232-9E03-3926EED20695}"/>
              </a:ext>
            </a:extLst>
          </p:cNvPr>
          <p:cNvSpPr>
            <a:spLocks noGrp="1"/>
          </p:cNvSpPr>
          <p:nvPr>
            <p:ph idx="1"/>
          </p:nvPr>
        </p:nvSpPr>
        <p:spPr>
          <a:xfrm>
            <a:off x="1143000" y="1338606"/>
            <a:ext cx="9872871" cy="4757394"/>
          </a:xfrm>
        </p:spPr>
        <p:txBody>
          <a:bodyPr>
            <a:normAutofit fontScale="55000" lnSpcReduction="20000"/>
          </a:bodyPr>
          <a:lstStyle/>
          <a:p>
            <a:r>
              <a:rPr lang="en-US" dirty="0"/>
              <a:t>Example 1: In this example, the function push() adds the numbers to the end of the array.</a:t>
            </a:r>
          </a:p>
          <a:p>
            <a:pPr marL="548640" lvl="2" indent="0">
              <a:buNone/>
            </a:pPr>
            <a:r>
              <a:rPr lang="en-US" dirty="0"/>
              <a:t>var </a:t>
            </a:r>
            <a:r>
              <a:rPr lang="en-US" dirty="0" err="1"/>
              <a:t>arr</a:t>
            </a:r>
            <a:r>
              <a:rPr lang="en-US" dirty="0"/>
              <a:t> = [34, 234, 567, 4];</a:t>
            </a:r>
          </a:p>
          <a:p>
            <a:pPr marL="548640" lvl="2" indent="0">
              <a:buNone/>
            </a:pPr>
            <a:r>
              <a:rPr lang="en-US" dirty="0"/>
              <a:t>print(</a:t>
            </a:r>
            <a:r>
              <a:rPr lang="en-US" dirty="0" err="1"/>
              <a:t>arr.push</a:t>
            </a:r>
            <a:r>
              <a:rPr lang="en-US" dirty="0"/>
              <a:t>(23,45,56));	//7</a:t>
            </a:r>
          </a:p>
          <a:p>
            <a:pPr marL="548640" lvl="2" indent="0">
              <a:buNone/>
            </a:pPr>
            <a:r>
              <a:rPr lang="en-US" dirty="0"/>
              <a:t>print(</a:t>
            </a:r>
            <a:r>
              <a:rPr lang="en-US" dirty="0" err="1"/>
              <a:t>arr</a:t>
            </a:r>
            <a:r>
              <a:rPr lang="en-US" dirty="0"/>
              <a:t>);	//34,234,567,4,23,45,56</a:t>
            </a:r>
          </a:p>
          <a:p>
            <a:r>
              <a:rPr lang="en-US" dirty="0"/>
              <a:t>Example 2: In this example, the function push() adds the objects to the end of the array.</a:t>
            </a:r>
          </a:p>
          <a:p>
            <a:pPr marL="548640" lvl="2" indent="0">
              <a:buNone/>
            </a:pPr>
            <a:r>
              <a:rPr lang="en-US" dirty="0"/>
              <a:t>var </a:t>
            </a:r>
            <a:r>
              <a:rPr lang="en-US" dirty="0" err="1"/>
              <a:t>arr</a:t>
            </a:r>
            <a:r>
              <a:rPr lang="en-US" dirty="0"/>
              <a:t> = [34, 234, 567, 4];</a:t>
            </a:r>
          </a:p>
          <a:p>
            <a:pPr marL="548640" lvl="2" indent="0">
              <a:buNone/>
            </a:pPr>
            <a:r>
              <a:rPr lang="en-US" dirty="0"/>
              <a:t>print(</a:t>
            </a:r>
            <a:r>
              <a:rPr lang="en-US" dirty="0" err="1"/>
              <a:t>arr.push</a:t>
            </a:r>
            <a:r>
              <a:rPr lang="en-US" dirty="0"/>
              <a:t>('jacob',true,23.45));	//7</a:t>
            </a:r>
          </a:p>
          <a:p>
            <a:pPr marL="548640" lvl="2" indent="0">
              <a:buNone/>
            </a:pPr>
            <a:r>
              <a:rPr lang="en-US" dirty="0"/>
              <a:t>print(</a:t>
            </a:r>
            <a:r>
              <a:rPr lang="en-US" dirty="0" err="1"/>
              <a:t>arr</a:t>
            </a:r>
            <a:r>
              <a:rPr lang="en-US" dirty="0"/>
              <a:t>);	//34,234,567,4,jacob,true,23.45</a:t>
            </a:r>
          </a:p>
          <a:p>
            <a:r>
              <a:rPr lang="en-US" dirty="0"/>
              <a:t>Program 1: </a:t>
            </a:r>
          </a:p>
          <a:p>
            <a:pPr marL="548640" lvl="2" indent="0">
              <a:buNone/>
            </a:pPr>
            <a:r>
              <a:rPr lang="en-US" dirty="0"/>
              <a:t>function </a:t>
            </a:r>
            <a:r>
              <a:rPr lang="en-US" dirty="0" err="1"/>
              <a:t>func</a:t>
            </a:r>
            <a:r>
              <a:rPr lang="en-US" dirty="0"/>
              <a:t>() {</a:t>
            </a:r>
          </a:p>
          <a:p>
            <a:pPr marL="548640" lvl="2" indent="0">
              <a:buNone/>
            </a:pPr>
            <a:r>
              <a:rPr lang="en-US" dirty="0"/>
              <a:t>    // Original array</a:t>
            </a:r>
          </a:p>
          <a:p>
            <a:pPr marL="548640" lvl="2" indent="0">
              <a:buNone/>
            </a:pPr>
            <a:r>
              <a:rPr lang="en-US" dirty="0"/>
              <a:t>    var </a:t>
            </a:r>
            <a:r>
              <a:rPr lang="en-US" dirty="0" err="1"/>
              <a:t>arr</a:t>
            </a:r>
            <a:r>
              <a:rPr lang="en-US" dirty="0"/>
              <a:t> = [34, 234, 567, 4];</a:t>
            </a:r>
          </a:p>
          <a:p>
            <a:pPr marL="548640" lvl="2" indent="0">
              <a:buNone/>
            </a:pPr>
            <a:r>
              <a:rPr lang="en-US" dirty="0"/>
              <a:t>    // Pushing the elements</a:t>
            </a:r>
          </a:p>
          <a:p>
            <a:pPr marL="548640" lvl="2" indent="0">
              <a:buNone/>
            </a:pPr>
            <a:r>
              <a:rPr lang="en-US" dirty="0"/>
              <a:t>    console.log(</a:t>
            </a:r>
            <a:r>
              <a:rPr lang="en-US" dirty="0" err="1"/>
              <a:t>arr.push</a:t>
            </a:r>
            <a:r>
              <a:rPr lang="en-US" dirty="0"/>
              <a:t>(23,45,56));</a:t>
            </a:r>
          </a:p>
          <a:p>
            <a:pPr marL="548640" lvl="2" indent="0">
              <a:buNone/>
            </a:pPr>
            <a:r>
              <a:rPr lang="en-US" dirty="0"/>
              <a:t>    console.log(</a:t>
            </a:r>
            <a:r>
              <a:rPr lang="en-US" dirty="0" err="1"/>
              <a:t>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7</a:t>
            </a:r>
          </a:p>
          <a:p>
            <a:pPr marL="548640" lvl="2" indent="0">
              <a:buNone/>
            </a:pPr>
            <a:r>
              <a:rPr lang="en-US" dirty="0"/>
              <a:t>[</a:t>
            </a:r>
          </a:p>
          <a:p>
            <a:pPr marL="548640" lvl="2" indent="0">
              <a:buNone/>
            </a:pPr>
            <a:r>
              <a:rPr lang="en-US" dirty="0"/>
              <a:t>  34, 234, 567, 4,</a:t>
            </a:r>
          </a:p>
          <a:p>
            <a:pPr marL="548640" lvl="2" indent="0">
              <a:buNone/>
            </a:pPr>
            <a:r>
              <a:rPr lang="en-US" dirty="0"/>
              <a:t>  23,  45,  56</a:t>
            </a:r>
          </a:p>
          <a:p>
            <a:pPr marL="548640" lvl="2" indent="0">
              <a:buNone/>
            </a:pPr>
            <a:r>
              <a:rPr lang="en-US" dirty="0"/>
              <a:t>]</a:t>
            </a:r>
          </a:p>
        </p:txBody>
      </p:sp>
    </p:spTree>
    <p:extLst>
      <p:ext uri="{BB962C8B-B14F-4D97-AF65-F5344CB8AC3E}">
        <p14:creationId xmlns:p14="http://schemas.microsoft.com/office/powerpoint/2010/main" val="194036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F7F4-1B2A-4709-A094-3FD16D64D959}"/>
              </a:ext>
            </a:extLst>
          </p:cNvPr>
          <p:cNvSpPr>
            <a:spLocks noGrp="1"/>
          </p:cNvSpPr>
          <p:nvPr>
            <p:ph type="title"/>
          </p:nvPr>
        </p:nvSpPr>
        <p:spPr>
          <a:xfrm>
            <a:off x="1143000" y="609600"/>
            <a:ext cx="9875520" cy="644165"/>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FEF90425-857B-4D28-9062-07703F97C1FB}"/>
              </a:ext>
            </a:extLst>
          </p:cNvPr>
          <p:cNvSpPr>
            <a:spLocks noGrp="1"/>
          </p:cNvSpPr>
          <p:nvPr>
            <p:ph idx="1"/>
          </p:nvPr>
        </p:nvSpPr>
        <p:spPr>
          <a:xfrm>
            <a:off x="1143000" y="1432874"/>
            <a:ext cx="9872871" cy="4663126"/>
          </a:xfrm>
        </p:spPr>
        <p:txBody>
          <a:bodyPr>
            <a:normAutofit fontScale="70000" lnSpcReduction="20000"/>
          </a:bodyPr>
          <a:lstStyle/>
          <a:p>
            <a:r>
              <a:rPr lang="en-US" dirty="0"/>
              <a:t>Array pop() Method</a:t>
            </a:r>
          </a:p>
          <a:p>
            <a:r>
              <a:rPr lang="en-US" dirty="0"/>
              <a:t>The </a:t>
            </a:r>
            <a:r>
              <a:rPr lang="en-US" dirty="0" err="1"/>
              <a:t>arr.pop</a:t>
            </a:r>
            <a:r>
              <a:rPr lang="en-US" dirty="0"/>
              <a:t>() method is used to remove the last element of the array and also returns the removed element. This function decreases the length of the array.</a:t>
            </a:r>
          </a:p>
          <a:p>
            <a:r>
              <a:rPr lang="en-US" dirty="0"/>
              <a:t> Syntax:</a:t>
            </a:r>
          </a:p>
          <a:p>
            <a:pPr marL="548640" lvl="2" indent="0">
              <a:buNone/>
            </a:pPr>
            <a:r>
              <a:rPr lang="en-US" dirty="0" err="1"/>
              <a:t>arr.pop</a:t>
            </a:r>
            <a:r>
              <a:rPr lang="en-US" dirty="0"/>
              <a:t>()</a:t>
            </a:r>
          </a:p>
          <a:p>
            <a:r>
              <a:rPr lang="en-US" dirty="0"/>
              <a:t>Parameters: This method does not accept any parameter.</a:t>
            </a:r>
          </a:p>
          <a:p>
            <a:r>
              <a:rPr lang="en-US" dirty="0"/>
              <a:t>Return value This method returns the removed element array. If the array is empty, then this function returns undefined.</a:t>
            </a:r>
          </a:p>
          <a:p>
            <a:r>
              <a:rPr lang="en-US" dirty="0"/>
              <a:t>Below is an example of Array pop() method.</a:t>
            </a:r>
          </a:p>
          <a:p>
            <a:r>
              <a:rPr lang="en-US" dirty="0"/>
              <a:t>Example: </a:t>
            </a:r>
          </a:p>
          <a:p>
            <a:pPr marL="548640" lvl="2" indent="0">
              <a:buNone/>
            </a:pPr>
            <a:r>
              <a:rPr lang="en-US" dirty="0"/>
              <a:t>function </a:t>
            </a:r>
            <a:r>
              <a:rPr lang="en-US" dirty="0" err="1"/>
              <a:t>func</a:t>
            </a:r>
            <a:r>
              <a:rPr lang="en-US" dirty="0"/>
              <a:t>() {</a:t>
            </a:r>
          </a:p>
          <a:p>
            <a:pPr marL="548640" lvl="2" indent="0">
              <a:buNone/>
            </a:pPr>
            <a:r>
              <a:rPr lang="en-US" dirty="0"/>
              <a:t>var </a:t>
            </a:r>
            <a:r>
              <a:rPr lang="en-US" dirty="0" err="1"/>
              <a:t>arr</a:t>
            </a:r>
            <a:r>
              <a:rPr lang="en-US" dirty="0"/>
              <a:t> = ['GFG', '</a:t>
            </a:r>
            <a:r>
              <a:rPr lang="en-US" dirty="0" err="1"/>
              <a:t>gfg</a:t>
            </a:r>
            <a:r>
              <a:rPr lang="en-US" dirty="0"/>
              <a:t>', 'g4g', '</a:t>
            </a:r>
            <a:r>
              <a:rPr lang="en-US" dirty="0" err="1"/>
              <a:t>GeeksforGeeks</a:t>
            </a:r>
            <a:r>
              <a:rPr lang="en-US" dirty="0"/>
              <a:t>'];</a:t>
            </a:r>
          </a:p>
          <a:p>
            <a:pPr marL="548640" lvl="2" indent="0">
              <a:buNone/>
            </a:pPr>
            <a:r>
              <a:rPr lang="en-US" dirty="0"/>
              <a:t>// Popping the last element from the array</a:t>
            </a:r>
          </a:p>
          <a:p>
            <a:pPr marL="548640" lvl="2" indent="0">
              <a:buNone/>
            </a:pPr>
            <a:r>
              <a:rPr lang="en-US" dirty="0"/>
              <a:t>console.log(</a:t>
            </a:r>
            <a:r>
              <a:rPr lang="en-US" dirty="0" err="1"/>
              <a:t>arr.pop</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err="1"/>
              <a:t>GeeksforGeeks</a:t>
            </a:r>
            <a:endParaRPr lang="en-US" dirty="0"/>
          </a:p>
        </p:txBody>
      </p:sp>
    </p:spTree>
    <p:extLst>
      <p:ext uri="{BB962C8B-B14F-4D97-AF65-F5344CB8AC3E}">
        <p14:creationId xmlns:p14="http://schemas.microsoft.com/office/powerpoint/2010/main" val="349541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432C-2BE0-4984-B386-2A134130B72E}"/>
              </a:ext>
            </a:extLst>
          </p:cNvPr>
          <p:cNvSpPr>
            <a:spLocks noGrp="1"/>
          </p:cNvSpPr>
          <p:nvPr>
            <p:ph type="title"/>
          </p:nvPr>
        </p:nvSpPr>
        <p:spPr>
          <a:xfrm>
            <a:off x="1143000" y="609600"/>
            <a:ext cx="9875520" cy="531043"/>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3B6CC372-9D0A-4CBA-BC55-16D6D39E81B8}"/>
              </a:ext>
            </a:extLst>
          </p:cNvPr>
          <p:cNvSpPr>
            <a:spLocks noGrp="1"/>
          </p:cNvSpPr>
          <p:nvPr>
            <p:ph idx="1"/>
          </p:nvPr>
        </p:nvSpPr>
        <p:spPr>
          <a:xfrm>
            <a:off x="1143000" y="1329179"/>
            <a:ext cx="9872871" cy="4766821"/>
          </a:xfrm>
        </p:spPr>
        <p:txBody>
          <a:bodyPr>
            <a:normAutofit fontScale="92500" lnSpcReduction="20000"/>
          </a:bodyPr>
          <a:lstStyle/>
          <a:p>
            <a:r>
              <a:rPr lang="en-US" dirty="0"/>
              <a:t>Example 1: In this example, the pop() method removes the last element from the array, which is 4, and returns it.</a:t>
            </a:r>
          </a:p>
          <a:p>
            <a:pPr marL="548640" lvl="2" indent="0">
              <a:buNone/>
            </a:pPr>
            <a:r>
              <a:rPr lang="en-US" dirty="0"/>
              <a:t>var </a:t>
            </a:r>
            <a:r>
              <a:rPr lang="en-US" dirty="0" err="1"/>
              <a:t>arr</a:t>
            </a:r>
            <a:r>
              <a:rPr lang="en-US" dirty="0"/>
              <a:t> = [34, 234, 567, 4];</a:t>
            </a:r>
          </a:p>
          <a:p>
            <a:pPr marL="548640" lvl="2" indent="0">
              <a:buNone/>
            </a:pPr>
            <a:r>
              <a:rPr lang="en-US" dirty="0"/>
              <a:t>var popped = </a:t>
            </a:r>
            <a:r>
              <a:rPr lang="en-US" dirty="0" err="1"/>
              <a:t>arr.pop</a:t>
            </a:r>
            <a:r>
              <a:rPr lang="en-US" dirty="0"/>
              <a:t>();</a:t>
            </a:r>
          </a:p>
          <a:p>
            <a:pPr marL="548640" lvl="2" indent="0">
              <a:buNone/>
            </a:pPr>
            <a:r>
              <a:rPr lang="en-US" dirty="0"/>
              <a:t>print(popped);</a:t>
            </a:r>
          </a:p>
          <a:p>
            <a:pPr marL="548640" lvl="2" indent="0">
              <a:buNone/>
            </a:pPr>
            <a:r>
              <a:rPr lang="en-US" dirty="0"/>
              <a:t>print(</a:t>
            </a:r>
            <a:r>
              <a:rPr lang="en-US" dirty="0" err="1"/>
              <a:t>arr</a:t>
            </a:r>
            <a:r>
              <a:rPr lang="en-US" dirty="0"/>
              <a:t>);</a:t>
            </a:r>
          </a:p>
          <a:p>
            <a:r>
              <a:rPr lang="en-US" dirty="0"/>
              <a:t>Output:</a:t>
            </a:r>
          </a:p>
          <a:p>
            <a:pPr marL="548640" lvl="2" indent="0">
              <a:buNone/>
            </a:pPr>
            <a:r>
              <a:rPr lang="en-US" dirty="0"/>
              <a:t>4</a:t>
            </a:r>
          </a:p>
          <a:p>
            <a:pPr marL="548640" lvl="2" indent="0">
              <a:buNone/>
            </a:pPr>
            <a:r>
              <a:rPr lang="en-US" dirty="0"/>
              <a:t>34,234,567</a:t>
            </a:r>
          </a:p>
          <a:p>
            <a:r>
              <a:rPr lang="en-US" dirty="0"/>
              <a:t>Example 2: In this example, the function pop() tries to extract the last element of the array but since the array is empty therefore it returns undefined as the answer.</a:t>
            </a:r>
          </a:p>
          <a:p>
            <a:pPr marL="548640" lvl="2" indent="0">
              <a:buNone/>
            </a:pPr>
            <a:r>
              <a:rPr lang="en-US" dirty="0"/>
              <a:t>var </a:t>
            </a:r>
            <a:r>
              <a:rPr lang="en-US" dirty="0" err="1"/>
              <a:t>arr</a:t>
            </a:r>
            <a:r>
              <a:rPr lang="en-US" dirty="0"/>
              <a:t> = [];</a:t>
            </a:r>
          </a:p>
          <a:p>
            <a:pPr marL="548640" lvl="2" indent="0">
              <a:buNone/>
            </a:pPr>
            <a:r>
              <a:rPr lang="en-US" dirty="0"/>
              <a:t>var popped = </a:t>
            </a:r>
            <a:r>
              <a:rPr lang="en-US" dirty="0" err="1"/>
              <a:t>arr.pop</a:t>
            </a:r>
            <a:r>
              <a:rPr lang="en-US" dirty="0"/>
              <a:t>();</a:t>
            </a:r>
          </a:p>
          <a:p>
            <a:pPr marL="548640" lvl="2" indent="0">
              <a:buNone/>
            </a:pPr>
            <a:r>
              <a:rPr lang="en-US" dirty="0"/>
              <a:t>print(popped);</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159073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800A-00F8-4CCD-9B62-422577C49186}"/>
              </a:ext>
            </a:extLst>
          </p:cNvPr>
          <p:cNvSpPr>
            <a:spLocks noGrp="1"/>
          </p:cNvSpPr>
          <p:nvPr>
            <p:ph type="title"/>
          </p:nvPr>
        </p:nvSpPr>
        <p:spPr>
          <a:xfrm>
            <a:off x="1143000" y="609600"/>
            <a:ext cx="9875520" cy="634738"/>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CF2CCEA6-A0E6-421B-8100-3C7DE1EF0E3A}"/>
              </a:ext>
            </a:extLst>
          </p:cNvPr>
          <p:cNvSpPr>
            <a:spLocks noGrp="1"/>
          </p:cNvSpPr>
          <p:nvPr>
            <p:ph idx="1"/>
          </p:nvPr>
        </p:nvSpPr>
        <p:spPr>
          <a:xfrm>
            <a:off x="1143000" y="1470581"/>
            <a:ext cx="9872871" cy="4625419"/>
          </a:xfrm>
        </p:spPr>
        <p:txBody>
          <a:bodyPr>
            <a:normAutofit fontScale="55000" lnSpcReduction="20000"/>
          </a:bodyPr>
          <a:lstStyle/>
          <a:p>
            <a:r>
              <a:rPr lang="en-US" dirty="0"/>
              <a:t>Program 1: </a:t>
            </a:r>
          </a:p>
          <a:p>
            <a:pPr marL="548640" lvl="2" indent="0">
              <a:buNone/>
            </a:pPr>
            <a:r>
              <a:rPr lang="en-US" dirty="0"/>
              <a:t>function </a:t>
            </a:r>
            <a:r>
              <a:rPr lang="en-US" dirty="0" err="1"/>
              <a:t>func</a:t>
            </a:r>
            <a:r>
              <a:rPr lang="en-US" dirty="0"/>
              <a:t>() {</a:t>
            </a:r>
          </a:p>
          <a:p>
            <a:pPr marL="548640" lvl="2" indent="0">
              <a:buNone/>
            </a:pPr>
            <a:r>
              <a:rPr lang="en-US" dirty="0"/>
              <a:t>    var </a:t>
            </a:r>
            <a:r>
              <a:rPr lang="en-US" dirty="0" err="1"/>
              <a:t>arr</a:t>
            </a:r>
            <a:r>
              <a:rPr lang="en-US" dirty="0"/>
              <a:t> = [34, 234, 567, 4];</a:t>
            </a:r>
          </a:p>
          <a:p>
            <a:pPr marL="548640" lvl="2" indent="0">
              <a:buNone/>
            </a:pPr>
            <a:r>
              <a:rPr lang="en-US" dirty="0"/>
              <a:t>    // Popping the last element from the array</a:t>
            </a:r>
          </a:p>
          <a:p>
            <a:pPr marL="548640" lvl="2" indent="0">
              <a:buNone/>
            </a:pPr>
            <a:r>
              <a:rPr lang="en-US" dirty="0"/>
              <a:t>    var popped = </a:t>
            </a:r>
            <a:r>
              <a:rPr lang="en-US" dirty="0" err="1"/>
              <a:t>arr.pop</a:t>
            </a:r>
            <a:r>
              <a:rPr lang="en-US" dirty="0"/>
              <a:t>();</a:t>
            </a:r>
          </a:p>
          <a:p>
            <a:pPr marL="548640" lvl="2" indent="0">
              <a:buNone/>
            </a:pPr>
            <a:r>
              <a:rPr lang="en-US" dirty="0"/>
              <a:t>    console.log(popped);</a:t>
            </a:r>
          </a:p>
          <a:p>
            <a:pPr marL="548640" lvl="2" indent="0">
              <a:buNone/>
            </a:pPr>
            <a:r>
              <a:rPr lang="en-US" dirty="0"/>
              <a:t>    console.log(</a:t>
            </a:r>
            <a:r>
              <a:rPr lang="en-US" dirty="0" err="1"/>
              <a:t>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4</a:t>
            </a:r>
          </a:p>
          <a:p>
            <a:pPr marL="548640" lvl="2" indent="0">
              <a:buNone/>
            </a:pPr>
            <a:r>
              <a:rPr lang="en-US" dirty="0"/>
              <a:t>[ 34, 234, 567 ]</a:t>
            </a:r>
          </a:p>
          <a:p>
            <a:r>
              <a:rPr lang="en-US" dirty="0"/>
              <a:t>Program 2:</a:t>
            </a:r>
          </a:p>
          <a:p>
            <a:pPr marL="548640" lvl="2" indent="0">
              <a:buNone/>
            </a:pPr>
            <a:r>
              <a:rPr lang="en-US" dirty="0"/>
              <a:t>function </a:t>
            </a:r>
            <a:r>
              <a:rPr lang="en-US" dirty="0" err="1"/>
              <a:t>func</a:t>
            </a:r>
            <a:r>
              <a:rPr lang="en-US" dirty="0"/>
              <a:t>() {</a:t>
            </a:r>
          </a:p>
          <a:p>
            <a:pPr marL="548640" lvl="2" indent="0">
              <a:buNone/>
            </a:pPr>
            <a:r>
              <a:rPr lang="en-US" dirty="0"/>
              <a:t>    var </a:t>
            </a:r>
            <a:r>
              <a:rPr lang="en-US" dirty="0" err="1"/>
              <a:t>arr</a:t>
            </a:r>
            <a:r>
              <a:rPr lang="en-US" dirty="0"/>
              <a:t> = [];</a:t>
            </a:r>
          </a:p>
          <a:p>
            <a:pPr marL="548640" lvl="2" indent="0">
              <a:buNone/>
            </a:pPr>
            <a:r>
              <a:rPr lang="en-US" dirty="0"/>
              <a:t>    // popping the last element</a:t>
            </a:r>
          </a:p>
          <a:p>
            <a:pPr marL="548640" lvl="2" indent="0">
              <a:buNone/>
            </a:pPr>
            <a:r>
              <a:rPr lang="en-US" dirty="0"/>
              <a:t>    var popped = </a:t>
            </a:r>
            <a:r>
              <a:rPr lang="en-US" dirty="0" err="1"/>
              <a:t>arr.pop</a:t>
            </a:r>
            <a:r>
              <a:rPr lang="en-US" dirty="0"/>
              <a:t>();</a:t>
            </a:r>
          </a:p>
          <a:p>
            <a:pPr marL="548640" lvl="2" indent="0">
              <a:buNone/>
            </a:pPr>
            <a:r>
              <a:rPr lang="en-US" dirty="0"/>
              <a:t>    console.log(popped);</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190486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D29E-B560-4FB2-9C12-1106BA2172C5}"/>
              </a:ext>
            </a:extLst>
          </p:cNvPr>
          <p:cNvSpPr>
            <a:spLocks noGrp="1"/>
          </p:cNvSpPr>
          <p:nvPr>
            <p:ph type="title"/>
          </p:nvPr>
        </p:nvSpPr>
        <p:spPr>
          <a:xfrm>
            <a:off x="1143000" y="609600"/>
            <a:ext cx="9875520" cy="634738"/>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5510AAD0-217A-4E1C-8578-A68F71DC0BEA}"/>
              </a:ext>
            </a:extLst>
          </p:cNvPr>
          <p:cNvSpPr>
            <a:spLocks noGrp="1"/>
          </p:cNvSpPr>
          <p:nvPr>
            <p:ph idx="1"/>
          </p:nvPr>
        </p:nvSpPr>
        <p:spPr>
          <a:xfrm>
            <a:off x="1143000" y="1423447"/>
            <a:ext cx="9872871" cy="4672553"/>
          </a:xfrm>
        </p:spPr>
        <p:txBody>
          <a:bodyPr>
            <a:normAutofit fontScale="40000" lnSpcReduction="20000"/>
          </a:bodyPr>
          <a:lstStyle/>
          <a:p>
            <a:r>
              <a:rPr lang="en-US" dirty="0"/>
              <a:t>Array slice() Method</a:t>
            </a:r>
          </a:p>
          <a:p>
            <a:r>
              <a:rPr lang="en-US" dirty="0"/>
              <a:t>The arr. slice() method returns a new array containing a portion of the array on which it is implemented. The original remains unchanged.</a:t>
            </a:r>
          </a:p>
          <a:p>
            <a:r>
              <a:rPr lang="en-US" dirty="0"/>
              <a:t> Syntax:</a:t>
            </a:r>
          </a:p>
          <a:p>
            <a:pPr marL="548640" lvl="2" indent="0">
              <a:buNone/>
            </a:pPr>
            <a:r>
              <a:rPr lang="en-US" dirty="0" err="1"/>
              <a:t>arr.slice</a:t>
            </a:r>
            <a:r>
              <a:rPr lang="en-US" dirty="0"/>
              <a:t>(begin, end)</a:t>
            </a:r>
          </a:p>
          <a:p>
            <a:r>
              <a:rPr lang="en-US" dirty="0"/>
              <a:t>Parameters: This method accepts two parameters as mentioned above and described below:</a:t>
            </a:r>
          </a:p>
          <a:p>
            <a:pPr lvl="1"/>
            <a:r>
              <a:rPr lang="en-US" dirty="0"/>
              <a:t>begin: This parameter defines the starting index from where the portion is to be extracted. If this argument is missing then the method takes begin as 0 as it is the default start value.</a:t>
            </a:r>
          </a:p>
          <a:p>
            <a:pPr lvl="1"/>
            <a:r>
              <a:rPr lang="en-US" dirty="0"/>
              <a:t>end: This parameter is the index up to which the portion is to be extracted (excluding the end index). If this argument is not defined then the array till the end is extracted as it is the default end value If the end value is greater than the length of the array, then the end value changes to the length of the array.</a:t>
            </a:r>
          </a:p>
          <a:p>
            <a:r>
              <a:rPr lang="en-US" dirty="0"/>
              <a:t>Return value: This method returns a new array containing some portion of the original array. </a:t>
            </a:r>
          </a:p>
          <a:p>
            <a:r>
              <a:rPr lang="en-US" dirty="0"/>
              <a:t>Below is an example of the Array slice() method.</a:t>
            </a:r>
          </a:p>
          <a:p>
            <a:r>
              <a:rPr lang="en-US" dirty="0"/>
              <a:t>Example: </a:t>
            </a:r>
          </a:p>
          <a:p>
            <a:pPr marL="548640" lvl="2" indent="0">
              <a:buNone/>
            </a:pPr>
            <a:r>
              <a:rPr lang="en-US" dirty="0"/>
              <a:t>function </a:t>
            </a:r>
            <a:r>
              <a:rPr lang="en-US" dirty="0" err="1"/>
              <a:t>func</a:t>
            </a:r>
            <a:r>
              <a:rPr lang="en-US" dirty="0"/>
              <a:t>() {</a:t>
            </a:r>
          </a:p>
          <a:p>
            <a:pPr marL="548640" lvl="2" indent="0">
              <a:buNone/>
            </a:pPr>
            <a:r>
              <a:rPr lang="en-US" dirty="0"/>
              <a:t>// Original Array</a:t>
            </a:r>
          </a:p>
          <a:p>
            <a:pPr marL="548640" lvl="2" indent="0">
              <a:buNone/>
            </a:pPr>
            <a:r>
              <a:rPr lang="en-US" dirty="0"/>
              <a:t>	var </a:t>
            </a:r>
            <a:r>
              <a:rPr lang="en-US" dirty="0" err="1"/>
              <a:t>arr</a:t>
            </a:r>
            <a:r>
              <a:rPr lang="en-US" dirty="0"/>
              <a:t> = [23,56,87,32,75,13];</a:t>
            </a:r>
          </a:p>
          <a:p>
            <a:pPr marL="548640" lvl="2" indent="0">
              <a:buNone/>
            </a:pPr>
            <a:r>
              <a:rPr lang="en-US" dirty="0"/>
              <a:t>	// Extracted array</a:t>
            </a:r>
          </a:p>
          <a:p>
            <a:pPr marL="548640" lvl="2" indent="0">
              <a:buNone/>
            </a:pPr>
            <a:r>
              <a:rPr lang="en-US" dirty="0"/>
              <a:t>	var </a:t>
            </a:r>
            <a:r>
              <a:rPr lang="en-US" dirty="0" err="1"/>
              <a:t>new_arr</a:t>
            </a:r>
            <a:r>
              <a:rPr lang="en-US" dirty="0"/>
              <a:t> = </a:t>
            </a:r>
            <a:r>
              <a:rPr lang="en-US" dirty="0" err="1"/>
              <a:t>arr.slice</a:t>
            </a:r>
            <a:r>
              <a:rPr lang="en-US" dirty="0"/>
              <a:t>(2,4);</a:t>
            </a:r>
          </a:p>
          <a:p>
            <a:pPr marL="548640" lvl="2" indent="0">
              <a:buNone/>
            </a:pPr>
            <a:r>
              <a:rPr lang="en-US" dirty="0"/>
              <a:t>	console.log(</a:t>
            </a:r>
            <a:r>
              <a:rPr lang="en-US" dirty="0" err="1"/>
              <a:t>arr</a:t>
            </a:r>
            <a:r>
              <a:rPr lang="en-US" dirty="0"/>
              <a:t>);</a:t>
            </a:r>
          </a:p>
          <a:p>
            <a:pPr marL="548640" lvl="2" indent="0">
              <a:buNone/>
            </a:pPr>
            <a:r>
              <a:rPr lang="en-US" dirty="0"/>
              <a:t>	console.log("&lt;</a:t>
            </a:r>
            <a:r>
              <a:rPr lang="en-US" dirty="0" err="1"/>
              <a:t>br</a:t>
            </a:r>
            <a:r>
              <a:rPr lang="en-US" dirty="0"/>
              <a:t>&gt;");</a:t>
            </a:r>
          </a:p>
          <a:p>
            <a:pPr marL="548640" lvl="2" indent="0">
              <a:buNone/>
            </a:pPr>
            <a:r>
              <a:rPr lang="en-US" dirty="0"/>
              <a:t>	console.log(</a:t>
            </a:r>
            <a:r>
              <a:rPr lang="en-US" dirty="0" err="1"/>
              <a:t>new_arr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[ 23, 56, 87, 32, 75, 13 ]</a:t>
            </a:r>
          </a:p>
          <a:p>
            <a:pPr marL="548640" lvl="2" indent="0">
              <a:buNone/>
            </a:pPr>
            <a:r>
              <a:rPr lang="en-US" dirty="0"/>
              <a:t>&lt;</a:t>
            </a:r>
            <a:r>
              <a:rPr lang="en-US" dirty="0" err="1"/>
              <a:t>br</a:t>
            </a:r>
            <a:r>
              <a:rPr lang="en-US" dirty="0"/>
              <a:t>&gt;</a:t>
            </a:r>
          </a:p>
          <a:p>
            <a:pPr marL="548640" lvl="2" indent="0">
              <a:buNone/>
            </a:pPr>
            <a:r>
              <a:rPr lang="en-US" dirty="0"/>
              <a:t>[ 87, 32 ]</a:t>
            </a:r>
          </a:p>
        </p:txBody>
      </p:sp>
    </p:spTree>
    <p:extLst>
      <p:ext uri="{BB962C8B-B14F-4D97-AF65-F5344CB8AC3E}">
        <p14:creationId xmlns:p14="http://schemas.microsoft.com/office/powerpoint/2010/main" val="3159865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8FB3-DD17-4859-B89C-58FC112233DC}"/>
              </a:ext>
            </a:extLst>
          </p:cNvPr>
          <p:cNvSpPr>
            <a:spLocks noGrp="1"/>
          </p:cNvSpPr>
          <p:nvPr>
            <p:ph type="title"/>
          </p:nvPr>
        </p:nvSpPr>
        <p:spPr>
          <a:xfrm>
            <a:off x="1143000" y="609600"/>
            <a:ext cx="9875520" cy="625311"/>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A1C11D73-1FCF-4408-A1CA-A72C292ED178}"/>
              </a:ext>
            </a:extLst>
          </p:cNvPr>
          <p:cNvSpPr>
            <a:spLocks noGrp="1"/>
          </p:cNvSpPr>
          <p:nvPr>
            <p:ph idx="1"/>
          </p:nvPr>
        </p:nvSpPr>
        <p:spPr>
          <a:xfrm>
            <a:off x="1143000" y="1395167"/>
            <a:ext cx="9872871" cy="4700833"/>
          </a:xfrm>
        </p:spPr>
        <p:txBody>
          <a:bodyPr>
            <a:normAutofit fontScale="47500" lnSpcReduction="20000"/>
          </a:bodyPr>
          <a:lstStyle/>
          <a:p>
            <a:r>
              <a:rPr lang="en-US" dirty="0"/>
              <a:t>Example 1: In this example, the slice() method extracts the entire array from the given string and returns it as the answer since no arguments were passed to it.</a:t>
            </a:r>
          </a:p>
          <a:p>
            <a:pPr marL="548640" lvl="2" indent="0">
              <a:buNone/>
            </a:pPr>
            <a:r>
              <a:rPr lang="en-US" dirty="0"/>
              <a:t>var </a:t>
            </a:r>
            <a:r>
              <a:rPr lang="en-US" dirty="0" err="1"/>
              <a:t>arr</a:t>
            </a:r>
            <a:r>
              <a:rPr lang="en-US" dirty="0"/>
              <a:t> = [23,56,87,32,75,13];</a:t>
            </a:r>
          </a:p>
          <a:p>
            <a:pPr marL="548640" lvl="2" indent="0">
              <a:buNone/>
            </a:pPr>
            <a:r>
              <a:rPr lang="en-US" dirty="0"/>
              <a:t>var </a:t>
            </a:r>
            <a:r>
              <a:rPr lang="en-US" dirty="0" err="1"/>
              <a:t>new_arr</a:t>
            </a:r>
            <a:r>
              <a:rPr lang="en-US" dirty="0"/>
              <a:t> = </a:t>
            </a:r>
            <a:r>
              <a:rPr lang="en-US" dirty="0" err="1"/>
              <a:t>arr.slice</a:t>
            </a:r>
            <a:r>
              <a:rPr lang="en-US" dirty="0"/>
              <a:t>();</a:t>
            </a:r>
          </a:p>
          <a:p>
            <a:pPr marL="548640" lvl="2" indent="0">
              <a:buNone/>
            </a:pPr>
            <a:r>
              <a:rPr lang="en-US" dirty="0"/>
              <a:t>console.log(</a:t>
            </a:r>
            <a:r>
              <a:rPr lang="en-US" dirty="0" err="1"/>
              <a:t>arr</a:t>
            </a:r>
            <a:r>
              <a:rPr lang="en-US" dirty="0"/>
              <a:t>);</a:t>
            </a:r>
          </a:p>
          <a:p>
            <a:pPr marL="548640" lvl="2" indent="0">
              <a:buNone/>
            </a:pPr>
            <a:r>
              <a:rPr lang="en-US" dirty="0"/>
              <a:t>console.log(</a:t>
            </a:r>
            <a:r>
              <a:rPr lang="en-US" dirty="0" err="1"/>
              <a:t>new_arr</a:t>
            </a:r>
            <a:r>
              <a:rPr lang="en-US" dirty="0"/>
              <a:t>);</a:t>
            </a:r>
          </a:p>
          <a:p>
            <a:r>
              <a:rPr lang="en-US" dirty="0"/>
              <a:t>Output:</a:t>
            </a:r>
          </a:p>
          <a:p>
            <a:pPr marL="548640" lvl="2" indent="0">
              <a:buNone/>
            </a:pPr>
            <a:r>
              <a:rPr lang="en-US" dirty="0"/>
              <a:t>[23,56,87,32,75,13]</a:t>
            </a:r>
          </a:p>
          <a:p>
            <a:pPr marL="548640" lvl="2" indent="0">
              <a:buNone/>
            </a:pPr>
            <a:r>
              <a:rPr lang="en-US" dirty="0"/>
              <a:t>[23,56,87,32,75,13]</a:t>
            </a:r>
          </a:p>
          <a:p>
            <a:r>
              <a:rPr lang="en-US" dirty="0"/>
              <a:t>Example 2: In this example, the slice() method extracts the array starting from index 2 till the end of the array and returns it as the answer.</a:t>
            </a:r>
          </a:p>
          <a:p>
            <a:pPr marL="548640" lvl="2" indent="0">
              <a:buNone/>
            </a:pPr>
            <a:r>
              <a:rPr lang="en-US" dirty="0"/>
              <a:t>var </a:t>
            </a:r>
            <a:r>
              <a:rPr lang="en-US" dirty="0" err="1"/>
              <a:t>arr</a:t>
            </a:r>
            <a:r>
              <a:rPr lang="en-US" dirty="0"/>
              <a:t> = [23,56,87,32,75,13];</a:t>
            </a:r>
          </a:p>
          <a:p>
            <a:pPr marL="548640" lvl="2" indent="0">
              <a:buNone/>
            </a:pPr>
            <a:r>
              <a:rPr lang="en-US" dirty="0"/>
              <a:t>var </a:t>
            </a:r>
            <a:r>
              <a:rPr lang="en-US" dirty="0" err="1"/>
              <a:t>new_arr</a:t>
            </a:r>
            <a:r>
              <a:rPr lang="en-US" dirty="0"/>
              <a:t> = </a:t>
            </a:r>
            <a:r>
              <a:rPr lang="en-US" dirty="0" err="1"/>
              <a:t>arr.slice</a:t>
            </a:r>
            <a:r>
              <a:rPr lang="en-US" dirty="0"/>
              <a:t>(2);</a:t>
            </a:r>
          </a:p>
          <a:p>
            <a:pPr marL="548640" lvl="2" indent="0">
              <a:buNone/>
            </a:pPr>
            <a:r>
              <a:rPr lang="en-US" dirty="0"/>
              <a:t>console.log(</a:t>
            </a:r>
            <a:r>
              <a:rPr lang="en-US" dirty="0" err="1"/>
              <a:t>arr</a:t>
            </a:r>
            <a:r>
              <a:rPr lang="en-US" dirty="0"/>
              <a:t>);</a:t>
            </a:r>
          </a:p>
          <a:p>
            <a:pPr marL="548640" lvl="2" indent="0">
              <a:buNone/>
            </a:pPr>
            <a:r>
              <a:rPr lang="en-US" dirty="0" err="1"/>
              <a:t>document.write</a:t>
            </a:r>
            <a:r>
              <a:rPr lang="en-US" dirty="0"/>
              <a:t>(</a:t>
            </a:r>
            <a:r>
              <a:rPr lang="en-US" dirty="0" err="1"/>
              <a:t>new_arr</a:t>
            </a:r>
            <a:r>
              <a:rPr lang="en-US" dirty="0"/>
              <a:t>);</a:t>
            </a:r>
          </a:p>
          <a:p>
            <a:r>
              <a:rPr lang="en-US" dirty="0"/>
              <a:t>Output:</a:t>
            </a:r>
          </a:p>
          <a:p>
            <a:pPr marL="548640" lvl="2" indent="0">
              <a:buNone/>
            </a:pPr>
            <a:r>
              <a:rPr lang="en-US" dirty="0"/>
              <a:t>[23,56,87,32,75,13]</a:t>
            </a:r>
          </a:p>
          <a:p>
            <a:pPr marL="548640" lvl="2" indent="0">
              <a:buNone/>
            </a:pPr>
            <a:r>
              <a:rPr lang="en-US" dirty="0"/>
              <a:t>[87,32,75,13]</a:t>
            </a:r>
          </a:p>
          <a:p>
            <a:r>
              <a:rPr lang="en-US" dirty="0"/>
              <a:t>Example 3: In this example, the slice() method extracts the array from the given array starting from index 2 and including all the elements less than the index 4.</a:t>
            </a:r>
          </a:p>
          <a:p>
            <a:pPr marL="548640" lvl="2" indent="0">
              <a:buNone/>
            </a:pPr>
            <a:r>
              <a:rPr lang="en-US" dirty="0"/>
              <a:t>var </a:t>
            </a:r>
            <a:r>
              <a:rPr lang="en-US" dirty="0" err="1"/>
              <a:t>arr</a:t>
            </a:r>
            <a:r>
              <a:rPr lang="en-US" dirty="0"/>
              <a:t> = [23,56,87,32,75,13];</a:t>
            </a:r>
          </a:p>
          <a:p>
            <a:pPr marL="548640" lvl="2" indent="0">
              <a:buNone/>
            </a:pPr>
            <a:r>
              <a:rPr lang="en-US" dirty="0"/>
              <a:t>var </a:t>
            </a:r>
            <a:r>
              <a:rPr lang="en-US" dirty="0" err="1"/>
              <a:t>new_arr</a:t>
            </a:r>
            <a:r>
              <a:rPr lang="en-US" dirty="0"/>
              <a:t> = </a:t>
            </a:r>
            <a:r>
              <a:rPr lang="en-US" dirty="0" err="1"/>
              <a:t>arr.slice</a:t>
            </a:r>
            <a:r>
              <a:rPr lang="en-US" dirty="0"/>
              <a:t>(2,4);</a:t>
            </a:r>
          </a:p>
          <a:p>
            <a:pPr marL="548640" lvl="2" indent="0">
              <a:buNone/>
            </a:pPr>
            <a:r>
              <a:rPr lang="en-US" dirty="0"/>
              <a:t>console.log(</a:t>
            </a:r>
            <a:r>
              <a:rPr lang="en-US" dirty="0" err="1"/>
              <a:t>arr</a:t>
            </a:r>
            <a:r>
              <a:rPr lang="en-US" dirty="0"/>
              <a:t>);</a:t>
            </a:r>
          </a:p>
          <a:p>
            <a:pPr marL="548640" lvl="2" indent="0">
              <a:buNone/>
            </a:pPr>
            <a:r>
              <a:rPr lang="en-US" dirty="0"/>
              <a:t>console.log(</a:t>
            </a:r>
            <a:r>
              <a:rPr lang="en-US" dirty="0" err="1"/>
              <a:t>new_arr</a:t>
            </a:r>
            <a:r>
              <a:rPr lang="en-US" dirty="0"/>
              <a:t>);</a:t>
            </a:r>
          </a:p>
          <a:p>
            <a:r>
              <a:rPr lang="en-US" dirty="0"/>
              <a:t>Output:</a:t>
            </a:r>
          </a:p>
          <a:p>
            <a:pPr marL="548640" lvl="2" indent="0">
              <a:buNone/>
            </a:pPr>
            <a:r>
              <a:rPr lang="en-US" dirty="0"/>
              <a:t>[23,56,87,32,75,13]</a:t>
            </a:r>
          </a:p>
          <a:p>
            <a:pPr marL="548640" lvl="2" indent="0">
              <a:buNone/>
            </a:pPr>
            <a:r>
              <a:rPr lang="en-US" dirty="0"/>
              <a:t>[87,32]</a:t>
            </a:r>
          </a:p>
        </p:txBody>
      </p:sp>
    </p:spTree>
    <p:extLst>
      <p:ext uri="{BB962C8B-B14F-4D97-AF65-F5344CB8AC3E}">
        <p14:creationId xmlns:p14="http://schemas.microsoft.com/office/powerpoint/2010/main" val="67432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20E6-6BF9-4A07-BEAF-41C36944B77E}"/>
              </a:ext>
            </a:extLst>
          </p:cNvPr>
          <p:cNvSpPr>
            <a:spLocks noGrp="1"/>
          </p:cNvSpPr>
          <p:nvPr>
            <p:ph type="title"/>
          </p:nvPr>
        </p:nvSpPr>
        <p:spPr>
          <a:xfrm>
            <a:off x="1143000" y="609600"/>
            <a:ext cx="9875520" cy="615885"/>
          </a:xfrm>
        </p:spPr>
        <p:txBody>
          <a:bodyPr>
            <a:normAutofit fontScale="90000"/>
          </a:bodyPr>
          <a:lstStyle/>
          <a:p>
            <a:r>
              <a:rPr lang="en-US" b="0" i="0" dirty="0">
                <a:effectLst/>
                <a:latin typeface="sofia-pro"/>
              </a:rPr>
              <a:t>Array push, pop and slice methods</a:t>
            </a:r>
            <a:endParaRPr lang="en-US" dirty="0"/>
          </a:p>
        </p:txBody>
      </p:sp>
      <p:sp>
        <p:nvSpPr>
          <p:cNvPr id="3" name="Content Placeholder 2">
            <a:extLst>
              <a:ext uri="{FF2B5EF4-FFF2-40B4-BE49-F238E27FC236}">
                <a16:creationId xmlns:a16="http://schemas.microsoft.com/office/drawing/2014/main" id="{32EB0C38-8C08-4AF1-B27A-C26E2CF3F6CC}"/>
              </a:ext>
            </a:extLst>
          </p:cNvPr>
          <p:cNvSpPr>
            <a:spLocks noGrp="1"/>
          </p:cNvSpPr>
          <p:nvPr>
            <p:ph idx="1"/>
          </p:nvPr>
        </p:nvSpPr>
        <p:spPr>
          <a:xfrm>
            <a:off x="1143000" y="1225485"/>
            <a:ext cx="9872871" cy="4870515"/>
          </a:xfrm>
        </p:spPr>
        <p:txBody>
          <a:bodyPr>
            <a:normAutofit fontScale="32500" lnSpcReduction="20000"/>
          </a:bodyPr>
          <a:lstStyle/>
          <a:p>
            <a:r>
              <a:rPr lang="en-US" dirty="0"/>
              <a:t>Program 1: </a:t>
            </a:r>
          </a:p>
          <a:p>
            <a:pPr marL="548640" lvl="2" indent="0">
              <a:buNone/>
            </a:pPr>
            <a:r>
              <a:rPr lang="en-US" dirty="0"/>
              <a:t>function </a:t>
            </a:r>
            <a:r>
              <a:rPr lang="en-US" dirty="0" err="1"/>
              <a:t>func</a:t>
            </a:r>
            <a:r>
              <a:rPr lang="en-US" dirty="0"/>
              <a:t>() {</a:t>
            </a:r>
          </a:p>
          <a:p>
            <a:pPr marL="548640" lvl="2" indent="0">
              <a:buNone/>
            </a:pPr>
            <a:r>
              <a:rPr lang="en-US" dirty="0"/>
              <a:t>        //Original Array</a:t>
            </a:r>
          </a:p>
          <a:p>
            <a:pPr marL="548640" lvl="2" indent="0">
              <a:buNone/>
            </a:pPr>
            <a:r>
              <a:rPr lang="en-US" dirty="0"/>
              <a:t>        var </a:t>
            </a:r>
            <a:r>
              <a:rPr lang="en-US" dirty="0" err="1"/>
              <a:t>arr</a:t>
            </a:r>
            <a:r>
              <a:rPr lang="en-US" dirty="0"/>
              <a:t> = [23,56,87,32,75,13];</a:t>
            </a:r>
          </a:p>
          <a:p>
            <a:pPr marL="548640" lvl="2" indent="0">
              <a:buNone/>
            </a:pPr>
            <a:r>
              <a:rPr lang="en-US" dirty="0"/>
              <a:t>        //Extracted array</a:t>
            </a:r>
          </a:p>
          <a:p>
            <a:pPr marL="548640" lvl="2" indent="0">
              <a:buNone/>
            </a:pPr>
            <a:r>
              <a:rPr lang="en-US" dirty="0"/>
              <a:t>        var </a:t>
            </a:r>
            <a:r>
              <a:rPr lang="en-US" dirty="0" err="1"/>
              <a:t>new_arr</a:t>
            </a:r>
            <a:r>
              <a:rPr lang="en-US" dirty="0"/>
              <a:t> = </a:t>
            </a:r>
            <a:r>
              <a:rPr lang="en-US" dirty="0" err="1"/>
              <a:t>arr.slice</a:t>
            </a:r>
            <a:r>
              <a:rPr lang="en-US" dirty="0"/>
              <a:t>();</a:t>
            </a:r>
          </a:p>
          <a:p>
            <a:pPr marL="548640" lvl="2" indent="0">
              <a:buNone/>
            </a:pPr>
            <a:r>
              <a:rPr lang="en-US" dirty="0"/>
              <a:t>        console.log(</a:t>
            </a:r>
            <a:r>
              <a:rPr lang="en-US" dirty="0" err="1"/>
              <a:t>arr</a:t>
            </a:r>
            <a:r>
              <a:rPr lang="en-US" dirty="0"/>
              <a:t>);</a:t>
            </a:r>
          </a:p>
          <a:p>
            <a:pPr marL="548640" lvl="2" indent="0">
              <a:buNone/>
            </a:pPr>
            <a:r>
              <a:rPr lang="en-US" dirty="0"/>
              <a:t>        console.log("&lt;</a:t>
            </a:r>
            <a:r>
              <a:rPr lang="en-US" dirty="0" err="1"/>
              <a:t>br</a:t>
            </a:r>
            <a:r>
              <a:rPr lang="en-US" dirty="0"/>
              <a:t>&gt;");</a:t>
            </a:r>
          </a:p>
          <a:p>
            <a:pPr marL="548640" lvl="2" indent="0">
              <a:buNone/>
            </a:pPr>
            <a:r>
              <a:rPr lang="en-US" dirty="0"/>
              <a:t>        console.log(</a:t>
            </a:r>
            <a:r>
              <a:rPr lang="en-US" dirty="0" err="1"/>
              <a:t>new_arr</a:t>
            </a:r>
            <a:r>
              <a:rPr lang="en-US" dirty="0"/>
              <a:t>);</a:t>
            </a:r>
          </a:p>
          <a:p>
            <a:pPr marL="548640" lvl="2" indent="0">
              <a:buNone/>
            </a:pPr>
            <a:r>
              <a:rPr lang="en-US" dirty="0"/>
              <a:t>    }</a:t>
            </a:r>
          </a:p>
          <a:p>
            <a:pPr marL="548640" lvl="2" indent="0">
              <a:buNone/>
            </a:pPr>
            <a:r>
              <a:rPr lang="en-US" dirty="0"/>
              <a:t>    </a:t>
            </a:r>
            <a:r>
              <a:rPr lang="en-US" dirty="0" err="1"/>
              <a:t>func</a:t>
            </a:r>
            <a:r>
              <a:rPr lang="en-US" dirty="0"/>
              <a:t>();</a:t>
            </a:r>
          </a:p>
          <a:p>
            <a:r>
              <a:rPr lang="en-US" dirty="0"/>
              <a:t>Output</a:t>
            </a:r>
          </a:p>
          <a:p>
            <a:pPr marL="548640" lvl="2" indent="0">
              <a:buNone/>
            </a:pPr>
            <a:r>
              <a:rPr lang="en-US" dirty="0"/>
              <a:t>[ 23, 56, 87, 32, 75, 13 ]</a:t>
            </a:r>
          </a:p>
          <a:p>
            <a:pPr marL="548640" lvl="2" indent="0">
              <a:buNone/>
            </a:pPr>
            <a:r>
              <a:rPr lang="en-US" dirty="0"/>
              <a:t>&lt;</a:t>
            </a:r>
            <a:r>
              <a:rPr lang="en-US" dirty="0" err="1"/>
              <a:t>br</a:t>
            </a:r>
            <a:r>
              <a:rPr lang="en-US" dirty="0"/>
              <a:t>&gt;</a:t>
            </a:r>
          </a:p>
          <a:p>
            <a:pPr marL="548640" lvl="2" indent="0">
              <a:buNone/>
            </a:pPr>
            <a:r>
              <a:rPr lang="en-US" dirty="0"/>
              <a:t>[ 23, 56, 87, 32, 75, 13 ]</a:t>
            </a:r>
          </a:p>
          <a:p>
            <a:r>
              <a:rPr lang="en-US" dirty="0"/>
              <a:t>Program 2: </a:t>
            </a:r>
          </a:p>
          <a:p>
            <a:pPr marL="548640" lvl="2" indent="0">
              <a:buNone/>
            </a:pPr>
            <a:r>
              <a:rPr lang="en-US" dirty="0"/>
              <a:t>function </a:t>
            </a:r>
            <a:r>
              <a:rPr lang="en-US" dirty="0" err="1"/>
              <a:t>func</a:t>
            </a:r>
            <a:r>
              <a:rPr lang="en-US" dirty="0"/>
              <a:t>() {</a:t>
            </a:r>
          </a:p>
          <a:p>
            <a:pPr marL="548640" lvl="2" indent="0">
              <a:buNone/>
            </a:pPr>
            <a:r>
              <a:rPr lang="en-US" dirty="0"/>
              <a:t>        //Original Array</a:t>
            </a:r>
          </a:p>
          <a:p>
            <a:pPr marL="548640" lvl="2" indent="0">
              <a:buNone/>
            </a:pPr>
            <a:r>
              <a:rPr lang="en-US" dirty="0"/>
              <a:t>        var </a:t>
            </a:r>
            <a:r>
              <a:rPr lang="en-US" dirty="0" err="1"/>
              <a:t>arr</a:t>
            </a:r>
            <a:r>
              <a:rPr lang="en-US" dirty="0"/>
              <a:t> = [23,56,87,32,75,13];</a:t>
            </a:r>
          </a:p>
          <a:p>
            <a:pPr marL="548640" lvl="2" indent="0">
              <a:buNone/>
            </a:pPr>
            <a:r>
              <a:rPr lang="en-US" dirty="0"/>
              <a:t>        //Extracted array</a:t>
            </a:r>
          </a:p>
          <a:p>
            <a:pPr marL="548640" lvl="2" indent="0">
              <a:buNone/>
            </a:pPr>
            <a:r>
              <a:rPr lang="en-US" dirty="0"/>
              <a:t>        var </a:t>
            </a:r>
            <a:r>
              <a:rPr lang="en-US" dirty="0" err="1"/>
              <a:t>new_arr</a:t>
            </a:r>
            <a:r>
              <a:rPr lang="en-US" dirty="0"/>
              <a:t> = </a:t>
            </a:r>
            <a:r>
              <a:rPr lang="en-US" dirty="0" err="1"/>
              <a:t>arr.slice</a:t>
            </a:r>
            <a:r>
              <a:rPr lang="en-US" dirty="0"/>
              <a:t>(2);</a:t>
            </a:r>
          </a:p>
          <a:p>
            <a:pPr marL="548640" lvl="2" indent="0">
              <a:buNone/>
            </a:pPr>
            <a:r>
              <a:rPr lang="en-US" dirty="0"/>
              <a:t>        console.log(</a:t>
            </a:r>
            <a:r>
              <a:rPr lang="en-US" dirty="0" err="1"/>
              <a:t>arr</a:t>
            </a:r>
            <a:r>
              <a:rPr lang="en-US" dirty="0"/>
              <a:t>);</a:t>
            </a:r>
          </a:p>
          <a:p>
            <a:pPr marL="548640" lvl="2" indent="0">
              <a:buNone/>
            </a:pPr>
            <a:r>
              <a:rPr lang="en-US" dirty="0"/>
              <a:t>        console.log("&lt;</a:t>
            </a:r>
            <a:r>
              <a:rPr lang="en-US" dirty="0" err="1"/>
              <a:t>br</a:t>
            </a:r>
            <a:r>
              <a:rPr lang="en-US" dirty="0"/>
              <a:t>&gt;");</a:t>
            </a:r>
          </a:p>
          <a:p>
            <a:pPr marL="548640" lvl="2" indent="0">
              <a:buNone/>
            </a:pPr>
            <a:r>
              <a:rPr lang="en-US" dirty="0"/>
              <a:t>        console.log(</a:t>
            </a:r>
            <a:r>
              <a:rPr lang="en-US" dirty="0" err="1"/>
              <a:t>new_arr</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[ 23, 56, 87, 32, 75, 13 ]</a:t>
            </a:r>
          </a:p>
          <a:p>
            <a:pPr marL="548640" lvl="2" indent="0">
              <a:buNone/>
            </a:pPr>
            <a:r>
              <a:rPr lang="en-US" dirty="0"/>
              <a:t>&lt;</a:t>
            </a:r>
            <a:r>
              <a:rPr lang="en-US" dirty="0" err="1"/>
              <a:t>br</a:t>
            </a:r>
            <a:r>
              <a:rPr lang="en-US" dirty="0"/>
              <a:t>&gt;</a:t>
            </a:r>
          </a:p>
          <a:p>
            <a:pPr marL="548640" lvl="2" indent="0">
              <a:buNone/>
            </a:pPr>
            <a:r>
              <a:rPr lang="en-US" dirty="0"/>
              <a:t>[ 87, 32, 75, 13 ]</a:t>
            </a:r>
          </a:p>
          <a:p>
            <a:pPr marL="45720" indent="0">
              <a:buNone/>
            </a:pPr>
            <a:endParaRPr lang="en-US" dirty="0"/>
          </a:p>
        </p:txBody>
      </p:sp>
    </p:spTree>
    <p:extLst>
      <p:ext uri="{BB962C8B-B14F-4D97-AF65-F5344CB8AC3E}">
        <p14:creationId xmlns:p14="http://schemas.microsoft.com/office/powerpoint/2010/main" val="198318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FB30-D7AB-409B-8D83-94E9ACB75DC3}"/>
              </a:ext>
            </a:extLst>
          </p:cNvPr>
          <p:cNvSpPr>
            <a:spLocks noGrp="1"/>
          </p:cNvSpPr>
          <p:nvPr>
            <p:ph type="title"/>
          </p:nvPr>
        </p:nvSpPr>
        <p:spPr>
          <a:xfrm>
            <a:off x="1143000" y="609600"/>
            <a:ext cx="9875520" cy="606458"/>
          </a:xfrm>
        </p:spPr>
        <p:txBody>
          <a:bodyPr>
            <a:normAutofit fontScale="90000"/>
          </a:bodyPr>
          <a:lstStyle/>
          <a:p>
            <a:r>
              <a:rPr lang="en-US" b="0" i="0" dirty="0">
                <a:effectLst/>
                <a:latin typeface="sofia-pro"/>
              </a:rPr>
              <a:t>Array Includes and sort methods</a:t>
            </a:r>
            <a:endParaRPr lang="en-US" dirty="0"/>
          </a:p>
        </p:txBody>
      </p:sp>
      <p:sp>
        <p:nvSpPr>
          <p:cNvPr id="3" name="Content Placeholder 2">
            <a:extLst>
              <a:ext uri="{FF2B5EF4-FFF2-40B4-BE49-F238E27FC236}">
                <a16:creationId xmlns:a16="http://schemas.microsoft.com/office/drawing/2014/main" id="{AC9AAD34-4B34-4637-BF49-294BABC15A18}"/>
              </a:ext>
            </a:extLst>
          </p:cNvPr>
          <p:cNvSpPr>
            <a:spLocks noGrp="1"/>
          </p:cNvSpPr>
          <p:nvPr>
            <p:ph idx="1"/>
          </p:nvPr>
        </p:nvSpPr>
        <p:spPr>
          <a:xfrm>
            <a:off x="1143000" y="1329179"/>
            <a:ext cx="9872871" cy="4766821"/>
          </a:xfrm>
        </p:spPr>
        <p:txBody>
          <a:bodyPr>
            <a:normAutofit fontScale="70000" lnSpcReduction="20000"/>
          </a:bodyPr>
          <a:lstStyle/>
          <a:p>
            <a:r>
              <a:rPr lang="en-US" dirty="0"/>
              <a:t>Array includes() Method</a:t>
            </a:r>
          </a:p>
          <a:p>
            <a:r>
              <a:rPr lang="en-US" dirty="0"/>
              <a:t>The </a:t>
            </a:r>
            <a:r>
              <a:rPr lang="en-US" dirty="0" err="1"/>
              <a:t>array.includes</a:t>
            </a:r>
            <a:r>
              <a:rPr lang="en-US" dirty="0"/>
              <a:t>() method is used to know either a particular element is present in the array or not and accordingly, it returns true or false </a:t>
            </a:r>
            <a:r>
              <a:rPr lang="en-US" dirty="0" err="1"/>
              <a:t>i.e</a:t>
            </a:r>
            <a:r>
              <a:rPr lang="en-US" dirty="0"/>
              <a:t>, if the element is present, then it returns true otherwise false.</a:t>
            </a:r>
          </a:p>
          <a:p>
            <a:r>
              <a:rPr lang="en-US" dirty="0"/>
              <a:t>Syntax:</a:t>
            </a:r>
          </a:p>
          <a:p>
            <a:pPr marL="274320" lvl="1" indent="0">
              <a:buNone/>
            </a:pPr>
            <a:r>
              <a:rPr lang="en-US" dirty="0" err="1"/>
              <a:t>array.includes</a:t>
            </a:r>
            <a:r>
              <a:rPr lang="en-US" dirty="0"/>
              <a:t>(</a:t>
            </a:r>
            <a:r>
              <a:rPr lang="en-US" dirty="0" err="1"/>
              <a:t>searchElement</a:t>
            </a:r>
            <a:r>
              <a:rPr lang="en-US" dirty="0"/>
              <a:t>, start)</a:t>
            </a:r>
          </a:p>
          <a:p>
            <a:r>
              <a:rPr lang="en-US" dirty="0"/>
              <a:t>Parameter: This method accepts two parameters as mentioned above and described below:</a:t>
            </a:r>
          </a:p>
          <a:p>
            <a:pPr lvl="1"/>
            <a:r>
              <a:rPr lang="en-US" dirty="0" err="1"/>
              <a:t>searchElement</a:t>
            </a:r>
            <a:r>
              <a:rPr lang="en-US" dirty="0"/>
              <a:t>: This parameter holds the element which will be searched.</a:t>
            </a:r>
          </a:p>
          <a:p>
            <a:pPr lvl="1"/>
            <a:r>
              <a:rPr lang="en-US" dirty="0"/>
              <a:t>start: This parameter is optional and it holds the starting point of the array, where to begin the search the default value is 0.</a:t>
            </a:r>
          </a:p>
          <a:p>
            <a:r>
              <a:rPr lang="en-US" dirty="0"/>
              <a:t>Return Value: It returns a Boolean value </a:t>
            </a:r>
            <a:r>
              <a:rPr lang="en-US" dirty="0" err="1"/>
              <a:t>i.e</a:t>
            </a:r>
            <a:r>
              <a:rPr lang="en-US" dirty="0"/>
              <a:t>, either True or False.</a:t>
            </a:r>
          </a:p>
          <a:p>
            <a:r>
              <a:rPr lang="en-US" dirty="0"/>
              <a:t>Below examples illustrate the Array includes() method in JavaScript:</a:t>
            </a:r>
          </a:p>
          <a:p>
            <a:r>
              <a:rPr lang="en-US" dirty="0"/>
              <a:t>Example 1: In this example the method will searched for the element 2 in that array.</a:t>
            </a:r>
          </a:p>
          <a:p>
            <a:pPr lvl="1"/>
            <a:r>
              <a:rPr lang="en-US" dirty="0"/>
              <a:t>Input : [1, 2, 3, 4, 5].includes(2);</a:t>
            </a:r>
          </a:p>
          <a:p>
            <a:pPr lvl="1"/>
            <a:r>
              <a:rPr lang="en-US" dirty="0"/>
              <a:t>Output: true</a:t>
            </a:r>
          </a:p>
          <a:p>
            <a:r>
              <a:rPr lang="en-US" dirty="0"/>
              <a:t>Example 2: In this example the method will searched for the element 9 in that array.</a:t>
            </a:r>
          </a:p>
          <a:p>
            <a:pPr lvl="1"/>
            <a:r>
              <a:rPr lang="en-US" dirty="0"/>
              <a:t>Input : [1, 2, 3, 4, 5].includes(9);</a:t>
            </a:r>
          </a:p>
          <a:p>
            <a:pPr lvl="1"/>
            <a:r>
              <a:rPr lang="en-US" dirty="0"/>
              <a:t>Output: false</a:t>
            </a:r>
          </a:p>
        </p:txBody>
      </p:sp>
    </p:spTree>
    <p:extLst>
      <p:ext uri="{BB962C8B-B14F-4D97-AF65-F5344CB8AC3E}">
        <p14:creationId xmlns:p14="http://schemas.microsoft.com/office/powerpoint/2010/main" val="106909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3592-AF09-4921-9DD3-ED22856193EA}"/>
              </a:ext>
            </a:extLst>
          </p:cNvPr>
          <p:cNvSpPr>
            <a:spLocks noGrp="1"/>
          </p:cNvSpPr>
          <p:nvPr>
            <p:ph type="title"/>
          </p:nvPr>
        </p:nvSpPr>
        <p:spPr>
          <a:xfrm>
            <a:off x="838200" y="365126"/>
            <a:ext cx="10515600" cy="577849"/>
          </a:xfrm>
        </p:spPr>
        <p:txBody>
          <a:bodyPr>
            <a:normAutofit fontScale="90000"/>
          </a:bodyPr>
          <a:lstStyle/>
          <a:p>
            <a:r>
              <a:rPr lang="en-US" sz="4000" b="0" i="0" dirty="0">
                <a:effectLst/>
                <a:latin typeface="sofia-pro"/>
              </a:rPr>
              <a:t>Basic Properties of Arrays and Iterating over Array</a:t>
            </a:r>
            <a:endParaRPr lang="en-US" sz="4000" dirty="0"/>
          </a:p>
        </p:txBody>
      </p:sp>
      <p:sp>
        <p:nvSpPr>
          <p:cNvPr id="3" name="Content Placeholder 2">
            <a:extLst>
              <a:ext uri="{FF2B5EF4-FFF2-40B4-BE49-F238E27FC236}">
                <a16:creationId xmlns:a16="http://schemas.microsoft.com/office/drawing/2014/main" id="{1C152B3B-9C9E-4061-8D07-C2C9AF49FCB0}"/>
              </a:ext>
            </a:extLst>
          </p:cNvPr>
          <p:cNvSpPr>
            <a:spLocks noGrp="1"/>
          </p:cNvSpPr>
          <p:nvPr>
            <p:ph idx="1"/>
          </p:nvPr>
        </p:nvSpPr>
        <p:spPr>
          <a:xfrm>
            <a:off x="838200" y="1121790"/>
            <a:ext cx="10515600" cy="5055173"/>
          </a:xfrm>
        </p:spPr>
        <p:txBody>
          <a:bodyPr>
            <a:normAutofit fontScale="92500" lnSpcReduction="20000"/>
          </a:bodyPr>
          <a:lstStyle/>
          <a:p>
            <a:r>
              <a:rPr lang="en-US" sz="1400" dirty="0"/>
              <a:t>In JavaScript, the array is a single variable that is used to store different elements. It is often used when we want to store a list of elements and access them by a single variable. Unlike most languages where the array is a reference to the multiple variables, in JavaScript array is a single variable that stores multiple elements.</a:t>
            </a:r>
          </a:p>
          <a:p>
            <a:r>
              <a:rPr lang="en-US" sz="1400" dirty="0"/>
              <a:t>Declaration of an Array: There are basically two ways to declare an array.</a:t>
            </a:r>
          </a:p>
          <a:p>
            <a:r>
              <a:rPr lang="en-US" sz="1400" dirty="0"/>
              <a:t>Example:</a:t>
            </a:r>
          </a:p>
          <a:p>
            <a:pPr marL="457200" lvl="1" indent="0">
              <a:buNone/>
            </a:pPr>
            <a:r>
              <a:rPr lang="en-US" sz="1200" dirty="0"/>
              <a:t>var House = [ ]; // Method 1</a:t>
            </a:r>
          </a:p>
          <a:p>
            <a:pPr marL="457200" lvl="1" indent="0">
              <a:buNone/>
            </a:pPr>
            <a:r>
              <a:rPr lang="en-US" sz="1200" dirty="0"/>
              <a:t>var House = new Array(); // Method 2</a:t>
            </a:r>
          </a:p>
          <a:p>
            <a:r>
              <a:rPr lang="en-US" sz="1400" dirty="0"/>
              <a:t>Note: But generally method 1 is preferred over method 2. Let us understand the reason for this.</a:t>
            </a:r>
          </a:p>
          <a:p>
            <a:r>
              <a:rPr lang="en-US" sz="1400" dirty="0"/>
              <a:t>Example: Initialization of an Array according to method 1.</a:t>
            </a:r>
          </a:p>
          <a:p>
            <a:pPr marL="457200" lvl="1" indent="0">
              <a:buNone/>
            </a:pPr>
            <a:r>
              <a:rPr lang="en-US" sz="1200" dirty="0"/>
              <a:t>// Initializing while declaring</a:t>
            </a:r>
          </a:p>
          <a:p>
            <a:pPr marL="457200" lvl="1" indent="0">
              <a:buNone/>
            </a:pPr>
            <a:r>
              <a:rPr lang="en-US" sz="1200" dirty="0"/>
              <a:t>var house = ["1BHK", "2BHK", "3BHK", "4BHK"];</a:t>
            </a:r>
          </a:p>
          <a:p>
            <a:r>
              <a:rPr lang="en-US" sz="1400" dirty="0"/>
              <a:t>Example: Initialization of an Array according to method 2.</a:t>
            </a:r>
          </a:p>
          <a:p>
            <a:pPr marL="457200" lvl="1" indent="0">
              <a:buNone/>
            </a:pPr>
            <a:r>
              <a:rPr lang="en-US" sz="1200" dirty="0"/>
              <a:t>// Initializing while declaring</a:t>
            </a:r>
          </a:p>
          <a:p>
            <a:pPr marL="457200" lvl="1" indent="0">
              <a:buNone/>
            </a:pPr>
            <a:r>
              <a:rPr lang="en-US" sz="1200" dirty="0"/>
              <a:t>// Creates an array having elements 10, 20, 30, 40, 50</a:t>
            </a:r>
          </a:p>
          <a:p>
            <a:pPr marL="457200" lvl="1" indent="0">
              <a:buNone/>
            </a:pPr>
            <a:r>
              <a:rPr lang="en-US" sz="1200" dirty="0"/>
              <a:t>var house = new Array(10, 20, 30, 40, 50);</a:t>
            </a:r>
          </a:p>
          <a:p>
            <a:pPr marL="457200" lvl="1" indent="0">
              <a:buNone/>
            </a:pPr>
            <a:r>
              <a:rPr lang="en-US" sz="1200" dirty="0"/>
              <a:t>// Creates an array of 5 undefined elements</a:t>
            </a:r>
          </a:p>
          <a:p>
            <a:pPr marL="457200" lvl="1" indent="0">
              <a:buNone/>
            </a:pPr>
            <a:r>
              <a:rPr lang="en-US" sz="1200" dirty="0"/>
              <a:t>var house1 = new Array(5);</a:t>
            </a:r>
          </a:p>
          <a:p>
            <a:pPr marL="457200" lvl="1" indent="0">
              <a:buNone/>
            </a:pPr>
            <a:r>
              <a:rPr lang="en-US" sz="1200" dirty="0"/>
              <a:t>// Creates an array with element 1BHK</a:t>
            </a:r>
          </a:p>
          <a:p>
            <a:pPr marL="457200" lvl="1" indent="0">
              <a:buNone/>
            </a:pPr>
            <a:r>
              <a:rPr lang="en-US" sz="1200" dirty="0"/>
              <a:t>var home = new Array("1BHK");</a:t>
            </a:r>
          </a:p>
          <a:p>
            <a:r>
              <a:rPr lang="en-US" sz="1400" dirty="0"/>
              <a:t>As shown in above example the house contains 5 elements i.e. (10 , 20, 30, 40, 50) while house1 contains 5 undefined elements instead of having a single element 5. Hence, while working with numbers this method is generally not preferred but it works fine with Strings and Boolean as shown in the example above home contains a single element 1BHK.</a:t>
            </a:r>
          </a:p>
        </p:txBody>
      </p:sp>
    </p:spTree>
    <p:extLst>
      <p:ext uri="{BB962C8B-B14F-4D97-AF65-F5344CB8AC3E}">
        <p14:creationId xmlns:p14="http://schemas.microsoft.com/office/powerpoint/2010/main" val="1977701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AD0F-42FB-C15C-53FB-465AB63EB509}"/>
              </a:ext>
            </a:extLst>
          </p:cNvPr>
          <p:cNvSpPr>
            <a:spLocks noGrp="1"/>
          </p:cNvSpPr>
          <p:nvPr>
            <p:ph type="title"/>
          </p:nvPr>
        </p:nvSpPr>
        <p:spPr>
          <a:xfrm>
            <a:off x="1143000" y="609600"/>
            <a:ext cx="9875520" cy="729006"/>
          </a:xfrm>
        </p:spPr>
        <p:txBody>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54617979-A59B-8E49-73DA-22438FE339C6}"/>
              </a:ext>
            </a:extLst>
          </p:cNvPr>
          <p:cNvSpPr>
            <a:spLocks noGrp="1"/>
          </p:cNvSpPr>
          <p:nvPr>
            <p:ph idx="1"/>
          </p:nvPr>
        </p:nvSpPr>
        <p:spPr>
          <a:xfrm>
            <a:off x="1143000" y="1423447"/>
            <a:ext cx="9872871" cy="4672553"/>
          </a:xfrm>
        </p:spPr>
        <p:txBody>
          <a:bodyPr numCol="1">
            <a:normAutofit fontScale="47500" lnSpcReduction="20000"/>
          </a:bodyPr>
          <a:lstStyle/>
          <a:p>
            <a:r>
              <a:rPr lang="en-US" dirty="0"/>
              <a:t>Program 1:</a:t>
            </a:r>
          </a:p>
          <a:p>
            <a:pPr marL="274320" lvl="1" indent="0">
              <a:buNone/>
            </a:pPr>
            <a:r>
              <a:rPr lang="en-US" dirty="0"/>
              <a:t>// Taking input as an array A</a:t>
            </a:r>
          </a:p>
          <a:p>
            <a:pPr marL="274320" lvl="1" indent="0">
              <a:buNone/>
            </a:pPr>
            <a:r>
              <a:rPr lang="en-US" dirty="0"/>
              <a:t>// having some elements.</a:t>
            </a:r>
          </a:p>
          <a:p>
            <a:pPr marL="274320" lvl="1" indent="0">
              <a:buNone/>
            </a:pPr>
            <a:r>
              <a:rPr lang="en-US" dirty="0"/>
              <a:t>var A = [ 1, 2, 3, 4, 5 ];</a:t>
            </a:r>
          </a:p>
          <a:p>
            <a:pPr marL="274320" lvl="1" indent="0">
              <a:buNone/>
            </a:pPr>
            <a:r>
              <a:rPr lang="en-US" dirty="0"/>
              <a:t>// includes() method is called to</a:t>
            </a:r>
          </a:p>
          <a:p>
            <a:pPr marL="274320" lvl="1" indent="0">
              <a:buNone/>
            </a:pPr>
            <a:r>
              <a:rPr lang="en-US" dirty="0"/>
              <a:t>// test whether the searching element</a:t>
            </a:r>
          </a:p>
          <a:p>
            <a:pPr marL="274320" lvl="1" indent="0">
              <a:buNone/>
            </a:pPr>
            <a:r>
              <a:rPr lang="en-US" dirty="0"/>
              <a:t>// is present in given array or not.</a:t>
            </a:r>
          </a:p>
          <a:p>
            <a:pPr marL="274320" lvl="1" indent="0">
              <a:buNone/>
            </a:pPr>
            <a:r>
              <a:rPr lang="en-US" dirty="0"/>
              <a:t>a = </a:t>
            </a:r>
            <a:r>
              <a:rPr lang="en-US" dirty="0" err="1"/>
              <a:t>A.includes</a:t>
            </a:r>
            <a:r>
              <a:rPr lang="en-US" dirty="0"/>
              <a:t>(2)</a:t>
            </a:r>
          </a:p>
          <a:p>
            <a:pPr marL="274320" lvl="1" indent="0">
              <a:buNone/>
            </a:pPr>
            <a:r>
              <a:rPr lang="en-US" dirty="0"/>
              <a:t>// Printing result of includes().</a:t>
            </a:r>
          </a:p>
          <a:p>
            <a:pPr marL="274320" lvl="1" indent="0">
              <a:buNone/>
            </a:pPr>
            <a:r>
              <a:rPr lang="en-US" dirty="0"/>
              <a:t>console.log(a);</a:t>
            </a:r>
          </a:p>
          <a:p>
            <a:r>
              <a:rPr lang="en-US" dirty="0"/>
              <a:t>Output</a:t>
            </a:r>
          </a:p>
          <a:p>
            <a:pPr marL="274320" lvl="1" indent="0">
              <a:buNone/>
            </a:pPr>
            <a:r>
              <a:rPr lang="en-US" dirty="0"/>
              <a:t>true</a:t>
            </a:r>
          </a:p>
          <a:p>
            <a:r>
              <a:rPr lang="en-US" dirty="0"/>
              <a:t>Program 2:</a:t>
            </a:r>
          </a:p>
          <a:p>
            <a:pPr marL="274320" lvl="1" indent="0">
              <a:buNone/>
            </a:pPr>
            <a:r>
              <a:rPr lang="en-US" dirty="0"/>
              <a:t>// Taking input as an array A</a:t>
            </a:r>
          </a:p>
          <a:p>
            <a:pPr marL="274320" lvl="1" indent="0">
              <a:buNone/>
            </a:pPr>
            <a:r>
              <a:rPr lang="en-US" dirty="0"/>
              <a:t>// having some elements.</a:t>
            </a:r>
          </a:p>
          <a:p>
            <a:pPr marL="274320" lvl="1" indent="0">
              <a:buNone/>
            </a:pPr>
            <a:r>
              <a:rPr lang="en-US" dirty="0"/>
              <a:t>var name = [ '</a:t>
            </a:r>
            <a:r>
              <a:rPr lang="en-US" dirty="0" err="1"/>
              <a:t>gfg</a:t>
            </a:r>
            <a:r>
              <a:rPr lang="en-US" dirty="0"/>
              <a:t>', '</a:t>
            </a:r>
            <a:r>
              <a:rPr lang="en-US" dirty="0" err="1"/>
              <a:t>cse</a:t>
            </a:r>
            <a:r>
              <a:rPr lang="en-US" dirty="0"/>
              <a:t>', 'geeks', 'portal' ];</a:t>
            </a:r>
          </a:p>
          <a:p>
            <a:pPr marL="274320" lvl="1" indent="0">
              <a:buNone/>
            </a:pPr>
            <a:r>
              <a:rPr lang="en-US" dirty="0"/>
              <a:t>// includes() method is called to</a:t>
            </a:r>
          </a:p>
          <a:p>
            <a:pPr marL="274320" lvl="1" indent="0">
              <a:buNone/>
            </a:pPr>
            <a:r>
              <a:rPr lang="en-US" dirty="0"/>
              <a:t>// test whether the searching element</a:t>
            </a:r>
          </a:p>
          <a:p>
            <a:pPr marL="274320" lvl="1" indent="0">
              <a:buNone/>
            </a:pPr>
            <a:r>
              <a:rPr lang="en-US" dirty="0"/>
              <a:t>// is present in given array or not.</a:t>
            </a:r>
          </a:p>
          <a:p>
            <a:pPr marL="274320" lvl="1" indent="0">
              <a:buNone/>
            </a:pPr>
            <a:r>
              <a:rPr lang="en-US" dirty="0"/>
              <a:t>a = </a:t>
            </a:r>
            <a:r>
              <a:rPr lang="en-US" dirty="0" err="1"/>
              <a:t>name.includes</a:t>
            </a:r>
            <a:r>
              <a:rPr lang="en-US" dirty="0"/>
              <a:t>('cat')</a:t>
            </a:r>
          </a:p>
          <a:p>
            <a:pPr marL="274320" lvl="1" indent="0">
              <a:buNone/>
            </a:pPr>
            <a:r>
              <a:rPr lang="en-US" dirty="0"/>
              <a:t>// Printing result of includes()</a:t>
            </a:r>
          </a:p>
          <a:p>
            <a:pPr marL="274320" lvl="1" indent="0">
              <a:buNone/>
            </a:pPr>
            <a:r>
              <a:rPr lang="en-US" dirty="0"/>
              <a:t>console.log(a);</a:t>
            </a:r>
          </a:p>
          <a:p>
            <a:r>
              <a:rPr lang="en-US" dirty="0"/>
              <a:t>Output</a:t>
            </a:r>
          </a:p>
          <a:p>
            <a:pPr marL="274320" lvl="1" indent="0">
              <a:buNone/>
            </a:pPr>
            <a:r>
              <a:rPr lang="en-US" dirty="0"/>
              <a:t>false</a:t>
            </a:r>
            <a:endParaRPr lang="en-IN" dirty="0"/>
          </a:p>
        </p:txBody>
      </p:sp>
    </p:spTree>
    <p:extLst>
      <p:ext uri="{BB962C8B-B14F-4D97-AF65-F5344CB8AC3E}">
        <p14:creationId xmlns:p14="http://schemas.microsoft.com/office/powerpoint/2010/main" val="428322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BC86-77F2-F78A-3155-C574C3F5D24D}"/>
              </a:ext>
            </a:extLst>
          </p:cNvPr>
          <p:cNvSpPr>
            <a:spLocks noGrp="1"/>
          </p:cNvSpPr>
          <p:nvPr>
            <p:ph type="title"/>
          </p:nvPr>
        </p:nvSpPr>
        <p:spPr>
          <a:xfrm>
            <a:off x="1143000" y="609600"/>
            <a:ext cx="9875520" cy="644165"/>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15930E52-3A52-1AD2-E029-8359DE440DDB}"/>
              </a:ext>
            </a:extLst>
          </p:cNvPr>
          <p:cNvSpPr>
            <a:spLocks noGrp="1"/>
          </p:cNvSpPr>
          <p:nvPr>
            <p:ph idx="1"/>
          </p:nvPr>
        </p:nvSpPr>
        <p:spPr>
          <a:xfrm>
            <a:off x="1143000" y="1253765"/>
            <a:ext cx="9872871" cy="4842235"/>
          </a:xfrm>
        </p:spPr>
        <p:txBody>
          <a:bodyPr>
            <a:normAutofit fontScale="40000" lnSpcReduction="20000"/>
          </a:bodyPr>
          <a:lstStyle/>
          <a:p>
            <a:r>
              <a:rPr lang="en-US" dirty="0"/>
              <a:t>Array sort() Method</a:t>
            </a:r>
          </a:p>
          <a:p>
            <a:r>
              <a:rPr lang="en-US" dirty="0"/>
              <a:t>The </a:t>
            </a:r>
            <a:r>
              <a:rPr lang="en-US" dirty="0" err="1"/>
              <a:t>arr.sort</a:t>
            </a:r>
            <a:r>
              <a:rPr lang="en-US" dirty="0"/>
              <a:t>() method is used to sort the array in place in a given order according to the compare() function. If the method is omitted then the array is sorted in ascending order.</a:t>
            </a:r>
          </a:p>
          <a:p>
            <a:r>
              <a:rPr lang="en-US" dirty="0"/>
              <a:t>Syntax:</a:t>
            </a:r>
          </a:p>
          <a:p>
            <a:pPr marL="548640" lvl="2" indent="0">
              <a:buNone/>
            </a:pPr>
            <a:r>
              <a:rPr lang="en-US" dirty="0" err="1"/>
              <a:t>arr.sort</a:t>
            </a:r>
            <a:r>
              <a:rPr lang="en-US" dirty="0"/>
              <a:t>(</a:t>
            </a:r>
            <a:r>
              <a:rPr lang="en-US" dirty="0" err="1"/>
              <a:t>compareFunction</a:t>
            </a:r>
            <a:r>
              <a:rPr lang="en-US" dirty="0"/>
              <a:t>)</a:t>
            </a:r>
          </a:p>
          <a:p>
            <a:r>
              <a:rPr lang="en-US" dirty="0"/>
              <a:t>Parameters: This method accepts a single parameter as mentioned above and described below:</a:t>
            </a:r>
          </a:p>
          <a:p>
            <a:r>
              <a:rPr lang="en-US" dirty="0" err="1"/>
              <a:t>compareFunction</a:t>
            </a:r>
            <a:r>
              <a:rPr lang="en-US" dirty="0"/>
              <a:t>: This parameter is used to sort the elements according to different attributes and in a different order.</a:t>
            </a:r>
          </a:p>
          <a:p>
            <a:pPr marL="548640" lvl="2" indent="0">
              <a:buNone/>
            </a:pPr>
            <a:r>
              <a:rPr lang="en-US" dirty="0" err="1"/>
              <a:t>compareFunction</a:t>
            </a:r>
            <a:r>
              <a:rPr lang="en-US" dirty="0"/>
              <a:t>(</a:t>
            </a:r>
            <a:r>
              <a:rPr lang="en-US" dirty="0" err="1"/>
              <a:t>a,b</a:t>
            </a:r>
            <a:r>
              <a:rPr lang="en-US" dirty="0"/>
              <a:t>) &lt; 0</a:t>
            </a:r>
          </a:p>
          <a:p>
            <a:pPr marL="548640" lvl="2" indent="0">
              <a:buNone/>
            </a:pPr>
            <a:r>
              <a:rPr lang="en-US" dirty="0" err="1"/>
              <a:t>compareFunction</a:t>
            </a:r>
            <a:r>
              <a:rPr lang="en-US" dirty="0"/>
              <a:t>(</a:t>
            </a:r>
            <a:r>
              <a:rPr lang="en-US" dirty="0" err="1"/>
              <a:t>a,b</a:t>
            </a:r>
            <a:r>
              <a:rPr lang="en-US" dirty="0"/>
              <a:t>) &gt; 0</a:t>
            </a:r>
          </a:p>
          <a:p>
            <a:pPr marL="548640" lvl="2" indent="0">
              <a:buNone/>
            </a:pPr>
            <a:r>
              <a:rPr lang="en-US" dirty="0" err="1"/>
              <a:t>compareFunction</a:t>
            </a:r>
            <a:r>
              <a:rPr lang="en-US" dirty="0"/>
              <a:t>(</a:t>
            </a:r>
            <a:r>
              <a:rPr lang="en-US" dirty="0" err="1"/>
              <a:t>a,b</a:t>
            </a:r>
            <a:r>
              <a:rPr lang="en-US" dirty="0"/>
              <a:t>) = 0</a:t>
            </a:r>
          </a:p>
          <a:p>
            <a:r>
              <a:rPr lang="en-US" dirty="0"/>
              <a:t>Return value: This method returns the reference of the sorted original array.</a:t>
            </a:r>
          </a:p>
          <a:p>
            <a:r>
              <a:rPr lang="en-US" dirty="0"/>
              <a:t>Below is an example of Array sort() method.</a:t>
            </a:r>
          </a:p>
          <a:p>
            <a:r>
              <a:rPr lang="en-US" dirty="0"/>
              <a:t>Program 1: </a:t>
            </a:r>
          </a:p>
          <a:p>
            <a:r>
              <a:rPr lang="en-US" dirty="0"/>
              <a:t>// JavaScript to illustrate sort() function</a:t>
            </a:r>
          </a:p>
          <a:p>
            <a:pPr marL="548640" lvl="2" indent="0">
              <a:buNone/>
            </a:pPr>
            <a:r>
              <a:rPr lang="en-US" dirty="0"/>
              <a:t>function </a:t>
            </a:r>
            <a:r>
              <a:rPr lang="en-US" dirty="0" err="1"/>
              <a:t>func</a:t>
            </a:r>
            <a:r>
              <a:rPr lang="en-US" dirty="0"/>
              <a:t>() {</a:t>
            </a:r>
          </a:p>
          <a:p>
            <a:pPr marL="548640" lvl="2" indent="0">
              <a:buNone/>
            </a:pPr>
            <a:r>
              <a:rPr lang="en-US" dirty="0"/>
              <a:t>// Original string</a:t>
            </a:r>
          </a:p>
          <a:p>
            <a:pPr marL="548640" lvl="2" indent="0">
              <a:buNone/>
            </a:pPr>
            <a:r>
              <a:rPr lang="en-US" dirty="0"/>
              <a:t>var </a:t>
            </a:r>
            <a:r>
              <a:rPr lang="en-US" dirty="0" err="1"/>
              <a:t>arr</a:t>
            </a:r>
            <a:r>
              <a:rPr lang="en-US" dirty="0"/>
              <a:t> = ["Geeks", "for", "Geeks"]</a:t>
            </a:r>
          </a:p>
          <a:p>
            <a:pPr marL="548640" lvl="2" indent="0">
              <a:buNone/>
            </a:pPr>
            <a:r>
              <a:rPr lang="en-US" dirty="0"/>
              <a:t>console.log(</a:t>
            </a:r>
            <a:r>
              <a:rPr lang="en-US" dirty="0" err="1"/>
              <a:t>arr</a:t>
            </a:r>
            <a:r>
              <a:rPr lang="en-US" dirty="0"/>
              <a:t>);</a:t>
            </a:r>
          </a:p>
          <a:p>
            <a:pPr marL="548640" lvl="2" indent="0">
              <a:buNone/>
            </a:pPr>
            <a:r>
              <a:rPr lang="en-US" dirty="0"/>
              <a:t>// Sorting the array</a:t>
            </a:r>
          </a:p>
          <a:p>
            <a:pPr marL="548640" lvl="2" indent="0">
              <a:buNone/>
            </a:pPr>
            <a:r>
              <a:rPr lang="en-US" dirty="0"/>
              <a:t>console.log(</a:t>
            </a:r>
            <a:r>
              <a:rPr lang="en-US" dirty="0" err="1"/>
              <a:t>arr.sort</a:t>
            </a:r>
            <a:r>
              <a:rPr lang="en-US" dirty="0"/>
              <a:t>());</a:t>
            </a:r>
          </a:p>
          <a:p>
            <a:pPr marL="548640" lvl="2" indent="0">
              <a:buNone/>
            </a:pPr>
            <a:r>
              <a:rPr lang="en-US" dirty="0"/>
              <a:t>}</a:t>
            </a:r>
          </a:p>
          <a:p>
            <a:pPr marL="548640" lvl="2" indent="0">
              <a:buNone/>
            </a:pPr>
            <a:r>
              <a:rPr lang="en-US" dirty="0" err="1"/>
              <a:t>func</a:t>
            </a:r>
            <a:r>
              <a:rPr lang="en-US" dirty="0"/>
              <a:t>();</a:t>
            </a:r>
          </a:p>
          <a:p>
            <a:r>
              <a:rPr lang="en-US" dirty="0"/>
              <a:t>Output</a:t>
            </a:r>
          </a:p>
          <a:p>
            <a:pPr marL="548640" lvl="2" indent="0">
              <a:buNone/>
            </a:pPr>
            <a:r>
              <a:rPr lang="en-US" dirty="0"/>
              <a:t>[ 'Geeks', 'for', 'Geeks' ]</a:t>
            </a:r>
          </a:p>
          <a:p>
            <a:pPr marL="548640" lvl="2" indent="0">
              <a:buNone/>
            </a:pPr>
            <a:r>
              <a:rPr lang="en-US" dirty="0"/>
              <a:t>[ 'Geeks', 'Geeks', 'for' ]</a:t>
            </a:r>
            <a:endParaRPr lang="en-IN" dirty="0"/>
          </a:p>
        </p:txBody>
      </p:sp>
    </p:spTree>
    <p:extLst>
      <p:ext uri="{BB962C8B-B14F-4D97-AF65-F5344CB8AC3E}">
        <p14:creationId xmlns:p14="http://schemas.microsoft.com/office/powerpoint/2010/main" val="270675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3748-7C21-12BF-73DA-6AF5949E64E8}"/>
              </a:ext>
            </a:extLst>
          </p:cNvPr>
          <p:cNvSpPr>
            <a:spLocks noGrp="1"/>
          </p:cNvSpPr>
          <p:nvPr>
            <p:ph type="title"/>
          </p:nvPr>
        </p:nvSpPr>
        <p:spPr>
          <a:xfrm>
            <a:off x="1143000" y="609600"/>
            <a:ext cx="9875520" cy="559324"/>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5C28626E-B5DF-7ECA-AD78-3E396F251883}"/>
              </a:ext>
            </a:extLst>
          </p:cNvPr>
          <p:cNvSpPr>
            <a:spLocks noGrp="1"/>
          </p:cNvSpPr>
          <p:nvPr>
            <p:ph idx="1"/>
          </p:nvPr>
        </p:nvSpPr>
        <p:spPr>
          <a:xfrm>
            <a:off x="1143000" y="1366887"/>
            <a:ext cx="9872871" cy="4729113"/>
          </a:xfrm>
        </p:spPr>
        <p:txBody>
          <a:bodyPr>
            <a:normAutofit fontScale="85000" lnSpcReduction="20000"/>
          </a:bodyPr>
          <a:lstStyle/>
          <a:p>
            <a:r>
              <a:rPr lang="en-US" dirty="0"/>
              <a:t>Example 1: In this example, the sort() method arranges the elements of the array in ascending order.</a:t>
            </a:r>
          </a:p>
          <a:p>
            <a:pPr marL="548640" lvl="2" indent="0">
              <a:buNone/>
            </a:pPr>
            <a:r>
              <a:rPr lang="en-US" dirty="0"/>
              <a:t>var </a:t>
            </a:r>
            <a:r>
              <a:rPr lang="en-US" dirty="0" err="1"/>
              <a:t>arr</a:t>
            </a:r>
            <a:r>
              <a:rPr lang="en-US" dirty="0"/>
              <a:t> = [2, 5, 8, 1, 4]</a:t>
            </a:r>
          </a:p>
          <a:p>
            <a:pPr marL="548640" lvl="2" indent="0">
              <a:buNone/>
            </a:pPr>
            <a:r>
              <a:rPr lang="en-US" dirty="0"/>
              <a:t>console.log(</a:t>
            </a:r>
            <a:r>
              <a:rPr lang="en-US" dirty="0" err="1"/>
              <a:t>arr.sort</a:t>
            </a:r>
            <a:r>
              <a:rPr lang="en-US" dirty="0"/>
              <a:t>());</a:t>
            </a:r>
          </a:p>
          <a:p>
            <a:pPr marL="548640" lvl="2" indent="0">
              <a:buNone/>
            </a:pPr>
            <a:r>
              <a:rPr lang="en-US" dirty="0"/>
              <a:t>console.log(</a:t>
            </a:r>
            <a:r>
              <a:rPr lang="en-US" dirty="0" err="1"/>
              <a:t>arr</a:t>
            </a:r>
            <a:r>
              <a:rPr lang="en-US" dirty="0"/>
              <a:t>);</a:t>
            </a:r>
          </a:p>
          <a:p>
            <a:r>
              <a:rPr lang="en-US" dirty="0"/>
              <a:t>Output:</a:t>
            </a:r>
          </a:p>
          <a:p>
            <a:pPr marL="548640" lvl="2" indent="0">
              <a:buNone/>
            </a:pPr>
            <a:r>
              <a:rPr lang="en-US" dirty="0"/>
              <a:t>1,2,4,5,8</a:t>
            </a:r>
          </a:p>
          <a:p>
            <a:pPr marL="548640" lvl="2" indent="0">
              <a:buNone/>
            </a:pPr>
            <a:r>
              <a:rPr lang="en-US" dirty="0"/>
              <a:t>1,2,4,5,8</a:t>
            </a:r>
          </a:p>
          <a:p>
            <a:r>
              <a:rPr lang="en-US" dirty="0"/>
              <a:t>Example 2: In this example, the sort() method the elements of the array are sorted according to the function applied on each element.</a:t>
            </a:r>
          </a:p>
          <a:p>
            <a:pPr marL="548640" lvl="2" indent="0">
              <a:buNone/>
            </a:pPr>
            <a:r>
              <a:rPr lang="en-US" dirty="0"/>
              <a:t>var </a:t>
            </a:r>
            <a:r>
              <a:rPr lang="en-US" dirty="0" err="1"/>
              <a:t>arr</a:t>
            </a:r>
            <a:r>
              <a:rPr lang="en-US" dirty="0"/>
              <a:t> = [2, 5, 8, 1, 4]</a:t>
            </a:r>
          </a:p>
          <a:p>
            <a:pPr marL="548640" lvl="2" indent="0">
              <a:buNone/>
            </a:pPr>
            <a:r>
              <a:rPr lang="en-US" dirty="0"/>
              <a:t>console.log(</a:t>
            </a:r>
            <a:r>
              <a:rPr lang="en-US" dirty="0" err="1"/>
              <a:t>arr.sort</a:t>
            </a:r>
            <a:r>
              <a:rPr lang="en-US" dirty="0"/>
              <a:t>(function(a, b) {</a:t>
            </a:r>
          </a:p>
          <a:p>
            <a:pPr marL="548640" lvl="2" indent="0">
              <a:buNone/>
            </a:pPr>
            <a:r>
              <a:rPr lang="en-US" dirty="0"/>
              <a:t>  return a + 2 * b;</a:t>
            </a:r>
          </a:p>
          <a:p>
            <a:pPr marL="548640" lvl="2" indent="0">
              <a:buNone/>
            </a:pPr>
            <a:r>
              <a:rPr lang="en-US" dirty="0"/>
              <a:t>}));</a:t>
            </a:r>
          </a:p>
          <a:p>
            <a:pPr marL="548640" lvl="2" indent="0">
              <a:buNone/>
            </a:pPr>
            <a:r>
              <a:rPr lang="en-US" dirty="0"/>
              <a:t>console.log(</a:t>
            </a:r>
            <a:r>
              <a:rPr lang="en-US" dirty="0" err="1"/>
              <a:t>arr</a:t>
            </a:r>
            <a:r>
              <a:rPr lang="en-US" dirty="0"/>
              <a:t>);</a:t>
            </a:r>
          </a:p>
          <a:p>
            <a:r>
              <a:rPr lang="en-US" dirty="0"/>
              <a:t>Output:</a:t>
            </a:r>
          </a:p>
          <a:p>
            <a:pPr marL="548640" lvl="2" indent="0">
              <a:buNone/>
            </a:pPr>
            <a:r>
              <a:rPr lang="en-US" dirty="0"/>
              <a:t>2,5,8,1,4</a:t>
            </a:r>
          </a:p>
          <a:p>
            <a:pPr marL="548640" lvl="2" indent="0">
              <a:buNone/>
            </a:pPr>
            <a:r>
              <a:rPr lang="en-US" dirty="0"/>
              <a:t>2,5,8,1,4</a:t>
            </a:r>
            <a:endParaRPr lang="en-IN" dirty="0"/>
          </a:p>
        </p:txBody>
      </p:sp>
    </p:spTree>
    <p:extLst>
      <p:ext uri="{BB962C8B-B14F-4D97-AF65-F5344CB8AC3E}">
        <p14:creationId xmlns:p14="http://schemas.microsoft.com/office/powerpoint/2010/main" val="224797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61FC-A4CE-1669-4D93-81C58002F0CF}"/>
              </a:ext>
            </a:extLst>
          </p:cNvPr>
          <p:cNvSpPr>
            <a:spLocks noGrp="1"/>
          </p:cNvSpPr>
          <p:nvPr>
            <p:ph type="title"/>
          </p:nvPr>
        </p:nvSpPr>
        <p:spPr>
          <a:xfrm>
            <a:off x="1143000" y="609600"/>
            <a:ext cx="9875520" cy="625311"/>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2CBFD7BA-FA05-17F6-E2A1-1735043D3C9F}"/>
              </a:ext>
            </a:extLst>
          </p:cNvPr>
          <p:cNvSpPr>
            <a:spLocks noGrp="1"/>
          </p:cNvSpPr>
          <p:nvPr>
            <p:ph idx="1"/>
          </p:nvPr>
        </p:nvSpPr>
        <p:spPr>
          <a:xfrm>
            <a:off x="1143000" y="1385740"/>
            <a:ext cx="9872871" cy="4862660"/>
          </a:xfrm>
        </p:spPr>
        <p:txBody>
          <a:bodyPr>
            <a:normAutofit fontScale="55000" lnSpcReduction="20000"/>
          </a:bodyPr>
          <a:lstStyle/>
          <a:p>
            <a:r>
              <a:rPr lang="en-US" dirty="0"/>
              <a:t>Example 3: In this example, we use the sort() method on the array of numbers &amp; observe some unexpected behavior.</a:t>
            </a:r>
          </a:p>
          <a:p>
            <a:pPr marL="274320" lvl="1" indent="0">
              <a:buNone/>
            </a:pPr>
            <a:r>
              <a:rPr lang="en-US" dirty="0"/>
              <a:t>let numbers = [20,5.2,-120,100,30,0]</a:t>
            </a:r>
          </a:p>
          <a:p>
            <a:pPr marL="274320" lvl="1" indent="0">
              <a:buNone/>
            </a:pPr>
            <a:r>
              <a:rPr lang="en-US" dirty="0"/>
              <a:t>console.log(</a:t>
            </a:r>
            <a:r>
              <a:rPr lang="en-US" dirty="0" err="1"/>
              <a:t>numbers.sort</a:t>
            </a:r>
            <a:r>
              <a:rPr lang="en-US" dirty="0"/>
              <a:t>())</a:t>
            </a:r>
          </a:p>
          <a:p>
            <a:r>
              <a:rPr lang="en-US" dirty="0"/>
              <a:t>Output:</a:t>
            </a:r>
          </a:p>
          <a:p>
            <a:pPr marL="274320" lvl="1" indent="0">
              <a:buNone/>
            </a:pPr>
            <a:r>
              <a:rPr lang="en-US" dirty="0"/>
              <a:t>-120,0,100,20,30,5.2</a:t>
            </a:r>
          </a:p>
          <a:p>
            <a:r>
              <a:rPr lang="en-US" dirty="0"/>
              <a:t>Our output should be -120, 0, 5.2, 20, 30, 100 but it’s not so, why? Because as we apply the direct sort() method, it would process accordingly: 100 would be placed before 20, as ‘2’ is larger than ‘1’, and similarly in the case of 30 &amp; 5.2,  as ‘5’ is larger than ‘3’ thus, 30 would be placed before 5.2. We can resolve this unexpected error by using the sort() method for </a:t>
            </a:r>
            <a:r>
              <a:rPr lang="en-US" dirty="0" err="1"/>
              <a:t>numerics</a:t>
            </a:r>
            <a:r>
              <a:rPr lang="en-US" dirty="0"/>
              <a:t> using the following compare function: </a:t>
            </a:r>
          </a:p>
          <a:p>
            <a:r>
              <a:rPr lang="en-US" dirty="0"/>
              <a:t>let numbers = [20,5.2,-120,100,30,0];</a:t>
            </a:r>
          </a:p>
          <a:p>
            <a:pPr marL="274320" lvl="1" indent="0">
              <a:buNone/>
            </a:pPr>
            <a:r>
              <a:rPr lang="en-US" dirty="0"/>
              <a:t>/* Logic: </a:t>
            </a:r>
          </a:p>
          <a:p>
            <a:pPr marL="274320" lvl="1" indent="0">
              <a:buNone/>
            </a:pPr>
            <a:r>
              <a:rPr lang="en-US" dirty="0"/>
              <a:t>   20 - (5.2) = +</a:t>
            </a:r>
            <a:r>
              <a:rPr lang="en-US" dirty="0" err="1"/>
              <a:t>ve</a:t>
            </a:r>
            <a:r>
              <a:rPr lang="en-US" dirty="0"/>
              <a:t> =&gt; 5.2 would be placed before 20,</a:t>
            </a:r>
          </a:p>
          <a:p>
            <a:pPr marL="274320" lvl="1" indent="0">
              <a:buNone/>
            </a:pPr>
            <a:r>
              <a:rPr lang="en-US" dirty="0"/>
              <a:t>   20 - (-120) = +</a:t>
            </a:r>
            <a:r>
              <a:rPr lang="en-US" dirty="0" err="1"/>
              <a:t>ve</a:t>
            </a:r>
            <a:r>
              <a:rPr lang="en-US" dirty="0"/>
              <a:t> =&gt; -120 would be placed before 20,</a:t>
            </a:r>
          </a:p>
          <a:p>
            <a:pPr marL="274320" lvl="1" indent="0">
              <a:buNone/>
            </a:pPr>
            <a:r>
              <a:rPr lang="en-US" dirty="0"/>
              <a:t>   20 - (100) = -</a:t>
            </a:r>
            <a:r>
              <a:rPr lang="en-US" dirty="0" err="1"/>
              <a:t>ve</a:t>
            </a:r>
            <a:r>
              <a:rPr lang="en-US" dirty="0"/>
              <a:t> =&gt; 100 would be placed after 20,</a:t>
            </a:r>
          </a:p>
          <a:p>
            <a:pPr marL="274320" lvl="1" indent="0">
              <a:buNone/>
            </a:pPr>
            <a:r>
              <a:rPr lang="en-US" dirty="0"/>
              <a:t>   20 - (30) = -</a:t>
            </a:r>
            <a:r>
              <a:rPr lang="en-US" dirty="0" err="1"/>
              <a:t>ve</a:t>
            </a:r>
            <a:r>
              <a:rPr lang="en-US" dirty="0"/>
              <a:t> =&gt; 30 would be placed after 20,</a:t>
            </a:r>
          </a:p>
          <a:p>
            <a:pPr marL="274320" lvl="1" indent="0">
              <a:buNone/>
            </a:pPr>
            <a:r>
              <a:rPr lang="en-US" dirty="0"/>
              <a:t>   20 - (0) = +</a:t>
            </a:r>
            <a:r>
              <a:rPr lang="en-US" dirty="0" err="1"/>
              <a:t>ve</a:t>
            </a:r>
            <a:r>
              <a:rPr lang="en-US" dirty="0"/>
              <a:t> =&gt; 0 would be placed before 20,</a:t>
            </a:r>
          </a:p>
          <a:p>
            <a:pPr marL="274320" lvl="1" indent="0">
              <a:buNone/>
            </a:pPr>
            <a:r>
              <a:rPr lang="en-US" dirty="0"/>
              <a:t>   Similarly for every element, we check and place them accordingly in iterations.</a:t>
            </a:r>
          </a:p>
          <a:p>
            <a:pPr marL="274320" lvl="1" indent="0">
              <a:buNone/>
            </a:pPr>
            <a:r>
              <a:rPr lang="en-US" dirty="0"/>
              <a:t>*/</a:t>
            </a:r>
          </a:p>
          <a:p>
            <a:pPr marL="274320" lvl="1" indent="0">
              <a:buNone/>
            </a:pPr>
            <a:r>
              <a:rPr lang="en-US" dirty="0"/>
              <a:t>function compare(</a:t>
            </a:r>
            <a:r>
              <a:rPr lang="en-US" dirty="0" err="1"/>
              <a:t>a,b</a:t>
            </a:r>
            <a:r>
              <a:rPr lang="en-US" dirty="0"/>
              <a:t>){</a:t>
            </a:r>
          </a:p>
          <a:p>
            <a:pPr marL="274320" lvl="1" indent="0">
              <a:buNone/>
            </a:pPr>
            <a:r>
              <a:rPr lang="en-US" dirty="0"/>
              <a:t>    return a-b;</a:t>
            </a:r>
          </a:p>
          <a:p>
            <a:pPr marL="274320" lvl="1" indent="0">
              <a:buNone/>
            </a:pPr>
            <a:r>
              <a:rPr lang="en-US" dirty="0"/>
              <a:t>}</a:t>
            </a:r>
          </a:p>
          <a:p>
            <a:pPr marL="274320" lvl="1" indent="0">
              <a:buNone/>
            </a:pPr>
            <a:r>
              <a:rPr lang="en-US" dirty="0"/>
              <a:t>console.log(</a:t>
            </a:r>
            <a:r>
              <a:rPr lang="en-US" dirty="0" err="1"/>
              <a:t>numbers.sort</a:t>
            </a:r>
            <a:r>
              <a:rPr lang="en-US" dirty="0"/>
              <a:t>(compare));</a:t>
            </a:r>
          </a:p>
          <a:p>
            <a:r>
              <a:rPr lang="en-US" dirty="0"/>
              <a:t>Output:</a:t>
            </a:r>
          </a:p>
          <a:p>
            <a:pPr marL="274320" lvl="1" indent="0">
              <a:buNone/>
            </a:pPr>
            <a:r>
              <a:rPr lang="en-US" dirty="0"/>
              <a:t>-120,0,5.2,20,30,100</a:t>
            </a:r>
            <a:endParaRPr lang="en-IN" dirty="0"/>
          </a:p>
        </p:txBody>
      </p:sp>
    </p:spTree>
    <p:extLst>
      <p:ext uri="{BB962C8B-B14F-4D97-AF65-F5344CB8AC3E}">
        <p14:creationId xmlns:p14="http://schemas.microsoft.com/office/powerpoint/2010/main" val="199893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B461-BAE8-A369-56F9-3E0D74E2F20A}"/>
              </a:ext>
            </a:extLst>
          </p:cNvPr>
          <p:cNvSpPr>
            <a:spLocks noGrp="1"/>
          </p:cNvSpPr>
          <p:nvPr>
            <p:ph type="title"/>
          </p:nvPr>
        </p:nvSpPr>
        <p:spPr>
          <a:xfrm>
            <a:off x="1143000" y="609600"/>
            <a:ext cx="9875520" cy="587604"/>
          </a:xfrm>
        </p:spPr>
        <p:txBody>
          <a:bodyPr>
            <a:normAutofit fontScale="90000"/>
          </a:bodyPr>
          <a:lstStyle/>
          <a:p>
            <a:r>
              <a:rPr lang="en-US" b="0" i="0" dirty="0">
                <a:effectLst/>
                <a:latin typeface="sofia-pro"/>
              </a:rPr>
              <a:t>Array Includes and sort methods</a:t>
            </a:r>
            <a:endParaRPr lang="en-IN" dirty="0"/>
          </a:p>
        </p:txBody>
      </p:sp>
      <p:sp>
        <p:nvSpPr>
          <p:cNvPr id="3" name="Content Placeholder 2">
            <a:extLst>
              <a:ext uri="{FF2B5EF4-FFF2-40B4-BE49-F238E27FC236}">
                <a16:creationId xmlns:a16="http://schemas.microsoft.com/office/drawing/2014/main" id="{FF57E9A4-D899-D922-B317-C0DAB813FFCC}"/>
              </a:ext>
            </a:extLst>
          </p:cNvPr>
          <p:cNvSpPr>
            <a:spLocks noGrp="1"/>
          </p:cNvSpPr>
          <p:nvPr>
            <p:ph idx="1"/>
          </p:nvPr>
        </p:nvSpPr>
        <p:spPr>
          <a:xfrm>
            <a:off x="1143000" y="1414021"/>
            <a:ext cx="9872871" cy="4681979"/>
          </a:xfrm>
        </p:spPr>
        <p:txBody>
          <a:bodyPr>
            <a:normAutofit fontScale="55000" lnSpcReduction="20000"/>
          </a:bodyPr>
          <a:lstStyle/>
          <a:p>
            <a:r>
              <a:rPr lang="en-IN" dirty="0"/>
              <a:t>Program 1: </a:t>
            </a:r>
          </a:p>
          <a:p>
            <a:pPr marL="274320" lvl="1" indent="0">
              <a:buNone/>
            </a:pPr>
            <a:r>
              <a:rPr lang="en-IN" dirty="0"/>
              <a:t>// JavaScript to illustrate sort() function</a:t>
            </a:r>
          </a:p>
          <a:p>
            <a:pPr marL="274320" lvl="1" indent="0">
              <a:buNone/>
            </a:pPr>
            <a:r>
              <a:rPr lang="en-IN" dirty="0"/>
              <a:t>function </a:t>
            </a:r>
            <a:r>
              <a:rPr lang="en-IN" dirty="0" err="1"/>
              <a:t>func</a:t>
            </a:r>
            <a:r>
              <a:rPr lang="en-IN" dirty="0"/>
              <a:t>() {</a:t>
            </a:r>
          </a:p>
          <a:p>
            <a:pPr marL="274320" lvl="1" indent="0">
              <a:buNone/>
            </a:pPr>
            <a:r>
              <a:rPr lang="en-IN" dirty="0"/>
              <a:t>//Original string</a:t>
            </a:r>
          </a:p>
          <a:p>
            <a:pPr marL="274320" lvl="1" indent="0">
              <a:buNone/>
            </a:pPr>
            <a:r>
              <a:rPr lang="en-IN" dirty="0"/>
              <a:t>var </a:t>
            </a:r>
            <a:r>
              <a:rPr lang="en-IN" dirty="0" err="1"/>
              <a:t>arr</a:t>
            </a:r>
            <a:r>
              <a:rPr lang="en-IN" dirty="0"/>
              <a:t> = [2, 5, 8, 1, 4]</a:t>
            </a:r>
          </a:p>
          <a:p>
            <a:pPr marL="274320" lvl="1" indent="0">
              <a:buNone/>
            </a:pPr>
            <a:r>
              <a:rPr lang="en-IN" dirty="0"/>
              <a:t>//Sorting the array</a:t>
            </a:r>
          </a:p>
          <a:p>
            <a:pPr marL="274320" lvl="1" indent="0">
              <a:buNone/>
            </a:pPr>
            <a:r>
              <a:rPr lang="en-IN" dirty="0"/>
              <a:t>console.log(</a:t>
            </a:r>
            <a:r>
              <a:rPr lang="en-IN" dirty="0" err="1"/>
              <a:t>arr.sort</a:t>
            </a:r>
            <a:r>
              <a:rPr lang="en-IN" dirty="0"/>
              <a:t>());	//[ 1, 2, 4, 5, 8 ]</a:t>
            </a:r>
          </a:p>
          <a:p>
            <a:pPr marL="274320" lvl="1" indent="0">
              <a:buNone/>
            </a:pPr>
            <a:r>
              <a:rPr lang="en-IN" dirty="0"/>
              <a:t>console.log(</a:t>
            </a:r>
            <a:r>
              <a:rPr lang="en-IN" dirty="0" err="1"/>
              <a:t>arr</a:t>
            </a:r>
            <a:r>
              <a:rPr lang="en-IN" dirty="0"/>
              <a:t>);	//[ 1, 2, 4, 5, 8 ]</a:t>
            </a:r>
          </a:p>
          <a:p>
            <a:pPr marL="274320" lvl="1" indent="0">
              <a:buNone/>
            </a:pPr>
            <a:r>
              <a:rPr lang="en-IN" dirty="0"/>
              <a:t>}</a:t>
            </a:r>
          </a:p>
          <a:p>
            <a:pPr marL="274320" lvl="1" indent="0">
              <a:buNone/>
            </a:pPr>
            <a:r>
              <a:rPr lang="en-IN" dirty="0" err="1"/>
              <a:t>func</a:t>
            </a:r>
            <a:r>
              <a:rPr lang="en-IN" dirty="0"/>
              <a:t>();</a:t>
            </a:r>
          </a:p>
          <a:p>
            <a:r>
              <a:rPr lang="en-IN" dirty="0"/>
              <a:t>Program 2: </a:t>
            </a:r>
          </a:p>
          <a:p>
            <a:pPr marL="274320" lvl="1" indent="0">
              <a:buNone/>
            </a:pPr>
            <a:r>
              <a:rPr lang="en-IN" dirty="0"/>
              <a:t>// JavaScript to illustrate sort() function</a:t>
            </a:r>
          </a:p>
          <a:p>
            <a:pPr marL="274320" lvl="1" indent="0">
              <a:buNone/>
            </a:pPr>
            <a:r>
              <a:rPr lang="en-IN" dirty="0"/>
              <a:t>function </a:t>
            </a:r>
            <a:r>
              <a:rPr lang="en-IN" dirty="0" err="1"/>
              <a:t>func</a:t>
            </a:r>
            <a:r>
              <a:rPr lang="en-IN" dirty="0"/>
              <a:t>() {</a:t>
            </a:r>
          </a:p>
          <a:p>
            <a:pPr marL="274320" lvl="1" indent="0">
              <a:buNone/>
            </a:pPr>
            <a:r>
              <a:rPr lang="en-IN" dirty="0"/>
              <a:t>// Original array</a:t>
            </a:r>
          </a:p>
          <a:p>
            <a:pPr marL="274320" lvl="1" indent="0">
              <a:buNone/>
            </a:pPr>
            <a:r>
              <a:rPr lang="en-IN" dirty="0"/>
              <a:t>var </a:t>
            </a:r>
            <a:r>
              <a:rPr lang="en-IN" dirty="0" err="1"/>
              <a:t>arr</a:t>
            </a:r>
            <a:r>
              <a:rPr lang="en-IN" dirty="0"/>
              <a:t> = [2, 5, 8, 1, 4];</a:t>
            </a:r>
          </a:p>
          <a:p>
            <a:pPr marL="274320" lvl="1" indent="0">
              <a:buNone/>
            </a:pPr>
            <a:r>
              <a:rPr lang="en-IN" dirty="0"/>
              <a:t>console.log(</a:t>
            </a:r>
            <a:r>
              <a:rPr lang="en-IN" dirty="0" err="1"/>
              <a:t>arr.sort</a:t>
            </a:r>
            <a:r>
              <a:rPr lang="en-IN" dirty="0"/>
              <a:t>(function(a, b) {</a:t>
            </a:r>
          </a:p>
          <a:p>
            <a:pPr marL="274320" lvl="1" indent="0">
              <a:buNone/>
            </a:pPr>
            <a:r>
              <a:rPr lang="en-IN" dirty="0"/>
              <a:t>return a + 2 * b;</a:t>
            </a:r>
          </a:p>
          <a:p>
            <a:pPr marL="274320" lvl="1" indent="0">
              <a:buNone/>
            </a:pPr>
            <a:r>
              <a:rPr lang="en-IN" dirty="0"/>
              <a:t>}));</a:t>
            </a:r>
          </a:p>
          <a:p>
            <a:pPr marL="274320" lvl="1" indent="0">
              <a:buNone/>
            </a:pPr>
            <a:r>
              <a:rPr lang="en-IN" dirty="0"/>
              <a:t>console.log(</a:t>
            </a:r>
            <a:r>
              <a:rPr lang="en-IN" dirty="0" err="1"/>
              <a:t>arr</a:t>
            </a:r>
            <a:r>
              <a:rPr lang="en-IN" dirty="0"/>
              <a:t>);</a:t>
            </a:r>
          </a:p>
          <a:p>
            <a:pPr marL="274320" lvl="1" indent="0">
              <a:buNone/>
            </a:pPr>
            <a:r>
              <a:rPr lang="en-IN" dirty="0" err="1"/>
              <a:t>func</a:t>
            </a:r>
            <a:r>
              <a:rPr lang="en-IN" dirty="0"/>
              <a:t>();</a:t>
            </a:r>
          </a:p>
          <a:p>
            <a:r>
              <a:rPr lang="en-IN" dirty="0"/>
              <a:t>Output</a:t>
            </a:r>
          </a:p>
          <a:p>
            <a:pPr marL="274320" lvl="1" indent="0">
              <a:buNone/>
            </a:pPr>
            <a:r>
              <a:rPr lang="en-IN" dirty="0"/>
              <a:t>[ 2, 5, 8, 1, 4 ]</a:t>
            </a:r>
          </a:p>
          <a:p>
            <a:pPr marL="274320" lvl="1" indent="0">
              <a:buNone/>
            </a:pPr>
            <a:r>
              <a:rPr lang="en-IN" dirty="0"/>
              <a:t>[ 2, 5, 8, 1, 4 ]</a:t>
            </a:r>
          </a:p>
        </p:txBody>
      </p:sp>
    </p:spTree>
    <p:extLst>
      <p:ext uri="{BB962C8B-B14F-4D97-AF65-F5344CB8AC3E}">
        <p14:creationId xmlns:p14="http://schemas.microsoft.com/office/powerpoint/2010/main" val="285926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9D53-B23E-3AE4-1E53-4085868D98FB}"/>
              </a:ext>
            </a:extLst>
          </p:cNvPr>
          <p:cNvSpPr>
            <a:spLocks noGrp="1"/>
          </p:cNvSpPr>
          <p:nvPr>
            <p:ph type="title"/>
          </p:nvPr>
        </p:nvSpPr>
        <p:spPr>
          <a:xfrm>
            <a:off x="1143000" y="609600"/>
            <a:ext cx="9875520" cy="634738"/>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D6491EE8-A9EA-BAE3-4735-CA505FCC5C6F}"/>
              </a:ext>
            </a:extLst>
          </p:cNvPr>
          <p:cNvSpPr>
            <a:spLocks noGrp="1"/>
          </p:cNvSpPr>
          <p:nvPr>
            <p:ph idx="1"/>
          </p:nvPr>
        </p:nvSpPr>
        <p:spPr>
          <a:xfrm>
            <a:off x="1143000" y="1329179"/>
            <a:ext cx="9872871" cy="4919221"/>
          </a:xfrm>
        </p:spPr>
        <p:txBody>
          <a:bodyPr>
            <a:normAutofit fontScale="92500"/>
          </a:bodyPr>
          <a:lstStyle/>
          <a:p>
            <a:r>
              <a:rPr lang="en-US" sz="1100" dirty="0"/>
              <a:t>String split() Method</a:t>
            </a:r>
          </a:p>
          <a:p>
            <a:r>
              <a:rPr lang="en-US" sz="1100" dirty="0"/>
              <a:t>JavaScript </a:t>
            </a:r>
            <a:r>
              <a:rPr lang="en-US" sz="1100" dirty="0" err="1"/>
              <a:t>str.split</a:t>
            </a:r>
            <a:r>
              <a:rPr lang="en-US" sz="1100" dirty="0"/>
              <a:t>() method is used to split the given string into an array of strings by separating it into substrings using a specified separator provided in the argument.</a:t>
            </a:r>
          </a:p>
          <a:p>
            <a:r>
              <a:rPr lang="en-US" sz="1100" dirty="0"/>
              <a:t>Syntax: </a:t>
            </a:r>
          </a:p>
          <a:p>
            <a:r>
              <a:rPr lang="en-US" sz="1100" dirty="0" err="1"/>
              <a:t>str.split</a:t>
            </a:r>
            <a:r>
              <a:rPr lang="en-US" sz="1100" dirty="0"/>
              <a:t>(separator, limit)</a:t>
            </a:r>
          </a:p>
          <a:p>
            <a:pPr lvl="1"/>
            <a:r>
              <a:rPr lang="en-US" sz="1100" dirty="0"/>
              <a:t>separator: It is used to specify the character, or the regular expression, to use for splitting the string. If the separator is unspecified then the entire string becomes one single array element. The same also happens when the separator is not present in the string. If the separator is an empty string (“”) then every character of the string is separated.</a:t>
            </a:r>
          </a:p>
          <a:p>
            <a:pPr lvl="1"/>
            <a:r>
              <a:rPr lang="en-US" sz="1100" dirty="0"/>
              <a:t>limit: Defines the upper limit on the number of splits to be found in the given string. If the string remains unchecked after the limit is reached then it is not reported in the array.</a:t>
            </a:r>
          </a:p>
          <a:p>
            <a:r>
              <a:rPr lang="en-US" sz="1100" dirty="0"/>
              <a:t>Return value: This function returns an array of strings that is formed after splitting the given string at each point where the separator occurs.</a:t>
            </a:r>
          </a:p>
          <a:p>
            <a:r>
              <a:rPr lang="en-US" sz="1100" dirty="0"/>
              <a:t>Below is an example of the String split() Method.</a:t>
            </a:r>
          </a:p>
          <a:p>
            <a:r>
              <a:rPr lang="en-US" sz="1100" dirty="0"/>
              <a:t>Example: </a:t>
            </a:r>
          </a:p>
          <a:p>
            <a:pPr marL="274320" lvl="1" indent="0">
              <a:buNone/>
            </a:pPr>
            <a:r>
              <a:rPr lang="en-US" sz="1100" dirty="0"/>
              <a:t>// JavaScript Program to illustrate split() function</a:t>
            </a:r>
          </a:p>
          <a:p>
            <a:pPr marL="274320" lvl="1" indent="0">
              <a:buNone/>
            </a:pPr>
            <a:r>
              <a:rPr lang="en-US" sz="1100" dirty="0"/>
              <a:t>function </a:t>
            </a:r>
            <a:r>
              <a:rPr lang="en-US" sz="1100" dirty="0" err="1"/>
              <a:t>func</a:t>
            </a:r>
            <a:r>
              <a:rPr lang="en-US" sz="1100" dirty="0"/>
              <a:t>() {</a:t>
            </a:r>
          </a:p>
          <a:p>
            <a:pPr marL="274320" lvl="1" indent="0">
              <a:buNone/>
            </a:pPr>
            <a:r>
              <a:rPr lang="en-US" sz="1100" dirty="0"/>
              <a:t>    //Original string</a:t>
            </a:r>
          </a:p>
          <a:p>
            <a:pPr marL="274320" lvl="1" indent="0">
              <a:buNone/>
            </a:pPr>
            <a:r>
              <a:rPr lang="en-US" sz="1100" dirty="0"/>
              <a:t>    var str = 'Geeks for Geeks'</a:t>
            </a:r>
          </a:p>
          <a:p>
            <a:pPr marL="274320" lvl="1" indent="0">
              <a:buNone/>
            </a:pPr>
            <a:r>
              <a:rPr lang="en-US" sz="1100" dirty="0"/>
              <a:t>    var array = </a:t>
            </a:r>
            <a:r>
              <a:rPr lang="en-US" sz="1100" dirty="0" err="1"/>
              <a:t>str.split</a:t>
            </a:r>
            <a:r>
              <a:rPr lang="en-US" sz="1100" dirty="0"/>
              <a:t>("for");</a:t>
            </a:r>
          </a:p>
          <a:p>
            <a:pPr marL="274320" lvl="1" indent="0">
              <a:buNone/>
            </a:pPr>
            <a:r>
              <a:rPr lang="en-US" sz="1100" dirty="0"/>
              <a:t>   console.log(array);</a:t>
            </a:r>
          </a:p>
          <a:p>
            <a:pPr marL="274320" lvl="1" indent="0">
              <a:buNone/>
            </a:pPr>
            <a:r>
              <a:rPr lang="en-US" sz="1100" dirty="0"/>
              <a:t>}</a:t>
            </a:r>
          </a:p>
          <a:p>
            <a:pPr marL="274320" lvl="1" indent="0">
              <a:buNone/>
            </a:pPr>
            <a:r>
              <a:rPr lang="en-US" sz="1100" dirty="0" err="1"/>
              <a:t>func</a:t>
            </a:r>
            <a:r>
              <a:rPr lang="en-US" sz="1100" dirty="0"/>
              <a:t>();</a:t>
            </a:r>
          </a:p>
          <a:p>
            <a:r>
              <a:rPr lang="en-US" sz="1100" dirty="0"/>
              <a:t>Output</a:t>
            </a:r>
          </a:p>
          <a:p>
            <a:pPr marL="274320" lvl="1" indent="0">
              <a:buNone/>
            </a:pPr>
            <a:r>
              <a:rPr lang="en-US" sz="1100" dirty="0"/>
              <a:t>[ 'Geeks ', ' Geeks' ]</a:t>
            </a:r>
            <a:endParaRPr lang="en-IN" sz="1100" dirty="0"/>
          </a:p>
        </p:txBody>
      </p:sp>
    </p:spTree>
    <p:extLst>
      <p:ext uri="{BB962C8B-B14F-4D97-AF65-F5344CB8AC3E}">
        <p14:creationId xmlns:p14="http://schemas.microsoft.com/office/powerpoint/2010/main" val="1231118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DCDB-E718-CBCF-F233-2AB723DC3A34}"/>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7D8B6781-EC40-AF01-CB69-F0F0CDBC28AB}"/>
              </a:ext>
            </a:extLst>
          </p:cNvPr>
          <p:cNvSpPr>
            <a:spLocks noGrp="1"/>
          </p:cNvSpPr>
          <p:nvPr>
            <p:ph idx="1"/>
          </p:nvPr>
        </p:nvSpPr>
        <p:spPr>
          <a:xfrm>
            <a:off x="1143000" y="1187777"/>
            <a:ext cx="9872871" cy="4908223"/>
          </a:xfrm>
        </p:spPr>
        <p:txBody>
          <a:bodyPr>
            <a:normAutofit lnSpcReduction="10000"/>
          </a:bodyPr>
          <a:lstStyle/>
          <a:p>
            <a:r>
              <a:rPr lang="en-US" dirty="0"/>
              <a:t>Example 1: </a:t>
            </a:r>
          </a:p>
          <a:p>
            <a:pPr marL="548640" lvl="2" indent="0">
              <a:buNone/>
            </a:pPr>
            <a:r>
              <a:rPr lang="en-US" dirty="0"/>
              <a:t>var str = 'It </a:t>
            </a:r>
            <a:r>
              <a:rPr lang="en-US" dirty="0" err="1"/>
              <a:t>iS</a:t>
            </a:r>
            <a:r>
              <a:rPr lang="en-US" dirty="0"/>
              <a:t> a 5r&amp;e@@t Day.'</a:t>
            </a:r>
          </a:p>
          <a:p>
            <a:pPr marL="548640" lvl="2" indent="0">
              <a:buNone/>
            </a:pPr>
            <a:r>
              <a:rPr lang="en-US" dirty="0"/>
              <a:t>var array = </a:t>
            </a:r>
            <a:r>
              <a:rPr lang="en-US" dirty="0" err="1"/>
              <a:t>str.split</a:t>
            </a:r>
            <a:r>
              <a:rPr lang="en-US" dirty="0"/>
              <a:t>(" ");</a:t>
            </a:r>
          </a:p>
          <a:p>
            <a:pPr marL="548640" lvl="2" indent="0">
              <a:buNone/>
            </a:pPr>
            <a:r>
              <a:rPr lang="en-US" dirty="0"/>
              <a:t>print(array);</a:t>
            </a:r>
          </a:p>
          <a:p>
            <a:r>
              <a:rPr lang="en-US" dirty="0"/>
              <a:t>Output: In this example, the function split() creates an array of strings by splitting str wherever ” ” occurs.</a:t>
            </a:r>
          </a:p>
          <a:p>
            <a:pPr marL="548640" lvl="2" indent="0">
              <a:buNone/>
            </a:pPr>
            <a:r>
              <a:rPr lang="en-US" dirty="0"/>
              <a:t>[It,iS,a,5r&amp;e@@</a:t>
            </a:r>
            <a:r>
              <a:rPr lang="en-US" dirty="0" err="1"/>
              <a:t>t,Day</a:t>
            </a:r>
            <a:r>
              <a:rPr lang="en-US" dirty="0"/>
              <a:t>.]</a:t>
            </a:r>
          </a:p>
          <a:p>
            <a:r>
              <a:rPr lang="en-US" dirty="0"/>
              <a:t>Example 2: </a:t>
            </a:r>
          </a:p>
          <a:p>
            <a:pPr marL="548640" lvl="2" indent="0">
              <a:buNone/>
            </a:pPr>
            <a:r>
              <a:rPr lang="en-US" dirty="0"/>
              <a:t>var str = 'It </a:t>
            </a:r>
            <a:r>
              <a:rPr lang="en-US" dirty="0" err="1"/>
              <a:t>iS</a:t>
            </a:r>
            <a:r>
              <a:rPr lang="en-US" dirty="0"/>
              <a:t> a 5r&amp;e@@t Day.'</a:t>
            </a:r>
          </a:p>
          <a:p>
            <a:pPr marL="548640" lvl="2" indent="0">
              <a:buNone/>
            </a:pPr>
            <a:r>
              <a:rPr lang="en-US" dirty="0"/>
              <a:t>var array = </a:t>
            </a:r>
            <a:r>
              <a:rPr lang="en-US" dirty="0" err="1"/>
              <a:t>str.split</a:t>
            </a:r>
            <a:r>
              <a:rPr lang="en-US" dirty="0"/>
              <a:t>(" ",2);</a:t>
            </a:r>
          </a:p>
          <a:p>
            <a:pPr marL="548640" lvl="2" indent="0">
              <a:buNone/>
            </a:pPr>
            <a:r>
              <a:rPr lang="en-US" dirty="0"/>
              <a:t>print(array);</a:t>
            </a:r>
          </a:p>
          <a:p>
            <a:r>
              <a:rPr lang="en-US" dirty="0"/>
              <a:t>Output: In this example, the function split() creates an array of strings by splitting str wherever ” ” occurs. The second argument 2 limits the number of such splits to only 2.</a:t>
            </a:r>
          </a:p>
          <a:p>
            <a:pPr marL="548640" lvl="2" indent="0">
              <a:buNone/>
            </a:pPr>
            <a:r>
              <a:rPr lang="en-US" dirty="0"/>
              <a:t>[</a:t>
            </a:r>
            <a:r>
              <a:rPr lang="en-US" dirty="0" err="1"/>
              <a:t>It,iS</a:t>
            </a:r>
            <a:r>
              <a:rPr lang="en-US" dirty="0"/>
              <a:t>]</a:t>
            </a:r>
            <a:endParaRPr lang="en-IN" dirty="0"/>
          </a:p>
        </p:txBody>
      </p:sp>
    </p:spTree>
    <p:extLst>
      <p:ext uri="{BB962C8B-B14F-4D97-AF65-F5344CB8AC3E}">
        <p14:creationId xmlns:p14="http://schemas.microsoft.com/office/powerpoint/2010/main" val="3762029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3E88-1717-6031-15C6-7DE6F60A43DC}"/>
              </a:ext>
            </a:extLst>
          </p:cNvPr>
          <p:cNvSpPr>
            <a:spLocks noGrp="1"/>
          </p:cNvSpPr>
          <p:nvPr>
            <p:ph type="title"/>
          </p:nvPr>
        </p:nvSpPr>
        <p:spPr>
          <a:xfrm>
            <a:off x="1143000" y="609600"/>
            <a:ext cx="9875520" cy="549897"/>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F7FE9087-A7BA-9083-0BB1-336E0BE1A36D}"/>
              </a:ext>
            </a:extLst>
          </p:cNvPr>
          <p:cNvSpPr>
            <a:spLocks noGrp="1"/>
          </p:cNvSpPr>
          <p:nvPr>
            <p:ph idx="1"/>
          </p:nvPr>
        </p:nvSpPr>
        <p:spPr>
          <a:xfrm>
            <a:off x="1143000" y="1272619"/>
            <a:ext cx="9872871" cy="4823381"/>
          </a:xfrm>
        </p:spPr>
        <p:txBody>
          <a:bodyPr>
            <a:normAutofit fontScale="62500" lnSpcReduction="20000"/>
          </a:bodyPr>
          <a:lstStyle/>
          <a:p>
            <a:r>
              <a:rPr lang="en-IN" dirty="0"/>
              <a:t>Program 1:</a:t>
            </a:r>
          </a:p>
          <a:p>
            <a:pPr marL="548640" lvl="2" indent="0">
              <a:buNone/>
            </a:pPr>
            <a:r>
              <a:rPr lang="en-IN" dirty="0"/>
              <a:t>function </a:t>
            </a:r>
            <a:r>
              <a:rPr lang="en-IN" dirty="0" err="1"/>
              <a:t>func</a:t>
            </a:r>
            <a:r>
              <a:rPr lang="en-IN" dirty="0"/>
              <a:t>() {</a:t>
            </a:r>
          </a:p>
          <a:p>
            <a:pPr marL="548640" lvl="2" indent="0">
              <a:buNone/>
            </a:pPr>
            <a:r>
              <a:rPr lang="en-IN" dirty="0"/>
              <a:t>    //Original string</a:t>
            </a:r>
          </a:p>
          <a:p>
            <a:pPr marL="548640" lvl="2" indent="0">
              <a:buNone/>
            </a:pPr>
            <a:r>
              <a:rPr lang="en-IN" dirty="0"/>
              <a:t>    var str = 'It </a:t>
            </a:r>
            <a:r>
              <a:rPr lang="en-IN" dirty="0" err="1"/>
              <a:t>iS</a:t>
            </a:r>
            <a:r>
              <a:rPr lang="en-IN" dirty="0"/>
              <a:t> a 5r&amp;e@@t Day.'</a:t>
            </a:r>
          </a:p>
          <a:p>
            <a:pPr marL="548640" lvl="2" indent="0">
              <a:buNone/>
            </a:pPr>
            <a:r>
              <a:rPr lang="en-IN" dirty="0"/>
              <a:t>    var array = </a:t>
            </a:r>
            <a:r>
              <a:rPr lang="en-IN" dirty="0" err="1"/>
              <a:t>str.split</a:t>
            </a:r>
            <a:r>
              <a:rPr lang="en-IN" dirty="0"/>
              <a:t>(" ");</a:t>
            </a:r>
          </a:p>
          <a:p>
            <a:pPr marL="548640" lvl="2" indent="0">
              <a:buNone/>
            </a:pPr>
            <a:r>
              <a:rPr lang="en-IN" dirty="0"/>
              <a:t>    console.log(array); </a:t>
            </a:r>
          </a:p>
          <a:p>
            <a:pPr marL="548640" lvl="2" indent="0">
              <a:buNone/>
            </a:pPr>
            <a:r>
              <a:rPr lang="en-IN" dirty="0"/>
              <a:t>}</a:t>
            </a:r>
          </a:p>
          <a:p>
            <a:pPr marL="548640" lvl="2" indent="0">
              <a:buNone/>
            </a:pPr>
            <a:r>
              <a:rPr lang="en-IN" dirty="0" err="1"/>
              <a:t>func</a:t>
            </a:r>
            <a:r>
              <a:rPr lang="en-IN" dirty="0"/>
              <a:t>();</a:t>
            </a:r>
          </a:p>
          <a:p>
            <a:r>
              <a:rPr lang="en-IN" dirty="0"/>
              <a:t>Output</a:t>
            </a:r>
          </a:p>
          <a:p>
            <a:pPr marL="548640" lvl="2" indent="0">
              <a:buNone/>
            </a:pPr>
            <a:r>
              <a:rPr lang="en-IN" dirty="0"/>
              <a:t>[ 'It', '</a:t>
            </a:r>
            <a:r>
              <a:rPr lang="en-IN" dirty="0" err="1"/>
              <a:t>iS</a:t>
            </a:r>
            <a:r>
              <a:rPr lang="en-IN" dirty="0"/>
              <a:t>', 'a', '5r&amp;e@@t', 'Day.' ]</a:t>
            </a:r>
          </a:p>
          <a:p>
            <a:r>
              <a:rPr lang="en-IN" dirty="0"/>
              <a:t>Program 2:</a:t>
            </a:r>
          </a:p>
          <a:p>
            <a:pPr marL="548640" lvl="2" indent="0">
              <a:buNone/>
            </a:pPr>
            <a:r>
              <a:rPr lang="en-IN" dirty="0"/>
              <a:t>function </a:t>
            </a:r>
            <a:r>
              <a:rPr lang="en-IN" dirty="0" err="1"/>
              <a:t>func</a:t>
            </a:r>
            <a:r>
              <a:rPr lang="en-IN" dirty="0"/>
              <a:t>() {</a:t>
            </a:r>
          </a:p>
          <a:p>
            <a:pPr marL="548640" lvl="2" indent="0">
              <a:buNone/>
            </a:pPr>
            <a:r>
              <a:rPr lang="en-IN" dirty="0"/>
              <a:t>    // Original string</a:t>
            </a:r>
          </a:p>
          <a:p>
            <a:pPr marL="548640" lvl="2" indent="0">
              <a:buNone/>
            </a:pPr>
            <a:r>
              <a:rPr lang="en-IN" dirty="0"/>
              <a:t>    var str = 'It </a:t>
            </a:r>
            <a:r>
              <a:rPr lang="en-IN" dirty="0" err="1"/>
              <a:t>iS</a:t>
            </a:r>
            <a:r>
              <a:rPr lang="en-IN" dirty="0"/>
              <a:t> a 5r&amp;e@@t Day.'</a:t>
            </a:r>
          </a:p>
          <a:p>
            <a:pPr marL="548640" lvl="2" indent="0">
              <a:buNone/>
            </a:pPr>
            <a:r>
              <a:rPr lang="en-IN" dirty="0"/>
              <a:t>    // Splitting up to 2 terms</a:t>
            </a:r>
          </a:p>
          <a:p>
            <a:pPr marL="548640" lvl="2" indent="0">
              <a:buNone/>
            </a:pPr>
            <a:r>
              <a:rPr lang="en-IN" dirty="0"/>
              <a:t>    var array = </a:t>
            </a:r>
            <a:r>
              <a:rPr lang="en-IN" dirty="0" err="1"/>
              <a:t>str.split</a:t>
            </a:r>
            <a:r>
              <a:rPr lang="en-IN" dirty="0"/>
              <a:t>(" ",2);</a:t>
            </a:r>
          </a:p>
          <a:p>
            <a:pPr marL="548640" lvl="2" indent="0">
              <a:buNone/>
            </a:pPr>
            <a:r>
              <a:rPr lang="en-IN" dirty="0"/>
              <a:t>    console.log(array);</a:t>
            </a:r>
          </a:p>
          <a:p>
            <a:pPr marL="548640" lvl="2" indent="0">
              <a:buNone/>
            </a:pPr>
            <a:r>
              <a:rPr lang="en-IN" dirty="0"/>
              <a:t>}</a:t>
            </a:r>
          </a:p>
          <a:p>
            <a:pPr marL="548640" lvl="2" indent="0">
              <a:buNone/>
            </a:pPr>
            <a:r>
              <a:rPr lang="en-IN" dirty="0" err="1"/>
              <a:t>func</a:t>
            </a:r>
            <a:r>
              <a:rPr lang="en-IN" dirty="0"/>
              <a:t>();</a:t>
            </a:r>
          </a:p>
          <a:p>
            <a:r>
              <a:rPr lang="en-IN" dirty="0"/>
              <a:t>Output</a:t>
            </a:r>
          </a:p>
          <a:p>
            <a:pPr marL="548640" lvl="2" indent="0">
              <a:buNone/>
            </a:pPr>
            <a:r>
              <a:rPr lang="en-IN" dirty="0"/>
              <a:t>[ 'It', '</a:t>
            </a:r>
            <a:r>
              <a:rPr lang="en-IN" dirty="0" err="1"/>
              <a:t>iS</a:t>
            </a:r>
            <a:r>
              <a:rPr lang="en-IN" dirty="0"/>
              <a:t>' ]</a:t>
            </a:r>
          </a:p>
        </p:txBody>
      </p:sp>
    </p:spTree>
    <p:extLst>
      <p:ext uri="{BB962C8B-B14F-4D97-AF65-F5344CB8AC3E}">
        <p14:creationId xmlns:p14="http://schemas.microsoft.com/office/powerpoint/2010/main" val="4119432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599B-9798-20CB-A825-822179B9287B}"/>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4196ECC8-8441-A5A9-08B4-68F89AF0351B}"/>
              </a:ext>
            </a:extLst>
          </p:cNvPr>
          <p:cNvSpPr>
            <a:spLocks noGrp="1"/>
          </p:cNvSpPr>
          <p:nvPr>
            <p:ph idx="1"/>
          </p:nvPr>
        </p:nvSpPr>
        <p:spPr>
          <a:xfrm>
            <a:off x="1143000" y="1348033"/>
            <a:ext cx="9872871" cy="4986779"/>
          </a:xfrm>
        </p:spPr>
        <p:txBody>
          <a:bodyPr>
            <a:normAutofit fontScale="62500" lnSpcReduction="20000"/>
          </a:bodyPr>
          <a:lstStyle/>
          <a:p>
            <a:r>
              <a:rPr lang="en-US" dirty="0"/>
              <a:t>Array join() Method</a:t>
            </a:r>
          </a:p>
          <a:p>
            <a:r>
              <a:rPr lang="en-US" dirty="0"/>
              <a:t>The </a:t>
            </a:r>
            <a:r>
              <a:rPr lang="en-US" dirty="0" err="1"/>
              <a:t>arr.join</a:t>
            </a:r>
            <a:r>
              <a:rPr lang="en-US" dirty="0"/>
              <a:t>() method is used to join the elements of an array into a string. The elements of the string will be separated by a specified separator and its default value is a comma(, ).</a:t>
            </a:r>
          </a:p>
          <a:p>
            <a:r>
              <a:rPr lang="en-US" dirty="0"/>
              <a:t>Syntax:</a:t>
            </a:r>
          </a:p>
          <a:p>
            <a:pPr marL="274320" lvl="1" indent="0">
              <a:buNone/>
            </a:pPr>
            <a:r>
              <a:rPr lang="en-US" dirty="0" err="1"/>
              <a:t>array.join</a:t>
            </a:r>
            <a:r>
              <a:rPr lang="en-US" dirty="0"/>
              <a:t>(separator)</a:t>
            </a:r>
          </a:p>
          <a:p>
            <a:r>
              <a:rPr lang="en-US" dirty="0"/>
              <a:t>Parameters: This method accepts single parameter as mentioned above and described below:</a:t>
            </a:r>
          </a:p>
          <a:p>
            <a:pPr lvl="1"/>
            <a:r>
              <a:rPr lang="en-US" dirty="0"/>
              <a:t>separator: It is Optional </a:t>
            </a:r>
            <a:r>
              <a:rPr lang="en-US" dirty="0" err="1"/>
              <a:t>i.e</a:t>
            </a:r>
            <a:r>
              <a:rPr lang="en-US" dirty="0"/>
              <a:t>, it can be either used as parameter or not. Its default value is comma(, ).</a:t>
            </a:r>
          </a:p>
          <a:p>
            <a:r>
              <a:rPr lang="en-US" dirty="0"/>
              <a:t>Return Value: It returns the string which contain the collection of array's elements.</a:t>
            </a:r>
          </a:p>
          <a:p>
            <a:r>
              <a:rPr lang="en-US" dirty="0"/>
              <a:t>Below example illustrate the Array join() method in JavaScript: </a:t>
            </a:r>
          </a:p>
          <a:p>
            <a:r>
              <a:rPr lang="en-US" dirty="0"/>
              <a:t>Example 1: In this example the function join() joins together the elements of the array into a string using ‘|’.</a:t>
            </a:r>
          </a:p>
          <a:p>
            <a:pPr marL="274320" lvl="1" indent="0">
              <a:buNone/>
            </a:pPr>
            <a:r>
              <a:rPr lang="en-US" dirty="0"/>
              <a:t>var a = [1, 2, 3, 4, 5, 6];</a:t>
            </a:r>
          </a:p>
          <a:p>
            <a:pPr marL="274320" lvl="1" indent="0">
              <a:buNone/>
            </a:pPr>
            <a:r>
              <a:rPr lang="en-US" dirty="0"/>
              <a:t>print(</a:t>
            </a:r>
            <a:r>
              <a:rPr lang="en-US" dirty="0" err="1"/>
              <a:t>a.join</a:t>
            </a:r>
            <a:r>
              <a:rPr lang="en-US" dirty="0"/>
              <a:t>('|'));	//1|2|3|4|5|6</a:t>
            </a:r>
          </a:p>
          <a:p>
            <a:r>
              <a:rPr lang="en-US" dirty="0"/>
              <a:t>Example 2: In this example the function join() joins together the elements of the array into a string using ‘, ‘ since it is the default value.</a:t>
            </a:r>
          </a:p>
          <a:p>
            <a:pPr marL="274320" lvl="1" indent="0">
              <a:buNone/>
            </a:pPr>
            <a:r>
              <a:rPr lang="en-US" dirty="0"/>
              <a:t>var a = [1, 2, 3, 4, 5, 6];</a:t>
            </a:r>
          </a:p>
          <a:p>
            <a:pPr marL="274320" lvl="1" indent="0">
              <a:buNone/>
            </a:pPr>
            <a:r>
              <a:rPr lang="en-US" dirty="0"/>
              <a:t>print(</a:t>
            </a:r>
            <a:r>
              <a:rPr lang="en-US" dirty="0" err="1"/>
              <a:t>a.join</a:t>
            </a:r>
            <a:r>
              <a:rPr lang="en-US" dirty="0"/>
              <a:t>());	//1, 2, 3, 4, 5, 6 </a:t>
            </a:r>
          </a:p>
          <a:p>
            <a:r>
              <a:rPr lang="en-US" dirty="0"/>
              <a:t>Example 3: In this example the function join() joins together the elements of the array into a string using ‘ ‘ (empty string).</a:t>
            </a:r>
          </a:p>
          <a:p>
            <a:pPr marL="274320" lvl="1" indent="0">
              <a:buNone/>
            </a:pPr>
            <a:r>
              <a:rPr lang="en-US" dirty="0"/>
              <a:t>var a = [1, 2, 3, 4, 5, 6];</a:t>
            </a:r>
          </a:p>
          <a:p>
            <a:pPr marL="274320" lvl="1" indent="0">
              <a:buNone/>
            </a:pPr>
            <a:r>
              <a:rPr lang="en-US" dirty="0"/>
              <a:t>print(</a:t>
            </a:r>
            <a:r>
              <a:rPr lang="en-US" dirty="0" err="1"/>
              <a:t>a.join</a:t>
            </a:r>
            <a:r>
              <a:rPr lang="en-US" dirty="0"/>
              <a:t>(''));	//123456</a:t>
            </a:r>
          </a:p>
          <a:p>
            <a:endParaRPr lang="en-US" dirty="0"/>
          </a:p>
          <a:p>
            <a:endParaRPr lang="en-IN" dirty="0"/>
          </a:p>
        </p:txBody>
      </p:sp>
    </p:spTree>
    <p:extLst>
      <p:ext uri="{BB962C8B-B14F-4D97-AF65-F5344CB8AC3E}">
        <p14:creationId xmlns:p14="http://schemas.microsoft.com/office/powerpoint/2010/main" val="157160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BF96-8A72-A016-EF07-7C6998F9A5C8}"/>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Split and Join</a:t>
            </a:r>
            <a:endParaRPr lang="en-IN" dirty="0"/>
          </a:p>
        </p:txBody>
      </p:sp>
      <p:sp>
        <p:nvSpPr>
          <p:cNvPr id="3" name="Content Placeholder 2">
            <a:extLst>
              <a:ext uri="{FF2B5EF4-FFF2-40B4-BE49-F238E27FC236}">
                <a16:creationId xmlns:a16="http://schemas.microsoft.com/office/drawing/2014/main" id="{693D3658-1E08-80E6-BEE0-AD5A1FD2827E}"/>
              </a:ext>
            </a:extLst>
          </p:cNvPr>
          <p:cNvSpPr>
            <a:spLocks noGrp="1"/>
          </p:cNvSpPr>
          <p:nvPr>
            <p:ph idx="1"/>
          </p:nvPr>
        </p:nvSpPr>
        <p:spPr>
          <a:xfrm>
            <a:off x="1143000" y="1395167"/>
            <a:ext cx="9872871" cy="4700833"/>
          </a:xfrm>
        </p:spPr>
        <p:txBody>
          <a:bodyPr>
            <a:normAutofit fontScale="92500" lnSpcReduction="20000"/>
          </a:bodyPr>
          <a:lstStyle/>
          <a:p>
            <a:r>
              <a:rPr lang="en-IN" dirty="0"/>
              <a:t>Program 1:</a:t>
            </a:r>
          </a:p>
          <a:p>
            <a:pPr marL="548640" lvl="2" indent="0">
              <a:buNone/>
            </a:pPr>
            <a:r>
              <a:rPr lang="en-IN" dirty="0"/>
              <a:t>function </a:t>
            </a:r>
            <a:r>
              <a:rPr lang="en-IN" dirty="0" err="1"/>
              <a:t>func</a:t>
            </a:r>
            <a:r>
              <a:rPr lang="en-IN" dirty="0"/>
              <a:t>() { </a:t>
            </a:r>
          </a:p>
          <a:p>
            <a:pPr marL="548640" lvl="2" indent="0">
              <a:buNone/>
            </a:pPr>
            <a:r>
              <a:rPr lang="en-IN" dirty="0"/>
              <a:t>      var a = [ 1, 2, 3, 4, 5, 6 ]; </a:t>
            </a:r>
          </a:p>
          <a:p>
            <a:pPr marL="548640" lvl="2" indent="0">
              <a:buNone/>
            </a:pPr>
            <a:r>
              <a:rPr lang="en-IN" dirty="0"/>
              <a:t>      console.log(</a:t>
            </a:r>
            <a:r>
              <a:rPr lang="en-IN" dirty="0" err="1"/>
              <a:t>a.join</a:t>
            </a:r>
            <a:r>
              <a:rPr lang="en-IN" dirty="0"/>
              <a:t>()); </a:t>
            </a:r>
          </a:p>
          <a:p>
            <a:pPr marL="548640" lvl="2" indent="0">
              <a:buNone/>
            </a:pPr>
            <a:r>
              <a:rPr lang="en-IN" dirty="0"/>
              <a:t>}  </a:t>
            </a:r>
          </a:p>
          <a:p>
            <a:pPr marL="548640" lvl="2" indent="0">
              <a:buNone/>
            </a:pPr>
            <a:r>
              <a:rPr lang="en-IN" dirty="0" err="1"/>
              <a:t>func</a:t>
            </a:r>
            <a:r>
              <a:rPr lang="en-IN" dirty="0"/>
              <a:t>(); </a:t>
            </a:r>
          </a:p>
          <a:p>
            <a:r>
              <a:rPr lang="en-IN" dirty="0"/>
              <a:t>Output</a:t>
            </a:r>
          </a:p>
          <a:p>
            <a:pPr marL="548640" lvl="2" indent="0">
              <a:buNone/>
            </a:pPr>
            <a:r>
              <a:rPr lang="en-IN" dirty="0"/>
              <a:t>1,2,3,4,5,6</a:t>
            </a:r>
          </a:p>
          <a:p>
            <a:r>
              <a:rPr lang="en-IN" dirty="0"/>
              <a:t>Program 2:</a:t>
            </a:r>
          </a:p>
          <a:p>
            <a:pPr marL="548640" lvl="2" indent="0">
              <a:buNone/>
            </a:pPr>
            <a:r>
              <a:rPr lang="en-IN" dirty="0"/>
              <a:t>   function </a:t>
            </a:r>
            <a:r>
              <a:rPr lang="en-IN" dirty="0" err="1"/>
              <a:t>func</a:t>
            </a:r>
            <a:r>
              <a:rPr lang="en-IN" dirty="0"/>
              <a:t>() { </a:t>
            </a:r>
          </a:p>
          <a:p>
            <a:pPr marL="548640" lvl="2" indent="0">
              <a:buNone/>
            </a:pPr>
            <a:r>
              <a:rPr lang="en-IN" dirty="0"/>
              <a:t>      var a = [ 1, 2, 3, 4, 5, 6 ]; </a:t>
            </a:r>
          </a:p>
          <a:p>
            <a:pPr marL="548640" lvl="2" indent="0">
              <a:buNone/>
            </a:pPr>
            <a:r>
              <a:rPr lang="en-IN" dirty="0"/>
              <a:t>      console.log(</a:t>
            </a:r>
            <a:r>
              <a:rPr lang="en-IN" dirty="0" err="1"/>
              <a:t>a.join</a:t>
            </a:r>
            <a:r>
              <a:rPr lang="en-IN" dirty="0"/>
              <a:t>('')); </a:t>
            </a:r>
          </a:p>
          <a:p>
            <a:pPr marL="548640" lvl="2" indent="0">
              <a:buNone/>
            </a:pPr>
            <a:r>
              <a:rPr lang="en-IN" dirty="0"/>
              <a:t>   } </a:t>
            </a:r>
          </a:p>
          <a:p>
            <a:pPr marL="548640" lvl="2" indent="0">
              <a:buNone/>
            </a:pPr>
            <a:r>
              <a:rPr lang="en-IN" dirty="0"/>
              <a:t>   </a:t>
            </a:r>
            <a:r>
              <a:rPr lang="en-IN" dirty="0" err="1"/>
              <a:t>func</a:t>
            </a:r>
            <a:r>
              <a:rPr lang="en-IN" dirty="0"/>
              <a:t>();</a:t>
            </a:r>
          </a:p>
          <a:p>
            <a:r>
              <a:rPr lang="en-IN" dirty="0"/>
              <a:t>Output</a:t>
            </a:r>
          </a:p>
          <a:p>
            <a:pPr marL="548640" lvl="2" indent="0">
              <a:buNone/>
            </a:pPr>
            <a:r>
              <a:rPr lang="en-IN" dirty="0"/>
              <a:t>123456</a:t>
            </a:r>
          </a:p>
          <a:p>
            <a:endParaRPr lang="en-IN" dirty="0"/>
          </a:p>
        </p:txBody>
      </p:sp>
    </p:spTree>
    <p:extLst>
      <p:ext uri="{BB962C8B-B14F-4D97-AF65-F5344CB8AC3E}">
        <p14:creationId xmlns:p14="http://schemas.microsoft.com/office/powerpoint/2010/main" val="300456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C6E9-D45C-4A5D-916C-0E4E41525266}"/>
              </a:ext>
            </a:extLst>
          </p:cNvPr>
          <p:cNvSpPr>
            <a:spLocks noGrp="1"/>
          </p:cNvSpPr>
          <p:nvPr>
            <p:ph type="title"/>
          </p:nvPr>
        </p:nvSpPr>
        <p:spPr>
          <a:xfrm>
            <a:off x="1143000" y="609600"/>
            <a:ext cx="9875520" cy="502763"/>
          </a:xfrm>
        </p:spPr>
        <p:txBody>
          <a:bodyPr>
            <a:noAutofit/>
          </a:bodyPr>
          <a:lstStyle/>
          <a:p>
            <a:r>
              <a:rPr lang="en-US" sz="3200" b="0" i="0" dirty="0">
                <a:effectLst/>
                <a:latin typeface="sofia-pro"/>
              </a:rPr>
              <a:t>Basic Properties of Arrays and Iterating over Array</a:t>
            </a:r>
            <a:endParaRPr lang="en-US" sz="3200" dirty="0"/>
          </a:p>
        </p:txBody>
      </p:sp>
      <p:sp>
        <p:nvSpPr>
          <p:cNvPr id="3" name="Content Placeholder 2">
            <a:extLst>
              <a:ext uri="{FF2B5EF4-FFF2-40B4-BE49-F238E27FC236}">
                <a16:creationId xmlns:a16="http://schemas.microsoft.com/office/drawing/2014/main" id="{A58867D1-30F0-4DD5-8290-8220290A0707}"/>
              </a:ext>
            </a:extLst>
          </p:cNvPr>
          <p:cNvSpPr>
            <a:spLocks noGrp="1"/>
          </p:cNvSpPr>
          <p:nvPr>
            <p:ph idx="1"/>
          </p:nvPr>
        </p:nvSpPr>
        <p:spPr>
          <a:xfrm>
            <a:off x="1143000" y="1489435"/>
            <a:ext cx="9872871" cy="4606565"/>
          </a:xfrm>
        </p:spPr>
        <p:txBody>
          <a:bodyPr>
            <a:normAutofit/>
          </a:bodyPr>
          <a:lstStyle/>
          <a:p>
            <a:r>
              <a:rPr lang="en-US" dirty="0"/>
              <a:t>Example: An array in JavaScript can hold different elements that can store Numbers, Strings, and Boolean in a single array.</a:t>
            </a:r>
          </a:p>
          <a:p>
            <a:pPr marL="548640" lvl="2" indent="0">
              <a:buNone/>
            </a:pPr>
            <a:r>
              <a:rPr lang="en-US" dirty="0"/>
              <a:t>// Storing number, boolean, strings in an Array</a:t>
            </a:r>
          </a:p>
          <a:p>
            <a:pPr marL="548640" lvl="2" indent="0">
              <a:buNone/>
            </a:pPr>
            <a:r>
              <a:rPr lang="en-US" dirty="0"/>
              <a:t>var house = ["1BHK", 25000, "2BHK", 50000, "Rent", true];</a:t>
            </a:r>
          </a:p>
          <a:p>
            <a:endParaRPr lang="en-US" dirty="0"/>
          </a:p>
          <a:p>
            <a:r>
              <a:rPr lang="en-US" dirty="0"/>
              <a:t>Example: Accessing Array Elements of an Array in JavaScript are indexed from 0 so we can access array elements as follows.</a:t>
            </a:r>
          </a:p>
          <a:p>
            <a:pPr marL="548640" lvl="2" indent="0">
              <a:buNone/>
            </a:pPr>
            <a:r>
              <a:rPr lang="en-US" dirty="0"/>
              <a:t>var house = ["1BHK", 25000, "2BHK", 50000, "Rent", true];</a:t>
            </a:r>
          </a:p>
          <a:p>
            <a:pPr marL="548640" lvl="2" indent="0">
              <a:buNone/>
            </a:pPr>
            <a:r>
              <a:rPr lang="en-US" dirty="0"/>
              <a:t>alert(house[0]+" cost= "+house[1]);</a:t>
            </a:r>
          </a:p>
          <a:p>
            <a:pPr marL="548640" lvl="2" indent="0">
              <a:buNone/>
            </a:pPr>
            <a:r>
              <a:rPr lang="en-US" dirty="0"/>
              <a:t>var cost_1BHK = house[1];</a:t>
            </a:r>
          </a:p>
          <a:p>
            <a:pPr marL="548640" lvl="2" indent="0">
              <a:buNone/>
            </a:pPr>
            <a:r>
              <a:rPr lang="en-US" dirty="0"/>
              <a:t>var </a:t>
            </a:r>
            <a:r>
              <a:rPr lang="en-US" dirty="0" err="1"/>
              <a:t>is_for_rent</a:t>
            </a:r>
            <a:r>
              <a:rPr lang="en-US" dirty="0"/>
              <a:t> = house[5];</a:t>
            </a:r>
          </a:p>
          <a:p>
            <a:pPr marL="548640" lvl="2" indent="0">
              <a:buNone/>
            </a:pPr>
            <a:r>
              <a:rPr lang="en-US" dirty="0"/>
              <a:t>alert("Cost of 1BHK = "+ cost_1BHK);</a:t>
            </a:r>
          </a:p>
          <a:p>
            <a:pPr marL="548640" lvl="2" indent="0">
              <a:buNone/>
            </a:pPr>
            <a:r>
              <a:rPr lang="en-US" dirty="0"/>
              <a:t>alert("Is house for rent = ")+ </a:t>
            </a:r>
            <a:r>
              <a:rPr lang="en-US" dirty="0" err="1"/>
              <a:t>is_for_rent</a:t>
            </a:r>
            <a:r>
              <a:rPr lang="en-US" dirty="0"/>
              <a:t>);</a:t>
            </a:r>
          </a:p>
        </p:txBody>
      </p:sp>
    </p:spTree>
    <p:extLst>
      <p:ext uri="{BB962C8B-B14F-4D97-AF65-F5344CB8AC3E}">
        <p14:creationId xmlns:p14="http://schemas.microsoft.com/office/powerpoint/2010/main" val="211489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F47B-B3A9-BD09-8038-CE9325ECA9B9}"/>
              </a:ext>
            </a:extLst>
          </p:cNvPr>
          <p:cNvSpPr>
            <a:spLocks noGrp="1"/>
          </p:cNvSpPr>
          <p:nvPr>
            <p:ph type="title"/>
          </p:nvPr>
        </p:nvSpPr>
        <p:spPr>
          <a:xfrm>
            <a:off x="1143000" y="609600"/>
            <a:ext cx="9875520" cy="842128"/>
          </a:xfrm>
        </p:spPr>
        <p:txBody>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655FE43D-C0D8-737A-9C63-9F6484F510F0}"/>
              </a:ext>
            </a:extLst>
          </p:cNvPr>
          <p:cNvSpPr>
            <a:spLocks noGrp="1"/>
          </p:cNvSpPr>
          <p:nvPr>
            <p:ph idx="1"/>
          </p:nvPr>
        </p:nvSpPr>
        <p:spPr>
          <a:xfrm>
            <a:off x="1143000" y="1451728"/>
            <a:ext cx="9872871" cy="4644272"/>
          </a:xfrm>
        </p:spPr>
        <p:txBody>
          <a:bodyPr>
            <a:normAutofit fontScale="92500" lnSpcReduction="10000"/>
          </a:bodyPr>
          <a:lstStyle/>
          <a:p>
            <a:r>
              <a:rPr lang="en-US" sz="2800" dirty="0"/>
              <a:t>Spread operator allows an </a:t>
            </a:r>
            <a:r>
              <a:rPr lang="en-US" sz="2800" dirty="0" err="1"/>
              <a:t>iterable</a:t>
            </a:r>
            <a:r>
              <a:rPr lang="en-US" sz="2800" dirty="0"/>
              <a:t> to expand in places where 0+ arguments are expected. It is mostly used in the variable array where there is more than one value expected. It allows us the privilege to obtain a list of parameters from an array. Syntax of Spread operator is same as Rest parameter but it works completely opposite of it.</a:t>
            </a:r>
          </a:p>
          <a:p>
            <a:r>
              <a:rPr lang="en-US" sz="2800" dirty="0"/>
              <a:t>Syntax:</a:t>
            </a:r>
          </a:p>
          <a:p>
            <a:pPr marL="274320" lvl="1" indent="0">
              <a:buNone/>
            </a:pPr>
            <a:r>
              <a:rPr lang="en-US" sz="2800" dirty="0"/>
              <a:t>var variablename1 = [...value]; </a:t>
            </a:r>
          </a:p>
          <a:p>
            <a:r>
              <a:rPr lang="en-US" sz="2800" dirty="0"/>
              <a:t>In the above syntax, … is spread operator which will target all values in particular variable. When … occurs in function call or alike, it is called a spread operator. Spread operator can be used in many cases, like when we want to expand, copy, </a:t>
            </a:r>
            <a:r>
              <a:rPr lang="en-US" sz="2800" dirty="0" err="1"/>
              <a:t>concat</a:t>
            </a:r>
            <a:r>
              <a:rPr lang="en-US" sz="2800" dirty="0"/>
              <a:t> with math object. Let’s look at each of them one by one:</a:t>
            </a:r>
            <a:endParaRPr lang="en-IN" sz="2800" dirty="0"/>
          </a:p>
        </p:txBody>
      </p:sp>
    </p:spTree>
    <p:extLst>
      <p:ext uri="{BB962C8B-B14F-4D97-AF65-F5344CB8AC3E}">
        <p14:creationId xmlns:p14="http://schemas.microsoft.com/office/powerpoint/2010/main" val="3016932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83D-F044-0908-1CD9-9C7EB5DBE31E}"/>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AB0CEA0B-6394-8DA3-6AA9-32BB37889807}"/>
              </a:ext>
            </a:extLst>
          </p:cNvPr>
          <p:cNvSpPr>
            <a:spLocks noGrp="1"/>
          </p:cNvSpPr>
          <p:nvPr>
            <p:ph idx="1"/>
          </p:nvPr>
        </p:nvSpPr>
        <p:spPr>
          <a:xfrm>
            <a:off x="1143000" y="1432874"/>
            <a:ext cx="9872871" cy="4663126"/>
          </a:xfrm>
        </p:spPr>
        <p:txBody>
          <a:bodyPr>
            <a:normAutofit fontScale="62500" lnSpcReduction="20000"/>
          </a:bodyPr>
          <a:lstStyle/>
          <a:p>
            <a:r>
              <a:rPr lang="en-US" dirty="0" err="1"/>
              <a:t>Concat</a:t>
            </a:r>
            <a:r>
              <a:rPr lang="en-US" dirty="0"/>
              <a:t>()</a:t>
            </a:r>
          </a:p>
          <a:p>
            <a:r>
              <a:rPr lang="en-US" dirty="0"/>
              <a:t>The </a:t>
            </a:r>
            <a:r>
              <a:rPr lang="en-US" dirty="0" err="1"/>
              <a:t>concat</a:t>
            </a:r>
            <a:r>
              <a:rPr lang="en-US" dirty="0"/>
              <a:t>() method provided by JavaScript helps in concatenation of two or more strings(String </a:t>
            </a:r>
            <a:r>
              <a:rPr lang="en-US" dirty="0" err="1"/>
              <a:t>concat</a:t>
            </a:r>
            <a:r>
              <a:rPr lang="en-US" dirty="0"/>
              <a:t>() ) or is used to merge two or more arrays. In case of arrays, this method does not change the existing arrays but instead returns a new array.</a:t>
            </a:r>
          </a:p>
          <a:p>
            <a:pPr marL="548640" lvl="2" indent="0">
              <a:buNone/>
            </a:pPr>
            <a:r>
              <a:rPr lang="en-US" dirty="0"/>
              <a:t>// normal array </a:t>
            </a:r>
            <a:r>
              <a:rPr lang="en-US" dirty="0" err="1"/>
              <a:t>concat</a:t>
            </a:r>
            <a:r>
              <a:rPr lang="en-US" dirty="0"/>
              <a:t>() method</a:t>
            </a:r>
          </a:p>
          <a:p>
            <a:pPr marL="548640" lvl="2" indent="0">
              <a:buNone/>
            </a:pPr>
            <a:r>
              <a:rPr lang="en-US" dirty="0"/>
              <a:t>let </a:t>
            </a:r>
            <a:r>
              <a:rPr lang="en-US" dirty="0" err="1"/>
              <a:t>arr</a:t>
            </a:r>
            <a:r>
              <a:rPr lang="en-US" dirty="0"/>
              <a:t> = [1,2,3];</a:t>
            </a:r>
          </a:p>
          <a:p>
            <a:pPr marL="548640" lvl="2" indent="0">
              <a:buNone/>
            </a:pPr>
            <a:r>
              <a:rPr lang="en-US" dirty="0"/>
              <a:t>let arr2 = [4,5];</a:t>
            </a:r>
          </a:p>
          <a:p>
            <a:pPr marL="548640" lvl="2" indent="0">
              <a:buNone/>
            </a:pPr>
            <a:r>
              <a:rPr lang="en-US" dirty="0" err="1"/>
              <a:t>arr</a:t>
            </a:r>
            <a:r>
              <a:rPr lang="en-US" dirty="0"/>
              <a:t> = </a:t>
            </a:r>
            <a:r>
              <a:rPr lang="en-US" dirty="0" err="1"/>
              <a:t>arr.concat</a:t>
            </a:r>
            <a:r>
              <a:rPr lang="en-US" dirty="0"/>
              <a:t>(arr2);</a:t>
            </a:r>
          </a:p>
          <a:p>
            <a:pPr marL="548640" lvl="2" indent="0">
              <a:buNone/>
            </a:pPr>
            <a:r>
              <a:rPr lang="en-US" dirty="0"/>
              <a:t>console.log(</a:t>
            </a:r>
            <a:r>
              <a:rPr lang="en-US" dirty="0" err="1"/>
              <a:t>arr</a:t>
            </a:r>
            <a:r>
              <a:rPr lang="en-US" dirty="0"/>
              <a:t>); // [ 1, 2, 3, 4, 5 ]</a:t>
            </a:r>
          </a:p>
          <a:p>
            <a:r>
              <a:rPr lang="en-US" dirty="0"/>
              <a:t>Output</a:t>
            </a:r>
          </a:p>
          <a:p>
            <a:pPr marL="548640" lvl="2" indent="0">
              <a:buNone/>
            </a:pPr>
            <a:r>
              <a:rPr lang="en-US" dirty="0"/>
              <a:t>[ 1, 2, 3, 4, 5 ]</a:t>
            </a:r>
          </a:p>
          <a:p>
            <a:r>
              <a:rPr lang="en-US" dirty="0"/>
              <a:t>We can achieve the same output with the help of the spread operator, the code will look something like this:</a:t>
            </a:r>
          </a:p>
          <a:p>
            <a:pPr marL="548640" lvl="2" indent="0">
              <a:buNone/>
            </a:pPr>
            <a:r>
              <a:rPr lang="en-US" dirty="0"/>
              <a:t>// spread operator doing the </a:t>
            </a:r>
            <a:r>
              <a:rPr lang="en-US" dirty="0" err="1"/>
              <a:t>concat</a:t>
            </a:r>
            <a:r>
              <a:rPr lang="en-US" dirty="0"/>
              <a:t> job</a:t>
            </a:r>
          </a:p>
          <a:p>
            <a:pPr marL="548640" lvl="2" indent="0">
              <a:buNone/>
            </a:pPr>
            <a:r>
              <a:rPr lang="en-US" dirty="0"/>
              <a:t>let </a:t>
            </a:r>
            <a:r>
              <a:rPr lang="en-US" dirty="0" err="1"/>
              <a:t>arr</a:t>
            </a:r>
            <a:r>
              <a:rPr lang="en-US" dirty="0"/>
              <a:t> = [1,2,3];</a:t>
            </a:r>
          </a:p>
          <a:p>
            <a:pPr marL="548640" lvl="2" indent="0">
              <a:buNone/>
            </a:pPr>
            <a:r>
              <a:rPr lang="en-US" dirty="0"/>
              <a:t>let arr2 = [4,5];</a:t>
            </a:r>
          </a:p>
          <a:p>
            <a:pPr marL="548640" lvl="2" indent="0">
              <a:buNone/>
            </a:pPr>
            <a:r>
              <a:rPr lang="en-US" dirty="0" err="1"/>
              <a:t>arr</a:t>
            </a:r>
            <a:r>
              <a:rPr lang="en-US" dirty="0"/>
              <a:t> = [...</a:t>
            </a:r>
            <a:r>
              <a:rPr lang="en-US" dirty="0" err="1"/>
              <a:t>arr</a:t>
            </a:r>
            <a:r>
              <a:rPr lang="en-US" dirty="0"/>
              <a:t>,...arr2];</a:t>
            </a:r>
          </a:p>
          <a:p>
            <a:pPr marL="548640" lvl="2" indent="0">
              <a:buNone/>
            </a:pPr>
            <a:r>
              <a:rPr lang="en-US" dirty="0"/>
              <a:t>console.log(</a:t>
            </a:r>
            <a:r>
              <a:rPr lang="en-US" dirty="0" err="1"/>
              <a:t>arr</a:t>
            </a:r>
            <a:r>
              <a:rPr lang="en-US" dirty="0"/>
              <a:t>); // [ 1, 2, 3, 4, 5 ]</a:t>
            </a:r>
          </a:p>
          <a:p>
            <a:r>
              <a:rPr lang="en-US" dirty="0"/>
              <a:t>Output</a:t>
            </a:r>
          </a:p>
          <a:p>
            <a:pPr marL="548640" lvl="2" indent="0">
              <a:buNone/>
            </a:pPr>
            <a:r>
              <a:rPr lang="en-US" dirty="0"/>
              <a:t>[ 1, 2, 3, 4, 5 ]</a:t>
            </a:r>
          </a:p>
          <a:p>
            <a:r>
              <a:rPr lang="en-US" dirty="0"/>
              <a:t>Note: Though we can achieve the same result, but it is not recommended to use the spread in this particular case, as for a large data set it will work slower as when compared to the native </a:t>
            </a:r>
            <a:r>
              <a:rPr lang="en-US" dirty="0" err="1"/>
              <a:t>concat</a:t>
            </a:r>
            <a:r>
              <a:rPr lang="en-US" dirty="0"/>
              <a:t>() method.</a:t>
            </a:r>
            <a:endParaRPr lang="en-IN" dirty="0"/>
          </a:p>
        </p:txBody>
      </p:sp>
    </p:spTree>
    <p:extLst>
      <p:ext uri="{BB962C8B-B14F-4D97-AF65-F5344CB8AC3E}">
        <p14:creationId xmlns:p14="http://schemas.microsoft.com/office/powerpoint/2010/main" val="195435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C2A8-61B4-54E1-3311-468573DEEF9E}"/>
              </a:ext>
            </a:extLst>
          </p:cNvPr>
          <p:cNvSpPr>
            <a:spLocks noGrp="1"/>
          </p:cNvSpPr>
          <p:nvPr>
            <p:ph type="title"/>
          </p:nvPr>
        </p:nvSpPr>
        <p:spPr>
          <a:xfrm>
            <a:off x="1143000" y="609600"/>
            <a:ext cx="9875520" cy="587604"/>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53162687-02E8-81C0-B214-AC3BF79F192C}"/>
              </a:ext>
            </a:extLst>
          </p:cNvPr>
          <p:cNvSpPr>
            <a:spLocks noGrp="1"/>
          </p:cNvSpPr>
          <p:nvPr>
            <p:ph idx="1"/>
          </p:nvPr>
        </p:nvSpPr>
        <p:spPr>
          <a:xfrm>
            <a:off x="1143000" y="1300899"/>
            <a:ext cx="9872871" cy="4795101"/>
          </a:xfrm>
        </p:spPr>
        <p:txBody>
          <a:bodyPr>
            <a:normAutofit fontScale="47500" lnSpcReduction="20000"/>
          </a:bodyPr>
          <a:lstStyle/>
          <a:p>
            <a:r>
              <a:rPr lang="en-US" dirty="0"/>
              <a:t>Copy(like splice method)</a:t>
            </a:r>
          </a:p>
          <a:p>
            <a:r>
              <a:rPr lang="en-US" dirty="0"/>
              <a:t>In order to copy the content of array to another we can do something like this:</a:t>
            </a:r>
          </a:p>
          <a:p>
            <a:pPr marL="548640" lvl="2" indent="0">
              <a:buNone/>
            </a:pPr>
            <a:r>
              <a:rPr lang="en-US" dirty="0"/>
              <a:t>// copying without the spread operator</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console.log(arr2); // [ 'a', 'b', 'c' ]</a:t>
            </a:r>
          </a:p>
          <a:p>
            <a:r>
              <a:rPr lang="en-US" dirty="0"/>
              <a:t>The above code works fine because we can copy the contents of one array to another, but under the hood, it’s very different as when we mutate new array it will also affect the old array(the one which we copied). See the code below:</a:t>
            </a:r>
          </a:p>
          <a:p>
            <a:pPr marL="548640" lvl="2" indent="0">
              <a:buNone/>
            </a:pPr>
            <a:r>
              <a:rPr lang="en-US" dirty="0"/>
              <a:t>// changed the original array</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arr2.push('d');</a:t>
            </a:r>
          </a:p>
          <a:p>
            <a:pPr marL="548640" lvl="2" indent="0">
              <a:buNone/>
            </a:pPr>
            <a:r>
              <a:rPr lang="en-US" dirty="0"/>
              <a:t>console.log(arr2);	//[ 'a', 'b', 'c', 'd' ]</a:t>
            </a:r>
          </a:p>
          <a:p>
            <a:pPr marL="548640" lvl="2" indent="0">
              <a:buNone/>
            </a:pPr>
            <a:r>
              <a:rPr lang="en-US" dirty="0"/>
              <a:t>console.log(</a:t>
            </a:r>
            <a:r>
              <a:rPr lang="en-US" dirty="0" err="1"/>
              <a:t>arr</a:t>
            </a:r>
            <a:r>
              <a:rPr lang="en-US" dirty="0"/>
              <a:t>);	//[ 'a', 'b', 'c', 'd' ] even affected the original array(</a:t>
            </a:r>
            <a:r>
              <a:rPr lang="en-US" dirty="0" err="1"/>
              <a:t>arr</a:t>
            </a:r>
            <a:r>
              <a:rPr lang="en-US" dirty="0"/>
              <a:t>) </a:t>
            </a:r>
          </a:p>
          <a:p>
            <a:r>
              <a:rPr lang="en-US" dirty="0"/>
              <a:t>In the above code we can clearly see that when we tried to insert an element inside the array, the original array is also altered which we did not intended and is not recommended. We can make use of the spread operator in this case, like this:</a:t>
            </a:r>
          </a:p>
          <a:p>
            <a:pPr marL="548640" lvl="2" indent="0">
              <a:buNone/>
            </a:pPr>
            <a:r>
              <a:rPr lang="en-US" dirty="0"/>
              <a:t>// spread operator for copying </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console.log(</a:t>
            </a:r>
            <a:r>
              <a:rPr lang="en-US" dirty="0" err="1"/>
              <a:t>arr</a:t>
            </a:r>
            <a:r>
              <a:rPr lang="en-US" dirty="0"/>
              <a:t>); // [ 'a', 'b', 'c' ]</a:t>
            </a:r>
          </a:p>
          <a:p>
            <a:pPr marL="548640" lvl="2" indent="0">
              <a:buNone/>
            </a:pPr>
            <a:r>
              <a:rPr lang="en-US" dirty="0"/>
              <a:t>arr2.push('d'); //inserting an element at the end of arr2</a:t>
            </a:r>
          </a:p>
          <a:p>
            <a:pPr marL="548640" lvl="2" indent="0">
              <a:buNone/>
            </a:pPr>
            <a:r>
              <a:rPr lang="en-US" dirty="0"/>
              <a:t>console.log(arr2); // [ 'a', 'b', 'c', 'd' ]</a:t>
            </a:r>
          </a:p>
          <a:p>
            <a:pPr marL="548640" lvl="2" indent="0">
              <a:buNone/>
            </a:pPr>
            <a:r>
              <a:rPr lang="en-US" dirty="0"/>
              <a:t>console.log(</a:t>
            </a:r>
            <a:r>
              <a:rPr lang="en-US" dirty="0" err="1"/>
              <a:t>arr</a:t>
            </a:r>
            <a:r>
              <a:rPr lang="en-US" dirty="0"/>
              <a:t>); // [ 'a', 'b', 'c' ]</a:t>
            </a:r>
          </a:p>
          <a:p>
            <a:r>
              <a:rPr lang="en-US" dirty="0"/>
              <a:t>By using the spread operator we made sure that the original array is not affected whenever we alter the new array.</a:t>
            </a:r>
            <a:endParaRPr lang="en-IN" dirty="0"/>
          </a:p>
        </p:txBody>
      </p:sp>
    </p:spTree>
    <p:extLst>
      <p:ext uri="{BB962C8B-B14F-4D97-AF65-F5344CB8AC3E}">
        <p14:creationId xmlns:p14="http://schemas.microsoft.com/office/powerpoint/2010/main" val="3100820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6408-158F-4FFB-9F6C-91095DD22DF6}"/>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Spread operator</a:t>
            </a:r>
            <a:endParaRPr lang="en-US" dirty="0"/>
          </a:p>
        </p:txBody>
      </p:sp>
      <p:sp>
        <p:nvSpPr>
          <p:cNvPr id="3" name="Content Placeholder 2">
            <a:extLst>
              <a:ext uri="{FF2B5EF4-FFF2-40B4-BE49-F238E27FC236}">
                <a16:creationId xmlns:a16="http://schemas.microsoft.com/office/drawing/2014/main" id="{6D594D8F-F6AB-4ABF-B80E-833A48E88762}"/>
              </a:ext>
            </a:extLst>
          </p:cNvPr>
          <p:cNvSpPr>
            <a:spLocks noGrp="1"/>
          </p:cNvSpPr>
          <p:nvPr>
            <p:ph idx="1"/>
          </p:nvPr>
        </p:nvSpPr>
        <p:spPr>
          <a:xfrm>
            <a:off x="1143000" y="1414021"/>
            <a:ext cx="9872871" cy="4681979"/>
          </a:xfrm>
        </p:spPr>
        <p:txBody>
          <a:bodyPr>
            <a:normAutofit fontScale="85000" lnSpcReduction="20000"/>
          </a:bodyPr>
          <a:lstStyle/>
          <a:p>
            <a:r>
              <a:rPr lang="en-US" dirty="0"/>
              <a:t>Expand</a:t>
            </a:r>
          </a:p>
          <a:p>
            <a:r>
              <a:rPr lang="en-US" dirty="0"/>
              <a:t>Whenever we want to expand an array into another we do something like this:</a:t>
            </a:r>
          </a:p>
          <a:p>
            <a:pPr marL="548640" lvl="2" indent="0">
              <a:buNone/>
            </a:pPr>
            <a:r>
              <a:rPr lang="en-US" dirty="0"/>
              <a:t>// normally used expand method</a:t>
            </a:r>
          </a:p>
          <a:p>
            <a:pPr marL="548640" lvl="2" indent="0">
              <a:buNone/>
            </a:pPr>
            <a:r>
              <a:rPr lang="en-US" dirty="0"/>
              <a:t>let </a:t>
            </a:r>
            <a:r>
              <a:rPr lang="en-US" dirty="0" err="1"/>
              <a:t>arr</a:t>
            </a:r>
            <a:r>
              <a:rPr lang="en-US" dirty="0"/>
              <a:t> = ['</a:t>
            </a:r>
            <a:r>
              <a:rPr lang="en-US" dirty="0" err="1"/>
              <a:t>a','b</a:t>
            </a:r>
            <a:r>
              <a:rPr lang="en-US" dirty="0"/>
              <a:t>'];</a:t>
            </a:r>
          </a:p>
          <a:p>
            <a:pPr marL="548640" lvl="2" indent="0">
              <a:buNone/>
            </a:pPr>
            <a:r>
              <a:rPr lang="en-US" dirty="0"/>
              <a:t>let arr2 = [</a:t>
            </a:r>
            <a:r>
              <a:rPr lang="en-US" dirty="0" err="1"/>
              <a:t>arr</a:t>
            </a:r>
            <a:r>
              <a:rPr lang="en-US" dirty="0"/>
              <a:t>,'</a:t>
            </a:r>
            <a:r>
              <a:rPr lang="en-US" dirty="0" err="1"/>
              <a:t>c','d</a:t>
            </a:r>
            <a:r>
              <a:rPr lang="en-US" dirty="0"/>
              <a:t>'];</a:t>
            </a:r>
          </a:p>
          <a:p>
            <a:pPr marL="548640" lvl="2" indent="0">
              <a:buNone/>
            </a:pPr>
            <a:r>
              <a:rPr lang="en-US" dirty="0"/>
              <a:t>console.log(arr2); // [ [ 'a', 'b' ], 'c', 'd' ]</a:t>
            </a:r>
          </a:p>
          <a:p>
            <a:r>
              <a:rPr lang="en-US" dirty="0"/>
              <a:t>Output</a:t>
            </a:r>
          </a:p>
          <a:p>
            <a:pPr marL="548640" lvl="2" indent="0">
              <a:buNone/>
            </a:pPr>
            <a:r>
              <a:rPr lang="en-US" dirty="0"/>
              <a:t>[ [ 'a', 'b' ], 'c', 'd' ]</a:t>
            </a:r>
          </a:p>
          <a:p>
            <a:r>
              <a:rPr lang="en-US" dirty="0"/>
              <a:t>Even though we get the content on one array inside the other one, but actually it is array inside another array which is definitely what we did not want. If we want the content to be inside a single array we can make use of the spread operator.</a:t>
            </a:r>
          </a:p>
          <a:p>
            <a:pPr marL="548640" lvl="2" indent="0">
              <a:buNone/>
            </a:pPr>
            <a:r>
              <a:rPr lang="en-US" dirty="0"/>
              <a:t>// expand using spread operator</a:t>
            </a:r>
          </a:p>
          <a:p>
            <a:pPr marL="548640" lvl="2" indent="0">
              <a:buNone/>
            </a:pPr>
            <a:r>
              <a:rPr lang="en-US" dirty="0"/>
              <a:t>let </a:t>
            </a:r>
            <a:r>
              <a:rPr lang="en-US" dirty="0" err="1"/>
              <a:t>arr</a:t>
            </a:r>
            <a:r>
              <a:rPr lang="en-US" dirty="0"/>
              <a:t> = ['</a:t>
            </a:r>
            <a:r>
              <a:rPr lang="en-US" dirty="0" err="1"/>
              <a:t>a','b</a:t>
            </a:r>
            <a:r>
              <a:rPr lang="en-US" dirty="0"/>
              <a:t>'];</a:t>
            </a:r>
          </a:p>
          <a:p>
            <a:pPr marL="548640" lvl="2" indent="0">
              <a:buNone/>
            </a:pPr>
            <a:r>
              <a:rPr lang="en-US" dirty="0"/>
              <a:t>let arr2 = [...</a:t>
            </a:r>
            <a:r>
              <a:rPr lang="en-US" dirty="0" err="1"/>
              <a:t>arr</a:t>
            </a:r>
            <a:r>
              <a:rPr lang="en-US" dirty="0"/>
              <a:t>,'</a:t>
            </a:r>
            <a:r>
              <a:rPr lang="en-US" dirty="0" err="1"/>
              <a:t>c','d</a:t>
            </a:r>
            <a:r>
              <a:rPr lang="en-US" dirty="0"/>
              <a:t>'];</a:t>
            </a:r>
          </a:p>
          <a:p>
            <a:pPr marL="548640" lvl="2" indent="0">
              <a:buNone/>
            </a:pPr>
            <a:r>
              <a:rPr lang="en-US" dirty="0"/>
              <a:t>console.log(arr2); // [ 'a', 'b', 'c', 'd' ]</a:t>
            </a:r>
          </a:p>
          <a:p>
            <a:r>
              <a:rPr lang="en-US" dirty="0"/>
              <a:t>Output</a:t>
            </a:r>
          </a:p>
          <a:p>
            <a:pPr marL="548640" lvl="2" indent="0">
              <a:buNone/>
            </a:pPr>
            <a:r>
              <a:rPr lang="en-US" dirty="0"/>
              <a:t>[ 'a', 'b', 'c', 'd' ]</a:t>
            </a:r>
          </a:p>
        </p:txBody>
      </p:sp>
    </p:spTree>
    <p:extLst>
      <p:ext uri="{BB962C8B-B14F-4D97-AF65-F5344CB8AC3E}">
        <p14:creationId xmlns:p14="http://schemas.microsoft.com/office/powerpoint/2010/main" val="3052539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65E3-F0F8-F770-E0A3-BCD34845F64D}"/>
              </a:ext>
            </a:extLst>
          </p:cNvPr>
          <p:cNvSpPr>
            <a:spLocks noGrp="1"/>
          </p:cNvSpPr>
          <p:nvPr>
            <p:ph type="title"/>
          </p:nvPr>
        </p:nvSpPr>
        <p:spPr>
          <a:xfrm>
            <a:off x="1143000" y="609600"/>
            <a:ext cx="9875520" cy="672445"/>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496C1F80-F673-282C-25E3-FF19401A579F}"/>
              </a:ext>
            </a:extLst>
          </p:cNvPr>
          <p:cNvSpPr>
            <a:spLocks noGrp="1"/>
          </p:cNvSpPr>
          <p:nvPr>
            <p:ph idx="1"/>
          </p:nvPr>
        </p:nvSpPr>
        <p:spPr>
          <a:xfrm>
            <a:off x="1143000" y="1432874"/>
            <a:ext cx="9872871" cy="4663126"/>
          </a:xfrm>
        </p:spPr>
        <p:txBody>
          <a:bodyPr>
            <a:normAutofit fontScale="85000" lnSpcReduction="10000"/>
          </a:bodyPr>
          <a:lstStyle/>
          <a:p>
            <a:r>
              <a:rPr lang="en-US" dirty="0"/>
              <a:t>Math</a:t>
            </a:r>
          </a:p>
          <a:p>
            <a:r>
              <a:rPr lang="en-US" dirty="0"/>
              <a:t>The Math object in JavaScript has different properties that we can make use of to do what we want like finding the minimum from a list of numbers, finding maximum etc. Consider the case that we want to find the minimum from a list of numbers, we will write the following code:</a:t>
            </a:r>
          </a:p>
          <a:p>
            <a:pPr marL="548640" lvl="2" indent="0">
              <a:buNone/>
            </a:pPr>
            <a:r>
              <a:rPr lang="en-US" dirty="0"/>
              <a:t>console.log(</a:t>
            </a:r>
            <a:r>
              <a:rPr lang="en-US" dirty="0" err="1"/>
              <a:t>Math.min</a:t>
            </a:r>
            <a:r>
              <a:rPr lang="en-US" dirty="0"/>
              <a:t>(1,2,3,-1)); //-1 </a:t>
            </a:r>
          </a:p>
          <a:p>
            <a:r>
              <a:rPr lang="en-US" dirty="0"/>
              <a:t>Now consider that we have an array instead of a list, this above Math object method would not work and will return </a:t>
            </a:r>
            <a:r>
              <a:rPr lang="en-US" dirty="0" err="1"/>
              <a:t>NaN</a:t>
            </a:r>
            <a:r>
              <a:rPr lang="en-US" dirty="0"/>
              <a:t>, like:</a:t>
            </a:r>
          </a:p>
          <a:p>
            <a:pPr marL="548640" lvl="2" indent="0">
              <a:buNone/>
            </a:pPr>
            <a:r>
              <a:rPr lang="en-US" dirty="0"/>
              <a:t>// min in an array using </a:t>
            </a:r>
            <a:r>
              <a:rPr lang="en-US" dirty="0" err="1"/>
              <a:t>Math.min</a:t>
            </a:r>
            <a:r>
              <a:rPr lang="en-US" dirty="0"/>
              <a:t>()</a:t>
            </a:r>
          </a:p>
          <a:p>
            <a:pPr marL="548640" lvl="2" indent="0">
              <a:buNone/>
            </a:pPr>
            <a:r>
              <a:rPr lang="en-US" dirty="0"/>
              <a:t>let </a:t>
            </a:r>
            <a:r>
              <a:rPr lang="en-US" dirty="0" err="1"/>
              <a:t>arr</a:t>
            </a:r>
            <a:r>
              <a:rPr lang="en-US" dirty="0"/>
              <a:t> = [1,2,3,-1];</a:t>
            </a:r>
          </a:p>
          <a:p>
            <a:pPr marL="548640" lvl="2" indent="0">
              <a:buNone/>
            </a:pPr>
            <a:r>
              <a:rPr lang="en-US" dirty="0"/>
              <a:t>console.log(</a:t>
            </a:r>
            <a:r>
              <a:rPr lang="en-US" dirty="0" err="1"/>
              <a:t>Math.min</a:t>
            </a:r>
            <a:r>
              <a:rPr lang="en-US" dirty="0"/>
              <a:t>(</a:t>
            </a:r>
            <a:r>
              <a:rPr lang="en-US" dirty="0" err="1"/>
              <a:t>arr</a:t>
            </a:r>
            <a:r>
              <a:rPr lang="en-US" dirty="0"/>
              <a:t>)); //</a:t>
            </a:r>
            <a:r>
              <a:rPr lang="en-US" dirty="0" err="1"/>
              <a:t>NaN</a:t>
            </a:r>
            <a:endParaRPr lang="en-US" dirty="0"/>
          </a:p>
          <a:p>
            <a:r>
              <a:rPr lang="en-US" dirty="0"/>
              <a:t>When …</a:t>
            </a:r>
            <a:r>
              <a:rPr lang="en-US" dirty="0" err="1"/>
              <a:t>arr</a:t>
            </a:r>
            <a:r>
              <a:rPr lang="en-US" dirty="0"/>
              <a:t> is used in the function call, it “expands” an </a:t>
            </a:r>
            <a:r>
              <a:rPr lang="en-US" dirty="0" err="1"/>
              <a:t>iterable</a:t>
            </a:r>
            <a:r>
              <a:rPr lang="en-US" dirty="0"/>
              <a:t> object </a:t>
            </a:r>
            <a:r>
              <a:rPr lang="en-US" dirty="0" err="1"/>
              <a:t>arr</a:t>
            </a:r>
            <a:r>
              <a:rPr lang="en-US" dirty="0"/>
              <a:t> into the list of arguments.</a:t>
            </a:r>
          </a:p>
          <a:p>
            <a:r>
              <a:rPr lang="en-US" dirty="0"/>
              <a:t>In order to avoid this </a:t>
            </a:r>
            <a:r>
              <a:rPr lang="en-US" dirty="0" err="1"/>
              <a:t>NaN</a:t>
            </a:r>
            <a:r>
              <a:rPr lang="en-US" dirty="0"/>
              <a:t> output, we make use of spread operator, like:</a:t>
            </a:r>
          </a:p>
          <a:p>
            <a:pPr marL="548640" lvl="2" indent="0">
              <a:buNone/>
            </a:pPr>
            <a:r>
              <a:rPr lang="en-US" dirty="0"/>
              <a:t>// with spread </a:t>
            </a:r>
          </a:p>
          <a:p>
            <a:pPr marL="548640" lvl="2" indent="0">
              <a:buNone/>
            </a:pPr>
            <a:r>
              <a:rPr lang="en-US" dirty="0"/>
              <a:t>let </a:t>
            </a:r>
            <a:r>
              <a:rPr lang="en-US" dirty="0" err="1"/>
              <a:t>arr</a:t>
            </a:r>
            <a:r>
              <a:rPr lang="en-US" dirty="0"/>
              <a:t> = [1,2,3,-1];</a:t>
            </a:r>
          </a:p>
          <a:p>
            <a:pPr marL="548640" lvl="2" indent="0">
              <a:buNone/>
            </a:pPr>
            <a:r>
              <a:rPr lang="en-US" dirty="0"/>
              <a:t>console.log(</a:t>
            </a:r>
            <a:r>
              <a:rPr lang="en-US" dirty="0" err="1"/>
              <a:t>Math.min</a:t>
            </a:r>
            <a:r>
              <a:rPr lang="en-US" dirty="0"/>
              <a:t>(...</a:t>
            </a:r>
            <a:r>
              <a:rPr lang="en-US" dirty="0" err="1"/>
              <a:t>arr</a:t>
            </a:r>
            <a:r>
              <a:rPr lang="en-US" dirty="0"/>
              <a:t>)); //-1</a:t>
            </a:r>
          </a:p>
        </p:txBody>
      </p:sp>
    </p:spTree>
    <p:extLst>
      <p:ext uri="{BB962C8B-B14F-4D97-AF65-F5344CB8AC3E}">
        <p14:creationId xmlns:p14="http://schemas.microsoft.com/office/powerpoint/2010/main" val="3906724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8902-AC18-9B06-E55D-185519D33F3D}"/>
              </a:ext>
            </a:extLst>
          </p:cNvPr>
          <p:cNvSpPr>
            <a:spLocks noGrp="1"/>
          </p:cNvSpPr>
          <p:nvPr>
            <p:ph type="title"/>
          </p:nvPr>
        </p:nvSpPr>
        <p:spPr>
          <a:xfrm>
            <a:off x="1143000" y="609600"/>
            <a:ext cx="9875520" cy="597031"/>
          </a:xfrm>
        </p:spPr>
        <p:txBody>
          <a:bodyPr>
            <a:normAutofit fontScale="90000"/>
          </a:bodyPr>
          <a:lstStyle/>
          <a:p>
            <a:r>
              <a:rPr lang="en-IN" b="0" i="0" dirty="0">
                <a:effectLst/>
                <a:latin typeface="sofia-pro"/>
              </a:rPr>
              <a:t>Spread operator</a:t>
            </a:r>
            <a:endParaRPr lang="en-IN" dirty="0"/>
          </a:p>
        </p:txBody>
      </p:sp>
      <p:sp>
        <p:nvSpPr>
          <p:cNvPr id="3" name="Content Placeholder 2">
            <a:extLst>
              <a:ext uri="{FF2B5EF4-FFF2-40B4-BE49-F238E27FC236}">
                <a16:creationId xmlns:a16="http://schemas.microsoft.com/office/drawing/2014/main" id="{734C4AC0-9BA8-C8C8-8222-26E97EF7D2DA}"/>
              </a:ext>
            </a:extLst>
          </p:cNvPr>
          <p:cNvSpPr>
            <a:spLocks noGrp="1"/>
          </p:cNvSpPr>
          <p:nvPr>
            <p:ph idx="1"/>
          </p:nvPr>
        </p:nvSpPr>
        <p:spPr>
          <a:xfrm>
            <a:off x="1143000" y="1338606"/>
            <a:ext cx="9872871" cy="5015060"/>
          </a:xfrm>
        </p:spPr>
        <p:txBody>
          <a:bodyPr>
            <a:normAutofit fontScale="92500" lnSpcReduction="10000"/>
          </a:bodyPr>
          <a:lstStyle/>
          <a:p>
            <a:r>
              <a:rPr lang="en-US" sz="1600" dirty="0"/>
              <a:t>Example of spread operator with objects</a:t>
            </a:r>
          </a:p>
          <a:p>
            <a:r>
              <a:rPr lang="en-US" sz="1600" dirty="0"/>
              <a:t>ES6 has added spread property to object literals in JavaScript. The spread operator (…) with objects is used to create copies of existing objects with new or updated values or to make a copy of an object with more properties. Let’s take at an example of how to use the spread operator on an object,</a:t>
            </a:r>
          </a:p>
          <a:p>
            <a:pPr marL="548640" lvl="2" indent="0">
              <a:buNone/>
            </a:pPr>
            <a:r>
              <a:rPr lang="en-US" sz="1200" dirty="0"/>
              <a:t>const user1 = { name: 'Jen’,	age: 22};</a:t>
            </a:r>
          </a:p>
          <a:p>
            <a:pPr marL="548640" lvl="2" indent="0">
              <a:buNone/>
            </a:pPr>
            <a:r>
              <a:rPr lang="en-US" sz="1200" dirty="0"/>
              <a:t>const </a:t>
            </a:r>
            <a:r>
              <a:rPr lang="en-US" sz="1200" dirty="0" err="1"/>
              <a:t>clonedUser</a:t>
            </a:r>
            <a:r>
              <a:rPr lang="en-US" sz="1200" dirty="0"/>
              <a:t> = { ...user1 };</a:t>
            </a:r>
          </a:p>
          <a:p>
            <a:pPr marL="548640" lvl="2" indent="0">
              <a:buNone/>
            </a:pPr>
            <a:r>
              <a:rPr lang="en-US" sz="1200" dirty="0"/>
              <a:t>console.log(</a:t>
            </a:r>
            <a:r>
              <a:rPr lang="en-US" sz="1200" dirty="0" err="1"/>
              <a:t>clonedUser</a:t>
            </a:r>
            <a:r>
              <a:rPr lang="en-US" sz="1200" dirty="0"/>
              <a:t>);</a:t>
            </a:r>
          </a:p>
          <a:p>
            <a:r>
              <a:rPr lang="en-US" sz="1600" dirty="0"/>
              <a:t>Output</a:t>
            </a:r>
          </a:p>
          <a:p>
            <a:pPr marL="548640" lvl="2" indent="0">
              <a:buNone/>
            </a:pPr>
            <a:r>
              <a:rPr lang="en-US" sz="1200" dirty="0"/>
              <a:t>{ name: 'Jen', age: 22 }</a:t>
            </a:r>
          </a:p>
          <a:p>
            <a:r>
              <a:rPr lang="en-US" sz="1600" dirty="0"/>
              <a:t>Here we are spreading the user1 object. All key-value pairs of the user1 object are copied into the </a:t>
            </a:r>
            <a:r>
              <a:rPr lang="en-US" sz="1600" dirty="0" err="1"/>
              <a:t>clonedUser</a:t>
            </a:r>
            <a:r>
              <a:rPr lang="en-US" sz="1600" dirty="0"/>
              <a:t> object. Let’s look on another example of merging two objects using the spread operator,</a:t>
            </a:r>
          </a:p>
          <a:p>
            <a:pPr marL="548640" lvl="2" indent="0">
              <a:buNone/>
            </a:pPr>
            <a:r>
              <a:rPr lang="en-US" sz="1200" dirty="0"/>
              <a:t>const user1 = { name: 'Jen’,	age: 22,};</a:t>
            </a:r>
          </a:p>
          <a:p>
            <a:pPr marL="548640" lvl="2" indent="0">
              <a:buNone/>
            </a:pPr>
            <a:r>
              <a:rPr lang="en-US" sz="1200" dirty="0"/>
              <a:t>const user2 = { name: "Andrew",  location: "Philadelphia" };</a:t>
            </a:r>
          </a:p>
          <a:p>
            <a:pPr marL="548640" lvl="2" indent="0">
              <a:buNone/>
            </a:pPr>
            <a:r>
              <a:rPr lang="en-US" sz="1200" dirty="0"/>
              <a:t>const </a:t>
            </a:r>
            <a:r>
              <a:rPr lang="en-US" sz="1200" dirty="0" err="1"/>
              <a:t>mergedUsers</a:t>
            </a:r>
            <a:r>
              <a:rPr lang="en-US" sz="1200" dirty="0"/>
              <a:t> = {...user1, ...user2};</a:t>
            </a:r>
          </a:p>
          <a:p>
            <a:pPr marL="548640" lvl="2" indent="0">
              <a:buNone/>
            </a:pPr>
            <a:r>
              <a:rPr lang="en-US" sz="1200" dirty="0"/>
              <a:t>console.log(</a:t>
            </a:r>
            <a:r>
              <a:rPr lang="en-US" sz="1200" dirty="0" err="1"/>
              <a:t>mergedUsers</a:t>
            </a:r>
            <a:r>
              <a:rPr lang="en-US" sz="1200" dirty="0"/>
              <a:t>)</a:t>
            </a:r>
          </a:p>
          <a:p>
            <a:r>
              <a:rPr lang="en-US" sz="1600" dirty="0"/>
              <a:t>Output</a:t>
            </a:r>
          </a:p>
          <a:p>
            <a:pPr marL="548640" lvl="2" indent="0">
              <a:buNone/>
            </a:pPr>
            <a:r>
              <a:rPr lang="en-US" sz="1200" dirty="0"/>
              <a:t>{ name: 'Andrew', age: 22, location: 'Philadelphia' }</a:t>
            </a:r>
          </a:p>
          <a:p>
            <a:r>
              <a:rPr lang="en-US" sz="1600" dirty="0" err="1"/>
              <a:t>mergedUsers</a:t>
            </a:r>
            <a:r>
              <a:rPr lang="en-US" sz="1600" dirty="0"/>
              <a:t> is a copy of user1 and user2. Actually, every enumerable property on the objects will be copied to </a:t>
            </a:r>
            <a:r>
              <a:rPr lang="en-US" sz="1600" dirty="0" err="1"/>
              <a:t>mergedUsers</a:t>
            </a:r>
            <a:r>
              <a:rPr lang="en-US" sz="1600" dirty="0"/>
              <a:t> object. The spread operator is just a shorthand for the </a:t>
            </a:r>
            <a:r>
              <a:rPr lang="en-US" sz="1600" dirty="0" err="1"/>
              <a:t>Object.assign</a:t>
            </a:r>
            <a:r>
              <a:rPr lang="en-US" sz="1600" dirty="0"/>
              <a:t>() method but, they are some differences between the two.</a:t>
            </a:r>
            <a:endParaRPr lang="en-IN" sz="1600" dirty="0"/>
          </a:p>
        </p:txBody>
      </p:sp>
    </p:spTree>
    <p:extLst>
      <p:ext uri="{BB962C8B-B14F-4D97-AF65-F5344CB8AC3E}">
        <p14:creationId xmlns:p14="http://schemas.microsoft.com/office/powerpoint/2010/main" val="3284430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027A-D84A-9308-3FD9-CC2241627382}"/>
              </a:ext>
            </a:extLst>
          </p:cNvPr>
          <p:cNvSpPr>
            <a:spLocks noGrp="1"/>
          </p:cNvSpPr>
          <p:nvPr>
            <p:ph type="title"/>
          </p:nvPr>
        </p:nvSpPr>
        <p:spPr>
          <a:xfrm>
            <a:off x="1158240" y="334652"/>
            <a:ext cx="9875520" cy="540470"/>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03C65F32-0838-53DD-DCA9-87B547F9047E}"/>
              </a:ext>
            </a:extLst>
          </p:cNvPr>
          <p:cNvSpPr>
            <a:spLocks noGrp="1"/>
          </p:cNvSpPr>
          <p:nvPr>
            <p:ph idx="1"/>
          </p:nvPr>
        </p:nvSpPr>
        <p:spPr>
          <a:xfrm>
            <a:off x="1143000" y="952107"/>
            <a:ext cx="9872871" cy="5571241"/>
          </a:xfrm>
        </p:spPr>
        <p:txBody>
          <a:bodyPr>
            <a:normAutofit lnSpcReduction="10000"/>
          </a:bodyPr>
          <a:lstStyle/>
          <a:p>
            <a:r>
              <a:rPr lang="en-IN" sz="800" dirty="0"/>
              <a:t>The </a:t>
            </a:r>
            <a:r>
              <a:rPr lang="en-IN" sz="800" dirty="0" err="1"/>
              <a:t>Destructuring</a:t>
            </a:r>
            <a:r>
              <a:rPr lang="en-IN" sz="800" dirty="0"/>
              <a:t> assignment is the important technique introduced in ECMAScript 2015 (ES6) version of JavaScript that provides a shorthand syntax to extract or unpack array elements or properties of an object into distinct variables using a single line of code. In other words, this assignment helps us to segregate data of any </a:t>
            </a:r>
            <a:r>
              <a:rPr lang="en-IN" sz="800" dirty="0" err="1"/>
              <a:t>iterable</a:t>
            </a:r>
            <a:r>
              <a:rPr lang="en-IN" sz="800" dirty="0"/>
              <a:t> as well as non-</a:t>
            </a:r>
            <a:r>
              <a:rPr lang="en-IN" sz="800" dirty="0" err="1"/>
              <a:t>iterable</a:t>
            </a:r>
            <a:r>
              <a:rPr lang="en-IN" sz="800" dirty="0"/>
              <a:t> object and then helps us to use that segregated data individually on need or demand. It makes the code shorter and more readable. </a:t>
            </a:r>
          </a:p>
          <a:p>
            <a:r>
              <a:rPr lang="en-IN" sz="800" dirty="0"/>
              <a:t>In general way implementation of the extraction of the array is as shown below: </a:t>
            </a:r>
          </a:p>
          <a:p>
            <a:r>
              <a:rPr lang="en-IN" sz="800" dirty="0"/>
              <a:t>Example:</a:t>
            </a:r>
          </a:p>
          <a:p>
            <a:pPr marL="274320" lvl="1" indent="0">
              <a:buNone/>
            </a:pPr>
            <a:r>
              <a:rPr lang="en-IN" sz="800" dirty="0"/>
              <a:t>var names = ["alpha", "beta", "gamma", "delta"];</a:t>
            </a:r>
          </a:p>
          <a:p>
            <a:pPr marL="274320" lvl="1" indent="0">
              <a:buNone/>
            </a:pPr>
            <a:r>
              <a:rPr lang="en-IN" sz="800" dirty="0"/>
              <a:t>var </a:t>
            </a:r>
            <a:r>
              <a:rPr lang="en-IN" sz="800" dirty="0" err="1"/>
              <a:t>firstName</a:t>
            </a:r>
            <a:r>
              <a:rPr lang="en-IN" sz="800" dirty="0"/>
              <a:t> = names[0];</a:t>
            </a:r>
          </a:p>
          <a:p>
            <a:pPr marL="274320" lvl="1" indent="0">
              <a:buNone/>
            </a:pPr>
            <a:r>
              <a:rPr lang="en-IN" sz="800" dirty="0"/>
              <a:t>var </a:t>
            </a:r>
            <a:r>
              <a:rPr lang="en-IN" sz="800" dirty="0" err="1"/>
              <a:t>secondName</a:t>
            </a:r>
            <a:r>
              <a:rPr lang="en-IN" sz="800" dirty="0"/>
              <a:t> = names[1];</a:t>
            </a:r>
          </a:p>
          <a:p>
            <a:pPr marL="274320" lvl="1" indent="0">
              <a:buNone/>
            </a:pPr>
            <a:r>
              <a:rPr lang="en-IN" sz="800" dirty="0"/>
              <a:t>console.log(</a:t>
            </a:r>
            <a:r>
              <a:rPr lang="en-IN" sz="800" dirty="0" err="1"/>
              <a:t>firstName</a:t>
            </a:r>
            <a:r>
              <a:rPr lang="en-IN" sz="800" dirty="0"/>
              <a:t>);//"alpha"</a:t>
            </a:r>
          </a:p>
          <a:p>
            <a:pPr marL="274320" lvl="1" indent="0">
              <a:buNone/>
            </a:pPr>
            <a:r>
              <a:rPr lang="en-IN" sz="800" dirty="0"/>
              <a:t>console.log(</a:t>
            </a:r>
            <a:r>
              <a:rPr lang="en-IN" sz="800" dirty="0" err="1"/>
              <a:t>secondName</a:t>
            </a:r>
            <a:r>
              <a:rPr lang="en-IN" sz="800" dirty="0"/>
              <a:t>);//"beta"</a:t>
            </a:r>
          </a:p>
          <a:p>
            <a:r>
              <a:rPr lang="en-IN" sz="800" dirty="0"/>
              <a:t>Syntax:</a:t>
            </a:r>
          </a:p>
          <a:p>
            <a:r>
              <a:rPr lang="en-IN" sz="800" dirty="0"/>
              <a:t>Array </a:t>
            </a:r>
            <a:r>
              <a:rPr lang="en-IN" sz="800" dirty="0" err="1"/>
              <a:t>destructuring</a:t>
            </a:r>
            <a:r>
              <a:rPr lang="en-IN" sz="800" dirty="0"/>
              <a:t>:</a:t>
            </a:r>
          </a:p>
          <a:p>
            <a:pPr marL="274320" lvl="1" indent="0">
              <a:buNone/>
            </a:pPr>
            <a:r>
              <a:rPr lang="en-IN" sz="800" dirty="0"/>
              <a:t>var x, y;</a:t>
            </a:r>
          </a:p>
          <a:p>
            <a:pPr marL="274320" lvl="1" indent="0">
              <a:buNone/>
            </a:pPr>
            <a:r>
              <a:rPr lang="en-IN" sz="800" dirty="0"/>
              <a:t>[x, y] = [10, 20];</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or</a:t>
            </a:r>
          </a:p>
          <a:p>
            <a:pPr marL="274320" lvl="1" indent="0">
              <a:buNone/>
            </a:pPr>
            <a:r>
              <a:rPr lang="en-IN" sz="800" dirty="0"/>
              <a:t>[x, y, ...</a:t>
            </a:r>
            <a:r>
              <a:rPr lang="en-IN" sz="800" dirty="0" err="1"/>
              <a:t>restof</a:t>
            </a:r>
            <a:r>
              <a:rPr lang="en-IN" sz="800" dirty="0"/>
              <a:t>] = [10, 20, 30, 40, 50];</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console.log(</a:t>
            </a:r>
            <a:r>
              <a:rPr lang="en-IN" sz="800" dirty="0" err="1"/>
              <a:t>restof</a:t>
            </a:r>
            <a:r>
              <a:rPr lang="en-IN" sz="800" dirty="0"/>
              <a:t>); // [30, 40, 50]</a:t>
            </a:r>
          </a:p>
          <a:p>
            <a:r>
              <a:rPr lang="en-IN" sz="800" dirty="0"/>
              <a:t>Object </a:t>
            </a:r>
            <a:r>
              <a:rPr lang="en-IN" sz="800" dirty="0" err="1"/>
              <a:t>destructuring</a:t>
            </a:r>
            <a:r>
              <a:rPr lang="en-IN" sz="800" dirty="0"/>
              <a:t>:</a:t>
            </a:r>
          </a:p>
          <a:p>
            <a:pPr marL="274320" lvl="1" indent="0">
              <a:buNone/>
            </a:pPr>
            <a:r>
              <a:rPr lang="en-IN" sz="800" dirty="0"/>
              <a:t>({ x, y} = { x: 10, y: 20 });</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or</a:t>
            </a:r>
          </a:p>
          <a:p>
            <a:pPr marL="274320" lvl="1" indent="0">
              <a:buNone/>
            </a:pPr>
            <a:r>
              <a:rPr lang="en-IN" sz="800" dirty="0"/>
              <a:t>({x, y, ...</a:t>
            </a:r>
            <a:r>
              <a:rPr lang="en-IN" sz="800" dirty="0" err="1"/>
              <a:t>restof</a:t>
            </a:r>
            <a:r>
              <a:rPr lang="en-IN" sz="800" dirty="0"/>
              <a:t>} = {x: 10, y: 20, m: 30, n: 40});</a:t>
            </a:r>
          </a:p>
          <a:p>
            <a:pPr marL="274320" lvl="1" indent="0">
              <a:buNone/>
            </a:pPr>
            <a:r>
              <a:rPr lang="en-IN" sz="800" dirty="0"/>
              <a:t>console.log(x); // 10</a:t>
            </a:r>
          </a:p>
          <a:p>
            <a:pPr marL="274320" lvl="1" indent="0">
              <a:buNone/>
            </a:pPr>
            <a:r>
              <a:rPr lang="en-IN" sz="800" dirty="0"/>
              <a:t>console.log(y); // 20</a:t>
            </a:r>
          </a:p>
          <a:p>
            <a:pPr marL="274320" lvl="1" indent="0">
              <a:buNone/>
            </a:pPr>
            <a:r>
              <a:rPr lang="en-IN" sz="800" dirty="0"/>
              <a:t>console.log(</a:t>
            </a:r>
            <a:r>
              <a:rPr lang="en-IN" sz="800" dirty="0" err="1"/>
              <a:t>restof</a:t>
            </a:r>
            <a:r>
              <a:rPr lang="en-IN" sz="800" dirty="0"/>
              <a:t>); // {m: 30, n: 40}</a:t>
            </a:r>
          </a:p>
        </p:txBody>
      </p:sp>
    </p:spTree>
    <p:extLst>
      <p:ext uri="{BB962C8B-B14F-4D97-AF65-F5344CB8AC3E}">
        <p14:creationId xmlns:p14="http://schemas.microsoft.com/office/powerpoint/2010/main" val="406697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2C0D-0996-3CEC-F60C-6FF965A2D8F4}"/>
              </a:ext>
            </a:extLst>
          </p:cNvPr>
          <p:cNvSpPr>
            <a:spLocks noGrp="1"/>
          </p:cNvSpPr>
          <p:nvPr>
            <p:ph type="title"/>
          </p:nvPr>
        </p:nvSpPr>
        <p:spPr>
          <a:xfrm>
            <a:off x="1143000" y="609600"/>
            <a:ext cx="9875520" cy="644165"/>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8812E9EA-48FA-40BE-7748-8A3CEEFDDD44}"/>
              </a:ext>
            </a:extLst>
          </p:cNvPr>
          <p:cNvSpPr>
            <a:spLocks noGrp="1"/>
          </p:cNvSpPr>
          <p:nvPr>
            <p:ph idx="1"/>
          </p:nvPr>
        </p:nvSpPr>
        <p:spPr>
          <a:xfrm>
            <a:off x="1143000" y="1253765"/>
            <a:ext cx="9872871" cy="4842235"/>
          </a:xfrm>
        </p:spPr>
        <p:txBody>
          <a:bodyPr>
            <a:normAutofit fontScale="85000" lnSpcReduction="20000"/>
          </a:bodyPr>
          <a:lstStyle/>
          <a:p>
            <a:r>
              <a:rPr lang="en-US" dirty="0"/>
              <a:t>Example 1: When using </a:t>
            </a:r>
            <a:r>
              <a:rPr lang="en-US" dirty="0" err="1"/>
              <a:t>destructuring</a:t>
            </a:r>
            <a:r>
              <a:rPr lang="en-US" dirty="0"/>
              <a:t> assignment the same extraction can be done using below implementations. </a:t>
            </a:r>
          </a:p>
          <a:p>
            <a:pPr marL="548640" lvl="2" indent="0">
              <a:buNone/>
            </a:pPr>
            <a:r>
              <a:rPr lang="en-US" dirty="0"/>
              <a:t>var names = ["alpha", "beta", "gamma", "delta"];</a:t>
            </a:r>
          </a:p>
          <a:p>
            <a:pPr marL="548640" lvl="2" indent="0">
              <a:buNone/>
            </a:pPr>
            <a:r>
              <a:rPr lang="en-US" dirty="0"/>
              <a:t>var [</a:t>
            </a:r>
            <a:r>
              <a:rPr lang="en-US" dirty="0" err="1"/>
              <a:t>firstName</a:t>
            </a:r>
            <a:r>
              <a:rPr lang="en-US" dirty="0"/>
              <a:t>, </a:t>
            </a:r>
            <a:r>
              <a:rPr lang="en-US" dirty="0" err="1"/>
              <a:t>secondName</a:t>
            </a:r>
            <a:r>
              <a:rPr lang="en-US" dirty="0"/>
              <a:t>] = names;</a:t>
            </a:r>
          </a:p>
          <a:p>
            <a:pPr marL="548640" lvl="2" indent="0">
              <a:buNone/>
            </a:pPr>
            <a:r>
              <a:rPr lang="en-US" dirty="0"/>
              <a:t>console.log(</a:t>
            </a:r>
            <a:r>
              <a:rPr lang="en-US" dirty="0" err="1"/>
              <a:t>firstName</a:t>
            </a:r>
            <a:r>
              <a:rPr lang="en-US" dirty="0"/>
              <a:t>);//"alpha"</a:t>
            </a:r>
          </a:p>
          <a:p>
            <a:pPr marL="548640" lvl="2" indent="0">
              <a:buNone/>
            </a:pPr>
            <a:r>
              <a:rPr lang="en-US" dirty="0"/>
              <a:t>console.log(</a:t>
            </a:r>
            <a:r>
              <a:rPr lang="en-US" dirty="0" err="1"/>
              <a:t>secondName</a:t>
            </a:r>
            <a:r>
              <a:rPr lang="en-US" dirty="0"/>
              <a:t>);//"beta"</a:t>
            </a:r>
          </a:p>
          <a:p>
            <a:pPr marL="548640" lvl="2" indent="0">
              <a:buNone/>
            </a:pPr>
            <a:r>
              <a:rPr lang="en-US" dirty="0"/>
              <a:t>//Both of the procedure are same</a:t>
            </a:r>
          </a:p>
          <a:p>
            <a:pPr marL="548640" lvl="2" indent="0">
              <a:buNone/>
            </a:pPr>
            <a:r>
              <a:rPr lang="en-US" dirty="0"/>
              <a:t>var [</a:t>
            </a:r>
            <a:r>
              <a:rPr lang="en-US" dirty="0" err="1"/>
              <a:t>firstName</a:t>
            </a:r>
            <a:r>
              <a:rPr lang="en-US" dirty="0"/>
              <a:t>, </a:t>
            </a:r>
            <a:r>
              <a:rPr lang="en-US" dirty="0" err="1"/>
              <a:t>secondName</a:t>
            </a:r>
            <a:r>
              <a:rPr lang="en-US" dirty="0"/>
              <a:t>] = ["alpha", "beta", "gamma", "delta"];</a:t>
            </a:r>
          </a:p>
          <a:p>
            <a:pPr marL="548640" lvl="2" indent="0">
              <a:buNone/>
            </a:pPr>
            <a:r>
              <a:rPr lang="en-US" dirty="0"/>
              <a:t>console.log(</a:t>
            </a:r>
            <a:r>
              <a:rPr lang="en-US" dirty="0" err="1"/>
              <a:t>firstName</a:t>
            </a:r>
            <a:r>
              <a:rPr lang="en-US" dirty="0"/>
              <a:t>);//"alpha"</a:t>
            </a:r>
          </a:p>
          <a:p>
            <a:pPr marL="548640" lvl="2" indent="0">
              <a:buNone/>
            </a:pPr>
            <a:r>
              <a:rPr lang="en-US" dirty="0"/>
              <a:t>console.log(</a:t>
            </a:r>
            <a:r>
              <a:rPr lang="en-US" dirty="0" err="1"/>
              <a:t>secondName</a:t>
            </a:r>
            <a:r>
              <a:rPr lang="en-US" dirty="0"/>
              <a:t>);//"beta</a:t>
            </a:r>
          </a:p>
          <a:p>
            <a:r>
              <a:rPr lang="en-US" dirty="0"/>
              <a:t>Example 2: The array elements can be skipped as well using a comma separator. A single comma can be used to skip a single array element. One key difference between the spread operator and array </a:t>
            </a:r>
            <a:r>
              <a:rPr lang="en-US" dirty="0" err="1"/>
              <a:t>destructuring</a:t>
            </a:r>
            <a:r>
              <a:rPr lang="en-US" dirty="0"/>
              <a:t> is that the spread operator unpacks all array elements into a comma-separated list which does not allow us to pick or choose which elements we want to assign to variables. To skip the whole array it can be done using the number of commas as there is a number of array elements. </a:t>
            </a:r>
          </a:p>
          <a:p>
            <a:pPr marL="548640" lvl="2" indent="0">
              <a:buNone/>
            </a:pPr>
            <a:r>
              <a:rPr lang="en-US" dirty="0"/>
              <a:t>var [</a:t>
            </a:r>
            <a:r>
              <a:rPr lang="en-US" dirty="0" err="1"/>
              <a:t>firstName</a:t>
            </a:r>
            <a:r>
              <a:rPr lang="en-US" dirty="0"/>
              <a:t>,,</a:t>
            </a:r>
            <a:r>
              <a:rPr lang="en-US" dirty="0" err="1"/>
              <a:t>thirdName</a:t>
            </a:r>
            <a:r>
              <a:rPr lang="en-US" dirty="0"/>
              <a:t>] = ["alpha", "beta", "gamma", "delta"];</a:t>
            </a:r>
          </a:p>
          <a:p>
            <a:pPr marL="548640" lvl="2" indent="0">
              <a:buNone/>
            </a:pPr>
            <a:r>
              <a:rPr lang="en-US" dirty="0"/>
              <a:t>console.log(</a:t>
            </a:r>
            <a:r>
              <a:rPr lang="en-US" dirty="0" err="1"/>
              <a:t>firstName</a:t>
            </a:r>
            <a:r>
              <a:rPr lang="en-US" dirty="0"/>
              <a:t>);//"alpha"</a:t>
            </a:r>
          </a:p>
          <a:p>
            <a:pPr marL="548640" lvl="2" indent="0">
              <a:buNone/>
            </a:pPr>
            <a:r>
              <a:rPr lang="en-US" dirty="0"/>
              <a:t>console.log(</a:t>
            </a:r>
            <a:r>
              <a:rPr lang="en-US" dirty="0" err="1"/>
              <a:t>thirdName</a:t>
            </a:r>
            <a:r>
              <a:rPr lang="en-US" dirty="0"/>
              <a:t>);//"gamma"</a:t>
            </a:r>
          </a:p>
          <a:p>
            <a:endParaRPr lang="en-IN" dirty="0"/>
          </a:p>
        </p:txBody>
      </p:sp>
    </p:spTree>
    <p:extLst>
      <p:ext uri="{BB962C8B-B14F-4D97-AF65-F5344CB8AC3E}">
        <p14:creationId xmlns:p14="http://schemas.microsoft.com/office/powerpoint/2010/main" val="82975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B46A-BE56-E460-C9F4-D8E93E9F3F94}"/>
              </a:ext>
            </a:extLst>
          </p:cNvPr>
          <p:cNvSpPr>
            <a:spLocks noGrp="1"/>
          </p:cNvSpPr>
          <p:nvPr>
            <p:ph type="title"/>
          </p:nvPr>
        </p:nvSpPr>
        <p:spPr>
          <a:xfrm>
            <a:off x="1143000" y="609600"/>
            <a:ext cx="9875520" cy="540470"/>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B8B1C5E5-D5FD-77D8-E841-ED42EDDBB876}"/>
              </a:ext>
            </a:extLst>
          </p:cNvPr>
          <p:cNvSpPr>
            <a:spLocks noGrp="1"/>
          </p:cNvSpPr>
          <p:nvPr>
            <p:ph idx="1"/>
          </p:nvPr>
        </p:nvSpPr>
        <p:spPr>
          <a:xfrm>
            <a:off x="1143000" y="1300899"/>
            <a:ext cx="9872871" cy="4795101"/>
          </a:xfrm>
        </p:spPr>
        <p:txBody>
          <a:bodyPr>
            <a:normAutofit fontScale="62500" lnSpcReduction="20000"/>
          </a:bodyPr>
          <a:lstStyle/>
          <a:p>
            <a:r>
              <a:rPr lang="en-IN" dirty="0"/>
              <a:t>Example 3: In order to assign some array elements to variable and rest of the array elements to only a single variable can be achieved by using rest operator (…) as in below implementation. But one limitation of rest operator is that it works correctly only with the last elements implying a subarray cannot be obtained leaving the last element in the array. </a:t>
            </a:r>
          </a:p>
          <a:p>
            <a:pPr marL="548640" lvl="2" indent="0">
              <a:buNone/>
            </a:pPr>
            <a:r>
              <a:rPr lang="en-IN" dirty="0"/>
              <a:t>var [</a:t>
            </a:r>
            <a:r>
              <a:rPr lang="en-IN" dirty="0" err="1"/>
              <a:t>firstName</a:t>
            </a:r>
            <a:r>
              <a:rPr lang="en-IN" dirty="0"/>
              <a:t>,,...</a:t>
            </a:r>
            <a:r>
              <a:rPr lang="en-IN" dirty="0" err="1"/>
              <a:t>lastName</a:t>
            </a:r>
            <a:r>
              <a:rPr lang="en-IN" dirty="0"/>
              <a:t>] = ["alpha", "beta", "gamma", "delta"];</a:t>
            </a:r>
          </a:p>
          <a:p>
            <a:pPr marL="548640" lvl="2" indent="0">
              <a:buNone/>
            </a:pPr>
            <a:r>
              <a:rPr lang="en-IN" dirty="0"/>
              <a:t>console.log(</a:t>
            </a:r>
            <a:r>
              <a:rPr lang="en-IN" dirty="0" err="1"/>
              <a:t>firstName</a:t>
            </a:r>
            <a:r>
              <a:rPr lang="en-IN" dirty="0"/>
              <a:t>);//"alpha"</a:t>
            </a:r>
          </a:p>
          <a:p>
            <a:pPr marL="548640" lvl="2" indent="0">
              <a:buNone/>
            </a:pPr>
            <a:r>
              <a:rPr lang="en-IN" dirty="0"/>
              <a:t>console.log(</a:t>
            </a:r>
            <a:r>
              <a:rPr lang="en-IN" dirty="0" err="1"/>
              <a:t>lastName</a:t>
            </a:r>
            <a:r>
              <a:rPr lang="en-IN" dirty="0"/>
              <a:t>);//"gamma, delta"</a:t>
            </a:r>
          </a:p>
          <a:p>
            <a:r>
              <a:rPr lang="en-IN" dirty="0"/>
              <a:t>Output</a:t>
            </a:r>
          </a:p>
          <a:p>
            <a:pPr marL="548640" lvl="2" indent="0">
              <a:buNone/>
            </a:pPr>
            <a:r>
              <a:rPr lang="en-IN" dirty="0"/>
              <a:t>alpha</a:t>
            </a:r>
          </a:p>
          <a:p>
            <a:pPr marL="548640" lvl="2" indent="0">
              <a:buNone/>
            </a:pPr>
            <a:r>
              <a:rPr lang="en-IN" dirty="0"/>
              <a:t>[ 'gamma', 'delta' ]</a:t>
            </a:r>
          </a:p>
          <a:p>
            <a:r>
              <a:rPr lang="en-IN" dirty="0"/>
              <a:t>Example 4: Values can also be swapped using </a:t>
            </a:r>
            <a:r>
              <a:rPr lang="en-IN" dirty="0" err="1"/>
              <a:t>destructuring</a:t>
            </a:r>
            <a:r>
              <a:rPr lang="en-IN" dirty="0"/>
              <a:t> assignment as below: </a:t>
            </a:r>
          </a:p>
          <a:p>
            <a:pPr marL="548640" lvl="2" indent="0">
              <a:buNone/>
            </a:pPr>
            <a:r>
              <a:rPr lang="en-IN" dirty="0"/>
              <a:t>var names = ["alpha", "beta", "gamma", "delta"];</a:t>
            </a:r>
          </a:p>
          <a:p>
            <a:pPr marL="548640" lvl="2" indent="0">
              <a:buNone/>
            </a:pPr>
            <a:r>
              <a:rPr lang="en-IN" dirty="0"/>
              <a:t>var [</a:t>
            </a:r>
            <a:r>
              <a:rPr lang="en-IN" dirty="0" err="1"/>
              <a:t>firstName</a:t>
            </a:r>
            <a:r>
              <a:rPr lang="en-IN" dirty="0"/>
              <a:t>, </a:t>
            </a:r>
            <a:r>
              <a:rPr lang="en-IN" dirty="0" err="1"/>
              <a:t>secondName</a:t>
            </a:r>
            <a:r>
              <a:rPr lang="en-IN" dirty="0"/>
              <a:t>] = names;</a:t>
            </a:r>
          </a:p>
          <a:p>
            <a:pPr marL="548640" lvl="2" indent="0">
              <a:buNone/>
            </a:pPr>
            <a:r>
              <a:rPr lang="en-IN" dirty="0"/>
              <a:t>console.log(</a:t>
            </a:r>
            <a:r>
              <a:rPr lang="en-IN" dirty="0" err="1"/>
              <a:t>firstName</a:t>
            </a:r>
            <a:r>
              <a:rPr lang="en-IN" dirty="0"/>
              <a:t>);//"alpha"</a:t>
            </a:r>
          </a:p>
          <a:p>
            <a:pPr marL="548640" lvl="2" indent="0">
              <a:buNone/>
            </a:pPr>
            <a:r>
              <a:rPr lang="en-IN" dirty="0"/>
              <a:t>console.log(</a:t>
            </a:r>
            <a:r>
              <a:rPr lang="en-IN" dirty="0" err="1"/>
              <a:t>secondName</a:t>
            </a:r>
            <a:r>
              <a:rPr lang="en-IN" dirty="0"/>
              <a:t>);//"beta"</a:t>
            </a:r>
          </a:p>
          <a:p>
            <a:pPr marL="548640" lvl="2" indent="0">
              <a:buNone/>
            </a:pPr>
            <a:r>
              <a:rPr lang="en-IN" dirty="0"/>
              <a:t>//After swapping</a:t>
            </a:r>
          </a:p>
          <a:p>
            <a:pPr marL="548640" lvl="2" indent="0">
              <a:buNone/>
            </a:pPr>
            <a:r>
              <a:rPr lang="en-IN" dirty="0"/>
              <a:t>[</a:t>
            </a:r>
            <a:r>
              <a:rPr lang="en-IN" dirty="0" err="1"/>
              <a:t>firstName</a:t>
            </a:r>
            <a:r>
              <a:rPr lang="en-IN" dirty="0"/>
              <a:t>, </a:t>
            </a:r>
            <a:r>
              <a:rPr lang="en-IN" dirty="0" err="1"/>
              <a:t>secondName</a:t>
            </a:r>
            <a:r>
              <a:rPr lang="en-IN" dirty="0"/>
              <a:t>] = [</a:t>
            </a:r>
            <a:r>
              <a:rPr lang="en-IN" dirty="0" err="1"/>
              <a:t>secondName</a:t>
            </a:r>
            <a:r>
              <a:rPr lang="en-IN" dirty="0"/>
              <a:t>, </a:t>
            </a:r>
            <a:r>
              <a:rPr lang="en-IN" dirty="0" err="1"/>
              <a:t>firstName</a:t>
            </a:r>
            <a:r>
              <a:rPr lang="en-IN" dirty="0"/>
              <a:t>]</a:t>
            </a:r>
          </a:p>
          <a:p>
            <a:pPr marL="548640" lvl="2" indent="0">
              <a:buNone/>
            </a:pPr>
            <a:r>
              <a:rPr lang="en-IN" dirty="0"/>
              <a:t>console.log(</a:t>
            </a:r>
            <a:r>
              <a:rPr lang="en-IN" dirty="0" err="1"/>
              <a:t>firstName</a:t>
            </a:r>
            <a:r>
              <a:rPr lang="en-IN" dirty="0"/>
              <a:t>);//"beta"</a:t>
            </a:r>
          </a:p>
          <a:p>
            <a:pPr marL="548640" lvl="2" indent="0">
              <a:buNone/>
            </a:pPr>
            <a:r>
              <a:rPr lang="en-IN" dirty="0"/>
              <a:t>console.log(</a:t>
            </a:r>
            <a:r>
              <a:rPr lang="en-IN" dirty="0" err="1"/>
              <a:t>secondName</a:t>
            </a:r>
            <a:r>
              <a:rPr lang="en-IN" dirty="0"/>
              <a:t>);//"alpha"</a:t>
            </a:r>
          </a:p>
          <a:p>
            <a:r>
              <a:rPr lang="en-IN" dirty="0"/>
              <a:t>Output</a:t>
            </a:r>
          </a:p>
          <a:p>
            <a:pPr marL="548640" lvl="2" indent="0">
              <a:buNone/>
            </a:pPr>
            <a:r>
              <a:rPr lang="en-IN" dirty="0"/>
              <a:t>alpha</a:t>
            </a:r>
          </a:p>
          <a:p>
            <a:pPr marL="548640" lvl="2" indent="0">
              <a:buNone/>
            </a:pPr>
            <a:r>
              <a:rPr lang="en-IN" dirty="0"/>
              <a:t>beta</a:t>
            </a:r>
          </a:p>
          <a:p>
            <a:pPr marL="548640" lvl="2" indent="0">
              <a:buNone/>
            </a:pPr>
            <a:r>
              <a:rPr lang="en-IN" dirty="0"/>
              <a:t>beta</a:t>
            </a:r>
          </a:p>
          <a:p>
            <a:pPr marL="548640" lvl="2" indent="0">
              <a:buNone/>
            </a:pPr>
            <a:r>
              <a:rPr lang="en-IN" dirty="0"/>
              <a:t>alpha</a:t>
            </a:r>
          </a:p>
        </p:txBody>
      </p:sp>
    </p:spTree>
    <p:extLst>
      <p:ext uri="{BB962C8B-B14F-4D97-AF65-F5344CB8AC3E}">
        <p14:creationId xmlns:p14="http://schemas.microsoft.com/office/powerpoint/2010/main" val="25003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F859-D90E-99DB-49E3-CE56FB962C01}"/>
              </a:ext>
            </a:extLst>
          </p:cNvPr>
          <p:cNvSpPr>
            <a:spLocks noGrp="1"/>
          </p:cNvSpPr>
          <p:nvPr>
            <p:ph type="title"/>
          </p:nvPr>
        </p:nvSpPr>
        <p:spPr>
          <a:xfrm>
            <a:off x="1143000" y="609600"/>
            <a:ext cx="9875520" cy="521616"/>
          </a:xfrm>
        </p:spPr>
        <p:txBody>
          <a:bodyPr>
            <a:normAutofit fontScale="90000"/>
          </a:bodyPr>
          <a:lstStyle/>
          <a:p>
            <a:r>
              <a:rPr lang="en-IN" b="0" i="0" dirty="0" err="1">
                <a:effectLst/>
                <a:latin typeface="sofia-pro"/>
              </a:rPr>
              <a:t>Destructuring</a:t>
            </a:r>
            <a:r>
              <a:rPr lang="en-IN" b="0" i="0" dirty="0">
                <a:effectLst/>
                <a:latin typeface="sofia-pro"/>
              </a:rPr>
              <a:t> Array</a:t>
            </a:r>
            <a:endParaRPr lang="en-IN" dirty="0"/>
          </a:p>
        </p:txBody>
      </p:sp>
      <p:sp>
        <p:nvSpPr>
          <p:cNvPr id="3" name="Content Placeholder 2">
            <a:extLst>
              <a:ext uri="{FF2B5EF4-FFF2-40B4-BE49-F238E27FC236}">
                <a16:creationId xmlns:a16="http://schemas.microsoft.com/office/drawing/2014/main" id="{484070C5-3FDB-6604-B1C5-087C75038509}"/>
              </a:ext>
            </a:extLst>
          </p:cNvPr>
          <p:cNvSpPr>
            <a:spLocks noGrp="1"/>
          </p:cNvSpPr>
          <p:nvPr>
            <p:ph idx="1"/>
          </p:nvPr>
        </p:nvSpPr>
        <p:spPr>
          <a:xfrm>
            <a:off x="1143000" y="1310326"/>
            <a:ext cx="9872871" cy="4785674"/>
          </a:xfrm>
        </p:spPr>
        <p:txBody>
          <a:bodyPr>
            <a:normAutofit fontScale="85000" lnSpcReduction="10000"/>
          </a:bodyPr>
          <a:lstStyle/>
          <a:p>
            <a:r>
              <a:rPr lang="en-IN" dirty="0"/>
              <a:t>Example 5: Data can also be extracted from an array that is returned from a function. One advantage of using a </a:t>
            </a:r>
            <a:r>
              <a:rPr lang="en-IN" dirty="0" err="1"/>
              <a:t>destructuring</a:t>
            </a:r>
            <a:r>
              <a:rPr lang="en-IN" dirty="0"/>
              <a:t> assignment is that there is no need to manipulate an entire object in a function but just the fields that are required can be copied inside the function. </a:t>
            </a:r>
          </a:p>
          <a:p>
            <a:pPr marL="548640" lvl="2" indent="0">
              <a:buNone/>
            </a:pPr>
            <a:r>
              <a:rPr lang="en-IN" dirty="0"/>
              <a:t>function </a:t>
            </a:r>
            <a:r>
              <a:rPr lang="en-IN" dirty="0" err="1"/>
              <a:t>NamesList</a:t>
            </a:r>
            <a:r>
              <a:rPr lang="en-IN" dirty="0"/>
              <a:t>() {</a:t>
            </a:r>
          </a:p>
          <a:p>
            <a:pPr marL="548640" lvl="2" indent="0">
              <a:buNone/>
            </a:pPr>
            <a:r>
              <a:rPr lang="en-IN" dirty="0"/>
              <a:t>        return ["alpha", "beta", "gamma", "delta"]</a:t>
            </a:r>
          </a:p>
          <a:p>
            <a:pPr marL="548640" lvl="2" indent="0">
              <a:buNone/>
            </a:pPr>
            <a:r>
              <a:rPr lang="en-IN" dirty="0"/>
              <a:t>    }</a:t>
            </a:r>
          </a:p>
          <a:p>
            <a:pPr marL="548640" lvl="2" indent="0">
              <a:buNone/>
            </a:pPr>
            <a:r>
              <a:rPr lang="en-IN" dirty="0"/>
              <a:t>var[</a:t>
            </a:r>
            <a:r>
              <a:rPr lang="en-IN" dirty="0" err="1"/>
              <a:t>firstName</a:t>
            </a:r>
            <a:r>
              <a:rPr lang="en-IN" dirty="0"/>
              <a:t>, </a:t>
            </a:r>
            <a:r>
              <a:rPr lang="en-IN" dirty="0" err="1"/>
              <a:t>secondName</a:t>
            </a:r>
            <a:r>
              <a:rPr lang="en-IN" dirty="0"/>
              <a:t>] = </a:t>
            </a:r>
            <a:r>
              <a:rPr lang="en-IN" dirty="0" err="1"/>
              <a:t>NamesList</a:t>
            </a:r>
            <a:r>
              <a:rPr lang="en-IN" dirty="0"/>
              <a:t>(); </a:t>
            </a:r>
          </a:p>
          <a:p>
            <a:pPr marL="548640" lvl="2" indent="0">
              <a:buNone/>
            </a:pPr>
            <a:r>
              <a:rPr lang="en-IN" dirty="0"/>
              <a:t>console.log(</a:t>
            </a:r>
            <a:r>
              <a:rPr lang="en-IN" dirty="0" err="1"/>
              <a:t>firstName</a:t>
            </a:r>
            <a:r>
              <a:rPr lang="en-IN" dirty="0"/>
              <a:t>);//"alpha"</a:t>
            </a:r>
          </a:p>
          <a:p>
            <a:pPr marL="548640" lvl="2" indent="0">
              <a:buNone/>
            </a:pPr>
            <a:r>
              <a:rPr lang="en-IN" dirty="0"/>
              <a:t>console.log(</a:t>
            </a:r>
            <a:r>
              <a:rPr lang="en-IN" dirty="0" err="1"/>
              <a:t>secondName</a:t>
            </a:r>
            <a:r>
              <a:rPr lang="en-IN" dirty="0"/>
              <a:t>);//"beta"</a:t>
            </a:r>
          </a:p>
          <a:p>
            <a:r>
              <a:rPr lang="en-IN" dirty="0"/>
              <a:t>Example 6: In ES5 to assign variables from objects its implementation is </a:t>
            </a:r>
          </a:p>
          <a:p>
            <a:pPr marL="548640" lvl="2" indent="0">
              <a:buNone/>
            </a:pPr>
            <a:r>
              <a:rPr lang="en-IN" dirty="0"/>
              <a:t>var marks = {x: 21, y: -34, z: 47 };</a:t>
            </a:r>
          </a:p>
          <a:p>
            <a:pPr marL="548640" lvl="2" indent="0">
              <a:buNone/>
            </a:pPr>
            <a:r>
              <a:rPr lang="en-IN" dirty="0"/>
              <a:t>var x = </a:t>
            </a:r>
            <a:r>
              <a:rPr lang="en-IN" dirty="0" err="1"/>
              <a:t>marks.x</a:t>
            </a:r>
            <a:r>
              <a:rPr lang="en-IN" dirty="0"/>
              <a:t>; // x = 21</a:t>
            </a:r>
          </a:p>
          <a:p>
            <a:pPr marL="548640" lvl="2" indent="0">
              <a:buNone/>
            </a:pPr>
            <a:r>
              <a:rPr lang="en-IN" dirty="0"/>
              <a:t>var y = </a:t>
            </a:r>
            <a:r>
              <a:rPr lang="en-IN" dirty="0" err="1"/>
              <a:t>marks.y</a:t>
            </a:r>
            <a:r>
              <a:rPr lang="en-IN" dirty="0"/>
              <a:t>; // y = -34</a:t>
            </a:r>
          </a:p>
          <a:p>
            <a:pPr marL="548640" lvl="2" indent="0">
              <a:buNone/>
            </a:pPr>
            <a:r>
              <a:rPr lang="en-IN" dirty="0"/>
              <a:t>var z = </a:t>
            </a:r>
            <a:r>
              <a:rPr lang="en-IN" dirty="0" err="1"/>
              <a:t>marks.z</a:t>
            </a:r>
            <a:r>
              <a:rPr lang="en-IN" dirty="0"/>
              <a:t>; // z = 47</a:t>
            </a:r>
          </a:p>
          <a:p>
            <a:r>
              <a:rPr lang="en-IN" dirty="0"/>
              <a:t>Example 7: The above implementation in ES6 using </a:t>
            </a:r>
            <a:r>
              <a:rPr lang="en-IN" dirty="0" err="1"/>
              <a:t>destructuring</a:t>
            </a:r>
            <a:r>
              <a:rPr lang="en-IN" dirty="0"/>
              <a:t> assignment is. </a:t>
            </a:r>
          </a:p>
          <a:p>
            <a:pPr marL="548640" lvl="2" indent="0">
              <a:buNone/>
            </a:pPr>
            <a:r>
              <a:rPr lang="en-IN" dirty="0"/>
              <a:t>var marks = {x: 21, y: -34, z: 47 };</a:t>
            </a:r>
          </a:p>
          <a:p>
            <a:pPr marL="548640" lvl="2" indent="0">
              <a:buNone/>
            </a:pPr>
            <a:r>
              <a:rPr lang="en-IN" dirty="0" err="1"/>
              <a:t>const</a:t>
            </a:r>
            <a:r>
              <a:rPr lang="en-IN" dirty="0"/>
              <a:t> { x, y, z } = marks; // x = 21, y = -34, z = 47</a:t>
            </a:r>
          </a:p>
          <a:p>
            <a:pPr marL="548640" lvl="2" indent="0">
              <a:buNone/>
            </a:pPr>
            <a:endParaRPr lang="en-IN" dirty="0"/>
          </a:p>
          <a:p>
            <a:pPr marL="45720" indent="0">
              <a:buNone/>
            </a:pPr>
            <a:endParaRPr lang="en-IN" dirty="0"/>
          </a:p>
        </p:txBody>
      </p:sp>
    </p:spTree>
    <p:extLst>
      <p:ext uri="{BB962C8B-B14F-4D97-AF65-F5344CB8AC3E}">
        <p14:creationId xmlns:p14="http://schemas.microsoft.com/office/powerpoint/2010/main" val="425376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0E2D-FBB8-4656-AB22-08CC662E36F2}"/>
              </a:ext>
            </a:extLst>
          </p:cNvPr>
          <p:cNvSpPr>
            <a:spLocks noGrp="1"/>
          </p:cNvSpPr>
          <p:nvPr>
            <p:ph type="title"/>
          </p:nvPr>
        </p:nvSpPr>
        <p:spPr>
          <a:xfrm>
            <a:off x="1143000" y="609600"/>
            <a:ext cx="9875520" cy="955249"/>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B080F1D0-72FB-487D-B16C-19C3E8020E31}"/>
              </a:ext>
            </a:extLst>
          </p:cNvPr>
          <p:cNvSpPr>
            <a:spLocks noGrp="1"/>
          </p:cNvSpPr>
          <p:nvPr>
            <p:ph idx="1"/>
          </p:nvPr>
        </p:nvSpPr>
        <p:spPr>
          <a:xfrm>
            <a:off x="1143000" y="1734532"/>
            <a:ext cx="9872871" cy="4361468"/>
          </a:xfrm>
        </p:spPr>
        <p:txBody>
          <a:bodyPr>
            <a:normAutofit fontScale="77500" lnSpcReduction="20000"/>
          </a:bodyPr>
          <a:lstStyle/>
          <a:p>
            <a:r>
              <a:rPr lang="en-US" dirty="0"/>
              <a:t>Ways of iterating over a array in JavaScript.</a:t>
            </a:r>
          </a:p>
          <a:p>
            <a:r>
              <a:rPr lang="en-US" dirty="0"/>
              <a:t>Arrays in </a:t>
            </a:r>
            <a:r>
              <a:rPr lang="en-US" dirty="0" err="1"/>
              <a:t>Javascripts</a:t>
            </a:r>
            <a:r>
              <a:rPr lang="en-US" dirty="0"/>
              <a:t>, are single variables used to store different kind of elements.</a:t>
            </a:r>
          </a:p>
          <a:p>
            <a:r>
              <a:rPr lang="en-US" dirty="0"/>
              <a:t>For example, a simple array accesses may look something like this: </a:t>
            </a:r>
          </a:p>
          <a:p>
            <a:pPr marL="548640" lvl="2" indent="0">
              <a:buNone/>
            </a:pPr>
            <a:r>
              <a:rPr lang="en-US" dirty="0"/>
              <a:t>array = [ 'geeks', '4', 'geeks' ];</a:t>
            </a:r>
          </a:p>
          <a:p>
            <a:pPr marL="548640" lvl="2" indent="0">
              <a:buNone/>
            </a:pPr>
            <a:r>
              <a:rPr lang="en-US" dirty="0"/>
              <a:t>// Accessing array elements one by one</a:t>
            </a:r>
          </a:p>
          <a:p>
            <a:pPr marL="548640" lvl="2" indent="0">
              <a:buNone/>
            </a:pPr>
            <a:r>
              <a:rPr lang="en-US" dirty="0"/>
              <a:t>console.log(array[0]);	//geeks</a:t>
            </a:r>
          </a:p>
          <a:p>
            <a:pPr marL="548640" lvl="2" indent="0">
              <a:buNone/>
            </a:pPr>
            <a:r>
              <a:rPr lang="en-US" dirty="0"/>
              <a:t>console.log(array[1]);	//4</a:t>
            </a:r>
          </a:p>
          <a:p>
            <a:pPr marL="548640" lvl="2" indent="0">
              <a:buNone/>
            </a:pPr>
            <a:r>
              <a:rPr lang="en-US" dirty="0"/>
              <a:t>console.log(array[2]);	//geeks</a:t>
            </a:r>
          </a:p>
          <a:p>
            <a:r>
              <a:rPr lang="en-US" dirty="0"/>
              <a:t>There are multiple ways one can iterate over an array in JavaScript. The most useful ones are mentioned below.</a:t>
            </a:r>
          </a:p>
          <a:p>
            <a:r>
              <a:rPr lang="en-US" dirty="0"/>
              <a:t>Using for loop. </a:t>
            </a:r>
          </a:p>
          <a:p>
            <a:r>
              <a:rPr lang="en-US" dirty="0"/>
              <a:t>This is similar to for loops in other languages like C/C++, Java, </a:t>
            </a:r>
            <a:r>
              <a:rPr lang="en-US" dirty="0" err="1"/>
              <a:t>etc</a:t>
            </a:r>
            <a:r>
              <a:rPr lang="en-US" dirty="0"/>
              <a:t> </a:t>
            </a:r>
          </a:p>
          <a:p>
            <a:pPr marL="548640" lvl="2" indent="0">
              <a:buNone/>
            </a:pPr>
            <a:r>
              <a:rPr lang="en-US" dirty="0"/>
              <a:t>array = [ 1, 2, 3, 4, 5, 6 ];</a:t>
            </a:r>
          </a:p>
          <a:p>
            <a:pPr marL="548640" lvl="2" indent="0">
              <a:buNone/>
            </a:pPr>
            <a:r>
              <a:rPr lang="en-US" dirty="0"/>
              <a:t>for (index = 0; index &lt; </a:t>
            </a:r>
            <a:r>
              <a:rPr lang="en-US" dirty="0" err="1"/>
              <a:t>array.length</a:t>
            </a:r>
            <a:r>
              <a:rPr lang="en-US" dirty="0"/>
              <a:t>; index++) {</a:t>
            </a:r>
          </a:p>
          <a:p>
            <a:pPr marL="548640" lvl="2" indent="0">
              <a:buNone/>
            </a:pPr>
            <a:r>
              <a:rPr lang="en-US" dirty="0"/>
              <a:t>    console.log(array[index]);</a:t>
            </a:r>
          </a:p>
          <a:p>
            <a:pPr marL="548640" lvl="2" indent="0">
              <a:buNone/>
            </a:pPr>
            <a:r>
              <a:rPr lang="en-US" dirty="0"/>
              <a:t>}</a:t>
            </a:r>
          </a:p>
          <a:p>
            <a:endParaRPr lang="en-US" dirty="0"/>
          </a:p>
        </p:txBody>
      </p:sp>
    </p:spTree>
    <p:extLst>
      <p:ext uri="{BB962C8B-B14F-4D97-AF65-F5344CB8AC3E}">
        <p14:creationId xmlns:p14="http://schemas.microsoft.com/office/powerpoint/2010/main" val="165005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2814-F2AC-C9CA-FF71-811BB3F0CC7B}"/>
              </a:ext>
            </a:extLst>
          </p:cNvPr>
          <p:cNvSpPr>
            <a:spLocks noGrp="1"/>
          </p:cNvSpPr>
          <p:nvPr>
            <p:ph type="title"/>
          </p:nvPr>
        </p:nvSpPr>
        <p:spPr>
          <a:xfrm>
            <a:off x="1143000" y="609600"/>
            <a:ext cx="9875520" cy="493336"/>
          </a:xfrm>
        </p:spPr>
        <p:txBody>
          <a:bodyPr>
            <a:normAutofit fontScale="90000"/>
          </a:bodyPr>
          <a:lstStyle/>
          <a:p>
            <a:r>
              <a:rPr lang="en-IN" b="0" i="0" dirty="0">
                <a:effectLst/>
                <a:latin typeface="sofia-pro"/>
              </a:rPr>
              <a:t>Splice()</a:t>
            </a:r>
            <a:endParaRPr lang="en-IN" dirty="0"/>
          </a:p>
        </p:txBody>
      </p:sp>
      <p:sp>
        <p:nvSpPr>
          <p:cNvPr id="3" name="Content Placeholder 2">
            <a:extLst>
              <a:ext uri="{FF2B5EF4-FFF2-40B4-BE49-F238E27FC236}">
                <a16:creationId xmlns:a16="http://schemas.microsoft.com/office/drawing/2014/main" id="{33DA275E-6BB8-C057-9C73-3BD2493AC69F}"/>
              </a:ext>
            </a:extLst>
          </p:cNvPr>
          <p:cNvSpPr>
            <a:spLocks noGrp="1"/>
          </p:cNvSpPr>
          <p:nvPr>
            <p:ph idx="1"/>
          </p:nvPr>
        </p:nvSpPr>
        <p:spPr>
          <a:xfrm>
            <a:off x="1143000" y="1300899"/>
            <a:ext cx="9872871" cy="5099901"/>
          </a:xfrm>
        </p:spPr>
        <p:txBody>
          <a:bodyPr>
            <a:normAutofit fontScale="55000" lnSpcReduction="20000"/>
          </a:bodyPr>
          <a:lstStyle/>
          <a:p>
            <a:r>
              <a:rPr lang="en-US" dirty="0"/>
              <a:t>The </a:t>
            </a:r>
            <a:r>
              <a:rPr lang="en-US" dirty="0" err="1"/>
              <a:t>arr.splice</a:t>
            </a:r>
            <a:r>
              <a:rPr lang="en-US" dirty="0"/>
              <a:t>() method is an inbuilt method in JavaScript which is used to modify the contents of an array by removing the existing elements and/or by adding new elements.</a:t>
            </a:r>
          </a:p>
          <a:p>
            <a:r>
              <a:rPr lang="en-US" dirty="0"/>
              <a:t>Syntax:  </a:t>
            </a:r>
          </a:p>
          <a:p>
            <a:pPr marL="548640" lvl="2" indent="0">
              <a:buNone/>
            </a:pPr>
            <a:r>
              <a:rPr lang="en-US" dirty="0" err="1"/>
              <a:t>Array.splice</a:t>
            </a:r>
            <a:r>
              <a:rPr lang="en-US" dirty="0"/>
              <a:t>( index, </a:t>
            </a:r>
            <a:r>
              <a:rPr lang="en-US" dirty="0" err="1"/>
              <a:t>remove_count</a:t>
            </a:r>
            <a:r>
              <a:rPr lang="en-US" dirty="0"/>
              <a:t>, </a:t>
            </a:r>
            <a:r>
              <a:rPr lang="en-US" dirty="0" err="1"/>
              <a:t>item_list</a:t>
            </a:r>
            <a:r>
              <a:rPr lang="en-US" dirty="0"/>
              <a:t> )</a:t>
            </a:r>
          </a:p>
          <a:p>
            <a:r>
              <a:rPr lang="en-US" dirty="0"/>
              <a:t>Parameter: This method accepts many parameters some of them are described below: </a:t>
            </a:r>
          </a:p>
          <a:p>
            <a:pPr lvl="1"/>
            <a:r>
              <a:rPr lang="en-US" dirty="0"/>
              <a:t>index: It is a required parameter. This parameter is the index which start modifying the array (with origin at 0). This can be negative also, which begins after that many elements counting from the end.</a:t>
            </a:r>
          </a:p>
          <a:p>
            <a:pPr lvl="1"/>
            <a:r>
              <a:rPr lang="en-US" dirty="0" err="1"/>
              <a:t>remove_count</a:t>
            </a:r>
            <a:r>
              <a:rPr lang="en-US" dirty="0"/>
              <a:t>: The number of elements to be removed from the starting index.</a:t>
            </a:r>
          </a:p>
          <a:p>
            <a:pPr lvl="1"/>
            <a:r>
              <a:rPr lang="en-US" dirty="0" err="1"/>
              <a:t>items_list</a:t>
            </a:r>
            <a:r>
              <a:rPr lang="en-US" dirty="0"/>
              <a:t>: The list of new items separated by comma operator that is to be inserted from the starting index.</a:t>
            </a:r>
          </a:p>
          <a:p>
            <a:r>
              <a:rPr lang="en-US" dirty="0"/>
              <a:t>Return Value: While it mutates the original array in-place, still it returns the list of removed items. In case there is no removed array it returns an empty array.</a:t>
            </a:r>
          </a:p>
          <a:p>
            <a:r>
              <a:rPr lang="en-US" dirty="0"/>
              <a:t>Example 1 : </a:t>
            </a:r>
          </a:p>
          <a:p>
            <a:pPr marL="548640" lvl="2" indent="0">
              <a:buNone/>
            </a:pPr>
            <a:r>
              <a:rPr lang="en-US" dirty="0"/>
              <a:t>At position 2, add 2 elements:</a:t>
            </a:r>
          </a:p>
          <a:p>
            <a:pPr marL="548640" lvl="2" indent="0">
              <a:buNone/>
            </a:pPr>
            <a:r>
              <a:rPr lang="en-US" dirty="0"/>
              <a:t>const fruits = ["Red", "Orange", "Blue", "Yellow"];</a:t>
            </a:r>
          </a:p>
          <a:p>
            <a:pPr marL="548640" lvl="2" indent="0">
              <a:buNone/>
            </a:pPr>
            <a:r>
              <a:rPr lang="en-US" dirty="0" err="1"/>
              <a:t>fruits.splice</a:t>
            </a:r>
            <a:r>
              <a:rPr lang="en-US" dirty="0"/>
              <a:t>(2, 0, "Green", "Purple");</a:t>
            </a:r>
          </a:p>
          <a:p>
            <a:r>
              <a:rPr lang="en-US" dirty="0"/>
              <a:t>Output:</a:t>
            </a:r>
          </a:p>
          <a:p>
            <a:pPr marL="548640" lvl="2" indent="0">
              <a:buNone/>
            </a:pPr>
            <a:r>
              <a:rPr lang="en-US" dirty="0" err="1"/>
              <a:t>Red,Orange,Green,Purple,Blue,Yellow</a:t>
            </a:r>
            <a:endParaRPr lang="en-US" dirty="0"/>
          </a:p>
          <a:p>
            <a:r>
              <a:rPr lang="en-US" dirty="0"/>
              <a:t>Example 2: </a:t>
            </a:r>
          </a:p>
          <a:p>
            <a:pPr marL="548640" lvl="2" indent="0">
              <a:buNone/>
            </a:pPr>
            <a:r>
              <a:rPr lang="en-US" dirty="0"/>
              <a:t>At position 2, remove 2 items:</a:t>
            </a:r>
          </a:p>
          <a:p>
            <a:pPr marL="548640" lvl="2" indent="0">
              <a:buNone/>
            </a:pPr>
            <a:r>
              <a:rPr lang="en-US" dirty="0"/>
              <a:t>const fruits = ["Red", "Orange", "Blue", "Yellow", "Purple"];</a:t>
            </a:r>
          </a:p>
          <a:p>
            <a:pPr marL="548640" lvl="2" indent="0">
              <a:buNone/>
            </a:pPr>
            <a:r>
              <a:rPr lang="en-US" dirty="0" err="1"/>
              <a:t>fruits.splice</a:t>
            </a:r>
            <a:r>
              <a:rPr lang="en-US" dirty="0"/>
              <a:t>(2, 2);</a:t>
            </a:r>
          </a:p>
          <a:p>
            <a:r>
              <a:rPr lang="en-US" dirty="0"/>
              <a:t>Output:</a:t>
            </a:r>
          </a:p>
          <a:p>
            <a:pPr marL="548640" lvl="2" indent="0">
              <a:buNone/>
            </a:pPr>
            <a:r>
              <a:rPr lang="en-US" dirty="0" err="1"/>
              <a:t>Red,Orange,Purple</a:t>
            </a:r>
            <a:endParaRPr lang="en-US" dirty="0"/>
          </a:p>
          <a:p>
            <a:endParaRPr lang="en-IN" dirty="0"/>
          </a:p>
        </p:txBody>
      </p:sp>
    </p:spTree>
    <p:extLst>
      <p:ext uri="{BB962C8B-B14F-4D97-AF65-F5344CB8AC3E}">
        <p14:creationId xmlns:p14="http://schemas.microsoft.com/office/powerpoint/2010/main" val="13261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5580-8579-4DDE-B0D0-315E3A663736}"/>
              </a:ext>
            </a:extLst>
          </p:cNvPr>
          <p:cNvSpPr>
            <a:spLocks noGrp="1"/>
          </p:cNvSpPr>
          <p:nvPr>
            <p:ph type="title"/>
          </p:nvPr>
        </p:nvSpPr>
        <p:spPr>
          <a:xfrm>
            <a:off x="1143000" y="609600"/>
            <a:ext cx="9875520" cy="908115"/>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9824B6FA-331C-43F2-A2E3-F4EEB4746393}"/>
              </a:ext>
            </a:extLst>
          </p:cNvPr>
          <p:cNvSpPr>
            <a:spLocks noGrp="1"/>
          </p:cNvSpPr>
          <p:nvPr>
            <p:ph idx="1"/>
          </p:nvPr>
        </p:nvSpPr>
        <p:spPr>
          <a:xfrm>
            <a:off x="1143000" y="1800520"/>
            <a:ext cx="9872871" cy="4295480"/>
          </a:xfrm>
        </p:spPr>
        <p:txBody>
          <a:bodyPr>
            <a:normAutofit fontScale="77500" lnSpcReduction="20000"/>
          </a:bodyPr>
          <a:lstStyle/>
          <a:p>
            <a:r>
              <a:rPr lang="en-US" dirty="0"/>
              <a:t>Using while loop. </a:t>
            </a:r>
          </a:p>
          <a:p>
            <a:r>
              <a:rPr lang="en-US" dirty="0"/>
              <a:t>This is again similar to other languages. </a:t>
            </a:r>
          </a:p>
          <a:p>
            <a:pPr marL="548640" lvl="2" indent="0">
              <a:buNone/>
            </a:pPr>
            <a:r>
              <a:rPr lang="en-US" dirty="0"/>
              <a:t>index = 0;</a:t>
            </a:r>
          </a:p>
          <a:p>
            <a:pPr marL="548640" lvl="2" indent="0">
              <a:buNone/>
            </a:pPr>
            <a:r>
              <a:rPr lang="en-US" dirty="0"/>
              <a:t>array = [ 1, 2, 3, 4, 5, 6 ];</a:t>
            </a:r>
          </a:p>
          <a:p>
            <a:pPr marL="548640" lvl="2" indent="0">
              <a:buNone/>
            </a:pPr>
            <a:r>
              <a:rPr lang="en-US" dirty="0"/>
              <a:t>while (index &lt; </a:t>
            </a:r>
            <a:r>
              <a:rPr lang="en-US" dirty="0" err="1"/>
              <a:t>array.length</a:t>
            </a:r>
            <a:r>
              <a:rPr lang="en-US" dirty="0"/>
              <a:t>) {</a:t>
            </a:r>
          </a:p>
          <a:p>
            <a:pPr marL="548640" lvl="2" indent="0">
              <a:buNone/>
            </a:pPr>
            <a:r>
              <a:rPr lang="en-US" dirty="0"/>
              <a:t>    console.log(array[index]);</a:t>
            </a:r>
          </a:p>
          <a:p>
            <a:pPr marL="548640" lvl="2" indent="0">
              <a:buNone/>
            </a:pPr>
            <a:r>
              <a:rPr lang="en-US" dirty="0"/>
              <a:t>    index++;</a:t>
            </a:r>
          </a:p>
          <a:p>
            <a:pPr marL="548640" lvl="2" indent="0">
              <a:buNone/>
            </a:pPr>
            <a:r>
              <a:rPr lang="en-US" dirty="0"/>
              <a:t>}</a:t>
            </a:r>
          </a:p>
          <a:p>
            <a:r>
              <a:rPr lang="en-US" dirty="0"/>
              <a:t>using </a:t>
            </a:r>
            <a:r>
              <a:rPr lang="en-US" dirty="0" err="1"/>
              <a:t>forEach</a:t>
            </a:r>
            <a:r>
              <a:rPr lang="en-US" dirty="0"/>
              <a:t> method. </a:t>
            </a:r>
          </a:p>
          <a:p>
            <a:r>
              <a:rPr lang="en-US" dirty="0"/>
              <a:t>The </a:t>
            </a:r>
            <a:r>
              <a:rPr lang="en-US" dirty="0" err="1"/>
              <a:t>forEach</a:t>
            </a:r>
            <a:r>
              <a:rPr lang="en-US" dirty="0"/>
              <a:t> method calls the provided function once for every array element in the order. </a:t>
            </a:r>
          </a:p>
          <a:p>
            <a:pPr marL="548640" lvl="2" indent="0">
              <a:buNone/>
            </a:pPr>
            <a:r>
              <a:rPr lang="en-US" dirty="0"/>
              <a:t>index = 0;</a:t>
            </a:r>
          </a:p>
          <a:p>
            <a:pPr marL="548640" lvl="2" indent="0">
              <a:buNone/>
            </a:pPr>
            <a:r>
              <a:rPr lang="en-US" dirty="0"/>
              <a:t>array = [ 1, 2, 3, 4, 5, 6 ];</a:t>
            </a:r>
          </a:p>
          <a:p>
            <a:pPr marL="548640" lvl="2" indent="0">
              <a:buNone/>
            </a:pPr>
            <a:r>
              <a:rPr lang="en-US" dirty="0" err="1"/>
              <a:t>array.forEach</a:t>
            </a:r>
            <a:r>
              <a:rPr lang="en-US" dirty="0"/>
              <a:t>(</a:t>
            </a:r>
            <a:r>
              <a:rPr lang="en-US" dirty="0" err="1"/>
              <a:t>myFunction</a:t>
            </a:r>
            <a:r>
              <a:rPr lang="en-US" dirty="0"/>
              <a:t>);</a:t>
            </a:r>
          </a:p>
          <a:p>
            <a:pPr marL="548640" lvl="2" indent="0">
              <a:buNone/>
            </a:pPr>
            <a:r>
              <a:rPr lang="en-US" dirty="0"/>
              <a:t>function </a:t>
            </a:r>
            <a:r>
              <a:rPr lang="en-US" dirty="0" err="1"/>
              <a:t>myFunction</a:t>
            </a:r>
            <a:r>
              <a:rPr lang="en-US" dirty="0"/>
              <a:t>(item, index)</a:t>
            </a:r>
          </a:p>
          <a:p>
            <a:pPr marL="548640" lvl="2" indent="0">
              <a:buNone/>
            </a:pPr>
            <a:r>
              <a:rPr lang="en-US" dirty="0"/>
              <a:t>{</a:t>
            </a:r>
          </a:p>
          <a:p>
            <a:pPr marL="548640" lvl="2" indent="0">
              <a:buNone/>
            </a:pPr>
            <a:r>
              <a:rPr lang="en-US" dirty="0"/>
              <a:t>    console.log(item);</a:t>
            </a:r>
          </a:p>
          <a:p>
            <a:pPr marL="548640" lvl="2" indent="0">
              <a:buNone/>
            </a:pPr>
            <a:r>
              <a:rPr lang="en-US" dirty="0"/>
              <a:t>}</a:t>
            </a:r>
          </a:p>
        </p:txBody>
      </p:sp>
    </p:spTree>
    <p:extLst>
      <p:ext uri="{BB962C8B-B14F-4D97-AF65-F5344CB8AC3E}">
        <p14:creationId xmlns:p14="http://schemas.microsoft.com/office/powerpoint/2010/main" val="236336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46B7-60C3-41EF-9EBB-3370AA83F012}"/>
              </a:ext>
            </a:extLst>
          </p:cNvPr>
          <p:cNvSpPr>
            <a:spLocks noGrp="1"/>
          </p:cNvSpPr>
          <p:nvPr>
            <p:ph type="title"/>
          </p:nvPr>
        </p:nvSpPr>
        <p:spPr>
          <a:xfrm>
            <a:off x="1143000" y="609600"/>
            <a:ext cx="9875520" cy="889262"/>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3D0EA837-9A93-41AF-9F69-50F63D5B524C}"/>
              </a:ext>
            </a:extLst>
          </p:cNvPr>
          <p:cNvSpPr>
            <a:spLocks noGrp="1"/>
          </p:cNvSpPr>
          <p:nvPr>
            <p:ph idx="1"/>
          </p:nvPr>
        </p:nvSpPr>
        <p:spPr>
          <a:xfrm>
            <a:off x="1143000" y="1715678"/>
            <a:ext cx="9872871" cy="4380322"/>
          </a:xfrm>
        </p:spPr>
        <p:txBody>
          <a:bodyPr>
            <a:normAutofit fontScale="55000" lnSpcReduction="20000"/>
          </a:bodyPr>
          <a:lstStyle/>
          <a:p>
            <a:r>
              <a:rPr lang="en-US" dirty="0"/>
              <a:t>Using every method. </a:t>
            </a:r>
          </a:p>
          <a:p>
            <a:r>
              <a:rPr lang="en-US" dirty="0"/>
              <a:t>The every() method checks if all elements in an array pass a test (provided as a function). </a:t>
            </a:r>
          </a:p>
          <a:p>
            <a:pPr marL="548640" lvl="2" indent="0">
              <a:buNone/>
            </a:pPr>
            <a:r>
              <a:rPr lang="en-US" dirty="0"/>
              <a:t>index = 0;</a:t>
            </a:r>
          </a:p>
          <a:p>
            <a:pPr marL="548640" lvl="2" indent="0">
              <a:buNone/>
            </a:pPr>
            <a:r>
              <a:rPr lang="en-US" dirty="0"/>
              <a:t>array = [ 1, 2, 3, 4, 5, 6 ];</a:t>
            </a:r>
          </a:p>
          <a:p>
            <a:pPr marL="548640" lvl="2" indent="0">
              <a:buNone/>
            </a:pPr>
            <a:r>
              <a:rPr lang="en-US" dirty="0"/>
              <a:t>const </a:t>
            </a:r>
            <a:r>
              <a:rPr lang="en-US" dirty="0" err="1"/>
              <a:t>under_five</a:t>
            </a:r>
            <a:r>
              <a:rPr lang="en-US" dirty="0"/>
              <a:t> = x =&gt; x &lt; 5;</a:t>
            </a:r>
          </a:p>
          <a:p>
            <a:pPr marL="548640" lvl="2" indent="0">
              <a:buNone/>
            </a:pPr>
            <a:r>
              <a:rPr lang="en-US" dirty="0"/>
              <a:t>if (</a:t>
            </a:r>
            <a:r>
              <a:rPr lang="en-US" dirty="0" err="1"/>
              <a:t>array.every</a:t>
            </a:r>
            <a:r>
              <a:rPr lang="en-US" dirty="0"/>
              <a:t>(</a:t>
            </a:r>
            <a:r>
              <a:rPr lang="en-US" dirty="0" err="1"/>
              <a:t>under_five</a:t>
            </a:r>
            <a:r>
              <a:rPr lang="en-US" dirty="0"/>
              <a:t>)) {</a:t>
            </a:r>
          </a:p>
          <a:p>
            <a:pPr marL="548640" lvl="2" indent="0">
              <a:buNone/>
            </a:pPr>
            <a:r>
              <a:rPr lang="en-US" dirty="0"/>
              <a:t>    console.log('All are less than 5');</a:t>
            </a:r>
          </a:p>
          <a:p>
            <a:pPr marL="548640" lvl="2" indent="0">
              <a:buNone/>
            </a:pPr>
            <a:r>
              <a:rPr lang="en-US" dirty="0"/>
              <a:t>}</a:t>
            </a:r>
          </a:p>
          <a:p>
            <a:pPr marL="548640" lvl="2" indent="0">
              <a:buNone/>
            </a:pPr>
            <a:r>
              <a:rPr lang="en-US" dirty="0"/>
              <a:t>else {</a:t>
            </a:r>
          </a:p>
          <a:p>
            <a:pPr marL="548640" lvl="2" indent="0">
              <a:buNone/>
            </a:pPr>
            <a:r>
              <a:rPr lang="en-US" dirty="0"/>
              <a:t>    console.log('At least one element is not less than 5');</a:t>
            </a:r>
          </a:p>
          <a:p>
            <a:pPr marL="548640" lvl="2" indent="0">
              <a:buNone/>
            </a:pPr>
            <a:r>
              <a:rPr lang="en-US" dirty="0"/>
              <a:t>}</a:t>
            </a:r>
          </a:p>
          <a:p>
            <a:r>
              <a:rPr lang="en-US" dirty="0"/>
              <a:t>Output</a:t>
            </a:r>
          </a:p>
          <a:p>
            <a:pPr marL="548640" lvl="2" indent="0">
              <a:buNone/>
            </a:pPr>
            <a:r>
              <a:rPr lang="en-US" dirty="0"/>
              <a:t>At least one element is not less than 5</a:t>
            </a:r>
          </a:p>
          <a:p>
            <a:r>
              <a:rPr lang="en-US" dirty="0"/>
              <a:t>Using map. </a:t>
            </a:r>
          </a:p>
          <a:p>
            <a:r>
              <a:rPr lang="en-US" dirty="0"/>
              <a:t>A map applies a function over every element and then returns the new array. </a:t>
            </a:r>
          </a:p>
          <a:p>
            <a:pPr marL="548640" lvl="2" indent="0">
              <a:buNone/>
            </a:pPr>
            <a:r>
              <a:rPr lang="en-US" dirty="0"/>
              <a:t>index = 0;</a:t>
            </a:r>
          </a:p>
          <a:p>
            <a:pPr marL="548640" lvl="2" indent="0">
              <a:buNone/>
            </a:pPr>
            <a:r>
              <a:rPr lang="en-US" dirty="0"/>
              <a:t>array = [ 1, 2, 3, 4, 5, 6 ];</a:t>
            </a:r>
          </a:p>
          <a:p>
            <a:pPr marL="548640" lvl="2" indent="0">
              <a:buNone/>
            </a:pPr>
            <a:r>
              <a:rPr lang="en-US" dirty="0"/>
              <a:t>square = x =&gt; </a:t>
            </a:r>
            <a:r>
              <a:rPr lang="en-US" dirty="0" err="1"/>
              <a:t>Math.pow</a:t>
            </a:r>
            <a:r>
              <a:rPr lang="en-US" dirty="0"/>
              <a:t>(x, 2);</a:t>
            </a:r>
          </a:p>
          <a:p>
            <a:pPr marL="548640" lvl="2" indent="0">
              <a:buNone/>
            </a:pPr>
            <a:r>
              <a:rPr lang="en-US" dirty="0"/>
              <a:t>squares = </a:t>
            </a:r>
            <a:r>
              <a:rPr lang="en-US" dirty="0" err="1"/>
              <a:t>array.map</a:t>
            </a:r>
            <a:r>
              <a:rPr lang="en-US" dirty="0"/>
              <a:t>(square);</a:t>
            </a:r>
          </a:p>
          <a:p>
            <a:pPr marL="548640" lvl="2" indent="0">
              <a:buNone/>
            </a:pPr>
            <a:r>
              <a:rPr lang="en-US" dirty="0"/>
              <a:t>console.log(array);	//[ 1, 2, 3, 4, 5, 6 ]</a:t>
            </a:r>
          </a:p>
          <a:p>
            <a:pPr marL="548640" lvl="2" indent="0">
              <a:buNone/>
            </a:pPr>
            <a:r>
              <a:rPr lang="en-US" dirty="0"/>
              <a:t>console.log(squares);	//[ 1, 4, 9, 16, 25, 36 ]</a:t>
            </a:r>
          </a:p>
          <a:p>
            <a:endParaRPr lang="en-US" dirty="0"/>
          </a:p>
          <a:p>
            <a:pPr marL="45720" indent="0">
              <a:buNone/>
            </a:pPr>
            <a:endParaRPr lang="en-US" dirty="0"/>
          </a:p>
        </p:txBody>
      </p:sp>
    </p:spTree>
    <p:extLst>
      <p:ext uri="{BB962C8B-B14F-4D97-AF65-F5344CB8AC3E}">
        <p14:creationId xmlns:p14="http://schemas.microsoft.com/office/powerpoint/2010/main" val="15120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E207-B86B-42B2-A689-5D0D08AF040F}"/>
              </a:ext>
            </a:extLst>
          </p:cNvPr>
          <p:cNvSpPr>
            <a:spLocks noGrp="1"/>
          </p:cNvSpPr>
          <p:nvPr>
            <p:ph type="title"/>
          </p:nvPr>
        </p:nvSpPr>
        <p:spPr>
          <a:xfrm>
            <a:off x="1143000" y="609600"/>
            <a:ext cx="9875520" cy="1058944"/>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66CE0D9B-7920-458A-807C-E3E5B7FC735E}"/>
              </a:ext>
            </a:extLst>
          </p:cNvPr>
          <p:cNvSpPr>
            <a:spLocks noGrp="1"/>
          </p:cNvSpPr>
          <p:nvPr>
            <p:ph idx="1"/>
          </p:nvPr>
        </p:nvSpPr>
        <p:spPr>
          <a:xfrm>
            <a:off x="1143000" y="1762812"/>
            <a:ext cx="9872871" cy="4333188"/>
          </a:xfrm>
        </p:spPr>
        <p:txBody>
          <a:bodyPr>
            <a:normAutofit fontScale="92500" lnSpcReduction="10000"/>
          </a:bodyPr>
          <a:lstStyle/>
          <a:p>
            <a:r>
              <a:rPr lang="en-US" dirty="0"/>
              <a:t>Using Filter</a:t>
            </a:r>
          </a:p>
          <a:p>
            <a:r>
              <a:rPr lang="en-US" dirty="0"/>
              <a:t>It is used to filter values from an array and return the new filtered array</a:t>
            </a:r>
          </a:p>
          <a:p>
            <a:pPr marL="548640" lvl="2" indent="0">
              <a:buNone/>
            </a:pPr>
            <a:r>
              <a:rPr lang="en-US" dirty="0"/>
              <a:t>array = [ 1, 2, 3, 4, 5, 6 ];</a:t>
            </a:r>
          </a:p>
          <a:p>
            <a:pPr marL="548640" lvl="2" indent="0">
              <a:buNone/>
            </a:pPr>
            <a:r>
              <a:rPr lang="en-US" dirty="0"/>
              <a:t>even = x =&gt; x%2 === 0;</a:t>
            </a:r>
          </a:p>
          <a:p>
            <a:pPr marL="548640" lvl="2" indent="0">
              <a:buNone/>
            </a:pPr>
            <a:r>
              <a:rPr lang="en-US" dirty="0"/>
              <a:t>evens = </a:t>
            </a:r>
            <a:r>
              <a:rPr lang="en-US" dirty="0" err="1"/>
              <a:t>array.filter</a:t>
            </a:r>
            <a:r>
              <a:rPr lang="en-US" dirty="0"/>
              <a:t>(even);</a:t>
            </a:r>
          </a:p>
          <a:p>
            <a:pPr marL="548640" lvl="2" indent="0">
              <a:buNone/>
            </a:pPr>
            <a:r>
              <a:rPr lang="en-US" dirty="0"/>
              <a:t>console.log(array);	//[ 1, 2, 3, 4, 5, 6 ]</a:t>
            </a:r>
          </a:p>
          <a:p>
            <a:pPr marL="548640" lvl="2" indent="0">
              <a:buNone/>
            </a:pPr>
            <a:r>
              <a:rPr lang="en-US" dirty="0"/>
              <a:t>console.log(evens);	//[ 2, 4, 6 ]</a:t>
            </a:r>
          </a:p>
          <a:p>
            <a:r>
              <a:rPr lang="en-US" dirty="0"/>
              <a:t>Using Reduce</a:t>
            </a:r>
          </a:p>
          <a:p>
            <a:pPr marL="274320" lvl="1" indent="0">
              <a:buNone/>
            </a:pPr>
            <a:r>
              <a:rPr lang="en-US" dirty="0"/>
              <a:t>It is used to reduce the array into one single value using some functional logic</a:t>
            </a:r>
          </a:p>
          <a:p>
            <a:pPr marL="548640" lvl="2" indent="0">
              <a:buNone/>
            </a:pPr>
            <a:r>
              <a:rPr lang="en-US" dirty="0"/>
              <a:t>array = [ 1, 2, 3, 4, 5, 6 ];</a:t>
            </a:r>
          </a:p>
          <a:p>
            <a:pPr marL="548640" lvl="2" indent="0">
              <a:buNone/>
            </a:pPr>
            <a:r>
              <a:rPr lang="en-US" dirty="0"/>
              <a:t>const </a:t>
            </a:r>
            <a:r>
              <a:rPr lang="en-US" dirty="0" err="1"/>
              <a:t>helperSum</a:t>
            </a:r>
            <a:r>
              <a:rPr lang="en-US" dirty="0"/>
              <a:t> = (</a:t>
            </a:r>
            <a:r>
              <a:rPr lang="en-US" dirty="0" err="1"/>
              <a:t>acc,curr</a:t>
            </a:r>
            <a:r>
              <a:rPr lang="en-US" dirty="0"/>
              <a:t>) =&gt; </a:t>
            </a:r>
            <a:r>
              <a:rPr lang="en-US" dirty="0" err="1"/>
              <a:t>acc+curr</a:t>
            </a:r>
            <a:endParaRPr lang="en-US" dirty="0"/>
          </a:p>
          <a:p>
            <a:pPr marL="548640" lvl="2" indent="0">
              <a:buNone/>
            </a:pPr>
            <a:r>
              <a:rPr lang="en-US" dirty="0"/>
              <a:t>sum = </a:t>
            </a:r>
            <a:r>
              <a:rPr lang="en-US" dirty="0" err="1"/>
              <a:t>array.reduce</a:t>
            </a:r>
            <a:r>
              <a:rPr lang="en-US" dirty="0"/>
              <a:t>(</a:t>
            </a:r>
            <a:r>
              <a:rPr lang="en-US" dirty="0" err="1"/>
              <a:t>helperSum</a:t>
            </a:r>
            <a:r>
              <a:rPr lang="en-US" dirty="0"/>
              <a:t>, 0);</a:t>
            </a:r>
          </a:p>
          <a:p>
            <a:pPr marL="548640" lvl="2" indent="0">
              <a:buNone/>
            </a:pPr>
            <a:r>
              <a:rPr lang="en-US" dirty="0"/>
              <a:t>console.log(array)	//[ 1, 2, 3, 4, 5, 6 ]</a:t>
            </a:r>
          </a:p>
          <a:p>
            <a:pPr marL="548640" lvl="2" indent="0">
              <a:buNone/>
            </a:pPr>
            <a:r>
              <a:rPr lang="en-US" dirty="0"/>
              <a:t>console.log(sum);	//21</a:t>
            </a:r>
          </a:p>
        </p:txBody>
      </p:sp>
    </p:spTree>
    <p:extLst>
      <p:ext uri="{BB962C8B-B14F-4D97-AF65-F5344CB8AC3E}">
        <p14:creationId xmlns:p14="http://schemas.microsoft.com/office/powerpoint/2010/main" val="248186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ED67-B71B-4693-9530-285691FA427A}"/>
              </a:ext>
            </a:extLst>
          </p:cNvPr>
          <p:cNvSpPr>
            <a:spLocks noGrp="1"/>
          </p:cNvSpPr>
          <p:nvPr>
            <p:ph type="title"/>
          </p:nvPr>
        </p:nvSpPr>
        <p:spPr>
          <a:xfrm>
            <a:off x="1143000" y="609600"/>
            <a:ext cx="9875520" cy="908115"/>
          </a:xfrm>
        </p:spPr>
        <p:txBody>
          <a:bodyPr>
            <a:normAutofit fontScale="90000"/>
          </a:bodyPr>
          <a:lstStyle/>
          <a:p>
            <a:r>
              <a:rPr lang="en-US" sz="4400" b="0" i="0" dirty="0">
                <a:effectLst/>
                <a:latin typeface="sofia-pro"/>
              </a:rPr>
              <a:t>Basic Properties of Arrays and Iterating over Array</a:t>
            </a:r>
            <a:endParaRPr lang="en-US" dirty="0"/>
          </a:p>
        </p:txBody>
      </p:sp>
      <p:sp>
        <p:nvSpPr>
          <p:cNvPr id="3" name="Content Placeholder 2">
            <a:extLst>
              <a:ext uri="{FF2B5EF4-FFF2-40B4-BE49-F238E27FC236}">
                <a16:creationId xmlns:a16="http://schemas.microsoft.com/office/drawing/2014/main" id="{9E635B59-82CB-45E2-947F-F0FE4133845B}"/>
              </a:ext>
            </a:extLst>
          </p:cNvPr>
          <p:cNvSpPr>
            <a:spLocks noGrp="1"/>
          </p:cNvSpPr>
          <p:nvPr>
            <p:ph idx="1"/>
          </p:nvPr>
        </p:nvSpPr>
        <p:spPr>
          <a:xfrm>
            <a:off x="1143000" y="1734532"/>
            <a:ext cx="9872871" cy="4361468"/>
          </a:xfrm>
        </p:spPr>
        <p:txBody>
          <a:bodyPr>
            <a:normAutofit fontScale="92500" lnSpcReduction="10000"/>
          </a:bodyPr>
          <a:lstStyle/>
          <a:p>
            <a:r>
              <a:rPr lang="en-US" dirty="0"/>
              <a:t>Using Some</a:t>
            </a:r>
          </a:p>
          <a:p>
            <a:r>
              <a:rPr lang="en-US" dirty="0"/>
              <a:t>It is used to check whether some array values passes a test</a:t>
            </a:r>
          </a:p>
          <a:p>
            <a:pPr marL="548640" lvl="2" indent="0">
              <a:buNone/>
            </a:pPr>
            <a:r>
              <a:rPr lang="en-US" dirty="0"/>
              <a:t>array = [ 1, 2, 3, 4, 5, 6 ];</a:t>
            </a:r>
          </a:p>
          <a:p>
            <a:pPr marL="548640" lvl="2" indent="0">
              <a:buNone/>
            </a:pPr>
            <a:r>
              <a:rPr lang="en-US" dirty="0"/>
              <a:t>const </a:t>
            </a:r>
            <a:r>
              <a:rPr lang="en-US" dirty="0" err="1"/>
              <a:t>lessthanFourCheck</a:t>
            </a:r>
            <a:r>
              <a:rPr lang="en-US" dirty="0"/>
              <a:t> = (element) =&gt; element &lt; 4 ;</a:t>
            </a:r>
          </a:p>
          <a:p>
            <a:pPr marL="548640" lvl="2" indent="0">
              <a:buNone/>
            </a:pPr>
            <a:r>
              <a:rPr lang="en-US" dirty="0"/>
              <a:t>const </a:t>
            </a:r>
            <a:r>
              <a:rPr lang="en-US" dirty="0" err="1"/>
              <a:t>lessthanFour</a:t>
            </a:r>
            <a:r>
              <a:rPr lang="en-US" dirty="0"/>
              <a:t> = </a:t>
            </a:r>
            <a:r>
              <a:rPr lang="en-US" dirty="0" err="1"/>
              <a:t>array.some</a:t>
            </a:r>
            <a:r>
              <a:rPr lang="en-US" dirty="0"/>
              <a:t>(</a:t>
            </a:r>
            <a:r>
              <a:rPr lang="en-US" dirty="0" err="1"/>
              <a:t>lessthanFourCheck</a:t>
            </a:r>
            <a:r>
              <a:rPr lang="en-US" dirty="0"/>
              <a:t>)</a:t>
            </a:r>
          </a:p>
          <a:p>
            <a:pPr marL="548640" lvl="2" indent="0">
              <a:buNone/>
            </a:pPr>
            <a:r>
              <a:rPr lang="en-US" dirty="0"/>
              <a:t>console.log(array);</a:t>
            </a:r>
          </a:p>
          <a:p>
            <a:pPr marL="548640" lvl="2" indent="0">
              <a:buNone/>
            </a:pPr>
            <a:r>
              <a:rPr lang="en-US" dirty="0"/>
              <a:t>if(</a:t>
            </a:r>
            <a:r>
              <a:rPr lang="en-US" dirty="0" err="1"/>
              <a:t>lessthanFour</a:t>
            </a:r>
            <a:r>
              <a:rPr lang="en-US" dirty="0"/>
              <a:t>){</a:t>
            </a:r>
          </a:p>
          <a:p>
            <a:pPr marL="548640" lvl="2" indent="0">
              <a:buNone/>
            </a:pPr>
            <a:r>
              <a:rPr lang="en-US" dirty="0"/>
              <a:t>    console.log("At least one element is less than 4" )</a:t>
            </a:r>
          </a:p>
          <a:p>
            <a:pPr marL="548640" lvl="2" indent="0">
              <a:buNone/>
            </a:pPr>
            <a:r>
              <a:rPr lang="en-US" dirty="0"/>
              <a:t>}else{</a:t>
            </a:r>
          </a:p>
          <a:p>
            <a:pPr marL="548640" lvl="2" indent="0">
              <a:buNone/>
            </a:pPr>
            <a:r>
              <a:rPr lang="en-US" dirty="0"/>
              <a:t>    console.log("All elements are greater than 4 ")</a:t>
            </a:r>
          </a:p>
          <a:p>
            <a:pPr marL="548640" lvl="2" indent="0">
              <a:buNone/>
            </a:pPr>
            <a:r>
              <a:rPr lang="en-US" dirty="0"/>
              <a:t>}</a:t>
            </a:r>
          </a:p>
          <a:p>
            <a:r>
              <a:rPr lang="en-US" dirty="0"/>
              <a:t>Output</a:t>
            </a:r>
          </a:p>
          <a:p>
            <a:pPr marL="548640" lvl="2" indent="0">
              <a:buNone/>
            </a:pPr>
            <a:r>
              <a:rPr lang="en-US" dirty="0"/>
              <a:t>[ 1, 2, 3, 4, 5, 6 ]</a:t>
            </a:r>
          </a:p>
          <a:p>
            <a:pPr marL="548640" lvl="2" indent="0">
              <a:buNone/>
            </a:pPr>
            <a:r>
              <a:rPr lang="en-US" dirty="0"/>
              <a:t>At least one element is less than 4</a:t>
            </a:r>
          </a:p>
        </p:txBody>
      </p:sp>
    </p:spTree>
    <p:extLst>
      <p:ext uri="{BB962C8B-B14F-4D97-AF65-F5344CB8AC3E}">
        <p14:creationId xmlns:p14="http://schemas.microsoft.com/office/powerpoint/2010/main" val="72728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26EF-A4DE-491B-B8F7-96131AC4698D}"/>
              </a:ext>
            </a:extLst>
          </p:cNvPr>
          <p:cNvSpPr>
            <a:spLocks noGrp="1"/>
          </p:cNvSpPr>
          <p:nvPr>
            <p:ph type="title"/>
          </p:nvPr>
        </p:nvSpPr>
        <p:spPr>
          <a:xfrm>
            <a:off x="1143000" y="609600"/>
            <a:ext cx="9875520" cy="700726"/>
          </a:xfrm>
        </p:spPr>
        <p:txBody>
          <a:bodyPr/>
          <a:lstStyle/>
          <a:p>
            <a:r>
              <a:rPr lang="en-IN" b="0" i="0" dirty="0">
                <a:effectLst/>
                <a:latin typeface="sofia-pro"/>
              </a:rPr>
              <a:t>Copy By Reference</a:t>
            </a:r>
            <a:endParaRPr lang="en-US" dirty="0"/>
          </a:p>
        </p:txBody>
      </p:sp>
      <p:sp>
        <p:nvSpPr>
          <p:cNvPr id="3" name="Content Placeholder 2">
            <a:extLst>
              <a:ext uri="{FF2B5EF4-FFF2-40B4-BE49-F238E27FC236}">
                <a16:creationId xmlns:a16="http://schemas.microsoft.com/office/drawing/2014/main" id="{DAB3AC37-14EE-4F57-9F28-7CCB8C14526A}"/>
              </a:ext>
            </a:extLst>
          </p:cNvPr>
          <p:cNvSpPr>
            <a:spLocks noGrp="1"/>
          </p:cNvSpPr>
          <p:nvPr>
            <p:ph idx="1"/>
          </p:nvPr>
        </p:nvSpPr>
        <p:spPr>
          <a:xfrm>
            <a:off x="1143000" y="1819373"/>
            <a:ext cx="9872871" cy="4276627"/>
          </a:xfrm>
        </p:spPr>
        <p:txBody>
          <a:bodyPr>
            <a:normAutofit fontScale="77500" lnSpcReduction="20000"/>
          </a:bodyPr>
          <a:lstStyle/>
          <a:p>
            <a:r>
              <a:rPr lang="en-US" dirty="0"/>
              <a:t>Shallow copy: In the case of shallow copy when we copy the original object into the clone object then the clone object has the copy of the memory address of the original object i.e. both point to the same memory address.</a:t>
            </a:r>
          </a:p>
          <a:p>
            <a:r>
              <a:rPr lang="en-US" dirty="0"/>
              <a:t>Both original object and cloned object internally point to the same referenced object. Since they point to the same memory address so if we changed the cloned object then changes would be reflected back to the original object.</a:t>
            </a:r>
          </a:p>
          <a:p>
            <a:pPr marL="548640" lvl="2" indent="0">
              <a:buNone/>
            </a:pPr>
            <a:r>
              <a:rPr lang="en-US" dirty="0"/>
              <a:t>// changed the original array</a:t>
            </a:r>
          </a:p>
          <a:p>
            <a:pPr marL="548640" lvl="2" indent="0">
              <a:buNone/>
            </a:pPr>
            <a:r>
              <a:rPr lang="en-US" dirty="0"/>
              <a:t>let </a:t>
            </a:r>
            <a:r>
              <a:rPr lang="en-US" dirty="0" err="1"/>
              <a:t>arr</a:t>
            </a:r>
            <a:r>
              <a:rPr lang="en-US" dirty="0"/>
              <a:t> = ['</a:t>
            </a:r>
            <a:r>
              <a:rPr lang="en-US" dirty="0" err="1"/>
              <a:t>a','b','c</a:t>
            </a:r>
            <a:r>
              <a:rPr lang="en-US" dirty="0"/>
              <a:t>'];</a:t>
            </a:r>
          </a:p>
          <a:p>
            <a:pPr marL="548640" lvl="2" indent="0">
              <a:buNone/>
            </a:pPr>
            <a:r>
              <a:rPr lang="en-US" dirty="0"/>
              <a:t>let arr2 = </a:t>
            </a:r>
            <a:r>
              <a:rPr lang="en-US" dirty="0" err="1"/>
              <a:t>arr</a:t>
            </a:r>
            <a:r>
              <a:rPr lang="en-US" dirty="0"/>
              <a:t>;</a:t>
            </a:r>
          </a:p>
          <a:p>
            <a:pPr marL="548640" lvl="2" indent="0">
              <a:buNone/>
            </a:pPr>
            <a:r>
              <a:rPr lang="en-US" dirty="0"/>
              <a:t>arr2.push('d');</a:t>
            </a:r>
          </a:p>
          <a:p>
            <a:pPr marL="548640" lvl="2" indent="0">
              <a:buNone/>
            </a:pPr>
            <a:r>
              <a:rPr lang="en-US" dirty="0"/>
              <a:t>console.log(arr2);</a:t>
            </a:r>
          </a:p>
          <a:p>
            <a:pPr marL="548640" lvl="2" indent="0">
              <a:buNone/>
            </a:pPr>
            <a:r>
              <a:rPr lang="en-US" dirty="0"/>
              <a:t>console.log(</a:t>
            </a:r>
            <a:r>
              <a:rPr lang="en-US" dirty="0" err="1"/>
              <a:t>arr</a:t>
            </a:r>
            <a:r>
              <a:rPr lang="en-US" dirty="0"/>
              <a:t>); // even affected the original array(</a:t>
            </a:r>
            <a:r>
              <a:rPr lang="en-US" dirty="0" err="1"/>
              <a:t>arr</a:t>
            </a:r>
            <a:r>
              <a:rPr lang="en-US" dirty="0"/>
              <a:t>) </a:t>
            </a:r>
          </a:p>
          <a:p>
            <a:r>
              <a:rPr lang="en-US" dirty="0"/>
              <a:t>Output</a:t>
            </a:r>
          </a:p>
          <a:p>
            <a:pPr marL="548640" lvl="2" indent="0">
              <a:buNone/>
            </a:pPr>
            <a:r>
              <a:rPr lang="en-US" dirty="0"/>
              <a:t>[ 'a', 'b', 'c', 'd' ]</a:t>
            </a:r>
          </a:p>
          <a:p>
            <a:pPr marL="548640" lvl="2" indent="0">
              <a:buNone/>
            </a:pPr>
            <a:r>
              <a:rPr lang="en-US" dirty="0"/>
              <a:t>[ 'a', 'b', 'c', 'd' ]</a:t>
            </a:r>
          </a:p>
          <a:p>
            <a:r>
              <a:rPr lang="en-US" dirty="0"/>
              <a:t>In the above code we can clearly see that when we tried to insert an element inside the array, the original array is also altered which we did not intend and is neither recommended. The use of the spread operator is described below.</a:t>
            </a:r>
          </a:p>
        </p:txBody>
      </p:sp>
    </p:spTree>
    <p:extLst>
      <p:ext uri="{BB962C8B-B14F-4D97-AF65-F5344CB8AC3E}">
        <p14:creationId xmlns:p14="http://schemas.microsoft.com/office/powerpoint/2010/main" val="4108563628"/>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610DE-DD69-4939-B776-1156982AC05D}">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2.xml><?xml version="1.0" encoding="utf-8"?>
<ds:datastoreItem xmlns:ds="http://schemas.openxmlformats.org/officeDocument/2006/customXml" ds:itemID="{C5AE8672-8A93-4089-8E0E-C76F5BD32158}">
  <ds:schemaRefs>
    <ds:schemaRef ds:uri="http://schemas.microsoft.com/sharepoint/v3/contenttype/forms"/>
  </ds:schemaRefs>
</ds:datastoreItem>
</file>

<file path=customXml/itemProps3.xml><?xml version="1.0" encoding="utf-8"?>
<ds:datastoreItem xmlns:ds="http://schemas.openxmlformats.org/officeDocument/2006/customXml" ds:itemID="{47688F41-88E6-45FF-A630-FDE70FD265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Basis</Template>
  <TotalTime>225</TotalTime>
  <Words>7688</Words>
  <Application>Microsoft Office PowerPoint</Application>
  <PresentationFormat>Widescreen</PresentationFormat>
  <Paragraphs>737</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Corbel</vt:lpstr>
      <vt:lpstr>sofia-pro</vt:lpstr>
      <vt:lpstr>Basis</vt:lpstr>
      <vt:lpstr>Arrays</vt:lpstr>
      <vt:lpstr>Basic Properties of Arrays and Iterating over Array</vt:lpstr>
      <vt:lpstr>Basic Properties of Arrays and Iterating over Array</vt:lpstr>
      <vt:lpstr>Basic Properties of Arrays and Iterating over Array</vt:lpstr>
      <vt:lpstr>Basic Properties of Arrays and Iterating over Array</vt:lpstr>
      <vt:lpstr>Basic Properties of Arrays and Iterating over Array</vt:lpstr>
      <vt:lpstr>Basic Properties of Arrays and Iterating over Array</vt:lpstr>
      <vt:lpstr>Basic Properties of Arrays and Iterating over Array</vt:lpstr>
      <vt:lpstr>Copy By Reference</vt:lpstr>
      <vt:lpstr>Copy By Reference</vt:lpstr>
      <vt:lpstr>Array push, pop and slice methods</vt:lpstr>
      <vt:lpstr>Array push, pop and slice methods</vt:lpstr>
      <vt:lpstr>Array push, pop and slice methods</vt:lpstr>
      <vt:lpstr>Array push, pop and slice methods</vt:lpstr>
      <vt:lpstr>Array push, pop and slice methods</vt:lpstr>
      <vt:lpstr>Array push, pop and slice methods</vt:lpstr>
      <vt:lpstr>Array push, pop and slice methods</vt:lpstr>
      <vt:lpstr>Array push, pop and slice methods</vt:lpstr>
      <vt:lpstr>Array Includes and sort methods</vt:lpstr>
      <vt:lpstr>Array Includes and sort methods</vt:lpstr>
      <vt:lpstr>Array Includes and sort methods</vt:lpstr>
      <vt:lpstr>Array Includes and sort methods</vt:lpstr>
      <vt:lpstr>Array Includes and sort methods</vt:lpstr>
      <vt:lpstr>Array Includes and sort methods</vt:lpstr>
      <vt:lpstr>Split and Join</vt:lpstr>
      <vt:lpstr>Split and Join</vt:lpstr>
      <vt:lpstr>Split and Join</vt:lpstr>
      <vt:lpstr>Split and Join</vt:lpstr>
      <vt:lpstr>Split and Join</vt:lpstr>
      <vt:lpstr>Spread operator</vt:lpstr>
      <vt:lpstr>Spread operator</vt:lpstr>
      <vt:lpstr>Spread operator</vt:lpstr>
      <vt:lpstr>Spread operator</vt:lpstr>
      <vt:lpstr>Spread operator</vt:lpstr>
      <vt:lpstr>Spread operator</vt:lpstr>
      <vt:lpstr>Destructuring Array</vt:lpstr>
      <vt:lpstr>Destructuring Array</vt:lpstr>
      <vt:lpstr>Destructuring Array</vt:lpstr>
      <vt:lpstr>Destructuring Array</vt:lpstr>
      <vt:lpstr>Splice()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 Pramod</dc:creator>
  <cp:lastModifiedBy>Pramod Jana</cp:lastModifiedBy>
  <cp:revision>3</cp:revision>
  <dcterms:created xsi:type="dcterms:W3CDTF">2022-12-20T13:57:42Z</dcterms:created>
  <dcterms:modified xsi:type="dcterms:W3CDTF">2023-01-09T09:09:46Z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