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DCB9C87-6AD0-42E8-A0D8-9624BC9C2462}" type="datetimeFigureOut">
              <a:rPr lang="en-IN" smtClean="0"/>
              <a:t>25-12-2022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5FAB8FC-83E1-4042-A550-8C4CCF660550}"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80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B9C87-6AD0-42E8-A0D8-9624BC9C2462}"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196630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B9C87-6AD0-42E8-A0D8-9624BC9C2462}"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59206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B9C87-6AD0-42E8-A0D8-9624BC9C2462}"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332109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B9C87-6AD0-42E8-A0D8-9624BC9C2462}"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AB8FC-83E1-4042-A550-8C4CCF660550}"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68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CB9C87-6AD0-42E8-A0D8-9624BC9C2462}"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272590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CB9C87-6AD0-42E8-A0D8-9624BC9C2462}" type="datetimeFigureOut">
              <a:rPr lang="en-IN" smtClean="0"/>
              <a:t>25-12-2022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237736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CB9C87-6AD0-42E8-A0D8-9624BC9C2462}" type="datetimeFigureOut">
              <a:rPr lang="en-IN" smtClean="0"/>
              <a:t>25-12-2022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96650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B9C87-6AD0-42E8-A0D8-9624BC9C2462}" type="datetimeFigureOut">
              <a:rPr lang="en-IN" smtClean="0"/>
              <a:t>25-12-2022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337536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B9C87-6AD0-42E8-A0D8-9624BC9C2462}"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367435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B9C87-6AD0-42E8-A0D8-9624BC9C2462}"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3944708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DCB9C87-6AD0-42E8-A0D8-9624BC9C2462}" type="datetimeFigureOut">
              <a:rPr lang="en-IN" smtClean="0"/>
              <a:t>25-12-2022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5FAB8FC-83E1-4042-A550-8C4CCF660550}" type="slidenum">
              <a:rPr lang="en-IN" smtClean="0"/>
              <a:t>‹#›</a:t>
            </a:fld>
            <a:endParaRPr lang="en-IN"/>
          </a:p>
        </p:txBody>
      </p:sp>
    </p:spTree>
    <p:extLst>
      <p:ext uri="{BB962C8B-B14F-4D97-AF65-F5344CB8AC3E}">
        <p14:creationId xmlns:p14="http://schemas.microsoft.com/office/powerpoint/2010/main" val="148801188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08D9-C163-3935-E956-ADA1FFB00281}"/>
              </a:ext>
            </a:extLst>
          </p:cNvPr>
          <p:cNvSpPr>
            <a:spLocks noGrp="1"/>
          </p:cNvSpPr>
          <p:nvPr>
            <p:ph type="ctrTitle"/>
          </p:nvPr>
        </p:nvSpPr>
        <p:spPr/>
        <p:txBody>
          <a:bodyPr/>
          <a:lstStyle/>
          <a:p>
            <a:r>
              <a:rPr lang="en-IN" dirty="0"/>
              <a:t>Objects</a:t>
            </a:r>
          </a:p>
        </p:txBody>
      </p:sp>
      <p:sp>
        <p:nvSpPr>
          <p:cNvPr id="3" name="Subtitle 2">
            <a:extLst>
              <a:ext uri="{FF2B5EF4-FFF2-40B4-BE49-F238E27FC236}">
                <a16:creationId xmlns:a16="http://schemas.microsoft.com/office/drawing/2014/main" id="{DCB7EF2C-B65F-043F-58A7-14D3374C6E8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0301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2F3F-4082-54B2-68AB-C4289A91F170}"/>
              </a:ext>
            </a:extLst>
          </p:cNvPr>
          <p:cNvSpPr>
            <a:spLocks noGrp="1"/>
          </p:cNvSpPr>
          <p:nvPr>
            <p:ph type="title"/>
          </p:nvPr>
        </p:nvSpPr>
        <p:spPr>
          <a:xfrm>
            <a:off x="1143000" y="452488"/>
            <a:ext cx="9875520" cy="641022"/>
          </a:xfrm>
        </p:spPr>
        <p:txBody>
          <a:bodyPr>
            <a:normAutofit fontScale="90000"/>
          </a:bodyPr>
          <a:lstStyle/>
          <a:p>
            <a:r>
              <a:rPr lang="en-IN" b="0" i="0" dirty="0">
                <a:effectLst/>
                <a:latin typeface="sofia-pro"/>
              </a:rPr>
              <a:t>Optional Chaining</a:t>
            </a:r>
            <a:endParaRPr lang="en-IN" dirty="0"/>
          </a:p>
        </p:txBody>
      </p:sp>
      <p:sp>
        <p:nvSpPr>
          <p:cNvPr id="3" name="Content Placeholder 2">
            <a:extLst>
              <a:ext uri="{FF2B5EF4-FFF2-40B4-BE49-F238E27FC236}">
                <a16:creationId xmlns:a16="http://schemas.microsoft.com/office/drawing/2014/main" id="{CB44A03A-0CEE-FB27-F1D6-A7712C23498E}"/>
              </a:ext>
            </a:extLst>
          </p:cNvPr>
          <p:cNvSpPr>
            <a:spLocks noGrp="1"/>
          </p:cNvSpPr>
          <p:nvPr>
            <p:ph idx="1"/>
          </p:nvPr>
        </p:nvSpPr>
        <p:spPr>
          <a:xfrm>
            <a:off x="1404594" y="1093510"/>
            <a:ext cx="9875520" cy="5002490"/>
          </a:xfrm>
        </p:spPr>
        <p:txBody>
          <a:bodyPr numCol="2">
            <a:normAutofit fontScale="62500" lnSpcReduction="20000"/>
          </a:bodyPr>
          <a:lstStyle/>
          <a:p>
            <a:r>
              <a:rPr lang="en-US" dirty="0"/>
              <a:t>The optional chaining ‘?.’ is an error-proof way to access nested object properties, even if an intermediate property doesn’t exist. It was recently introduced by ECMA International, Technical Committee 39 – ECMAScript which was authored by Claude </a:t>
            </a:r>
            <a:r>
              <a:rPr lang="en-US" dirty="0" err="1"/>
              <a:t>Pache</a:t>
            </a:r>
            <a:r>
              <a:rPr lang="en-US" dirty="0"/>
              <a:t>, Gabriel Isenberg, Daniel </a:t>
            </a:r>
            <a:r>
              <a:rPr lang="en-US" dirty="0" err="1"/>
              <a:t>Rosenwasser</a:t>
            </a:r>
            <a:r>
              <a:rPr lang="en-US" dirty="0"/>
              <a:t>, Dustin </a:t>
            </a:r>
            <a:r>
              <a:rPr lang="en-US" dirty="0" err="1"/>
              <a:t>Savery</a:t>
            </a:r>
            <a:r>
              <a:rPr lang="en-US" dirty="0"/>
              <a:t>. It works similar to Chaining ‘.’ except that it does not report the error, instead it returns a value which is undefined. It also works with function call when we try to make a call to a method which may not exist.</a:t>
            </a:r>
          </a:p>
          <a:p>
            <a:r>
              <a:rPr lang="en-US" dirty="0"/>
              <a:t>When we want to check a value of the property which is deep inside a tree-like structure, we often have to perform check whether intermediate nodes exist.</a:t>
            </a:r>
          </a:p>
          <a:p>
            <a:pPr marL="548640" lvl="2" indent="0">
              <a:buNone/>
            </a:pPr>
            <a:r>
              <a:rPr lang="en-US" dirty="0"/>
              <a:t>let Value = </a:t>
            </a:r>
            <a:r>
              <a:rPr lang="en-US" dirty="0" err="1"/>
              <a:t>user.dog</a:t>
            </a:r>
            <a:r>
              <a:rPr lang="en-US" dirty="0"/>
              <a:t> &amp;&amp; user.dog.name;</a:t>
            </a:r>
          </a:p>
          <a:p>
            <a:r>
              <a:rPr lang="en-US" dirty="0"/>
              <a:t>The Optional Chaining Operator allows a developer to handle many of those cases without repeating themselves and/or assigning intermediate results in temporary variables:</a:t>
            </a:r>
          </a:p>
          <a:p>
            <a:pPr marL="548640" lvl="2" indent="0">
              <a:buNone/>
            </a:pPr>
            <a:r>
              <a:rPr lang="en-US" dirty="0"/>
              <a:t>let Value = user.dog?.name;</a:t>
            </a:r>
          </a:p>
          <a:p>
            <a:r>
              <a:rPr lang="en-US" dirty="0"/>
              <a:t>Syntax: </a:t>
            </a:r>
          </a:p>
          <a:p>
            <a:pPr lvl="1"/>
            <a:r>
              <a:rPr lang="en-US" dirty="0" err="1"/>
              <a:t>obj?.prop</a:t>
            </a:r>
            <a:endParaRPr lang="en-US" dirty="0"/>
          </a:p>
          <a:p>
            <a:pPr lvl="1"/>
            <a:r>
              <a:rPr lang="en-US" dirty="0"/>
              <a:t>obj?.[expr]</a:t>
            </a:r>
          </a:p>
          <a:p>
            <a:pPr lvl="1"/>
            <a:r>
              <a:rPr lang="en-US" dirty="0" err="1"/>
              <a:t>arr</a:t>
            </a:r>
            <a:r>
              <a:rPr lang="en-US" dirty="0"/>
              <a:t>?.[index]</a:t>
            </a:r>
          </a:p>
          <a:p>
            <a:pPr lvl="1"/>
            <a:r>
              <a:rPr lang="en-US" dirty="0" err="1"/>
              <a:t>func</a:t>
            </a:r>
            <a:r>
              <a:rPr lang="en-US" dirty="0"/>
              <a:t>?.(</a:t>
            </a:r>
            <a:r>
              <a:rPr lang="en-US" dirty="0" err="1"/>
              <a:t>args</a:t>
            </a:r>
            <a:r>
              <a:rPr lang="en-US" dirty="0"/>
              <a:t>)</a:t>
            </a:r>
          </a:p>
          <a:p>
            <a:r>
              <a:rPr lang="en-US" dirty="0"/>
              <a:t>Note: If this code gives any error try to run it on online JavaScript editor.</a:t>
            </a:r>
          </a:p>
          <a:p>
            <a:r>
              <a:rPr lang="en-US" dirty="0"/>
              <a:t>Example: Optional Chaining with Object</a:t>
            </a:r>
          </a:p>
          <a:p>
            <a:pPr marL="548640" lvl="2" indent="0">
              <a:buNone/>
            </a:pPr>
            <a:r>
              <a:rPr lang="en-US" dirty="0"/>
              <a:t>const user = {</a:t>
            </a:r>
          </a:p>
          <a:p>
            <a:pPr marL="548640" lvl="2" indent="0">
              <a:buNone/>
            </a:pPr>
            <a:r>
              <a:rPr lang="en-US" dirty="0"/>
              <a:t>  dog: {</a:t>
            </a:r>
          </a:p>
          <a:p>
            <a:pPr marL="548640" lvl="2" indent="0">
              <a:buNone/>
            </a:pPr>
            <a:r>
              <a:rPr lang="en-US" dirty="0"/>
              <a:t>    name: "Alex"</a:t>
            </a:r>
          </a:p>
          <a:p>
            <a:pPr marL="548640" lvl="2" indent="0">
              <a:buNone/>
            </a:pPr>
            <a:r>
              <a:rPr lang="en-US" dirty="0"/>
              <a:t>  }</a:t>
            </a:r>
          </a:p>
          <a:p>
            <a:pPr marL="548640" lvl="2" indent="0">
              <a:buNone/>
            </a:pPr>
            <a:r>
              <a:rPr lang="en-US" dirty="0"/>
              <a:t>};</a:t>
            </a:r>
          </a:p>
          <a:p>
            <a:pPr marL="548640" lvl="2" indent="0">
              <a:buNone/>
            </a:pPr>
            <a:r>
              <a:rPr lang="en-US" dirty="0"/>
              <a:t>console.log(user.cat?.name); //undefined</a:t>
            </a:r>
          </a:p>
          <a:p>
            <a:pPr marL="548640" lvl="2" indent="0">
              <a:buNone/>
            </a:pPr>
            <a:r>
              <a:rPr lang="en-US" dirty="0"/>
              <a:t>console.log(user.dog?.name); //Alex</a:t>
            </a:r>
          </a:p>
          <a:p>
            <a:pPr marL="548640" lvl="2" indent="0">
              <a:buNone/>
            </a:pPr>
            <a:r>
              <a:rPr lang="en-US" dirty="0"/>
              <a:t>console.log(user.cat.name);</a:t>
            </a:r>
          </a:p>
          <a:p>
            <a:r>
              <a:rPr lang="en-US" dirty="0"/>
              <a:t>Example: Optional Chaining with Function Call</a:t>
            </a:r>
          </a:p>
          <a:p>
            <a:pPr marL="548640" lvl="2" indent="0">
              <a:buNone/>
            </a:pPr>
            <a:r>
              <a:rPr lang="en-US" dirty="0"/>
              <a:t>let user1 = () =&gt; console.log("Alex");</a:t>
            </a:r>
          </a:p>
          <a:p>
            <a:pPr marL="548640" lvl="2" indent="0">
              <a:buNone/>
            </a:pPr>
            <a:r>
              <a:rPr lang="en-US" dirty="0"/>
              <a:t>let user2 = {</a:t>
            </a:r>
          </a:p>
          <a:p>
            <a:pPr marL="548640" lvl="2" indent="0">
              <a:buNone/>
            </a:pPr>
            <a:r>
              <a:rPr lang="en-US" dirty="0"/>
              <a:t>  dog(){</a:t>
            </a:r>
          </a:p>
          <a:p>
            <a:pPr marL="548640" lvl="2" indent="0">
              <a:buNone/>
            </a:pPr>
            <a:r>
              <a:rPr lang="en-US" dirty="0"/>
              <a:t>    console.log("I am Alex");</a:t>
            </a:r>
          </a:p>
          <a:p>
            <a:pPr marL="548640" lvl="2" indent="0">
              <a:buNone/>
            </a:pPr>
            <a:r>
              <a:rPr lang="en-US" dirty="0"/>
              <a:t>  }</a:t>
            </a:r>
          </a:p>
          <a:p>
            <a:pPr marL="548640" lvl="2" indent="0">
              <a:buNone/>
            </a:pPr>
            <a:r>
              <a:rPr lang="en-US" dirty="0"/>
              <a:t>}</a:t>
            </a:r>
          </a:p>
          <a:p>
            <a:pPr marL="548640" lvl="2" indent="0">
              <a:buNone/>
            </a:pPr>
            <a:r>
              <a:rPr lang="en-US" dirty="0"/>
              <a:t>let user3 = {};</a:t>
            </a:r>
          </a:p>
          <a:p>
            <a:pPr marL="548640" lvl="2" indent="0">
              <a:buNone/>
            </a:pPr>
            <a:r>
              <a:rPr lang="en-US" dirty="0"/>
              <a:t>user1?.();       // Alex</a:t>
            </a:r>
          </a:p>
          <a:p>
            <a:pPr marL="548640" lvl="2" indent="0">
              <a:buNone/>
            </a:pPr>
            <a:r>
              <a:rPr lang="en-US" dirty="0"/>
              <a:t>user2.dog?.();   // I am Alex</a:t>
            </a:r>
          </a:p>
          <a:p>
            <a:pPr marL="548640" lvl="2" indent="0">
              <a:buNone/>
            </a:pPr>
            <a:r>
              <a:rPr lang="en-US" dirty="0"/>
              <a:t>user3.dog();     // ERROR - Uncaught </a:t>
            </a:r>
            <a:r>
              <a:rPr lang="en-US" dirty="0" err="1"/>
              <a:t>TypeError</a:t>
            </a:r>
            <a:r>
              <a:rPr lang="en-US" dirty="0"/>
              <a:t>:</a:t>
            </a:r>
          </a:p>
          <a:p>
            <a:pPr marL="548640" lvl="2" indent="0">
              <a:buNone/>
            </a:pPr>
            <a:r>
              <a:rPr lang="en-US" dirty="0"/>
              <a:t>                 // user3.dog is not a function.</a:t>
            </a:r>
          </a:p>
          <a:p>
            <a:pPr marL="548640" lvl="2" indent="0">
              <a:buNone/>
            </a:pPr>
            <a:r>
              <a:rPr lang="en-US" dirty="0"/>
              <a:t>user3.dog?.();   // Will not generate any error.</a:t>
            </a:r>
            <a:endParaRPr lang="en-IN" dirty="0"/>
          </a:p>
        </p:txBody>
      </p:sp>
    </p:spTree>
    <p:extLst>
      <p:ext uri="{BB962C8B-B14F-4D97-AF65-F5344CB8AC3E}">
        <p14:creationId xmlns:p14="http://schemas.microsoft.com/office/powerpoint/2010/main" val="316583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88ED-F5E4-048F-62BC-D29C0C51834B}"/>
              </a:ext>
            </a:extLst>
          </p:cNvPr>
          <p:cNvSpPr>
            <a:spLocks noGrp="1"/>
          </p:cNvSpPr>
          <p:nvPr>
            <p:ph type="title"/>
          </p:nvPr>
        </p:nvSpPr>
        <p:spPr>
          <a:xfrm>
            <a:off x="1143000" y="609600"/>
            <a:ext cx="9875520" cy="540470"/>
          </a:xfrm>
        </p:spPr>
        <p:txBody>
          <a:bodyPr>
            <a:normAutofit fontScale="90000"/>
          </a:bodyPr>
          <a:lstStyle/>
          <a:p>
            <a:r>
              <a:rPr lang="en-IN" b="0" i="0" dirty="0" err="1">
                <a:effectLst/>
                <a:latin typeface="sofia-pro"/>
              </a:rPr>
              <a:t>Destructuring</a:t>
            </a:r>
            <a:r>
              <a:rPr lang="en-IN" b="0" i="0" dirty="0">
                <a:effectLst/>
                <a:latin typeface="sofia-pro"/>
              </a:rPr>
              <a:t> Object</a:t>
            </a:r>
            <a:endParaRPr lang="en-IN" dirty="0"/>
          </a:p>
        </p:txBody>
      </p:sp>
      <p:sp>
        <p:nvSpPr>
          <p:cNvPr id="3" name="Content Placeholder 2">
            <a:extLst>
              <a:ext uri="{FF2B5EF4-FFF2-40B4-BE49-F238E27FC236}">
                <a16:creationId xmlns:a16="http://schemas.microsoft.com/office/drawing/2014/main" id="{72DCE942-99AF-3335-E296-5D5F23F55666}"/>
              </a:ext>
            </a:extLst>
          </p:cNvPr>
          <p:cNvSpPr>
            <a:spLocks noGrp="1"/>
          </p:cNvSpPr>
          <p:nvPr>
            <p:ph idx="1"/>
          </p:nvPr>
        </p:nvSpPr>
        <p:spPr>
          <a:xfrm>
            <a:off x="1143000" y="1338606"/>
            <a:ext cx="9872871" cy="5015060"/>
          </a:xfrm>
        </p:spPr>
        <p:txBody>
          <a:bodyPr>
            <a:normAutofit fontScale="62500" lnSpcReduction="20000"/>
          </a:bodyPr>
          <a:lstStyle/>
          <a:p>
            <a:r>
              <a:rPr lang="en-US" dirty="0"/>
              <a:t>Similar to array </a:t>
            </a:r>
            <a:r>
              <a:rPr lang="en-US" dirty="0" err="1"/>
              <a:t>destructuring</a:t>
            </a:r>
            <a:r>
              <a:rPr lang="en-US" dirty="0"/>
              <a:t>, but with the ability to extract an object's properties (or keys) and their associated values rather than values from an array.</a:t>
            </a:r>
          </a:p>
          <a:p>
            <a:r>
              <a:rPr lang="en-US" dirty="0"/>
              <a:t>We </a:t>
            </a:r>
            <a:r>
              <a:rPr lang="en-US" dirty="0" err="1"/>
              <a:t>utilise</a:t>
            </a:r>
            <a:r>
              <a:rPr lang="en-US" dirty="0"/>
              <a:t> keys as the variable name while </a:t>
            </a:r>
            <a:r>
              <a:rPr lang="en-US" dirty="0" err="1"/>
              <a:t>destructuring</a:t>
            </a:r>
            <a:r>
              <a:rPr lang="en-US" dirty="0"/>
              <a:t> the objects. The name of the variable and the object's property (or keys) must correspond. If it doesn't match, it gets a value that isn't specified. JavaScript learns which property of the object we wish to attach by doing this.</a:t>
            </a:r>
          </a:p>
          <a:p>
            <a:r>
              <a:rPr lang="en-US" dirty="0"/>
              <a:t>In object </a:t>
            </a:r>
            <a:r>
              <a:rPr lang="en-US" dirty="0" err="1"/>
              <a:t>destructuring</a:t>
            </a:r>
            <a:r>
              <a:rPr lang="en-US" dirty="0"/>
              <a:t>, keys rather than positions are used to extract data (or index).</a:t>
            </a:r>
          </a:p>
          <a:p>
            <a:r>
              <a:rPr lang="en-US" dirty="0"/>
              <a:t>First, use the following example to try to understand the fundamental assignment in object </a:t>
            </a:r>
            <a:r>
              <a:rPr lang="en-US" dirty="0" err="1"/>
              <a:t>destructuring</a:t>
            </a:r>
            <a:r>
              <a:rPr lang="en-US" dirty="0"/>
              <a:t>.</a:t>
            </a:r>
          </a:p>
          <a:p>
            <a:r>
              <a:rPr lang="en-US" dirty="0"/>
              <a:t>Simple assignment</a:t>
            </a:r>
          </a:p>
          <a:p>
            <a:pPr marL="548640" lvl="2" indent="0">
              <a:buNone/>
            </a:pPr>
            <a:r>
              <a:rPr lang="en-US" dirty="0"/>
              <a:t>const num = {</a:t>
            </a:r>
          </a:p>
          <a:p>
            <a:pPr marL="548640" lvl="2" indent="0">
              <a:buNone/>
            </a:pPr>
            <a:r>
              <a:rPr lang="en-US" dirty="0"/>
              <a:t>a: 1, </a:t>
            </a:r>
          </a:p>
          <a:p>
            <a:pPr marL="548640" lvl="2" indent="0">
              <a:buNone/>
            </a:pPr>
            <a:r>
              <a:rPr lang="en-US" dirty="0"/>
              <a:t>b: 2</a:t>
            </a:r>
          </a:p>
          <a:p>
            <a:pPr marL="548640" lvl="2" indent="0">
              <a:buNone/>
            </a:pPr>
            <a:r>
              <a:rPr lang="en-US" dirty="0"/>
              <a:t>};  </a:t>
            </a:r>
          </a:p>
          <a:p>
            <a:pPr marL="548640" lvl="2" indent="0">
              <a:buNone/>
            </a:pPr>
            <a:r>
              <a:rPr lang="en-US" dirty="0"/>
              <a:t>const {a, b} = num;  </a:t>
            </a:r>
          </a:p>
          <a:p>
            <a:pPr marL="548640" lvl="2" indent="0">
              <a:buNone/>
            </a:pPr>
            <a:r>
              <a:rPr lang="en-US" dirty="0"/>
              <a:t>console.log(a); // 1  </a:t>
            </a:r>
          </a:p>
          <a:p>
            <a:pPr marL="548640" lvl="2" indent="0">
              <a:buNone/>
            </a:pPr>
            <a:r>
              <a:rPr lang="en-US" dirty="0"/>
              <a:t>console.log(b); // 2  </a:t>
            </a:r>
          </a:p>
          <a:p>
            <a:r>
              <a:rPr lang="en-US" dirty="0"/>
              <a:t>Let us understand the basic object </a:t>
            </a:r>
            <a:r>
              <a:rPr lang="en-US" dirty="0" err="1"/>
              <a:t>destructuring</a:t>
            </a:r>
            <a:r>
              <a:rPr lang="en-US" dirty="0"/>
              <a:t> assignment.</a:t>
            </a:r>
          </a:p>
          <a:p>
            <a:r>
              <a:rPr lang="en-US" dirty="0"/>
              <a:t>Basic Object </a:t>
            </a:r>
            <a:r>
              <a:rPr lang="en-US" dirty="0" err="1"/>
              <a:t>Destructuring</a:t>
            </a:r>
            <a:r>
              <a:rPr lang="en-US" dirty="0"/>
              <a:t> assignment</a:t>
            </a:r>
          </a:p>
          <a:p>
            <a:pPr marL="548640" lvl="2" indent="0">
              <a:buNone/>
            </a:pPr>
            <a:r>
              <a:rPr lang="en-US" dirty="0"/>
              <a:t>const student = {name: 'Prabal', </a:t>
            </a:r>
            <a:r>
              <a:rPr lang="en-US" dirty="0" err="1"/>
              <a:t>rollno</a:t>
            </a:r>
            <a:r>
              <a:rPr lang="en-US" dirty="0"/>
              <a:t>: '5'};  </a:t>
            </a:r>
          </a:p>
          <a:p>
            <a:pPr marL="548640" lvl="2" indent="0">
              <a:buNone/>
            </a:pPr>
            <a:r>
              <a:rPr lang="en-US" dirty="0"/>
              <a:t>const {name, </a:t>
            </a:r>
            <a:r>
              <a:rPr lang="en-US" dirty="0" err="1"/>
              <a:t>rollno</a:t>
            </a:r>
            <a:r>
              <a:rPr lang="en-US" dirty="0"/>
              <a:t>} = student;  </a:t>
            </a:r>
          </a:p>
          <a:p>
            <a:pPr marL="548640" lvl="2" indent="0">
              <a:buNone/>
            </a:pPr>
            <a:r>
              <a:rPr lang="en-US" dirty="0"/>
              <a:t>console.log(name);	//Prabal </a:t>
            </a:r>
          </a:p>
          <a:p>
            <a:pPr marL="548640" lvl="2" indent="0">
              <a:buNone/>
            </a:pPr>
            <a:r>
              <a:rPr lang="en-US" dirty="0"/>
              <a:t>console.log(</a:t>
            </a:r>
            <a:r>
              <a:rPr lang="en-US" dirty="0" err="1"/>
              <a:t>rollno</a:t>
            </a:r>
            <a:r>
              <a:rPr lang="en-US" dirty="0"/>
              <a:t>);	//5 </a:t>
            </a:r>
          </a:p>
        </p:txBody>
      </p:sp>
    </p:spTree>
    <p:extLst>
      <p:ext uri="{BB962C8B-B14F-4D97-AF65-F5344CB8AC3E}">
        <p14:creationId xmlns:p14="http://schemas.microsoft.com/office/powerpoint/2010/main" val="161087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4473-CDBC-60A8-0B11-33960EED2B45}"/>
              </a:ext>
            </a:extLst>
          </p:cNvPr>
          <p:cNvSpPr>
            <a:spLocks noGrp="1"/>
          </p:cNvSpPr>
          <p:nvPr>
            <p:ph type="title"/>
          </p:nvPr>
        </p:nvSpPr>
        <p:spPr>
          <a:xfrm>
            <a:off x="1143000" y="609600"/>
            <a:ext cx="9875520" cy="549897"/>
          </a:xfrm>
        </p:spPr>
        <p:txBody>
          <a:bodyPr>
            <a:normAutofit fontScale="90000"/>
          </a:bodyPr>
          <a:lstStyle/>
          <a:p>
            <a:r>
              <a:rPr lang="en-IN" b="0" i="0" dirty="0" err="1">
                <a:effectLst/>
                <a:latin typeface="sofia-pro"/>
              </a:rPr>
              <a:t>Destructuring</a:t>
            </a:r>
            <a:r>
              <a:rPr lang="en-IN" b="0" i="0" dirty="0">
                <a:effectLst/>
                <a:latin typeface="sofia-pro"/>
              </a:rPr>
              <a:t> Object</a:t>
            </a:r>
            <a:endParaRPr lang="en-IN" dirty="0"/>
          </a:p>
        </p:txBody>
      </p:sp>
      <p:sp>
        <p:nvSpPr>
          <p:cNvPr id="3" name="Content Placeholder 2">
            <a:extLst>
              <a:ext uri="{FF2B5EF4-FFF2-40B4-BE49-F238E27FC236}">
                <a16:creationId xmlns:a16="http://schemas.microsoft.com/office/drawing/2014/main" id="{EA82C983-FD58-D8E2-6188-7AD2F672AA07}"/>
              </a:ext>
            </a:extLst>
          </p:cNvPr>
          <p:cNvSpPr>
            <a:spLocks noGrp="1"/>
          </p:cNvSpPr>
          <p:nvPr>
            <p:ph idx="1"/>
          </p:nvPr>
        </p:nvSpPr>
        <p:spPr>
          <a:xfrm>
            <a:off x="1143000" y="1395167"/>
            <a:ext cx="9872871" cy="5015060"/>
          </a:xfrm>
        </p:spPr>
        <p:txBody>
          <a:bodyPr>
            <a:normAutofit fontScale="70000" lnSpcReduction="20000"/>
          </a:bodyPr>
          <a:lstStyle/>
          <a:p>
            <a:r>
              <a:rPr lang="en-US" dirty="0"/>
              <a:t>Object </a:t>
            </a:r>
            <a:r>
              <a:rPr lang="en-US" dirty="0" err="1"/>
              <a:t>destructuring</a:t>
            </a:r>
            <a:r>
              <a:rPr lang="en-US" dirty="0"/>
              <a:t> and default value</a:t>
            </a:r>
          </a:p>
          <a:p>
            <a:r>
              <a:rPr lang="en-US" dirty="0"/>
              <a:t>Similar to array </a:t>
            </a:r>
            <a:r>
              <a:rPr lang="en-US" dirty="0" err="1"/>
              <a:t>destructuring</a:t>
            </a:r>
            <a:r>
              <a:rPr lang="en-US" dirty="0"/>
              <a:t>, if the value unpacked from the object is undefined, a default value can be assigned to the variable. The example that follows should make it clear.</a:t>
            </a:r>
          </a:p>
          <a:p>
            <a:pPr marL="548640" lvl="2" indent="0">
              <a:buNone/>
            </a:pPr>
            <a:r>
              <a:rPr lang="en-US" dirty="0"/>
              <a:t>const {a = 1, b = 2} = {a: 5};  </a:t>
            </a:r>
          </a:p>
          <a:p>
            <a:pPr marL="548640" lvl="2" indent="0">
              <a:buNone/>
            </a:pPr>
            <a:r>
              <a:rPr lang="en-US" dirty="0"/>
              <a:t>console.log(a);	//5   </a:t>
            </a:r>
          </a:p>
          <a:p>
            <a:pPr marL="548640" lvl="2" indent="0">
              <a:buNone/>
            </a:pPr>
            <a:r>
              <a:rPr lang="en-US" dirty="0"/>
              <a:t>console.log(b);	//2  </a:t>
            </a:r>
          </a:p>
          <a:p>
            <a:r>
              <a:rPr lang="en-US" dirty="0"/>
              <a:t>Assigning new variable names</a:t>
            </a:r>
          </a:p>
          <a:p>
            <a:r>
              <a:rPr lang="en-US" dirty="0"/>
              <a:t>We can assign a variable with a different name than the property of the object. You can see the illustration for the same as follows:</a:t>
            </a:r>
          </a:p>
          <a:p>
            <a:pPr marL="548640" lvl="2" indent="0">
              <a:buNone/>
            </a:pPr>
            <a:r>
              <a:rPr lang="en-US" dirty="0"/>
              <a:t>const num = {x: 1, y: 2};  </a:t>
            </a:r>
          </a:p>
          <a:p>
            <a:pPr marL="548640" lvl="2" indent="0">
              <a:buNone/>
            </a:pPr>
            <a:r>
              <a:rPr lang="en-US" dirty="0"/>
              <a:t>const {x: a, y: b} = num;  </a:t>
            </a:r>
          </a:p>
          <a:p>
            <a:pPr marL="548640" lvl="2" indent="0">
              <a:buNone/>
            </a:pPr>
            <a:r>
              <a:rPr lang="en-US" dirty="0"/>
              <a:t>console.log(a);	//1   </a:t>
            </a:r>
          </a:p>
          <a:p>
            <a:pPr marL="548640" lvl="2" indent="0">
              <a:buNone/>
            </a:pPr>
            <a:r>
              <a:rPr lang="en-US" dirty="0"/>
              <a:t>console.log(b);	//2 </a:t>
            </a:r>
          </a:p>
          <a:p>
            <a:r>
              <a:rPr lang="en-US" dirty="0"/>
              <a:t>Rest operator</a:t>
            </a:r>
          </a:p>
          <a:p>
            <a:r>
              <a:rPr lang="en-US" dirty="0"/>
              <a:t>We can store all of an object's remaining keys in a new object variable by using the remainder operator (...) during object </a:t>
            </a:r>
            <a:r>
              <a:rPr lang="en-US" dirty="0" err="1"/>
              <a:t>destructuring</a:t>
            </a:r>
            <a:r>
              <a:rPr lang="en-US" dirty="0"/>
              <a:t>.</a:t>
            </a:r>
          </a:p>
          <a:p>
            <a:pPr marL="548640" lvl="2" indent="0">
              <a:buNone/>
            </a:pPr>
            <a:r>
              <a:rPr lang="en-US" dirty="0"/>
              <a:t>let {a, b, ...</a:t>
            </a:r>
            <a:r>
              <a:rPr lang="en-US" dirty="0" err="1"/>
              <a:t>args</a:t>
            </a:r>
            <a:r>
              <a:rPr lang="en-US" dirty="0"/>
              <a:t>} = {a: 1, b: 2, c: 3, d: 4, e: 5}  </a:t>
            </a:r>
          </a:p>
          <a:p>
            <a:pPr marL="548640" lvl="2" indent="0">
              <a:buNone/>
            </a:pPr>
            <a:r>
              <a:rPr lang="en-US" dirty="0"/>
              <a:t>console.log(a);	//1   </a:t>
            </a:r>
          </a:p>
          <a:p>
            <a:pPr marL="548640" lvl="2" indent="0">
              <a:buNone/>
            </a:pPr>
            <a:r>
              <a:rPr lang="en-US" dirty="0"/>
              <a:t>console.log(b);	//2   </a:t>
            </a:r>
          </a:p>
          <a:p>
            <a:pPr marL="548640" lvl="2" indent="0">
              <a:buNone/>
            </a:pPr>
            <a:r>
              <a:rPr lang="en-US" dirty="0"/>
              <a:t>console.log(</a:t>
            </a:r>
            <a:r>
              <a:rPr lang="en-US" dirty="0" err="1"/>
              <a:t>args</a:t>
            </a:r>
            <a:r>
              <a:rPr lang="en-US" dirty="0"/>
              <a:t>);	//{ c: 3, d: 4, e: 5 } </a:t>
            </a:r>
            <a:endParaRPr lang="en-IN" dirty="0"/>
          </a:p>
        </p:txBody>
      </p:sp>
    </p:spTree>
    <p:extLst>
      <p:ext uri="{BB962C8B-B14F-4D97-AF65-F5344CB8AC3E}">
        <p14:creationId xmlns:p14="http://schemas.microsoft.com/office/powerpoint/2010/main" val="2283091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D174-D36A-1708-E660-3BE034A8EC40}"/>
              </a:ext>
            </a:extLst>
          </p:cNvPr>
          <p:cNvSpPr>
            <a:spLocks noGrp="1"/>
          </p:cNvSpPr>
          <p:nvPr>
            <p:ph type="title"/>
          </p:nvPr>
        </p:nvSpPr>
        <p:spPr>
          <a:xfrm>
            <a:off x="1143000" y="609600"/>
            <a:ext cx="9875520" cy="531043"/>
          </a:xfrm>
        </p:spPr>
        <p:txBody>
          <a:bodyPr>
            <a:normAutofit fontScale="90000"/>
          </a:bodyPr>
          <a:lstStyle/>
          <a:p>
            <a:r>
              <a:rPr lang="en-IN" b="0" i="0" dirty="0">
                <a:effectLst/>
                <a:latin typeface="sofia-pro"/>
              </a:rPr>
              <a:t>Property Shorthand</a:t>
            </a:r>
            <a:endParaRPr lang="en-IN" dirty="0"/>
          </a:p>
        </p:txBody>
      </p:sp>
      <p:sp>
        <p:nvSpPr>
          <p:cNvPr id="3" name="Content Placeholder 2">
            <a:extLst>
              <a:ext uri="{FF2B5EF4-FFF2-40B4-BE49-F238E27FC236}">
                <a16:creationId xmlns:a16="http://schemas.microsoft.com/office/drawing/2014/main" id="{372F7621-C7A9-0326-4C42-4DF3BD1A7FB5}"/>
              </a:ext>
            </a:extLst>
          </p:cNvPr>
          <p:cNvSpPr>
            <a:spLocks noGrp="1"/>
          </p:cNvSpPr>
          <p:nvPr>
            <p:ph idx="1"/>
          </p:nvPr>
        </p:nvSpPr>
        <p:spPr>
          <a:xfrm>
            <a:off x="1143000" y="1225485"/>
            <a:ext cx="9872871" cy="5184742"/>
          </a:xfrm>
        </p:spPr>
        <p:txBody>
          <a:bodyPr>
            <a:normAutofit fontScale="85000" lnSpcReduction="20000"/>
          </a:bodyPr>
          <a:lstStyle/>
          <a:p>
            <a:r>
              <a:rPr lang="en-US" dirty="0"/>
              <a:t>Objects in JavaScript are the most important data-type and forms the building blocks for modern JavaScript. These objects are quite different from JavaScript primitive data-types (Number, String, Boolean, null, undefined, and symbol) in the sense that while these primitive data-types all store a single value each (depending on their types).</a:t>
            </a:r>
          </a:p>
          <a:p>
            <a:r>
              <a:rPr lang="en-US" dirty="0"/>
              <a:t>The shorthand syntax for object property value is very popular and widely used nowadays. The code looks cleaner and easy to read. The shorthand property makes the code size smaller and simpler.</a:t>
            </a:r>
          </a:p>
          <a:p>
            <a:r>
              <a:rPr lang="en-US" dirty="0"/>
              <a:t>Example: This example displaying the details of object using shorthand Syntax for object property value in ES6.</a:t>
            </a:r>
          </a:p>
          <a:p>
            <a:r>
              <a:rPr lang="en-US" dirty="0"/>
              <a:t>// Object property shorthand</a:t>
            </a:r>
          </a:p>
          <a:p>
            <a:pPr marL="548640" lvl="2" indent="0">
              <a:buNone/>
            </a:pPr>
            <a:r>
              <a:rPr lang="en-US" dirty="0"/>
              <a:t>const name = 'Raj'</a:t>
            </a:r>
          </a:p>
          <a:p>
            <a:pPr marL="548640" lvl="2" indent="0">
              <a:buNone/>
            </a:pPr>
            <a:r>
              <a:rPr lang="en-US" dirty="0"/>
              <a:t>const age = 20</a:t>
            </a:r>
          </a:p>
          <a:p>
            <a:pPr marL="548640" lvl="2" indent="0">
              <a:buNone/>
            </a:pPr>
            <a:r>
              <a:rPr lang="en-US" dirty="0"/>
              <a:t>const location = 'India'</a:t>
            </a:r>
          </a:p>
          <a:p>
            <a:r>
              <a:rPr lang="en-US" dirty="0"/>
              <a:t>// User with ES6 shorthand property </a:t>
            </a:r>
          </a:p>
          <a:p>
            <a:pPr marL="548640" lvl="2" indent="0">
              <a:buNone/>
            </a:pPr>
            <a:r>
              <a:rPr lang="en-US" dirty="0"/>
              <a:t>const user = {</a:t>
            </a:r>
          </a:p>
          <a:p>
            <a:pPr marL="548640" lvl="2" indent="0">
              <a:buNone/>
            </a:pPr>
            <a:r>
              <a:rPr lang="en-US" dirty="0"/>
              <a:t>    name,      </a:t>
            </a:r>
          </a:p>
          <a:p>
            <a:pPr marL="548640" lvl="2" indent="0">
              <a:buNone/>
            </a:pPr>
            <a:r>
              <a:rPr lang="en-US" dirty="0"/>
              <a:t>    age,</a:t>
            </a:r>
          </a:p>
          <a:p>
            <a:pPr marL="548640" lvl="2" indent="0">
              <a:buNone/>
            </a:pPr>
            <a:r>
              <a:rPr lang="en-US" dirty="0"/>
              <a:t>    location</a:t>
            </a:r>
          </a:p>
          <a:p>
            <a:pPr marL="548640" lvl="2" indent="0">
              <a:buNone/>
            </a:pPr>
            <a:r>
              <a:rPr lang="en-US" dirty="0"/>
              <a:t>}</a:t>
            </a:r>
          </a:p>
          <a:p>
            <a:pPr marL="548640" lvl="2" indent="0">
              <a:buNone/>
            </a:pPr>
            <a:r>
              <a:rPr lang="en-US" dirty="0"/>
              <a:t>console.log(user);	//{ name: 'Raj', age: 20, location: 'India' } </a:t>
            </a:r>
          </a:p>
        </p:txBody>
      </p:sp>
    </p:spTree>
    <p:extLst>
      <p:ext uri="{BB962C8B-B14F-4D97-AF65-F5344CB8AC3E}">
        <p14:creationId xmlns:p14="http://schemas.microsoft.com/office/powerpoint/2010/main" val="379028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7474-1E89-D999-C41A-39E1A8E6FD4B}"/>
              </a:ext>
            </a:extLst>
          </p:cNvPr>
          <p:cNvSpPr>
            <a:spLocks noGrp="1"/>
          </p:cNvSpPr>
          <p:nvPr>
            <p:ph type="title"/>
          </p:nvPr>
        </p:nvSpPr>
        <p:spPr>
          <a:xfrm>
            <a:off x="1143000" y="609600"/>
            <a:ext cx="9875520" cy="568751"/>
          </a:xfrm>
        </p:spPr>
        <p:txBody>
          <a:bodyPr>
            <a:normAutofit fontScale="90000"/>
          </a:bodyPr>
          <a:lstStyle/>
          <a:p>
            <a:r>
              <a:rPr lang="en-IN" b="0" i="0" dirty="0">
                <a:effectLst/>
                <a:latin typeface="sofia-pro"/>
              </a:rPr>
              <a:t>Property Shorthand</a:t>
            </a:r>
            <a:endParaRPr lang="en-IN" dirty="0"/>
          </a:p>
        </p:txBody>
      </p:sp>
      <p:sp>
        <p:nvSpPr>
          <p:cNvPr id="3" name="Content Placeholder 2">
            <a:extLst>
              <a:ext uri="{FF2B5EF4-FFF2-40B4-BE49-F238E27FC236}">
                <a16:creationId xmlns:a16="http://schemas.microsoft.com/office/drawing/2014/main" id="{0C06513D-C6C0-089E-D7A7-94719374F092}"/>
              </a:ext>
            </a:extLst>
          </p:cNvPr>
          <p:cNvSpPr>
            <a:spLocks noGrp="1"/>
          </p:cNvSpPr>
          <p:nvPr>
            <p:ph idx="1"/>
          </p:nvPr>
        </p:nvSpPr>
        <p:spPr>
          <a:xfrm>
            <a:off x="1143000" y="1366887"/>
            <a:ext cx="9872871" cy="4729113"/>
          </a:xfrm>
        </p:spPr>
        <p:txBody>
          <a:bodyPr>
            <a:normAutofit fontScale="85000" lnSpcReduction="20000"/>
          </a:bodyPr>
          <a:lstStyle/>
          <a:p>
            <a:r>
              <a:rPr lang="en-US" dirty="0"/>
              <a:t>Example: This example displaying the details of the object without using shorthand Syntax for object property value.</a:t>
            </a:r>
          </a:p>
          <a:p>
            <a:r>
              <a:rPr lang="en-US" dirty="0"/>
              <a:t>// Object property shorthand</a:t>
            </a:r>
          </a:p>
          <a:p>
            <a:pPr marL="548640" lvl="2" indent="0">
              <a:buNone/>
            </a:pPr>
            <a:r>
              <a:rPr lang="en-US" dirty="0"/>
              <a:t>const name = 'Raj'</a:t>
            </a:r>
          </a:p>
          <a:p>
            <a:pPr marL="548640" lvl="2" indent="0">
              <a:buNone/>
            </a:pPr>
            <a:r>
              <a:rPr lang="en-US" dirty="0"/>
              <a:t>const age = 20</a:t>
            </a:r>
          </a:p>
          <a:p>
            <a:pPr marL="548640" lvl="2" indent="0">
              <a:buNone/>
            </a:pPr>
            <a:r>
              <a:rPr lang="en-US" dirty="0"/>
              <a:t>const location = 'India'</a:t>
            </a:r>
          </a:p>
          <a:p>
            <a:r>
              <a:rPr lang="en-US" dirty="0"/>
              <a:t>// User without ES6 </a:t>
            </a:r>
          </a:p>
          <a:p>
            <a:r>
              <a:rPr lang="en-US" dirty="0"/>
              <a:t>// shorthand property </a:t>
            </a:r>
          </a:p>
          <a:p>
            <a:pPr marL="548640" lvl="2" indent="0">
              <a:buNone/>
            </a:pPr>
            <a:r>
              <a:rPr lang="en-US" dirty="0"/>
              <a:t>const user = {</a:t>
            </a:r>
          </a:p>
          <a:p>
            <a:pPr marL="548640" lvl="2" indent="0">
              <a:buNone/>
            </a:pPr>
            <a:r>
              <a:rPr lang="en-US" dirty="0"/>
              <a:t>    name: name,      </a:t>
            </a:r>
          </a:p>
          <a:p>
            <a:pPr marL="548640" lvl="2" indent="0">
              <a:buNone/>
            </a:pPr>
            <a:r>
              <a:rPr lang="en-US" dirty="0"/>
              <a:t>    age: age,</a:t>
            </a:r>
          </a:p>
          <a:p>
            <a:pPr marL="548640" lvl="2" indent="0">
              <a:buNone/>
            </a:pPr>
            <a:r>
              <a:rPr lang="en-US" dirty="0"/>
              <a:t>    location: location</a:t>
            </a:r>
          </a:p>
          <a:p>
            <a:pPr marL="548640" lvl="2" indent="0">
              <a:buNone/>
            </a:pPr>
            <a:r>
              <a:rPr lang="en-US" dirty="0"/>
              <a:t>}</a:t>
            </a:r>
          </a:p>
          <a:p>
            <a:pPr marL="548640" lvl="2" indent="0">
              <a:buNone/>
            </a:pPr>
            <a:r>
              <a:rPr lang="en-US" dirty="0"/>
              <a:t>console.log(user) </a:t>
            </a:r>
          </a:p>
          <a:p>
            <a:endParaRPr lang="en-US" dirty="0"/>
          </a:p>
          <a:p>
            <a:r>
              <a:rPr lang="en-US" dirty="0"/>
              <a:t>Output</a:t>
            </a:r>
          </a:p>
          <a:p>
            <a:pPr marL="548640" lvl="2" indent="0">
              <a:buNone/>
            </a:pPr>
            <a:r>
              <a:rPr lang="en-US" dirty="0"/>
              <a:t>{ name: 'Raj', age: 20, location: 'India' }</a:t>
            </a:r>
            <a:endParaRPr lang="en-IN" dirty="0"/>
          </a:p>
        </p:txBody>
      </p:sp>
    </p:spTree>
    <p:extLst>
      <p:ext uri="{BB962C8B-B14F-4D97-AF65-F5344CB8AC3E}">
        <p14:creationId xmlns:p14="http://schemas.microsoft.com/office/powerpoint/2010/main" val="243427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74EF-6312-C1D9-109B-471B7B4F3002}"/>
              </a:ext>
            </a:extLst>
          </p:cNvPr>
          <p:cNvSpPr>
            <a:spLocks noGrp="1"/>
          </p:cNvSpPr>
          <p:nvPr>
            <p:ph type="title"/>
          </p:nvPr>
        </p:nvSpPr>
        <p:spPr>
          <a:xfrm>
            <a:off x="1143000" y="609600"/>
            <a:ext cx="9875520" cy="512190"/>
          </a:xfrm>
        </p:spPr>
        <p:txBody>
          <a:bodyPr>
            <a:normAutofit fontScale="90000"/>
          </a:bodyPr>
          <a:lstStyle/>
          <a:p>
            <a:r>
              <a:rPr lang="en-IN" b="0" i="0" dirty="0">
                <a:effectLst/>
                <a:latin typeface="sofia-pro"/>
              </a:rPr>
              <a:t>Object Properties and Functions</a:t>
            </a:r>
            <a:endParaRPr lang="en-IN" dirty="0"/>
          </a:p>
        </p:txBody>
      </p:sp>
      <p:sp>
        <p:nvSpPr>
          <p:cNvPr id="3" name="Content Placeholder 2">
            <a:extLst>
              <a:ext uri="{FF2B5EF4-FFF2-40B4-BE49-F238E27FC236}">
                <a16:creationId xmlns:a16="http://schemas.microsoft.com/office/drawing/2014/main" id="{8E66843A-9376-1109-E76E-A006A06978D5}"/>
              </a:ext>
            </a:extLst>
          </p:cNvPr>
          <p:cNvSpPr>
            <a:spLocks noGrp="1"/>
          </p:cNvSpPr>
          <p:nvPr>
            <p:ph idx="1"/>
          </p:nvPr>
        </p:nvSpPr>
        <p:spPr>
          <a:xfrm>
            <a:off x="1143000" y="1338606"/>
            <a:ext cx="9872871" cy="4757394"/>
          </a:xfrm>
        </p:spPr>
        <p:txBody>
          <a:bodyPr>
            <a:normAutofit fontScale="62500" lnSpcReduction="20000"/>
          </a:bodyPr>
          <a:lstStyle/>
          <a:p>
            <a:r>
              <a:rPr lang="en-US" dirty="0"/>
              <a:t>A object is generally a copy of a class according to the OOPS concepts, but we can simply create a object by using the assign operator and curly braces.</a:t>
            </a:r>
          </a:p>
          <a:p>
            <a:r>
              <a:rPr lang="en-US" dirty="0"/>
              <a:t>Example:</a:t>
            </a:r>
          </a:p>
          <a:p>
            <a:pPr marL="548640" lvl="2" indent="0">
              <a:buNone/>
            </a:pPr>
            <a:r>
              <a:rPr lang="en-US" dirty="0"/>
              <a:t>Const Example = {}</a:t>
            </a:r>
          </a:p>
          <a:p>
            <a:r>
              <a:rPr lang="en-US" dirty="0"/>
              <a:t>This is an example where we are making an object named as Example.</a:t>
            </a:r>
          </a:p>
          <a:p>
            <a:r>
              <a:rPr lang="en-US" dirty="0"/>
              <a:t>In an object, we can define the key and values in the curly braces which can be accessed by using the dot operator.</a:t>
            </a:r>
          </a:p>
          <a:p>
            <a:r>
              <a:rPr lang="en-US" dirty="0"/>
              <a:t>Example:</a:t>
            </a:r>
          </a:p>
          <a:p>
            <a:pPr marL="548640" lvl="2" indent="0">
              <a:buNone/>
            </a:pPr>
            <a:r>
              <a:rPr lang="en-US" dirty="0"/>
              <a:t>Const Example = {</a:t>
            </a:r>
          </a:p>
          <a:p>
            <a:pPr marL="548640" lvl="2" indent="0">
              <a:buNone/>
            </a:pPr>
            <a:r>
              <a:rPr lang="en-US" dirty="0"/>
              <a:t>Name : “Anupam”</a:t>
            </a:r>
          </a:p>
          <a:p>
            <a:pPr marL="548640" lvl="2" indent="0">
              <a:buNone/>
            </a:pPr>
            <a:r>
              <a:rPr lang="en-US" dirty="0"/>
              <a:t>Roll : “23”</a:t>
            </a:r>
          </a:p>
          <a:p>
            <a:pPr marL="548640" lvl="2" indent="0">
              <a:buNone/>
            </a:pPr>
            <a:r>
              <a:rPr lang="en-US" dirty="0"/>
              <a:t>}</a:t>
            </a:r>
          </a:p>
          <a:p>
            <a:r>
              <a:rPr lang="en-US" dirty="0"/>
              <a:t>In this above example, the name or roll is counted as the keys of the example object and the values such as Anupam or 23 is counted as values of the particular key.</a:t>
            </a:r>
          </a:p>
          <a:p>
            <a:r>
              <a:rPr lang="en-US" dirty="0"/>
              <a:t>In JS, we can access these values by two methods:</a:t>
            </a:r>
          </a:p>
          <a:p>
            <a:pPr lvl="1"/>
            <a:r>
              <a:rPr lang="en-US" dirty="0" err="1"/>
              <a:t>Example.Name</a:t>
            </a:r>
            <a:r>
              <a:rPr lang="en-US" dirty="0"/>
              <a:t> </a:t>
            </a:r>
          </a:p>
          <a:p>
            <a:pPr lvl="1"/>
            <a:r>
              <a:rPr lang="en-US" dirty="0"/>
              <a:t>OR</a:t>
            </a:r>
          </a:p>
          <a:p>
            <a:pPr lvl="1"/>
            <a:r>
              <a:rPr lang="en-US" dirty="0"/>
              <a:t>Example[“Name”]</a:t>
            </a:r>
          </a:p>
          <a:p>
            <a:r>
              <a:rPr lang="en-US" dirty="0"/>
              <a:t>Both the methods will work same but suppose if we have a key as “is Admin” which is counted as a string then it will </a:t>
            </a:r>
            <a:r>
              <a:rPr lang="en-US" dirty="0" err="1"/>
              <a:t>nt</a:t>
            </a:r>
            <a:r>
              <a:rPr lang="en-US" dirty="0"/>
              <a:t> be accessed by first method and the second method would be useful.</a:t>
            </a:r>
            <a:endParaRPr lang="en-IN" dirty="0"/>
          </a:p>
        </p:txBody>
      </p:sp>
    </p:spTree>
    <p:extLst>
      <p:ext uri="{BB962C8B-B14F-4D97-AF65-F5344CB8AC3E}">
        <p14:creationId xmlns:p14="http://schemas.microsoft.com/office/powerpoint/2010/main" val="402356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197D-80FC-D2B2-7E95-22E050CD8A8A}"/>
              </a:ext>
            </a:extLst>
          </p:cNvPr>
          <p:cNvSpPr>
            <a:spLocks noGrp="1"/>
          </p:cNvSpPr>
          <p:nvPr>
            <p:ph type="title"/>
          </p:nvPr>
        </p:nvSpPr>
        <p:spPr>
          <a:xfrm>
            <a:off x="1143000" y="609600"/>
            <a:ext cx="9875520" cy="625311"/>
          </a:xfrm>
        </p:spPr>
        <p:txBody>
          <a:bodyPr>
            <a:normAutofit fontScale="90000"/>
          </a:bodyPr>
          <a:lstStyle/>
          <a:p>
            <a:r>
              <a:rPr lang="en-IN" b="0" i="0" dirty="0">
                <a:effectLst/>
                <a:latin typeface="sofia-pro"/>
              </a:rPr>
              <a:t>Object Properties and Functions</a:t>
            </a:r>
            <a:endParaRPr lang="en-IN" dirty="0"/>
          </a:p>
        </p:txBody>
      </p:sp>
      <p:sp>
        <p:nvSpPr>
          <p:cNvPr id="3" name="Content Placeholder 2">
            <a:extLst>
              <a:ext uri="{FF2B5EF4-FFF2-40B4-BE49-F238E27FC236}">
                <a16:creationId xmlns:a16="http://schemas.microsoft.com/office/drawing/2014/main" id="{6352CC44-5D76-B77F-B7EB-23B5BC754BC7}"/>
              </a:ext>
            </a:extLst>
          </p:cNvPr>
          <p:cNvSpPr>
            <a:spLocks noGrp="1"/>
          </p:cNvSpPr>
          <p:nvPr>
            <p:ph idx="1"/>
          </p:nvPr>
        </p:nvSpPr>
        <p:spPr>
          <a:xfrm>
            <a:off x="1143000" y="1234911"/>
            <a:ext cx="9872871" cy="5013489"/>
          </a:xfrm>
        </p:spPr>
        <p:txBody>
          <a:bodyPr>
            <a:normAutofit fontScale="70000" lnSpcReduction="20000"/>
          </a:bodyPr>
          <a:lstStyle/>
          <a:p>
            <a:r>
              <a:rPr lang="en-US" dirty="0"/>
              <a:t>Functions as property:</a:t>
            </a:r>
          </a:p>
          <a:p>
            <a:r>
              <a:rPr lang="en-US" dirty="0"/>
              <a:t>The functions can also be passed as the property in an object, just like the same way we create the anonymous functions and the normal functions in </a:t>
            </a:r>
            <a:r>
              <a:rPr lang="en-US" dirty="0" err="1"/>
              <a:t>javascript</a:t>
            </a:r>
            <a:r>
              <a:rPr lang="en-US" dirty="0"/>
              <a:t>.</a:t>
            </a:r>
          </a:p>
          <a:p>
            <a:r>
              <a:rPr lang="en-US" dirty="0"/>
              <a:t>Example: </a:t>
            </a:r>
          </a:p>
          <a:p>
            <a:pPr marL="548640" lvl="2" indent="0">
              <a:buNone/>
            </a:pPr>
            <a:r>
              <a:rPr lang="en-US" dirty="0"/>
              <a:t>Const Example={</a:t>
            </a:r>
          </a:p>
          <a:p>
            <a:pPr marL="548640" lvl="2" indent="0">
              <a:buNone/>
            </a:pPr>
            <a:r>
              <a:rPr lang="en-US" dirty="0"/>
              <a:t>Name : “</a:t>
            </a:r>
            <a:r>
              <a:rPr lang="en-US" dirty="0" err="1"/>
              <a:t>anupam</a:t>
            </a:r>
            <a:r>
              <a:rPr lang="en-US" dirty="0"/>
              <a:t>”</a:t>
            </a:r>
          </a:p>
          <a:p>
            <a:pPr marL="548640" lvl="2" indent="0">
              <a:buNone/>
            </a:pPr>
            <a:r>
              <a:rPr lang="en-US" dirty="0" err="1"/>
              <a:t>Func</a:t>
            </a:r>
            <a:r>
              <a:rPr lang="en-US" dirty="0"/>
              <a:t> = function(){</a:t>
            </a:r>
          </a:p>
          <a:p>
            <a:pPr marL="548640" lvl="2" indent="0">
              <a:buNone/>
            </a:pPr>
            <a:r>
              <a:rPr lang="en-US" dirty="0"/>
              <a:t>console.log(hello);</a:t>
            </a:r>
          </a:p>
          <a:p>
            <a:pPr marL="548640" lvl="2" indent="0">
              <a:buNone/>
            </a:pPr>
            <a:r>
              <a:rPr lang="en-US" dirty="0"/>
              <a:t>}</a:t>
            </a:r>
          </a:p>
          <a:p>
            <a:pPr marL="548640" lvl="2" indent="0">
              <a:buNone/>
            </a:pPr>
            <a:r>
              <a:rPr lang="en-US" dirty="0"/>
              <a:t>second(){</a:t>
            </a:r>
          </a:p>
          <a:p>
            <a:pPr marL="548640" lvl="2" indent="0">
              <a:buNone/>
            </a:pPr>
            <a:r>
              <a:rPr lang="en-US" dirty="0"/>
              <a:t>console.log(</a:t>
            </a:r>
            <a:r>
              <a:rPr lang="en-US" dirty="0" err="1"/>
              <a:t>GeeksForGeeks</a:t>
            </a:r>
            <a:r>
              <a:rPr lang="en-US" dirty="0"/>
              <a:t>);</a:t>
            </a:r>
          </a:p>
          <a:p>
            <a:pPr marL="548640" lvl="2" indent="0">
              <a:buNone/>
            </a:pPr>
            <a:r>
              <a:rPr lang="en-US" dirty="0"/>
              <a:t>}</a:t>
            </a:r>
          </a:p>
          <a:p>
            <a:pPr marL="548640" lvl="2" indent="0">
              <a:buNone/>
            </a:pPr>
            <a:r>
              <a:rPr lang="en-US" dirty="0"/>
              <a:t>}</a:t>
            </a:r>
          </a:p>
          <a:p>
            <a:r>
              <a:rPr lang="en-US" dirty="0"/>
              <a:t>In this above example, we can notice that the functions are defined in the object are of two types ,In anonymous function we are defining the function key as </a:t>
            </a:r>
            <a:r>
              <a:rPr lang="en-US" dirty="0" err="1"/>
              <a:t>Func</a:t>
            </a:r>
            <a:r>
              <a:rPr lang="en-US" dirty="0"/>
              <a:t> but in the normal function the key will automatically be taken as the second.</a:t>
            </a:r>
          </a:p>
          <a:p>
            <a:r>
              <a:rPr lang="en-US" dirty="0"/>
              <a:t>For accessing the functions, we can write </a:t>
            </a:r>
          </a:p>
          <a:p>
            <a:pPr lvl="1"/>
            <a:r>
              <a:rPr lang="en-US" dirty="0" err="1"/>
              <a:t>Example.Func</a:t>
            </a:r>
            <a:r>
              <a:rPr lang="en-US" dirty="0"/>
              <a:t>()</a:t>
            </a:r>
          </a:p>
          <a:p>
            <a:pPr lvl="1"/>
            <a:r>
              <a:rPr lang="en-US" dirty="0"/>
              <a:t>Or</a:t>
            </a:r>
          </a:p>
          <a:p>
            <a:pPr lvl="1"/>
            <a:r>
              <a:rPr lang="en-US" dirty="0" err="1"/>
              <a:t>Example.second</a:t>
            </a:r>
            <a:r>
              <a:rPr lang="en-US" dirty="0"/>
              <a:t>()</a:t>
            </a:r>
          </a:p>
          <a:p>
            <a:r>
              <a:rPr lang="en-US" dirty="0"/>
              <a:t>This Dot operator would help in calling the function very easily</a:t>
            </a:r>
            <a:endParaRPr lang="en-IN" dirty="0"/>
          </a:p>
        </p:txBody>
      </p:sp>
    </p:spTree>
    <p:extLst>
      <p:ext uri="{BB962C8B-B14F-4D97-AF65-F5344CB8AC3E}">
        <p14:creationId xmlns:p14="http://schemas.microsoft.com/office/powerpoint/2010/main" val="1785423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A44D-4D64-7AD7-6390-853CE910237B}"/>
              </a:ext>
            </a:extLst>
          </p:cNvPr>
          <p:cNvSpPr>
            <a:spLocks noGrp="1"/>
          </p:cNvSpPr>
          <p:nvPr>
            <p:ph type="title"/>
          </p:nvPr>
        </p:nvSpPr>
        <p:spPr>
          <a:xfrm>
            <a:off x="1143000" y="609600"/>
            <a:ext cx="9875520" cy="578177"/>
          </a:xfrm>
        </p:spPr>
        <p:txBody>
          <a:bodyPr>
            <a:normAutofit fontScale="90000"/>
          </a:bodyPr>
          <a:lstStyle/>
          <a:p>
            <a:r>
              <a:rPr lang="en-IN" b="0" i="0" dirty="0">
                <a:effectLst/>
                <a:latin typeface="sofia-pro"/>
              </a:rPr>
              <a:t>Computed Properties</a:t>
            </a:r>
            <a:endParaRPr lang="en-IN" dirty="0"/>
          </a:p>
        </p:txBody>
      </p:sp>
      <p:sp>
        <p:nvSpPr>
          <p:cNvPr id="3" name="Content Placeholder 2">
            <a:extLst>
              <a:ext uri="{FF2B5EF4-FFF2-40B4-BE49-F238E27FC236}">
                <a16:creationId xmlns:a16="http://schemas.microsoft.com/office/drawing/2014/main" id="{CF24096B-9EB5-E54C-D335-C3B982A1C9DF}"/>
              </a:ext>
            </a:extLst>
          </p:cNvPr>
          <p:cNvSpPr>
            <a:spLocks noGrp="1"/>
          </p:cNvSpPr>
          <p:nvPr>
            <p:ph idx="1"/>
          </p:nvPr>
        </p:nvSpPr>
        <p:spPr>
          <a:xfrm>
            <a:off x="1143000" y="1187777"/>
            <a:ext cx="9872871" cy="4908223"/>
          </a:xfrm>
        </p:spPr>
        <p:txBody>
          <a:bodyPr>
            <a:normAutofit/>
          </a:bodyPr>
          <a:lstStyle/>
          <a:p>
            <a:r>
              <a:rPr lang="en-US" sz="2000" dirty="0"/>
              <a:t>Javascript Object:  Javascript objects contain key-value pairs in which the key represents a property from which we can get and set the value of the object. Now we will see how to declare an object with a computed property name. </a:t>
            </a:r>
          </a:p>
          <a:p>
            <a:r>
              <a:rPr lang="en-US" sz="2000" dirty="0"/>
              <a:t>Method 1:  We will use the expression within the [ ] (square bracket) to create the name of an object property. In ES6, it is possible to use an expression within brackets ‘[ ]’. Depending on the result of the expression, a property name will be assigned to an object. </a:t>
            </a:r>
          </a:p>
          <a:p>
            <a:pPr marL="548640" lvl="2" indent="0">
              <a:buNone/>
            </a:pPr>
            <a:r>
              <a:rPr lang="en-US" sz="1600" dirty="0"/>
              <a:t>let LAST_NAME = "</a:t>
            </a:r>
            <a:r>
              <a:rPr lang="en-US" sz="1600" dirty="0" err="1"/>
              <a:t>lastname</a:t>
            </a:r>
            <a:r>
              <a:rPr lang="en-US" sz="1600" dirty="0"/>
              <a:t>";</a:t>
            </a:r>
          </a:p>
          <a:p>
            <a:pPr marL="548640" lvl="2" indent="0">
              <a:buNone/>
            </a:pPr>
            <a:r>
              <a:rPr lang="en-US" sz="1600" dirty="0"/>
              <a:t>let </a:t>
            </a:r>
            <a:r>
              <a:rPr lang="en-US" sz="1600" dirty="0" err="1"/>
              <a:t>fullname</a:t>
            </a:r>
            <a:r>
              <a:rPr lang="en-US" sz="1600" dirty="0"/>
              <a:t> = {</a:t>
            </a:r>
          </a:p>
          <a:p>
            <a:pPr marL="548640" lvl="2" indent="0">
              <a:buNone/>
            </a:pPr>
            <a:r>
              <a:rPr lang="en-US" sz="1600" dirty="0" err="1"/>
              <a:t>firstname</a:t>
            </a:r>
            <a:r>
              <a:rPr lang="en-US" sz="1600" dirty="0"/>
              <a:t>: "</a:t>
            </a:r>
            <a:r>
              <a:rPr lang="en-US" sz="1600" dirty="0" err="1"/>
              <a:t>somya</a:t>
            </a:r>
            <a:r>
              <a:rPr lang="en-US" sz="1600" dirty="0"/>
              <a:t>",</a:t>
            </a:r>
          </a:p>
          <a:p>
            <a:pPr marL="548640" lvl="2" indent="0">
              <a:buNone/>
            </a:pPr>
            <a:r>
              <a:rPr lang="en-US" sz="1600" dirty="0"/>
              <a:t>[LAST_NAME]: "</a:t>
            </a:r>
            <a:r>
              <a:rPr lang="en-US" sz="1600" dirty="0" err="1"/>
              <a:t>jain</a:t>
            </a:r>
            <a:r>
              <a:rPr lang="en-US" sz="1600" dirty="0"/>
              <a:t>"</a:t>
            </a:r>
          </a:p>
          <a:p>
            <a:pPr marL="548640" lvl="2" indent="0">
              <a:buNone/>
            </a:pPr>
            <a:r>
              <a:rPr lang="en-US" sz="1600" dirty="0"/>
              <a:t>};</a:t>
            </a:r>
          </a:p>
          <a:p>
            <a:pPr marL="548640" lvl="2" indent="0">
              <a:buNone/>
            </a:pPr>
            <a:r>
              <a:rPr lang="en-US" sz="1600" dirty="0"/>
              <a:t>console.log("My </a:t>
            </a:r>
            <a:r>
              <a:rPr lang="en-US" sz="1600" dirty="0" err="1"/>
              <a:t>fullname</a:t>
            </a:r>
            <a:r>
              <a:rPr lang="en-US" sz="1600" dirty="0"/>
              <a:t> is: " + </a:t>
            </a:r>
            <a:r>
              <a:rPr lang="en-US" sz="1600" dirty="0" err="1"/>
              <a:t>fullname.firstname</a:t>
            </a:r>
            <a:r>
              <a:rPr lang="en-US" sz="1600" dirty="0"/>
              <a:t>+ " " + </a:t>
            </a:r>
            <a:r>
              <a:rPr lang="en-US" sz="1600" dirty="0" err="1"/>
              <a:t>fullname.lastname</a:t>
            </a:r>
            <a:r>
              <a:rPr lang="en-US" sz="1600" dirty="0"/>
              <a:t>);</a:t>
            </a:r>
          </a:p>
          <a:p>
            <a:endParaRPr lang="en-US" sz="2000" dirty="0"/>
          </a:p>
          <a:p>
            <a:r>
              <a:rPr lang="en-US" sz="2000" dirty="0"/>
              <a:t>Output</a:t>
            </a:r>
          </a:p>
          <a:p>
            <a:pPr marL="548640" lvl="2" indent="0">
              <a:buNone/>
            </a:pPr>
            <a:r>
              <a:rPr lang="en-US" sz="1600" dirty="0"/>
              <a:t>My </a:t>
            </a:r>
            <a:r>
              <a:rPr lang="en-US" sz="1600" dirty="0" err="1"/>
              <a:t>fullname</a:t>
            </a:r>
            <a:r>
              <a:rPr lang="en-US" sz="1600" dirty="0"/>
              <a:t> is: </a:t>
            </a:r>
            <a:r>
              <a:rPr lang="en-US" sz="1600" dirty="0" err="1"/>
              <a:t>somya</a:t>
            </a:r>
            <a:r>
              <a:rPr lang="en-US" sz="1600" dirty="0"/>
              <a:t> </a:t>
            </a:r>
            <a:r>
              <a:rPr lang="en-US" sz="1600" dirty="0" err="1"/>
              <a:t>jain</a:t>
            </a:r>
            <a:endParaRPr lang="en-IN" sz="1600" dirty="0"/>
          </a:p>
        </p:txBody>
      </p:sp>
    </p:spTree>
    <p:extLst>
      <p:ext uri="{BB962C8B-B14F-4D97-AF65-F5344CB8AC3E}">
        <p14:creationId xmlns:p14="http://schemas.microsoft.com/office/powerpoint/2010/main" val="3041351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2DEDA-8010-9410-EB8A-1B2AB238AAB5}"/>
              </a:ext>
            </a:extLst>
          </p:cNvPr>
          <p:cNvSpPr>
            <a:spLocks noGrp="1"/>
          </p:cNvSpPr>
          <p:nvPr>
            <p:ph type="title"/>
          </p:nvPr>
        </p:nvSpPr>
        <p:spPr>
          <a:xfrm>
            <a:off x="1143000" y="609600"/>
            <a:ext cx="9875520" cy="483909"/>
          </a:xfrm>
        </p:spPr>
        <p:txBody>
          <a:bodyPr>
            <a:normAutofit fontScale="90000"/>
          </a:bodyPr>
          <a:lstStyle/>
          <a:p>
            <a:r>
              <a:rPr lang="en-IN" b="0" i="0" dirty="0">
                <a:effectLst/>
                <a:latin typeface="sofia-pro"/>
              </a:rPr>
              <a:t>Computed Properties</a:t>
            </a:r>
            <a:endParaRPr lang="en-IN" dirty="0"/>
          </a:p>
        </p:txBody>
      </p:sp>
      <p:sp>
        <p:nvSpPr>
          <p:cNvPr id="3" name="Content Placeholder 2">
            <a:extLst>
              <a:ext uri="{FF2B5EF4-FFF2-40B4-BE49-F238E27FC236}">
                <a16:creationId xmlns:a16="http://schemas.microsoft.com/office/drawing/2014/main" id="{5B74BF0F-4F67-F7AD-BCFE-46D0695A918D}"/>
              </a:ext>
            </a:extLst>
          </p:cNvPr>
          <p:cNvSpPr>
            <a:spLocks noGrp="1"/>
          </p:cNvSpPr>
          <p:nvPr>
            <p:ph idx="1"/>
          </p:nvPr>
        </p:nvSpPr>
        <p:spPr>
          <a:xfrm>
            <a:off x="1143000" y="1272619"/>
            <a:ext cx="9872871" cy="4823381"/>
          </a:xfrm>
        </p:spPr>
        <p:txBody>
          <a:bodyPr>
            <a:normAutofit lnSpcReduction="10000"/>
          </a:bodyPr>
          <a:lstStyle/>
          <a:p>
            <a:r>
              <a:rPr lang="en-US" dirty="0"/>
              <a:t>Method 2:  In this method, We will create the property name of an object dynamically. As part of this method, we will dynamically create an object and add a property name and assign a value to that specific property in order to create a customized key-value pair.  </a:t>
            </a:r>
          </a:p>
          <a:p>
            <a:r>
              <a:rPr lang="en-US" dirty="0"/>
              <a:t>Syntax:</a:t>
            </a:r>
          </a:p>
          <a:p>
            <a:pPr marL="274320" lvl="1" indent="0">
              <a:buNone/>
            </a:pPr>
            <a:r>
              <a:rPr lang="en-US" dirty="0" err="1"/>
              <a:t>objectname</a:t>
            </a:r>
            <a:r>
              <a:rPr lang="en-US" dirty="0"/>
              <a:t>["name of the property name"]=value</a:t>
            </a:r>
          </a:p>
          <a:p>
            <a:pPr marL="274320" lvl="1" indent="0">
              <a:buNone/>
            </a:pPr>
            <a:endParaRPr lang="en-US" dirty="0"/>
          </a:p>
          <a:p>
            <a:pPr marL="548640" lvl="2" indent="0">
              <a:buNone/>
            </a:pPr>
            <a:r>
              <a:rPr lang="en-US" dirty="0"/>
              <a:t>let LAST_NAME = "</a:t>
            </a:r>
            <a:r>
              <a:rPr lang="en-US" dirty="0" err="1"/>
              <a:t>lastname</a:t>
            </a:r>
            <a:r>
              <a:rPr lang="en-US" dirty="0"/>
              <a:t>";</a:t>
            </a:r>
          </a:p>
          <a:p>
            <a:pPr marL="548640" lvl="2" indent="0">
              <a:buNone/>
            </a:pPr>
            <a:r>
              <a:rPr lang="en-US" dirty="0"/>
              <a:t>    let </a:t>
            </a:r>
            <a:r>
              <a:rPr lang="en-US" dirty="0" err="1"/>
              <a:t>fullname</a:t>
            </a:r>
            <a:r>
              <a:rPr lang="en-US" dirty="0"/>
              <a:t> = {</a:t>
            </a:r>
          </a:p>
          <a:p>
            <a:pPr marL="548640" lvl="2" indent="0">
              <a:buNone/>
            </a:pPr>
            <a:r>
              <a:rPr lang="en-US" dirty="0"/>
              <a:t>        </a:t>
            </a:r>
            <a:r>
              <a:rPr lang="en-US" dirty="0" err="1"/>
              <a:t>firstname</a:t>
            </a:r>
            <a:r>
              <a:rPr lang="en-US" dirty="0"/>
              <a:t>: "</a:t>
            </a:r>
            <a:r>
              <a:rPr lang="en-US" dirty="0" err="1"/>
              <a:t>somya</a:t>
            </a:r>
            <a:r>
              <a:rPr lang="en-US" dirty="0"/>
              <a:t>"</a:t>
            </a:r>
          </a:p>
          <a:p>
            <a:pPr marL="548640" lvl="2" indent="0">
              <a:buNone/>
            </a:pPr>
            <a:r>
              <a:rPr lang="en-US" dirty="0"/>
              <a:t>    };</a:t>
            </a:r>
          </a:p>
          <a:p>
            <a:pPr marL="548640" lvl="2" indent="0">
              <a:buNone/>
            </a:pPr>
            <a:r>
              <a:rPr lang="en-US" dirty="0"/>
              <a:t>    </a:t>
            </a:r>
            <a:r>
              <a:rPr lang="en-US" dirty="0" err="1"/>
              <a:t>fullname</a:t>
            </a:r>
            <a:r>
              <a:rPr lang="en-US" dirty="0"/>
              <a:t>[LAST_NAME] = "</a:t>
            </a:r>
            <a:r>
              <a:rPr lang="en-US" dirty="0" err="1"/>
              <a:t>jain</a:t>
            </a:r>
            <a:r>
              <a:rPr lang="en-US" dirty="0"/>
              <a:t>";</a:t>
            </a:r>
          </a:p>
          <a:p>
            <a:pPr marL="548640" lvl="2" indent="0">
              <a:buNone/>
            </a:pPr>
            <a:r>
              <a:rPr lang="en-US" dirty="0"/>
              <a:t>    console.log("My </a:t>
            </a:r>
            <a:r>
              <a:rPr lang="en-US" dirty="0" err="1"/>
              <a:t>fullname</a:t>
            </a:r>
            <a:r>
              <a:rPr lang="en-US" dirty="0"/>
              <a:t> is: " + </a:t>
            </a:r>
            <a:r>
              <a:rPr lang="en-US" dirty="0" err="1"/>
              <a:t>fullname.firstname</a:t>
            </a:r>
            <a:r>
              <a:rPr lang="en-US" dirty="0"/>
              <a:t>+ " " + </a:t>
            </a:r>
            <a:r>
              <a:rPr lang="en-US" dirty="0" err="1"/>
              <a:t>fullname.lastname</a:t>
            </a:r>
            <a:r>
              <a:rPr lang="en-US" dirty="0"/>
              <a:t>);</a:t>
            </a:r>
          </a:p>
          <a:p>
            <a:r>
              <a:rPr lang="en-US" dirty="0"/>
              <a:t>Output</a:t>
            </a:r>
          </a:p>
          <a:p>
            <a:pPr marL="548640" lvl="2" indent="0">
              <a:buNone/>
            </a:pPr>
            <a:r>
              <a:rPr lang="en-US" dirty="0"/>
              <a:t>My </a:t>
            </a:r>
            <a:r>
              <a:rPr lang="en-US" dirty="0" err="1"/>
              <a:t>fullname</a:t>
            </a:r>
            <a:r>
              <a:rPr lang="en-US" dirty="0"/>
              <a:t> is: </a:t>
            </a:r>
            <a:r>
              <a:rPr lang="en-US" dirty="0" err="1"/>
              <a:t>somya</a:t>
            </a:r>
            <a:r>
              <a:rPr lang="en-US" dirty="0"/>
              <a:t> </a:t>
            </a:r>
            <a:r>
              <a:rPr lang="en-US" dirty="0" err="1"/>
              <a:t>jain</a:t>
            </a:r>
            <a:endParaRPr lang="en-IN" dirty="0"/>
          </a:p>
        </p:txBody>
      </p:sp>
    </p:spTree>
    <p:extLst>
      <p:ext uri="{BB962C8B-B14F-4D97-AF65-F5344CB8AC3E}">
        <p14:creationId xmlns:p14="http://schemas.microsoft.com/office/powerpoint/2010/main" val="244543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23A-52F1-D52A-818E-21121F20E9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035453-4403-B531-76B5-A1AC5845DF2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7400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29F9-FDFE-2925-886B-BF4EDE804B43}"/>
              </a:ext>
            </a:extLst>
          </p:cNvPr>
          <p:cNvSpPr>
            <a:spLocks noGrp="1"/>
          </p:cNvSpPr>
          <p:nvPr>
            <p:ph type="title"/>
          </p:nvPr>
        </p:nvSpPr>
        <p:spPr>
          <a:xfrm>
            <a:off x="1143000" y="609600"/>
            <a:ext cx="9875520" cy="578177"/>
          </a:xfrm>
        </p:spPr>
        <p:txBody>
          <a:bodyPr>
            <a:normAutofit fontScale="90000"/>
          </a:bodyPr>
          <a:lstStyle/>
          <a:p>
            <a:r>
              <a:rPr lang="en-IN" b="0" i="0" dirty="0">
                <a:effectLst/>
                <a:latin typeface="sofia-pro"/>
              </a:rPr>
              <a:t>Object and its Properties</a:t>
            </a:r>
            <a:endParaRPr lang="en-IN" dirty="0"/>
          </a:p>
        </p:txBody>
      </p:sp>
      <p:sp>
        <p:nvSpPr>
          <p:cNvPr id="3" name="Content Placeholder 2">
            <a:extLst>
              <a:ext uri="{FF2B5EF4-FFF2-40B4-BE49-F238E27FC236}">
                <a16:creationId xmlns:a16="http://schemas.microsoft.com/office/drawing/2014/main" id="{73871A38-66A3-EE9E-C298-F7FFC4BCB4E6}"/>
              </a:ext>
            </a:extLst>
          </p:cNvPr>
          <p:cNvSpPr>
            <a:spLocks noGrp="1"/>
          </p:cNvSpPr>
          <p:nvPr>
            <p:ph idx="1"/>
          </p:nvPr>
        </p:nvSpPr>
        <p:spPr>
          <a:xfrm>
            <a:off x="1143000" y="1310326"/>
            <a:ext cx="9872871" cy="5090474"/>
          </a:xfrm>
        </p:spPr>
        <p:txBody>
          <a:bodyPr>
            <a:normAutofit lnSpcReduction="10000"/>
          </a:bodyPr>
          <a:lstStyle/>
          <a:p>
            <a:r>
              <a:rPr lang="en-US" sz="800" dirty="0"/>
              <a:t>Objects, in JavaScript, is the most important data-type and forms the building blocks for modern JavaScript. These objects are quite different from JavaScript’s primitive data types (Number, String, Boolean, null, undefined and symbol) in the sense that while these primitive data-types all store a single value each (depending on their types).</a:t>
            </a:r>
          </a:p>
          <a:p>
            <a:pPr marL="274320" lvl="1" indent="0">
              <a:buNone/>
            </a:pPr>
            <a:r>
              <a:rPr lang="en-US" sz="800" dirty="0"/>
              <a:t>Syntax:</a:t>
            </a:r>
          </a:p>
          <a:p>
            <a:pPr marL="274320" lvl="1" indent="0">
              <a:buNone/>
            </a:pPr>
            <a:r>
              <a:rPr lang="en-US" sz="800" dirty="0"/>
              <a:t>let </a:t>
            </a:r>
            <a:r>
              <a:rPr lang="en-US" sz="800" dirty="0" err="1"/>
              <a:t>object_name</a:t>
            </a:r>
            <a:r>
              <a:rPr lang="en-US" sz="800" dirty="0"/>
              <a:t> = {</a:t>
            </a:r>
          </a:p>
          <a:p>
            <a:pPr marL="274320" lvl="1" indent="0">
              <a:buNone/>
            </a:pPr>
            <a:r>
              <a:rPr lang="en-US" sz="800" dirty="0"/>
              <a:t>    </a:t>
            </a:r>
            <a:r>
              <a:rPr lang="en-US" sz="800" dirty="0" err="1"/>
              <a:t>key_name</a:t>
            </a:r>
            <a:r>
              <a:rPr lang="en-US" sz="800" dirty="0"/>
              <a:t> : value,</a:t>
            </a:r>
          </a:p>
          <a:p>
            <a:pPr marL="274320" lvl="1" indent="0">
              <a:buNone/>
            </a:pPr>
            <a:r>
              <a:rPr lang="en-US" sz="800" dirty="0"/>
              <a:t>    ...</a:t>
            </a:r>
          </a:p>
          <a:p>
            <a:pPr marL="274320" lvl="1" indent="0">
              <a:buNone/>
            </a:pPr>
            <a:r>
              <a:rPr lang="en-US" sz="800" dirty="0"/>
              <a:t>}</a:t>
            </a:r>
          </a:p>
          <a:p>
            <a:r>
              <a:rPr lang="en-US" sz="800" dirty="0"/>
              <a:t>Let us look at an example of a JavaScript Object below :</a:t>
            </a:r>
          </a:p>
          <a:p>
            <a:pPr marL="274320" lvl="1" indent="0">
              <a:buNone/>
            </a:pPr>
            <a:r>
              <a:rPr lang="en-US" sz="800" dirty="0"/>
              <a:t>let school = {</a:t>
            </a:r>
          </a:p>
          <a:p>
            <a:pPr marL="274320" lvl="1" indent="0">
              <a:buNone/>
            </a:pPr>
            <a:r>
              <a:rPr lang="en-US" sz="800" dirty="0"/>
              <a:t>        name: 'Vivekananda School',</a:t>
            </a:r>
          </a:p>
          <a:p>
            <a:pPr marL="274320" lvl="1" indent="0">
              <a:buNone/>
            </a:pPr>
            <a:r>
              <a:rPr lang="en-US" sz="800" dirty="0"/>
              <a:t>        location : 'Delhi',</a:t>
            </a:r>
          </a:p>
          <a:p>
            <a:pPr marL="274320" lvl="1" indent="0">
              <a:buNone/>
            </a:pPr>
            <a:r>
              <a:rPr lang="en-US" sz="800" dirty="0"/>
              <a:t>        established : '1971',</a:t>
            </a:r>
          </a:p>
          <a:p>
            <a:pPr marL="274320" lvl="1" indent="0">
              <a:buNone/>
            </a:pPr>
            <a:r>
              <a:rPr lang="en-US" sz="800" dirty="0"/>
              <a:t>        </a:t>
            </a:r>
            <a:r>
              <a:rPr lang="en-US" sz="800" dirty="0" err="1"/>
              <a:t>displayInfo</a:t>
            </a:r>
            <a:r>
              <a:rPr lang="en-US" sz="800" dirty="0"/>
              <a:t> : function(){</a:t>
            </a:r>
          </a:p>
          <a:p>
            <a:pPr marL="274320" lvl="1" indent="0">
              <a:buNone/>
            </a:pPr>
            <a:r>
              <a:rPr lang="en-US" sz="800" dirty="0"/>
              <a:t>            console.log(`${school.name} was established </a:t>
            </a:r>
          </a:p>
          <a:p>
            <a:pPr marL="274320" lvl="1" indent="0">
              <a:buNone/>
            </a:pPr>
            <a:r>
              <a:rPr lang="en-US" sz="800" dirty="0"/>
              <a:t>                  in ${</a:t>
            </a:r>
            <a:r>
              <a:rPr lang="en-US" sz="800" dirty="0" err="1"/>
              <a:t>school.established</a:t>
            </a:r>
            <a:r>
              <a:rPr lang="en-US" sz="800" dirty="0"/>
              <a:t>} at ${</a:t>
            </a:r>
            <a:r>
              <a:rPr lang="en-US" sz="800" dirty="0" err="1"/>
              <a:t>school.location</a:t>
            </a:r>
            <a:r>
              <a:rPr lang="en-US" sz="800" dirty="0"/>
              <a:t>}`);</a:t>
            </a:r>
          </a:p>
          <a:p>
            <a:pPr marL="274320" lvl="1" indent="0">
              <a:buNone/>
            </a:pPr>
            <a:r>
              <a:rPr lang="en-US" sz="800" dirty="0"/>
              <a:t>        }</a:t>
            </a:r>
          </a:p>
          <a:p>
            <a:pPr marL="274320" lvl="1" indent="0">
              <a:buNone/>
            </a:pPr>
            <a:r>
              <a:rPr lang="en-US" sz="800" dirty="0"/>
              <a:t>    }</a:t>
            </a:r>
          </a:p>
          <a:p>
            <a:pPr marL="274320" lvl="1" indent="0">
              <a:buNone/>
            </a:pPr>
            <a:r>
              <a:rPr lang="en-US" sz="800" dirty="0"/>
              <a:t>    </a:t>
            </a:r>
            <a:r>
              <a:rPr lang="en-US" sz="800" dirty="0" err="1"/>
              <a:t>school.displayInfo</a:t>
            </a:r>
            <a:r>
              <a:rPr lang="en-US" sz="800" dirty="0"/>
              <a:t>(); </a:t>
            </a:r>
          </a:p>
          <a:p>
            <a:r>
              <a:rPr lang="en-US" sz="800" dirty="0"/>
              <a:t>Output</a:t>
            </a:r>
          </a:p>
          <a:p>
            <a:pPr marL="548640" lvl="2" indent="0">
              <a:buNone/>
            </a:pPr>
            <a:r>
              <a:rPr lang="en-US" sz="700" dirty="0"/>
              <a:t>Vivekananda School was established </a:t>
            </a:r>
          </a:p>
          <a:p>
            <a:pPr marL="548640" lvl="2" indent="0">
              <a:buNone/>
            </a:pPr>
            <a:r>
              <a:rPr lang="en-US" sz="700" dirty="0"/>
              <a:t>                  in 1971 at Delhi</a:t>
            </a:r>
          </a:p>
          <a:p>
            <a:r>
              <a:rPr lang="en-US" sz="800" dirty="0"/>
              <a:t>In this example “name”, “location”, “established” are all “keys” and “Vivekananda School”, “Delhi” and 1971 are values of these keys respectively. Each of these keys is referred to as properties of the object. An object in JavaScript may also have a function as a member, in which case it will be known as a method of that object. Here  “</a:t>
            </a:r>
            <a:r>
              <a:rPr lang="en-US" sz="800" dirty="0" err="1"/>
              <a:t>displayinfo</a:t>
            </a:r>
            <a:r>
              <a:rPr lang="en-US" sz="800" dirty="0"/>
              <a:t>” is a method of the school object that is being used to work with the object’s data, stored in its properties.</a:t>
            </a:r>
          </a:p>
          <a:p>
            <a:pPr lvl="1"/>
            <a:r>
              <a:rPr lang="en-US" sz="600" dirty="0"/>
              <a:t>Objects are more complex and each object may contain any combination of these primitive data-types as well as reference data-types.</a:t>
            </a:r>
          </a:p>
          <a:p>
            <a:pPr lvl="1"/>
            <a:r>
              <a:rPr lang="en-US" sz="600" dirty="0"/>
              <a:t>An object is a reference data type. Variables that are assigned a reference value are given a reference or a pointer to that value. That reference or pointer points to the location in memory where the object is stored. The variables don’t actually store the value.</a:t>
            </a:r>
          </a:p>
          <a:p>
            <a:pPr lvl="1"/>
            <a:r>
              <a:rPr lang="en-US" sz="600" dirty="0"/>
              <a:t>Loosely speaking, objects in JavaScript may be defined as an unordered collection of related data, of primitive or reference types, in the form of “key: value” pairs. These keys can be variables or functions and are called properties and methods, respectively, in the context of an object.</a:t>
            </a:r>
          </a:p>
          <a:p>
            <a:r>
              <a:rPr lang="en-US" sz="800" dirty="0"/>
              <a:t>An object can be created with figure brackets {…} with an optional list of properties. A property is a “key: value” pair, where a key is a string (also called a “property name”), and the value can be anything.</a:t>
            </a:r>
          </a:p>
        </p:txBody>
      </p:sp>
    </p:spTree>
    <p:extLst>
      <p:ext uri="{BB962C8B-B14F-4D97-AF65-F5344CB8AC3E}">
        <p14:creationId xmlns:p14="http://schemas.microsoft.com/office/powerpoint/2010/main" val="52269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673F-F34D-0739-F203-D8ECCB9E5E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CF27DD-4641-0267-4F6D-81B3BAFDB06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8913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83A3-020D-C727-73C9-274B89F9BD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716CF9-BFE0-A993-E2CA-6129F4B8864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79357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6144-12EF-3DE0-558E-DA40C46236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5090C7-E05E-4162-85D7-83EC715AC72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97813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D1DD-AAF9-4B39-68E3-05D3E52F4D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0A0287-DA76-1748-28C4-80334C3E4EF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40237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1649-AFB9-8424-2C55-0449EE0AAB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FC645D-56FE-9333-6E34-A2956AF070F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05611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D5DC-9D79-0D51-4295-948863DD42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A8D021-6E08-308E-0FE8-F3251D6BDA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24899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5282-0858-1A49-0C29-867DF4C4BB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AF7BE9-1AED-5BB9-B117-12FE176E2D5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64422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B22A-96C1-D621-2118-63DA1416BC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89B99C-B3BB-0485-4577-1F64553EAB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74561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B760-4D07-94F4-89EE-3BA3D6D2AE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144A32-5B62-47FE-D31D-3030DC1BA82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97490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6D18-65BE-FFB7-4237-8934F768BF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D98221-2568-88BC-CF47-D434B6495C1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0546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5E42-E8B7-B4FA-E662-C1408FF00865}"/>
              </a:ext>
            </a:extLst>
          </p:cNvPr>
          <p:cNvSpPr>
            <a:spLocks noGrp="1"/>
          </p:cNvSpPr>
          <p:nvPr>
            <p:ph type="title"/>
          </p:nvPr>
        </p:nvSpPr>
        <p:spPr>
          <a:xfrm>
            <a:off x="1143000" y="609600"/>
            <a:ext cx="9875520" cy="512190"/>
          </a:xfrm>
        </p:spPr>
        <p:txBody>
          <a:bodyPr>
            <a:normAutofit fontScale="90000"/>
          </a:bodyPr>
          <a:lstStyle/>
          <a:p>
            <a:r>
              <a:rPr lang="en-IN" b="0" i="0" dirty="0">
                <a:effectLst/>
                <a:latin typeface="sofia-pro"/>
              </a:rPr>
              <a:t>Object and its Properties</a:t>
            </a:r>
            <a:endParaRPr lang="en-IN" dirty="0"/>
          </a:p>
        </p:txBody>
      </p:sp>
      <p:sp>
        <p:nvSpPr>
          <p:cNvPr id="3" name="Content Placeholder 2">
            <a:extLst>
              <a:ext uri="{FF2B5EF4-FFF2-40B4-BE49-F238E27FC236}">
                <a16:creationId xmlns:a16="http://schemas.microsoft.com/office/drawing/2014/main" id="{10D993BC-95F8-847B-A88B-1FF8C50F6102}"/>
              </a:ext>
            </a:extLst>
          </p:cNvPr>
          <p:cNvSpPr>
            <a:spLocks noGrp="1"/>
          </p:cNvSpPr>
          <p:nvPr>
            <p:ph idx="1"/>
          </p:nvPr>
        </p:nvSpPr>
        <p:spPr>
          <a:xfrm>
            <a:off x="1143000" y="1291472"/>
            <a:ext cx="9872871" cy="5137608"/>
          </a:xfrm>
        </p:spPr>
        <p:txBody>
          <a:bodyPr>
            <a:normAutofit fontScale="92500"/>
          </a:bodyPr>
          <a:lstStyle/>
          <a:p>
            <a:r>
              <a:rPr lang="en-US" sz="1000" dirty="0"/>
              <a:t>Properties of JavaScript Object</a:t>
            </a:r>
          </a:p>
          <a:p>
            <a:r>
              <a:rPr lang="en-US" sz="1000" dirty="0"/>
              <a:t>The property names can be strings or numbers. In case the property names are numbers, they must be accessed using the “bracket notation” like this : </a:t>
            </a:r>
          </a:p>
          <a:p>
            <a:pPr marL="548640" lvl="2" indent="0">
              <a:buNone/>
            </a:pPr>
            <a:r>
              <a:rPr lang="en-US" sz="800" dirty="0"/>
              <a:t>let school = {</a:t>
            </a:r>
          </a:p>
          <a:p>
            <a:pPr marL="548640" lvl="2" indent="0">
              <a:buNone/>
            </a:pPr>
            <a:r>
              <a:rPr lang="en-US" sz="800" dirty="0"/>
              <a:t>        name: 'Vivekananda School',</a:t>
            </a:r>
          </a:p>
          <a:p>
            <a:pPr marL="548640" lvl="2" indent="0">
              <a:buNone/>
            </a:pPr>
            <a:r>
              <a:rPr lang="en-US" sz="800" dirty="0"/>
              <a:t>        location : 'Delhi',</a:t>
            </a:r>
          </a:p>
          <a:p>
            <a:pPr marL="548640" lvl="2" indent="0">
              <a:buNone/>
            </a:pPr>
            <a:r>
              <a:rPr lang="en-US" sz="800" dirty="0"/>
              <a:t>        established : '1971',</a:t>
            </a:r>
          </a:p>
          <a:p>
            <a:pPr marL="548640" lvl="2" indent="0">
              <a:buNone/>
            </a:pPr>
            <a:r>
              <a:rPr lang="en-US" sz="800" dirty="0"/>
              <a:t>        20 : 1000,</a:t>
            </a:r>
          </a:p>
          <a:p>
            <a:pPr marL="548640" lvl="2" indent="0">
              <a:buNone/>
            </a:pPr>
            <a:r>
              <a:rPr lang="en-US" sz="800" dirty="0"/>
              <a:t>        </a:t>
            </a:r>
            <a:r>
              <a:rPr lang="en-US" sz="800" dirty="0" err="1"/>
              <a:t>displayInfo</a:t>
            </a:r>
            <a:r>
              <a:rPr lang="en-US" sz="800" dirty="0"/>
              <a:t> : function(){</a:t>
            </a:r>
          </a:p>
          <a:p>
            <a:pPr marL="548640" lvl="2" indent="0">
              <a:buNone/>
            </a:pPr>
            <a:r>
              <a:rPr lang="en-US" sz="800" dirty="0"/>
              <a:t>            console.log(`The value of the key 20 is ${school['20']}`);	//The value of the key 20 is 1000</a:t>
            </a:r>
          </a:p>
          <a:p>
            <a:pPr marL="548640" lvl="2" indent="0">
              <a:buNone/>
            </a:pPr>
            <a:r>
              <a:rPr lang="en-US" sz="800" dirty="0"/>
              <a:t>        }</a:t>
            </a:r>
          </a:p>
          <a:p>
            <a:pPr marL="548640" lvl="2" indent="0">
              <a:buNone/>
            </a:pPr>
            <a:r>
              <a:rPr lang="en-US" sz="800" dirty="0"/>
              <a:t>    }</a:t>
            </a:r>
          </a:p>
          <a:p>
            <a:pPr marL="548640" lvl="2" indent="0">
              <a:buNone/>
            </a:pPr>
            <a:r>
              <a:rPr lang="en-US" sz="800" dirty="0"/>
              <a:t>    </a:t>
            </a:r>
            <a:r>
              <a:rPr lang="en-US" sz="800" dirty="0" err="1"/>
              <a:t>school.displayInfo</a:t>
            </a:r>
            <a:r>
              <a:rPr lang="en-US" sz="800" dirty="0"/>
              <a:t>();   </a:t>
            </a:r>
          </a:p>
          <a:p>
            <a:r>
              <a:rPr lang="en-US" sz="1000" dirty="0"/>
              <a:t>But more on the bracket notation later. Property names can also be strings with more than one space separated words. In which case, these property names must be enclosed in quotes :</a:t>
            </a:r>
          </a:p>
          <a:p>
            <a:pPr marL="548640" lvl="2" indent="0">
              <a:buNone/>
            </a:pPr>
            <a:r>
              <a:rPr lang="en-US" sz="800" dirty="0"/>
              <a:t>let school = {</a:t>
            </a:r>
          </a:p>
          <a:p>
            <a:pPr marL="548640" lvl="2" indent="0">
              <a:buNone/>
            </a:pPr>
            <a:r>
              <a:rPr lang="en-US" sz="800" dirty="0"/>
              <a:t>    "school name" : "Vivekananda School",</a:t>
            </a:r>
          </a:p>
          <a:p>
            <a:pPr marL="548640" lvl="2" indent="0">
              <a:buNone/>
            </a:pPr>
            <a:r>
              <a:rPr lang="en-US" sz="800" dirty="0"/>
              <a:t>}</a:t>
            </a:r>
          </a:p>
          <a:p>
            <a:r>
              <a:rPr lang="en-US" sz="1000" dirty="0"/>
              <a:t>Like property names which are numbers, they must also be accessed using the bracket notation. Like if we want to access the ‘Vivekananda’ from ‘Vivekananda School’ we can do something like this: </a:t>
            </a:r>
          </a:p>
          <a:p>
            <a:pPr marL="548640" lvl="2" indent="0">
              <a:buNone/>
            </a:pPr>
            <a:r>
              <a:rPr lang="en-US" sz="800" dirty="0"/>
              <a:t> // Bracket notation </a:t>
            </a:r>
          </a:p>
          <a:p>
            <a:pPr marL="548640" lvl="2" indent="0">
              <a:buNone/>
            </a:pPr>
            <a:r>
              <a:rPr lang="en-US" sz="800" dirty="0"/>
              <a:t>    let school = {</a:t>
            </a:r>
          </a:p>
          <a:p>
            <a:pPr marL="548640" lvl="2" indent="0">
              <a:buNone/>
            </a:pPr>
            <a:r>
              <a:rPr lang="en-US" sz="800" dirty="0"/>
              <a:t>        name: 'Vivekananda School',</a:t>
            </a:r>
          </a:p>
          <a:p>
            <a:pPr marL="548640" lvl="2" indent="0">
              <a:buNone/>
            </a:pPr>
            <a:r>
              <a:rPr lang="en-US" sz="800" dirty="0"/>
              <a:t>        </a:t>
            </a:r>
            <a:r>
              <a:rPr lang="en-US" sz="800" dirty="0" err="1"/>
              <a:t>displayInfo</a:t>
            </a:r>
            <a:r>
              <a:rPr lang="en-US" sz="800" dirty="0"/>
              <a:t> : function(){</a:t>
            </a:r>
          </a:p>
          <a:p>
            <a:pPr marL="548640" lvl="2" indent="0">
              <a:buNone/>
            </a:pPr>
            <a:r>
              <a:rPr lang="en-US" sz="800" dirty="0"/>
              <a:t>            console.log(`${</a:t>
            </a:r>
            <a:r>
              <a:rPr lang="en-US" sz="800" dirty="0" err="1"/>
              <a:t>school.name.split</a:t>
            </a:r>
            <a:r>
              <a:rPr lang="en-US" sz="800" dirty="0"/>
              <a:t>(' ')[0]}`);</a:t>
            </a:r>
          </a:p>
          <a:p>
            <a:pPr marL="548640" lvl="2" indent="0">
              <a:buNone/>
            </a:pPr>
            <a:r>
              <a:rPr lang="en-US" sz="800" dirty="0"/>
              <a:t>        }</a:t>
            </a:r>
          </a:p>
          <a:p>
            <a:pPr marL="548640" lvl="2" indent="0">
              <a:buNone/>
            </a:pPr>
            <a:r>
              <a:rPr lang="en-US" sz="800" dirty="0"/>
              <a:t>    }</a:t>
            </a:r>
          </a:p>
          <a:p>
            <a:pPr marL="548640" lvl="2" indent="0">
              <a:buNone/>
            </a:pPr>
            <a:r>
              <a:rPr lang="en-US" sz="800" dirty="0"/>
              <a:t>    </a:t>
            </a:r>
            <a:r>
              <a:rPr lang="en-US" sz="800" dirty="0" err="1"/>
              <a:t>school.displayInfo</a:t>
            </a:r>
            <a:r>
              <a:rPr lang="en-US" sz="800" dirty="0"/>
              <a:t>(); // Vivekananda</a:t>
            </a:r>
          </a:p>
          <a:p>
            <a:r>
              <a:rPr lang="en-US" sz="1000" dirty="0"/>
              <a:t>In the above code, we made use of bracket notation and also split method provided by JavaScript.</a:t>
            </a:r>
            <a:endParaRPr lang="en-IN" sz="1000" dirty="0"/>
          </a:p>
        </p:txBody>
      </p:sp>
    </p:spTree>
    <p:extLst>
      <p:ext uri="{BB962C8B-B14F-4D97-AF65-F5344CB8AC3E}">
        <p14:creationId xmlns:p14="http://schemas.microsoft.com/office/powerpoint/2010/main" val="3367946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0139-39DE-C2BD-06E3-E97830CBF4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7BBCCB-4648-389C-00EA-C794FE17BF1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05794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CC5D-80BD-28F7-3B65-BCDF573179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724826-0D0C-371E-9618-4A91FAAA347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54995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7298-F0BA-7CF9-6D9A-969CC5620F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519CEA-E373-F6B8-F560-8B9DA6D88E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42650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2C01-BB8D-7C77-CC27-AB29234D57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9AB3FF-63F5-9738-A620-86B6AA178D9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48479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A358-ED29-B7A9-6813-FF96D63A35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040EE1-8931-3C13-B5C6-28678C3FEAD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35075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78A2-8ED6-092B-0361-022B5CB077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79F400-69C3-2CAB-6969-DC73E5D9A90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90416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5755-5B82-760D-67C0-72B3B7CA25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43AC92-F653-5CB4-77A0-20EC33102E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70327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C11B-2FAB-3A08-2D0B-E6FCF837A6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543E17-CABC-EB26-8419-42365C8C78D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89804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A97F-295A-E3D6-314D-25BCB92A7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2EBCDD-E0D8-8891-C584-288B45E5B9C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66236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0B3A-C66A-FD56-143F-BF84A2DF24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0A24AA-6F01-1FBC-E5DF-AD444E5DB3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3201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A7B4-7DE6-AF58-C66A-33DE30764538}"/>
              </a:ext>
            </a:extLst>
          </p:cNvPr>
          <p:cNvSpPr>
            <a:spLocks noGrp="1"/>
          </p:cNvSpPr>
          <p:nvPr>
            <p:ph type="title"/>
          </p:nvPr>
        </p:nvSpPr>
        <p:spPr>
          <a:xfrm>
            <a:off x="1143000" y="609600"/>
            <a:ext cx="9875520" cy="521616"/>
          </a:xfrm>
        </p:spPr>
        <p:txBody>
          <a:bodyPr>
            <a:normAutofit fontScale="90000"/>
          </a:bodyPr>
          <a:lstStyle/>
          <a:p>
            <a:r>
              <a:rPr lang="en-IN" b="0" i="0" dirty="0">
                <a:effectLst/>
                <a:latin typeface="sofia-pro"/>
              </a:rPr>
              <a:t>for- in Loop</a:t>
            </a:r>
            <a:endParaRPr lang="en-IN" dirty="0"/>
          </a:p>
        </p:txBody>
      </p:sp>
      <p:sp>
        <p:nvSpPr>
          <p:cNvPr id="3" name="Content Placeholder 2">
            <a:extLst>
              <a:ext uri="{FF2B5EF4-FFF2-40B4-BE49-F238E27FC236}">
                <a16:creationId xmlns:a16="http://schemas.microsoft.com/office/drawing/2014/main" id="{E0A19B56-6F2E-B260-4EAA-6270213BFB6B}"/>
              </a:ext>
            </a:extLst>
          </p:cNvPr>
          <p:cNvSpPr>
            <a:spLocks noGrp="1"/>
          </p:cNvSpPr>
          <p:nvPr>
            <p:ph idx="1"/>
          </p:nvPr>
        </p:nvSpPr>
        <p:spPr>
          <a:xfrm>
            <a:off x="1143000" y="1310326"/>
            <a:ext cx="9872871" cy="5118754"/>
          </a:xfrm>
        </p:spPr>
        <p:txBody>
          <a:bodyPr>
            <a:normAutofit fontScale="92500" lnSpcReduction="20000"/>
          </a:bodyPr>
          <a:lstStyle/>
          <a:p>
            <a:r>
              <a:rPr lang="en-US" sz="1600" dirty="0"/>
              <a:t>For-in loop in JavaScript is used to iterate over the properties of an object. It can be a great debugging tool if we want to show the contents of an object. The for-in loop iterates only over those keys of an object which have their enumerable property set to “true”. The key values in an object have four attributes : value, writable, enumerable, configurable. Enumerable when set to “true” means that we can iterate over that property. You can read about the four key attributes in the property attributes section of Objects in JavaScript. Read more on enumerable </a:t>
            </a:r>
            <a:r>
              <a:rPr lang="en-US" sz="1600" dirty="0" err="1"/>
              <a:t>Enumerable</a:t>
            </a:r>
            <a:r>
              <a:rPr lang="en-US" sz="1600" dirty="0"/>
              <a:t> Properties in JavaScript.</a:t>
            </a:r>
          </a:p>
          <a:p>
            <a:r>
              <a:rPr lang="en-US" sz="1600" dirty="0"/>
              <a:t>A simple example to illustrate the for-in loop:</a:t>
            </a:r>
          </a:p>
          <a:p>
            <a:pPr marL="548640" lvl="2" indent="0">
              <a:buNone/>
            </a:pPr>
            <a:r>
              <a:rPr lang="en-US" sz="1200" dirty="0"/>
              <a:t>    const list = [10, 20, 30];</a:t>
            </a:r>
          </a:p>
          <a:p>
            <a:pPr marL="548640" lvl="2" indent="0">
              <a:buNone/>
            </a:pPr>
            <a:r>
              <a:rPr lang="en-US" sz="1200" dirty="0"/>
              <a:t>    let total = 0;</a:t>
            </a:r>
          </a:p>
          <a:p>
            <a:pPr marL="548640" lvl="2" indent="0">
              <a:buNone/>
            </a:pPr>
            <a:r>
              <a:rPr lang="en-US" sz="1200" dirty="0"/>
              <a:t>    for (const item in list) {</a:t>
            </a:r>
          </a:p>
          <a:p>
            <a:pPr marL="548640" lvl="2" indent="0">
              <a:buNone/>
            </a:pPr>
            <a:r>
              <a:rPr lang="en-US" sz="1200" dirty="0"/>
              <a:t>        total += list[item];</a:t>
            </a:r>
          </a:p>
          <a:p>
            <a:pPr marL="548640" lvl="2" indent="0">
              <a:buNone/>
            </a:pPr>
            <a:r>
              <a:rPr lang="en-US" sz="1200" dirty="0"/>
              <a:t>    }</a:t>
            </a:r>
          </a:p>
          <a:p>
            <a:pPr marL="548640" lvl="2" indent="0">
              <a:buNone/>
            </a:pPr>
            <a:r>
              <a:rPr lang="en-US" sz="1200" dirty="0"/>
              <a:t>    console.log(total);	//60</a:t>
            </a:r>
          </a:p>
          <a:p>
            <a:r>
              <a:rPr lang="en-US" sz="1600" dirty="0"/>
              <a:t>Important points:</a:t>
            </a:r>
          </a:p>
          <a:p>
            <a:pPr lvl="1"/>
            <a:r>
              <a:rPr lang="en-US" sz="1400" dirty="0"/>
              <a:t>Use the for-in loop to iterate over non-array objects. Even though we can use for-in loop for array, it is generally not recommended. Instead, use a for loop for looping over an array.</a:t>
            </a:r>
          </a:p>
          <a:p>
            <a:pPr lvl="1"/>
            <a:r>
              <a:rPr lang="en-US" sz="1400" dirty="0"/>
              <a:t>The properties iterated with for-in loop also includes the properties of the objects higher in the Prototype chain.</a:t>
            </a:r>
          </a:p>
          <a:p>
            <a:pPr lvl="1"/>
            <a:r>
              <a:rPr lang="en-US" sz="1400" dirty="0"/>
              <a:t>The order in which properties are iterated may not match with the properties that are defined in the object.</a:t>
            </a:r>
          </a:p>
          <a:p>
            <a:r>
              <a:rPr lang="en-US" sz="1600" dirty="0"/>
              <a:t>Syntax: </a:t>
            </a:r>
          </a:p>
          <a:p>
            <a:pPr marL="548640" lvl="2" indent="0">
              <a:buNone/>
            </a:pPr>
            <a:r>
              <a:rPr lang="en-US" sz="1200" dirty="0"/>
              <a:t>for (let </a:t>
            </a:r>
            <a:r>
              <a:rPr lang="en-US" sz="1200" dirty="0" err="1"/>
              <a:t>i</a:t>
            </a:r>
            <a:r>
              <a:rPr lang="en-US" sz="1200" dirty="0"/>
              <a:t> in obj1) {</a:t>
            </a:r>
          </a:p>
          <a:p>
            <a:pPr marL="548640" lvl="2" indent="0">
              <a:buNone/>
            </a:pPr>
            <a:r>
              <a:rPr lang="en-US" sz="1200" dirty="0"/>
              <a:t>    // Prints all the keys in</a:t>
            </a:r>
          </a:p>
          <a:p>
            <a:pPr marL="548640" lvl="2" indent="0">
              <a:buNone/>
            </a:pPr>
            <a:r>
              <a:rPr lang="en-US" sz="1200" dirty="0"/>
              <a:t>    // obj1 on the console</a:t>
            </a:r>
          </a:p>
          <a:p>
            <a:pPr marL="548640" lvl="2" indent="0">
              <a:buNone/>
            </a:pPr>
            <a:r>
              <a:rPr lang="en-US" sz="1200" dirty="0"/>
              <a:t>    console.log(</a:t>
            </a:r>
            <a:r>
              <a:rPr lang="en-US" sz="1200" dirty="0" err="1"/>
              <a:t>i</a:t>
            </a:r>
            <a:r>
              <a:rPr lang="en-US" sz="1200" dirty="0"/>
              <a:t>);</a:t>
            </a:r>
          </a:p>
          <a:p>
            <a:pPr marL="548640" lvl="2" indent="0">
              <a:buNone/>
            </a:pPr>
            <a:r>
              <a:rPr lang="en-US" sz="1200" dirty="0"/>
              <a:t>}</a:t>
            </a:r>
            <a:endParaRPr lang="en-IN" sz="1200" dirty="0"/>
          </a:p>
        </p:txBody>
      </p:sp>
    </p:spTree>
    <p:extLst>
      <p:ext uri="{BB962C8B-B14F-4D97-AF65-F5344CB8AC3E}">
        <p14:creationId xmlns:p14="http://schemas.microsoft.com/office/powerpoint/2010/main" val="936421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E0-46BA-ADF8-88A6-F040AFBD8B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9DC3D3-F7B5-8475-4CCC-08059E26282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63945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E607-F2B5-ECA0-7FF9-C80E02D2CA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5D9F30-2295-B89A-70B3-5713DEF0F7A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18133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22F9-43C3-59B2-F080-DE5F144038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D80C0E-29CD-D8C8-66A1-82CCE269743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367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E889-430C-8F98-5B64-738315FB3B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4796C1-A1E5-C519-6941-B6E6F949B18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93964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3B0F-08FE-D1E7-7756-870288CF16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9FF0CE-7CAC-D1C8-2C22-955867922BF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32339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9EE5-8563-F994-4DEF-3D14CD86BF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F11448-ED48-7D1B-60B7-0A3160F5E17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86910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4D21-952F-E118-F2AE-FFAFF383E5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CC977A-9FD1-2655-6346-29CC66016E3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50576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AE0E-DE60-D963-3436-10B3B151B5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DB430B-C3B1-66CE-7378-E267DF2ABF6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5300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B84B-95C4-BE33-BE49-4054CF2B45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5D999F-A7F2-E222-CA35-BF3DB624A25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58660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B944-B06E-80F6-39EA-A42DDA1CD4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E6DDDD-3F65-7550-CA40-FE2065B2572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7351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F70C-F836-D7C8-AB85-208EA8AA8C5D}"/>
              </a:ext>
            </a:extLst>
          </p:cNvPr>
          <p:cNvSpPr>
            <a:spLocks noGrp="1"/>
          </p:cNvSpPr>
          <p:nvPr>
            <p:ph type="title"/>
          </p:nvPr>
        </p:nvSpPr>
        <p:spPr>
          <a:xfrm>
            <a:off x="1143000" y="609600"/>
            <a:ext cx="9875520" cy="625311"/>
          </a:xfrm>
        </p:spPr>
        <p:txBody>
          <a:bodyPr>
            <a:normAutofit fontScale="90000"/>
          </a:bodyPr>
          <a:lstStyle/>
          <a:p>
            <a:r>
              <a:rPr lang="en-IN" b="0" i="0" dirty="0">
                <a:effectLst/>
                <a:latin typeface="sofia-pro"/>
              </a:rPr>
              <a:t>for- in Loop</a:t>
            </a:r>
            <a:endParaRPr lang="en-IN" dirty="0"/>
          </a:p>
        </p:txBody>
      </p:sp>
      <p:sp>
        <p:nvSpPr>
          <p:cNvPr id="3" name="Content Placeholder 2">
            <a:extLst>
              <a:ext uri="{FF2B5EF4-FFF2-40B4-BE49-F238E27FC236}">
                <a16:creationId xmlns:a16="http://schemas.microsoft.com/office/drawing/2014/main" id="{DCDBDA05-1E01-14A5-7773-299D6AE342C0}"/>
              </a:ext>
            </a:extLst>
          </p:cNvPr>
          <p:cNvSpPr>
            <a:spLocks noGrp="1"/>
          </p:cNvSpPr>
          <p:nvPr>
            <p:ph idx="1"/>
          </p:nvPr>
        </p:nvSpPr>
        <p:spPr>
          <a:xfrm>
            <a:off x="1143000" y="1338606"/>
            <a:ext cx="9872871" cy="4757394"/>
          </a:xfrm>
        </p:spPr>
        <p:txBody>
          <a:bodyPr numCol="2">
            <a:normAutofit fontScale="85000" lnSpcReduction="20000"/>
          </a:bodyPr>
          <a:lstStyle/>
          <a:p>
            <a:pPr marL="274320" lvl="1" indent="0">
              <a:buNone/>
            </a:pPr>
            <a:r>
              <a:rPr lang="en-IN" dirty="0"/>
              <a:t> </a:t>
            </a:r>
            <a:r>
              <a:rPr lang="en-IN" dirty="0" err="1"/>
              <a:t>const</a:t>
            </a:r>
            <a:r>
              <a:rPr lang="en-IN" dirty="0"/>
              <a:t> courses = {</a:t>
            </a:r>
          </a:p>
          <a:p>
            <a:pPr marL="274320" lvl="1" indent="0">
              <a:buNone/>
            </a:pPr>
            <a:r>
              <a:rPr lang="en-IN" dirty="0"/>
              <a:t>        // Declaring a courses object</a:t>
            </a:r>
          </a:p>
          <a:p>
            <a:pPr marL="274320" lvl="1" indent="0">
              <a:buNone/>
            </a:pPr>
            <a:r>
              <a:rPr lang="en-IN" dirty="0"/>
              <a:t>        </a:t>
            </a:r>
            <a:r>
              <a:rPr lang="en-IN" dirty="0" err="1"/>
              <a:t>firstCourse</a:t>
            </a:r>
            <a:r>
              <a:rPr lang="en-IN" dirty="0"/>
              <a:t>: "C++ STL",</a:t>
            </a:r>
          </a:p>
          <a:p>
            <a:pPr marL="274320" lvl="1" indent="0">
              <a:buNone/>
            </a:pPr>
            <a:r>
              <a:rPr lang="en-IN" dirty="0"/>
              <a:t>        </a:t>
            </a:r>
            <a:r>
              <a:rPr lang="en-IN" dirty="0" err="1"/>
              <a:t>secondCourse</a:t>
            </a:r>
            <a:r>
              <a:rPr lang="en-IN" dirty="0"/>
              <a:t>: "DSA Self Paced",</a:t>
            </a:r>
          </a:p>
          <a:p>
            <a:pPr marL="274320" lvl="1" indent="0">
              <a:buNone/>
            </a:pPr>
            <a:r>
              <a:rPr lang="en-IN" dirty="0"/>
              <a:t>        </a:t>
            </a:r>
            <a:r>
              <a:rPr lang="en-IN" dirty="0" err="1"/>
              <a:t>thirdCourse</a:t>
            </a:r>
            <a:r>
              <a:rPr lang="en-IN" dirty="0"/>
              <a:t>: "CS Core Subjects"</a:t>
            </a:r>
          </a:p>
          <a:p>
            <a:pPr marL="274320" lvl="1" indent="0">
              <a:buNone/>
            </a:pPr>
            <a:r>
              <a:rPr lang="en-IN" dirty="0"/>
              <a:t>    };</a:t>
            </a:r>
          </a:p>
          <a:p>
            <a:pPr marL="274320" lvl="1" indent="0">
              <a:buNone/>
            </a:pPr>
            <a:endParaRPr lang="en-IN" dirty="0"/>
          </a:p>
          <a:p>
            <a:pPr marL="274320" lvl="1" indent="0">
              <a:buNone/>
            </a:pPr>
            <a:r>
              <a:rPr lang="en-IN" dirty="0"/>
              <a:t>    // Creating a new empty object with</a:t>
            </a:r>
          </a:p>
          <a:p>
            <a:pPr marL="274320" lvl="1" indent="0">
              <a:buNone/>
            </a:pPr>
            <a:r>
              <a:rPr lang="en-IN" dirty="0"/>
              <a:t>    // prototype set to courses object</a:t>
            </a:r>
          </a:p>
          <a:p>
            <a:pPr marL="274320" lvl="1" indent="0">
              <a:buNone/>
            </a:pPr>
            <a:r>
              <a:rPr lang="en-IN" dirty="0"/>
              <a:t>    </a:t>
            </a:r>
            <a:r>
              <a:rPr lang="en-IN" dirty="0" err="1"/>
              <a:t>const</a:t>
            </a:r>
            <a:r>
              <a:rPr lang="en-IN" dirty="0"/>
              <a:t> student1 = </a:t>
            </a:r>
            <a:r>
              <a:rPr lang="en-IN" dirty="0" err="1"/>
              <a:t>Object.create</a:t>
            </a:r>
            <a:r>
              <a:rPr lang="en-IN" dirty="0"/>
              <a:t>(courses);</a:t>
            </a:r>
          </a:p>
          <a:p>
            <a:pPr marL="274320" lvl="1" indent="0">
              <a:buNone/>
            </a:pPr>
            <a:r>
              <a:rPr lang="en-IN" dirty="0"/>
              <a:t>    // Defining student1 properties and methods</a:t>
            </a:r>
          </a:p>
          <a:p>
            <a:pPr marL="274320" lvl="1" indent="0">
              <a:buNone/>
            </a:pPr>
            <a:endParaRPr lang="en-IN" dirty="0"/>
          </a:p>
          <a:p>
            <a:pPr marL="274320" lvl="1" indent="0">
              <a:buNone/>
            </a:pPr>
            <a:r>
              <a:rPr lang="en-IN" dirty="0"/>
              <a:t>    student1.id = 123;</a:t>
            </a:r>
          </a:p>
          <a:p>
            <a:pPr marL="274320" lvl="1" indent="0">
              <a:buNone/>
            </a:pPr>
            <a:r>
              <a:rPr lang="en-IN" dirty="0"/>
              <a:t>    student1.firstName = "Prakhar";</a:t>
            </a:r>
          </a:p>
          <a:p>
            <a:pPr marL="274320" lvl="1" indent="0">
              <a:buNone/>
            </a:pPr>
            <a:r>
              <a:rPr lang="en-IN" dirty="0"/>
              <a:t>    student1.showEnrolledCourses = function () {</a:t>
            </a:r>
          </a:p>
          <a:p>
            <a:pPr marL="274320" lvl="1" indent="0">
              <a:buNone/>
            </a:pPr>
            <a:r>
              <a:rPr lang="en-IN" dirty="0"/>
              <a:t>        console.log(courses);</a:t>
            </a:r>
          </a:p>
          <a:p>
            <a:pPr marL="274320" lvl="1" indent="0">
              <a:buNone/>
            </a:pPr>
            <a:r>
              <a:rPr lang="en-IN" dirty="0"/>
              <a:t>    }</a:t>
            </a:r>
          </a:p>
          <a:p>
            <a:pPr marL="274320" lvl="1" indent="0">
              <a:buNone/>
            </a:pPr>
            <a:endParaRPr lang="en-IN" dirty="0"/>
          </a:p>
          <a:p>
            <a:pPr marL="274320" lvl="1" indent="0">
              <a:buNone/>
            </a:pPr>
            <a:r>
              <a:rPr lang="en-IN" dirty="0"/>
              <a:t>    // Iterating over all properties of</a:t>
            </a:r>
          </a:p>
          <a:p>
            <a:pPr marL="274320" lvl="1" indent="0">
              <a:buNone/>
            </a:pPr>
            <a:r>
              <a:rPr lang="en-IN" dirty="0"/>
              <a:t>    // student1 object</a:t>
            </a:r>
          </a:p>
          <a:p>
            <a:pPr marL="274320" lvl="1" indent="0">
              <a:buNone/>
            </a:pPr>
            <a:r>
              <a:rPr lang="en-IN" dirty="0"/>
              <a:t>    for (let prop in student1) {</a:t>
            </a:r>
          </a:p>
          <a:p>
            <a:pPr marL="274320" lvl="1" indent="0">
              <a:buNone/>
            </a:pPr>
            <a:r>
              <a:rPr lang="en-IN" dirty="0"/>
              <a:t>        console.log(prop + " -&gt; "</a:t>
            </a:r>
          </a:p>
          <a:p>
            <a:pPr marL="274320" lvl="1" indent="0">
              <a:buNone/>
            </a:pPr>
            <a:r>
              <a:rPr lang="en-IN" dirty="0"/>
              <a:t>            + student1[prop]);</a:t>
            </a:r>
          </a:p>
          <a:p>
            <a:pPr marL="274320" lvl="1" indent="0">
              <a:buNone/>
            </a:pPr>
            <a:r>
              <a:rPr lang="en-IN" dirty="0"/>
              <a:t>    }</a:t>
            </a:r>
          </a:p>
          <a:p>
            <a:r>
              <a:rPr lang="en-IN" dirty="0"/>
              <a:t>Output</a:t>
            </a:r>
          </a:p>
          <a:p>
            <a:pPr marL="274320" lvl="1" indent="0">
              <a:buNone/>
            </a:pPr>
            <a:r>
              <a:rPr lang="en-IN" dirty="0"/>
              <a:t>id -&gt; 123</a:t>
            </a:r>
          </a:p>
          <a:p>
            <a:pPr marL="274320" lvl="1" indent="0">
              <a:buNone/>
            </a:pPr>
            <a:r>
              <a:rPr lang="en-IN" dirty="0" err="1"/>
              <a:t>firstName</a:t>
            </a:r>
            <a:r>
              <a:rPr lang="en-IN" dirty="0"/>
              <a:t> -&gt; Prakhar</a:t>
            </a:r>
          </a:p>
          <a:p>
            <a:pPr marL="274320" lvl="1" indent="0">
              <a:buNone/>
            </a:pPr>
            <a:r>
              <a:rPr lang="en-IN" dirty="0" err="1"/>
              <a:t>showEnrolledCourses</a:t>
            </a:r>
            <a:r>
              <a:rPr lang="en-IN" dirty="0"/>
              <a:t> -&gt; function () {</a:t>
            </a:r>
          </a:p>
          <a:p>
            <a:pPr marL="274320" lvl="1" indent="0">
              <a:buNone/>
            </a:pPr>
            <a:r>
              <a:rPr lang="en-IN" dirty="0"/>
              <a:t>        console.log(courses);</a:t>
            </a:r>
          </a:p>
          <a:p>
            <a:pPr marL="274320" lvl="1" indent="0">
              <a:buNone/>
            </a:pPr>
            <a:r>
              <a:rPr lang="en-IN" dirty="0"/>
              <a:t>    }</a:t>
            </a:r>
          </a:p>
          <a:p>
            <a:pPr marL="274320" lvl="1" indent="0">
              <a:buNone/>
            </a:pPr>
            <a:r>
              <a:rPr lang="en-IN" dirty="0" err="1"/>
              <a:t>firstCourse</a:t>
            </a:r>
            <a:r>
              <a:rPr lang="en-IN" dirty="0"/>
              <a:t> -&gt; C++ STL</a:t>
            </a:r>
          </a:p>
          <a:p>
            <a:pPr marL="274320" lvl="1" indent="0">
              <a:buNone/>
            </a:pPr>
            <a:r>
              <a:rPr lang="en-IN" dirty="0" err="1"/>
              <a:t>secondCourse</a:t>
            </a:r>
            <a:r>
              <a:rPr lang="en-IN" dirty="0"/>
              <a:t> -&gt; DSA Self Paced</a:t>
            </a:r>
          </a:p>
          <a:p>
            <a:pPr marL="274320" lvl="1" indent="0">
              <a:buNone/>
            </a:pPr>
            <a:r>
              <a:rPr lang="en-IN" dirty="0" err="1"/>
              <a:t>thirdCourse</a:t>
            </a:r>
            <a:r>
              <a:rPr lang="en-IN" dirty="0"/>
              <a:t> -&gt; CS Core Subjects</a:t>
            </a:r>
          </a:p>
          <a:p>
            <a:pPr marL="45720" indent="0">
              <a:buNone/>
            </a:pPr>
            <a:endParaRPr lang="en-IN" dirty="0"/>
          </a:p>
        </p:txBody>
      </p:sp>
    </p:spTree>
    <p:extLst>
      <p:ext uri="{BB962C8B-B14F-4D97-AF65-F5344CB8AC3E}">
        <p14:creationId xmlns:p14="http://schemas.microsoft.com/office/powerpoint/2010/main" val="1147874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F377-3E6B-722F-356C-01844791A0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DABADC-36E4-30DB-48CB-975D30008EF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87448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E48B-30AD-15E1-18B6-31D6366C4D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F89893-BDFD-F157-955D-16044D1E72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7782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1795-3EC9-C613-958C-B3FB029976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87105-5F6D-2A16-C23F-AB031DB3B25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422374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FBC0-7FA2-8658-A210-7243896F3F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E73C86-1DB6-2094-C9D5-1606B46831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873198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C0DD-69BF-2B21-D8D1-28EF436F1E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91C5B0-58AD-EDE4-4CD3-7455B06E715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96856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CEC6-103D-954B-0758-CA5D1FD263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F1A510-7E44-7CD4-3C46-2D5E91ED35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76410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33A0-9725-14F1-DC48-66290149B1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75854B-BC09-FD06-5472-8DBEF117DBA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912131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6B31-FC37-40EC-FA2D-CD91FF1EB3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0EF670-ED78-00B6-01EF-AC13E5AE3AA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471766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292E-BE8A-AE37-4F63-5728441BE3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158950-73E3-BF97-D044-7AFC5BDB5F9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802542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F269-654D-2DFF-64FE-99F52F33FE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0D43A1-369B-68FB-1EC3-127A8BDDCCF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8228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A492-5890-C59A-F2F4-237F88E9334B}"/>
              </a:ext>
            </a:extLst>
          </p:cNvPr>
          <p:cNvSpPr>
            <a:spLocks noGrp="1"/>
          </p:cNvSpPr>
          <p:nvPr>
            <p:ph type="title"/>
          </p:nvPr>
        </p:nvSpPr>
        <p:spPr>
          <a:xfrm>
            <a:off x="1143000" y="609600"/>
            <a:ext cx="9875520" cy="606458"/>
          </a:xfrm>
        </p:spPr>
        <p:txBody>
          <a:bodyPr>
            <a:normAutofit fontScale="90000"/>
          </a:bodyPr>
          <a:lstStyle/>
          <a:p>
            <a:r>
              <a:rPr lang="en-US" b="0" i="0" dirty="0">
                <a:effectLst/>
                <a:latin typeface="sofia-pro"/>
              </a:rPr>
              <a:t>Object Refrence and Deep Copy</a:t>
            </a:r>
            <a:endParaRPr lang="en-IN" dirty="0"/>
          </a:p>
        </p:txBody>
      </p:sp>
      <p:sp>
        <p:nvSpPr>
          <p:cNvPr id="3" name="Content Placeholder 2">
            <a:extLst>
              <a:ext uri="{FF2B5EF4-FFF2-40B4-BE49-F238E27FC236}">
                <a16:creationId xmlns:a16="http://schemas.microsoft.com/office/drawing/2014/main" id="{CF9C772B-79E1-58E5-622C-A8B68C39E417}"/>
              </a:ext>
            </a:extLst>
          </p:cNvPr>
          <p:cNvSpPr>
            <a:spLocks noGrp="1"/>
          </p:cNvSpPr>
          <p:nvPr>
            <p:ph idx="1"/>
          </p:nvPr>
        </p:nvSpPr>
        <p:spPr>
          <a:xfrm>
            <a:off x="1143000" y="1366887"/>
            <a:ext cx="9872871" cy="4729113"/>
          </a:xfrm>
        </p:spPr>
        <p:txBody>
          <a:bodyPr>
            <a:normAutofit fontScale="85000" lnSpcReduction="20000"/>
          </a:bodyPr>
          <a:lstStyle/>
          <a:p>
            <a:r>
              <a:rPr lang="en-US" dirty="0"/>
              <a:t>One of the fundamental differences of objects versus primitives is that objects are stored and copied by reference, whereas primitive values: strings, numbers, Booleans, </a:t>
            </a:r>
            <a:r>
              <a:rPr lang="en-US" dirty="0" err="1"/>
              <a:t>etc</a:t>
            </a:r>
            <a:r>
              <a:rPr lang="en-US" dirty="0"/>
              <a:t> - are always copied as a whole value.</a:t>
            </a:r>
          </a:p>
          <a:p>
            <a:r>
              <a:rPr lang="en-US" dirty="0"/>
              <a:t>To copy an object in JavaScript, you have three options:</a:t>
            </a:r>
          </a:p>
          <a:p>
            <a:pPr lvl="1"/>
            <a:r>
              <a:rPr lang="en-US" dirty="0"/>
              <a:t>Use the spread (...) syntax</a:t>
            </a:r>
          </a:p>
          <a:p>
            <a:pPr lvl="1"/>
            <a:r>
              <a:rPr lang="en-US" dirty="0"/>
              <a:t>Use the </a:t>
            </a:r>
            <a:r>
              <a:rPr lang="en-US" dirty="0" err="1"/>
              <a:t>Object.assign</a:t>
            </a:r>
            <a:r>
              <a:rPr lang="en-US" dirty="0"/>
              <a:t>() method</a:t>
            </a:r>
          </a:p>
          <a:p>
            <a:pPr lvl="1"/>
            <a:r>
              <a:rPr lang="en-US" dirty="0"/>
              <a:t>Use the </a:t>
            </a:r>
            <a:r>
              <a:rPr lang="en-US" dirty="0" err="1"/>
              <a:t>JSON.stringify</a:t>
            </a:r>
            <a:r>
              <a:rPr lang="en-US" dirty="0"/>
              <a:t>() and </a:t>
            </a:r>
            <a:r>
              <a:rPr lang="en-US" dirty="0" err="1"/>
              <a:t>JSON.parse</a:t>
            </a:r>
            <a:r>
              <a:rPr lang="en-US" dirty="0"/>
              <a:t>() methods</a:t>
            </a:r>
          </a:p>
          <a:p>
            <a:pPr marL="548640" lvl="2" indent="0">
              <a:buNone/>
            </a:pPr>
            <a:r>
              <a:rPr lang="en-US" dirty="0"/>
              <a:t>const person = {</a:t>
            </a:r>
          </a:p>
          <a:p>
            <a:pPr marL="548640" lvl="2" indent="0">
              <a:buNone/>
            </a:pPr>
            <a:r>
              <a:rPr lang="en-US" dirty="0"/>
              <a:t>    </a:t>
            </a:r>
            <a:r>
              <a:rPr lang="en-US" dirty="0" err="1"/>
              <a:t>firstName</a:t>
            </a:r>
            <a:r>
              <a:rPr lang="en-US" dirty="0"/>
              <a:t>: 'Geek',</a:t>
            </a:r>
          </a:p>
          <a:p>
            <a:pPr marL="548640" lvl="2" indent="0">
              <a:buNone/>
            </a:pPr>
            <a:r>
              <a:rPr lang="en-US" dirty="0"/>
              <a:t>    </a:t>
            </a:r>
            <a:r>
              <a:rPr lang="en-US" dirty="0" err="1"/>
              <a:t>lastName</a:t>
            </a:r>
            <a:r>
              <a:rPr lang="en-US" dirty="0"/>
              <a:t>: 'Sharma'</a:t>
            </a:r>
          </a:p>
          <a:p>
            <a:pPr marL="548640" lvl="2" indent="0">
              <a:buNone/>
            </a:pPr>
            <a:r>
              <a:rPr lang="en-US" dirty="0"/>
              <a:t>};</a:t>
            </a:r>
          </a:p>
          <a:p>
            <a:pPr marL="548640" lvl="2" indent="0">
              <a:buNone/>
            </a:pPr>
            <a:r>
              <a:rPr lang="en-US" dirty="0"/>
              <a:t>let p1 = {</a:t>
            </a:r>
          </a:p>
          <a:p>
            <a:pPr marL="548640" lvl="2" indent="0">
              <a:buNone/>
            </a:pPr>
            <a:r>
              <a:rPr lang="en-US" dirty="0"/>
              <a:t>    ...person</a:t>
            </a:r>
          </a:p>
          <a:p>
            <a:pPr marL="548640" lvl="2" indent="0">
              <a:buNone/>
            </a:pPr>
            <a:r>
              <a:rPr lang="en-US" dirty="0"/>
              <a:t>};</a:t>
            </a:r>
          </a:p>
          <a:p>
            <a:pPr marL="548640" lvl="2" indent="0">
              <a:buNone/>
            </a:pPr>
            <a:r>
              <a:rPr lang="en-US" dirty="0"/>
              <a:t>let p2 = </a:t>
            </a:r>
            <a:r>
              <a:rPr lang="en-US" dirty="0" err="1"/>
              <a:t>Object.assign</a:t>
            </a:r>
            <a:r>
              <a:rPr lang="en-US" dirty="0"/>
              <a:t>({}, person);</a:t>
            </a:r>
          </a:p>
          <a:p>
            <a:pPr marL="548640" lvl="2" indent="0">
              <a:buNone/>
            </a:pPr>
            <a:r>
              <a:rPr lang="en-US" dirty="0"/>
              <a:t>let p3 = </a:t>
            </a:r>
            <a:r>
              <a:rPr lang="en-US" dirty="0" err="1"/>
              <a:t>JSON.parse</a:t>
            </a:r>
            <a:r>
              <a:rPr lang="en-US" dirty="0"/>
              <a:t>(</a:t>
            </a:r>
            <a:r>
              <a:rPr lang="en-US" dirty="0" err="1"/>
              <a:t>JSON.stringify</a:t>
            </a:r>
            <a:r>
              <a:rPr lang="en-US" dirty="0"/>
              <a:t>(person));</a:t>
            </a:r>
          </a:p>
          <a:p>
            <a:r>
              <a:rPr lang="en-US" dirty="0"/>
              <a:t>Both spread (...) and </a:t>
            </a:r>
            <a:r>
              <a:rPr lang="en-US" dirty="0" err="1"/>
              <a:t>Object.assign</a:t>
            </a:r>
            <a:r>
              <a:rPr lang="en-US" dirty="0"/>
              <a:t>() perform a shallow copy while the JSON methods carry a deep copy</a:t>
            </a:r>
          </a:p>
        </p:txBody>
      </p:sp>
    </p:spTree>
    <p:extLst>
      <p:ext uri="{BB962C8B-B14F-4D97-AF65-F5344CB8AC3E}">
        <p14:creationId xmlns:p14="http://schemas.microsoft.com/office/powerpoint/2010/main" val="2085766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DC0C-62D4-B60F-2657-78CD2FCB44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BFAF6B-2F5C-1698-7EB8-F337B33A4DD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78944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BA74-C1D3-7274-168B-8C4B959E8E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D61476-198D-9B66-5585-93EBA55EEDF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25317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960F-E249-17DE-861B-EA8886108E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14E550-7BC0-93FE-EE66-5537E96F0A1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671770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F955-D5EA-9368-6D99-7706AAF31B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18F187-D2B9-5071-76ED-0D6826A8666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233582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CDCD-766F-28D4-303F-5B398FF317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2600DD-8EB3-8C65-42AF-D42B3A8A1DE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00655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B97F-A2C2-194B-D2BA-1D32DA4D22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F78011-D2C6-6F71-7953-986C5BEF888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507987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F711-FE5C-25EB-9366-1B33B125F3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0069F3-FF3F-24B1-8ECF-9B3C0E4A734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37977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C08B-D0D1-2EB1-79FF-4D74A6A268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228354-4728-59CB-3DB2-5F76864758B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355288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7D70-73D5-15C8-0FC7-4B8304F4FC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2F82E4-A71F-A058-D03A-8AB727AC05D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13592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ED0E-E493-2020-45FD-B859C218B4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F05146-B6DB-6BA8-3B19-69A7F99195E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4281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83B8-2A86-32E6-F88C-239467AC515A}"/>
              </a:ext>
            </a:extLst>
          </p:cNvPr>
          <p:cNvSpPr>
            <a:spLocks noGrp="1"/>
          </p:cNvSpPr>
          <p:nvPr>
            <p:ph type="title"/>
          </p:nvPr>
        </p:nvSpPr>
        <p:spPr>
          <a:xfrm>
            <a:off x="1143000" y="609600"/>
            <a:ext cx="9875520" cy="512190"/>
          </a:xfrm>
        </p:spPr>
        <p:txBody>
          <a:bodyPr>
            <a:normAutofit fontScale="90000"/>
          </a:bodyPr>
          <a:lstStyle/>
          <a:p>
            <a:r>
              <a:rPr lang="en-US" b="0" i="0" dirty="0">
                <a:effectLst/>
                <a:latin typeface="sofia-pro"/>
              </a:rPr>
              <a:t>Object Refrence and Deep Copy</a:t>
            </a:r>
            <a:endParaRPr lang="en-IN" dirty="0"/>
          </a:p>
        </p:txBody>
      </p:sp>
      <p:sp>
        <p:nvSpPr>
          <p:cNvPr id="3" name="Content Placeholder 2">
            <a:extLst>
              <a:ext uri="{FF2B5EF4-FFF2-40B4-BE49-F238E27FC236}">
                <a16:creationId xmlns:a16="http://schemas.microsoft.com/office/drawing/2014/main" id="{63CB3EDA-303F-6C34-535C-64B066D3977B}"/>
              </a:ext>
            </a:extLst>
          </p:cNvPr>
          <p:cNvSpPr>
            <a:spLocks noGrp="1"/>
          </p:cNvSpPr>
          <p:nvPr>
            <p:ph idx="1"/>
          </p:nvPr>
        </p:nvSpPr>
        <p:spPr>
          <a:xfrm>
            <a:off x="1143000" y="1366887"/>
            <a:ext cx="9872871" cy="4881513"/>
          </a:xfrm>
        </p:spPr>
        <p:txBody>
          <a:bodyPr>
            <a:normAutofit fontScale="92500" lnSpcReduction="10000"/>
          </a:bodyPr>
          <a:lstStyle/>
          <a:p>
            <a:pPr marL="45720" indent="0" algn="ctr">
              <a:buNone/>
            </a:pPr>
            <a:r>
              <a:rPr lang="en-US" sz="1600" dirty="0"/>
              <a:t>Shallow copy vs Deep copy</a:t>
            </a:r>
          </a:p>
          <a:p>
            <a:r>
              <a:rPr lang="en-US" sz="1600" dirty="0"/>
              <a:t>Variables are used in JavaScript to store values, which can be references or primitives. A new variable with the identical value is created when a value contained in a variable is copied. You can just use an assignment for a primitive value:</a:t>
            </a:r>
          </a:p>
          <a:p>
            <a:pPr marL="548640" lvl="2" indent="0">
              <a:buNone/>
            </a:pPr>
            <a:r>
              <a:rPr lang="en-US" sz="1400" dirty="0"/>
              <a:t>let a = 1;</a:t>
            </a:r>
          </a:p>
          <a:p>
            <a:pPr marL="548640" lvl="2" indent="0">
              <a:buNone/>
            </a:pPr>
            <a:r>
              <a:rPr lang="en-US" sz="1400" dirty="0"/>
              <a:t>let </a:t>
            </a:r>
            <a:r>
              <a:rPr lang="en-US" sz="1400" dirty="0" err="1"/>
              <a:t>copya</a:t>
            </a:r>
            <a:r>
              <a:rPr lang="en-US" sz="1400" dirty="0"/>
              <a:t> = a;</a:t>
            </a:r>
          </a:p>
          <a:p>
            <a:pPr marL="548640" lvl="2" indent="0">
              <a:buNone/>
            </a:pPr>
            <a:r>
              <a:rPr lang="en-US" sz="1400" dirty="0" err="1"/>
              <a:t>copya</a:t>
            </a:r>
            <a:r>
              <a:rPr lang="en-US" sz="1400" dirty="0"/>
              <a:t>=2;</a:t>
            </a:r>
          </a:p>
          <a:p>
            <a:pPr marL="548640" lvl="2" indent="0">
              <a:buNone/>
            </a:pPr>
            <a:r>
              <a:rPr lang="en-US" sz="1400" dirty="0"/>
              <a:t>console.log(a);	//1</a:t>
            </a:r>
          </a:p>
          <a:p>
            <a:r>
              <a:rPr lang="en-US" sz="1600" dirty="0"/>
              <a:t>When you change the value of the </a:t>
            </a:r>
            <a:r>
              <a:rPr lang="en-US" sz="1600" dirty="0" err="1"/>
              <a:t>copya</a:t>
            </a:r>
            <a:r>
              <a:rPr lang="en-US" sz="1600" dirty="0"/>
              <a:t> variable, the value of the original remains the same.</a:t>
            </a:r>
          </a:p>
          <a:p>
            <a:r>
              <a:rPr lang="en-US" sz="1600" dirty="0"/>
              <a:t>However, using the assignment operator on a reference value will prevent it from copying the value. As an alternative, the identical memory item will be referenced by both variables:</a:t>
            </a:r>
          </a:p>
          <a:p>
            <a:pPr marL="548640" lvl="2" indent="0">
              <a:buNone/>
            </a:pPr>
            <a:r>
              <a:rPr lang="en-US" sz="1400" dirty="0"/>
              <a:t>let person = {</a:t>
            </a:r>
          </a:p>
          <a:p>
            <a:pPr marL="548640" lvl="2" indent="0">
              <a:buNone/>
            </a:pPr>
            <a:r>
              <a:rPr lang="en-US" sz="1400" dirty="0"/>
              <a:t>    </a:t>
            </a:r>
            <a:r>
              <a:rPr lang="en-US" sz="1400" dirty="0" err="1"/>
              <a:t>firstName</a:t>
            </a:r>
            <a:r>
              <a:rPr lang="en-US" sz="1400" dirty="0"/>
              <a:t>: 'Geek',</a:t>
            </a:r>
          </a:p>
          <a:p>
            <a:pPr marL="548640" lvl="2" indent="0">
              <a:buNone/>
            </a:pPr>
            <a:r>
              <a:rPr lang="en-US" sz="1400" dirty="0"/>
              <a:t>    </a:t>
            </a:r>
            <a:r>
              <a:rPr lang="en-US" sz="1400" dirty="0" err="1"/>
              <a:t>lastName</a:t>
            </a:r>
            <a:r>
              <a:rPr lang="en-US" sz="1400" dirty="0"/>
              <a:t>: 'Sharma'</a:t>
            </a:r>
          </a:p>
          <a:p>
            <a:pPr marL="548640" lvl="2" indent="0">
              <a:buNone/>
            </a:pPr>
            <a:r>
              <a:rPr lang="en-US" sz="1400" dirty="0"/>
              <a:t>};</a:t>
            </a:r>
          </a:p>
          <a:p>
            <a:pPr marL="548640" lvl="2" indent="0">
              <a:buNone/>
            </a:pPr>
            <a:r>
              <a:rPr lang="en-US" sz="1400" dirty="0"/>
              <a:t>let </a:t>
            </a:r>
            <a:r>
              <a:rPr lang="en-US" sz="1400" dirty="0" err="1"/>
              <a:t>copiedPerson</a:t>
            </a:r>
            <a:r>
              <a:rPr lang="en-US" sz="1400" dirty="0"/>
              <a:t> = person;</a:t>
            </a:r>
          </a:p>
          <a:p>
            <a:pPr marL="548640" lvl="2" indent="0">
              <a:buNone/>
            </a:pPr>
            <a:r>
              <a:rPr lang="en-US" sz="1400" dirty="0" err="1"/>
              <a:t>copiedPerson.firstName</a:t>
            </a:r>
            <a:r>
              <a:rPr lang="en-US" sz="1400" dirty="0"/>
              <a:t> = 'Prabal';</a:t>
            </a:r>
          </a:p>
          <a:p>
            <a:pPr marL="548640" lvl="2" indent="0">
              <a:buNone/>
            </a:pPr>
            <a:r>
              <a:rPr lang="en-US" sz="1400" dirty="0"/>
              <a:t>console.log(person);	//{ </a:t>
            </a:r>
            <a:r>
              <a:rPr lang="en-US" sz="1400" dirty="0" err="1"/>
              <a:t>firstName</a:t>
            </a:r>
            <a:r>
              <a:rPr lang="en-US" sz="1400" dirty="0"/>
              <a:t>: 'Prabal', </a:t>
            </a:r>
            <a:r>
              <a:rPr lang="en-US" sz="1400" dirty="0" err="1"/>
              <a:t>lastName</a:t>
            </a:r>
            <a:r>
              <a:rPr lang="en-US" sz="1400" dirty="0"/>
              <a:t>: 'Sharma' }</a:t>
            </a:r>
          </a:p>
          <a:p>
            <a:r>
              <a:rPr lang="en-US" sz="1600" dirty="0"/>
              <a:t>A shallow copy indicates that certain values of the new variable are still connected to the original variable, but a deep copy means that all of the values of the new variable are separated from the original variable.</a:t>
            </a:r>
            <a:endParaRPr lang="en-IN" sz="1600" dirty="0"/>
          </a:p>
        </p:txBody>
      </p:sp>
    </p:spTree>
    <p:extLst>
      <p:ext uri="{BB962C8B-B14F-4D97-AF65-F5344CB8AC3E}">
        <p14:creationId xmlns:p14="http://schemas.microsoft.com/office/powerpoint/2010/main" val="41211949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7153-FD0C-C4A8-4430-C559B0AD01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A65775-938B-563D-35C0-CC6A4E3A1D0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326188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FBFA-8CE6-AC23-7477-128595D85F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CF79DE-874B-1A04-305F-3A4CF35F9E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801110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E501-9837-8E3F-EF5B-FBA69BAE49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2411FA-371A-F481-5467-32DDF1B464B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655298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3DCE-897A-A551-A243-93A6BC3869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785451-EE5E-1167-FF1E-048925D918B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73579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C174-C686-CDEE-72DF-CD396BC840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59DA74-9E23-A587-4D4B-8A6C343664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610239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1BAA-D86A-9928-DF5F-1453329FEC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E44A17-B8EC-2BB7-96A2-8BF0103629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52229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0035-DEF9-AAE5-2CFF-2C1EBCA726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37E31D-EEE6-5680-E52A-A37A53B90D1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21843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DE75-9F71-FAD2-A032-D86014AC17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405FE7-992D-3E62-5B65-77CCE9D8A8D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21919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FD3F-C106-8D27-4E44-8AB3C3AF81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2F3011-FCD8-2F61-D50D-55368B8D492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413904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9734-BE23-D855-713B-035D3713E2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5F01EB-978C-BE11-6303-8667C998C9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346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D9B0-E12F-AD8A-EA12-A27EF695AEC4}"/>
              </a:ext>
            </a:extLst>
          </p:cNvPr>
          <p:cNvSpPr>
            <a:spLocks noGrp="1"/>
          </p:cNvSpPr>
          <p:nvPr>
            <p:ph type="title"/>
          </p:nvPr>
        </p:nvSpPr>
        <p:spPr>
          <a:xfrm>
            <a:off x="1143000" y="609600"/>
            <a:ext cx="9875520" cy="512190"/>
          </a:xfrm>
        </p:spPr>
        <p:txBody>
          <a:bodyPr>
            <a:normAutofit fontScale="90000"/>
          </a:bodyPr>
          <a:lstStyle/>
          <a:p>
            <a:r>
              <a:rPr lang="en-US" b="0" i="0" dirty="0">
                <a:effectLst/>
                <a:latin typeface="sofia-pro"/>
              </a:rPr>
              <a:t>Object Refrence and Deep Copy</a:t>
            </a:r>
            <a:endParaRPr lang="en-IN" dirty="0"/>
          </a:p>
        </p:txBody>
      </p:sp>
      <p:sp>
        <p:nvSpPr>
          <p:cNvPr id="3" name="Content Placeholder 2">
            <a:extLst>
              <a:ext uri="{FF2B5EF4-FFF2-40B4-BE49-F238E27FC236}">
                <a16:creationId xmlns:a16="http://schemas.microsoft.com/office/drawing/2014/main" id="{44FC419A-07BD-0FE6-F296-9E6FD4C2C7AA}"/>
              </a:ext>
            </a:extLst>
          </p:cNvPr>
          <p:cNvSpPr>
            <a:spLocks noGrp="1"/>
          </p:cNvSpPr>
          <p:nvPr>
            <p:ph idx="1"/>
          </p:nvPr>
        </p:nvSpPr>
        <p:spPr>
          <a:xfrm>
            <a:off x="678730" y="1348033"/>
            <a:ext cx="10897385" cy="4747967"/>
          </a:xfrm>
        </p:spPr>
        <p:txBody>
          <a:bodyPr numCol="2">
            <a:normAutofit fontScale="92500" lnSpcReduction="10000"/>
          </a:bodyPr>
          <a:lstStyle/>
          <a:p>
            <a:pPr marL="45720" indent="0" algn="ctr">
              <a:buNone/>
            </a:pPr>
            <a:r>
              <a:rPr lang="en-US" sz="1600" dirty="0"/>
              <a:t>Shallow Copy example</a:t>
            </a:r>
          </a:p>
          <a:p>
            <a:pPr marL="274320" lvl="1" indent="0">
              <a:buNone/>
            </a:pPr>
            <a:r>
              <a:rPr lang="en-US" sz="1600" dirty="0"/>
              <a:t>let person = {</a:t>
            </a:r>
          </a:p>
          <a:p>
            <a:pPr marL="274320" lvl="1" indent="0">
              <a:buNone/>
            </a:pPr>
            <a:r>
              <a:rPr lang="en-US" sz="1600" dirty="0"/>
              <a:t>    </a:t>
            </a:r>
            <a:r>
              <a:rPr lang="en-US" sz="1600" dirty="0" err="1"/>
              <a:t>firstName</a:t>
            </a:r>
            <a:r>
              <a:rPr lang="en-US" sz="1600" dirty="0"/>
              <a:t>: 'Geek',</a:t>
            </a:r>
          </a:p>
          <a:p>
            <a:pPr marL="274320" lvl="1" indent="0">
              <a:buNone/>
            </a:pPr>
            <a:r>
              <a:rPr lang="en-US" sz="1600" dirty="0"/>
              <a:t>    </a:t>
            </a:r>
            <a:r>
              <a:rPr lang="en-US" sz="1600" dirty="0" err="1"/>
              <a:t>lastName</a:t>
            </a:r>
            <a:r>
              <a:rPr lang="en-US" sz="1600" dirty="0"/>
              <a:t>: 'Sharma',</a:t>
            </a:r>
          </a:p>
          <a:p>
            <a:pPr marL="274320" lvl="1" indent="0">
              <a:buNone/>
            </a:pPr>
            <a:r>
              <a:rPr lang="en-US" sz="1600" dirty="0"/>
              <a:t>    address: {</a:t>
            </a:r>
          </a:p>
          <a:p>
            <a:pPr marL="274320" lvl="1" indent="0">
              <a:buNone/>
            </a:pPr>
            <a:r>
              <a:rPr lang="en-US" sz="1600" dirty="0"/>
              <a:t>        street: 'Connaught Place',</a:t>
            </a:r>
          </a:p>
          <a:p>
            <a:pPr marL="274320" lvl="1" indent="0">
              <a:buNone/>
            </a:pPr>
            <a:r>
              <a:rPr lang="en-US" sz="1600" dirty="0"/>
              <a:t>        city: 'New Delhi',</a:t>
            </a:r>
          </a:p>
          <a:p>
            <a:pPr marL="274320" lvl="1" indent="0">
              <a:buNone/>
            </a:pPr>
            <a:r>
              <a:rPr lang="en-US" sz="1600" dirty="0"/>
              <a:t>        country: 'India'</a:t>
            </a:r>
          </a:p>
          <a:p>
            <a:pPr marL="274320" lvl="1" indent="0">
              <a:buNone/>
            </a:pPr>
            <a:r>
              <a:rPr lang="en-US" sz="1600" dirty="0"/>
              <a:t>    }</a:t>
            </a:r>
          </a:p>
          <a:p>
            <a:pPr marL="274320" lvl="1" indent="0">
              <a:buNone/>
            </a:pPr>
            <a:r>
              <a:rPr lang="en-US" sz="1600" dirty="0"/>
              <a:t>};</a:t>
            </a:r>
          </a:p>
          <a:p>
            <a:pPr marL="274320" lvl="1" indent="0">
              <a:buNone/>
            </a:pPr>
            <a:endParaRPr lang="en-US" sz="1600" dirty="0"/>
          </a:p>
          <a:p>
            <a:pPr marL="274320" lvl="1" indent="0">
              <a:buNone/>
            </a:pPr>
            <a:r>
              <a:rPr lang="en-US" sz="1600" dirty="0"/>
              <a:t>let </a:t>
            </a:r>
            <a:r>
              <a:rPr lang="en-US" sz="1600" dirty="0" err="1"/>
              <a:t>copiedPerson</a:t>
            </a:r>
            <a:r>
              <a:rPr lang="en-US" sz="1600" dirty="0"/>
              <a:t> = </a:t>
            </a:r>
            <a:r>
              <a:rPr lang="en-US" sz="1600" dirty="0" err="1"/>
              <a:t>Object.assign</a:t>
            </a:r>
            <a:r>
              <a:rPr lang="en-US" sz="1600" dirty="0"/>
              <a:t>({}, person);</a:t>
            </a:r>
          </a:p>
          <a:p>
            <a:pPr marL="274320" lvl="1" indent="0">
              <a:buNone/>
            </a:pPr>
            <a:endParaRPr lang="en-US" sz="1600" dirty="0"/>
          </a:p>
          <a:p>
            <a:pPr marL="274320" lvl="1" indent="0">
              <a:buNone/>
            </a:pPr>
            <a:r>
              <a:rPr lang="en-US" sz="1600" dirty="0" err="1"/>
              <a:t>copiedPerson.firstName</a:t>
            </a:r>
            <a:r>
              <a:rPr lang="en-US" sz="1600" dirty="0"/>
              <a:t> = 'Prabal'; // disconnected</a:t>
            </a:r>
          </a:p>
          <a:p>
            <a:pPr marL="274320" lvl="1" indent="0">
              <a:buNone/>
            </a:pPr>
            <a:endParaRPr lang="en-US" sz="1600" dirty="0"/>
          </a:p>
          <a:p>
            <a:pPr marL="274320" lvl="1" indent="0">
              <a:buNone/>
            </a:pPr>
            <a:r>
              <a:rPr lang="en-US" sz="1600" dirty="0" err="1"/>
              <a:t>copiedPerson.address.street</a:t>
            </a:r>
            <a:r>
              <a:rPr lang="en-US" sz="1600" dirty="0"/>
              <a:t> = '</a:t>
            </a:r>
            <a:r>
              <a:rPr lang="en-US" sz="1600" dirty="0" err="1"/>
              <a:t>Niwaru</a:t>
            </a:r>
            <a:r>
              <a:rPr lang="en-US" sz="1600" dirty="0"/>
              <a:t>'; // connected</a:t>
            </a:r>
          </a:p>
          <a:p>
            <a:pPr marL="274320" lvl="1" indent="0">
              <a:buNone/>
            </a:pPr>
            <a:r>
              <a:rPr lang="en-US" sz="1600" dirty="0" err="1"/>
              <a:t>copiedPerson.address.city</a:t>
            </a:r>
            <a:r>
              <a:rPr lang="en-US" sz="1600" dirty="0"/>
              <a:t> = 'Jaipur'; // connected</a:t>
            </a:r>
          </a:p>
          <a:p>
            <a:pPr marL="274320" lvl="1" indent="0">
              <a:buNone/>
            </a:pPr>
            <a:endParaRPr lang="en-US" sz="1600" dirty="0"/>
          </a:p>
          <a:p>
            <a:pPr marL="274320" lvl="1" indent="0">
              <a:buNone/>
            </a:pPr>
            <a:r>
              <a:rPr lang="en-US" sz="1600" dirty="0"/>
              <a:t>console.log(</a:t>
            </a:r>
            <a:r>
              <a:rPr lang="en-US" sz="1600" dirty="0" err="1"/>
              <a:t>copiedPerson</a:t>
            </a:r>
            <a:r>
              <a:rPr lang="en-US" sz="1600" dirty="0"/>
              <a:t>);</a:t>
            </a:r>
          </a:p>
          <a:p>
            <a:pPr marL="274320" lvl="1" indent="0">
              <a:buNone/>
            </a:pPr>
            <a:r>
              <a:rPr lang="en-US" sz="1600" dirty="0"/>
              <a:t>console.log(person);</a:t>
            </a:r>
          </a:p>
          <a:p>
            <a:r>
              <a:rPr lang="en-US" sz="1600" dirty="0"/>
              <a:t>Output</a:t>
            </a:r>
          </a:p>
          <a:p>
            <a:pPr marL="274320" lvl="1" indent="0">
              <a:buNone/>
            </a:pPr>
            <a:r>
              <a:rPr lang="en-US" sz="1600" dirty="0"/>
              <a:t>{</a:t>
            </a:r>
          </a:p>
          <a:p>
            <a:pPr marL="274320" lvl="1" indent="0">
              <a:buNone/>
            </a:pPr>
            <a:r>
              <a:rPr lang="en-US" sz="1600" dirty="0"/>
              <a:t>  </a:t>
            </a:r>
            <a:r>
              <a:rPr lang="en-US" sz="1600" dirty="0" err="1"/>
              <a:t>firstName</a:t>
            </a:r>
            <a:r>
              <a:rPr lang="en-US" sz="1600" dirty="0"/>
              <a:t>: 'Prabal',</a:t>
            </a:r>
          </a:p>
          <a:p>
            <a:pPr marL="274320" lvl="1" indent="0">
              <a:buNone/>
            </a:pPr>
            <a:r>
              <a:rPr lang="en-US" sz="1600" dirty="0"/>
              <a:t>  </a:t>
            </a:r>
            <a:r>
              <a:rPr lang="en-US" sz="1600" dirty="0" err="1"/>
              <a:t>lastName</a:t>
            </a:r>
            <a:r>
              <a:rPr lang="en-US" sz="1600" dirty="0"/>
              <a:t>: 'Sharma',</a:t>
            </a:r>
          </a:p>
          <a:p>
            <a:pPr marL="274320" lvl="1" indent="0">
              <a:buNone/>
            </a:pPr>
            <a:r>
              <a:rPr lang="en-US" sz="1600" dirty="0"/>
              <a:t>  address: { street: '</a:t>
            </a:r>
            <a:r>
              <a:rPr lang="en-US" sz="1600" dirty="0" err="1"/>
              <a:t>Niwaru</a:t>
            </a:r>
            <a:r>
              <a:rPr lang="en-US" sz="1600" dirty="0"/>
              <a:t>', city: 'Jaipur', country: 'India' }</a:t>
            </a:r>
          </a:p>
          <a:p>
            <a:pPr marL="274320" lvl="1" indent="0">
              <a:buNone/>
            </a:pPr>
            <a:r>
              <a:rPr lang="en-US" sz="1600" dirty="0"/>
              <a:t>}{</a:t>
            </a:r>
          </a:p>
          <a:p>
            <a:pPr marL="274320" lvl="1" indent="0">
              <a:buNone/>
            </a:pPr>
            <a:r>
              <a:rPr lang="en-US" sz="1600" dirty="0"/>
              <a:t>  </a:t>
            </a:r>
            <a:r>
              <a:rPr lang="en-US" sz="1600" dirty="0" err="1"/>
              <a:t>firstName</a:t>
            </a:r>
            <a:r>
              <a:rPr lang="en-US" sz="1600" dirty="0"/>
              <a:t>: 'Geek',</a:t>
            </a:r>
          </a:p>
          <a:p>
            <a:pPr marL="274320" lvl="1" indent="0">
              <a:buNone/>
            </a:pPr>
            <a:r>
              <a:rPr lang="en-US" sz="1600" dirty="0"/>
              <a:t>  </a:t>
            </a:r>
            <a:r>
              <a:rPr lang="en-US" sz="1600" dirty="0" err="1"/>
              <a:t>lastName</a:t>
            </a:r>
            <a:r>
              <a:rPr lang="en-US" sz="1600" dirty="0"/>
              <a:t>: 'Sharma',</a:t>
            </a:r>
          </a:p>
          <a:p>
            <a:pPr marL="274320" lvl="1" indent="0">
              <a:buNone/>
            </a:pPr>
            <a:r>
              <a:rPr lang="en-US" sz="1600" dirty="0"/>
              <a:t>  address: { street: '</a:t>
            </a:r>
            <a:r>
              <a:rPr lang="en-US" sz="1600" dirty="0" err="1"/>
              <a:t>Niwaru</a:t>
            </a:r>
            <a:r>
              <a:rPr lang="en-US" sz="1600" dirty="0"/>
              <a:t>', city: 'Jaipur', country: 'India' }</a:t>
            </a:r>
          </a:p>
          <a:p>
            <a:pPr marL="274320" lvl="1" indent="0">
              <a:buNone/>
            </a:pPr>
            <a:r>
              <a:rPr lang="en-US" sz="1600" dirty="0"/>
              <a:t>}</a:t>
            </a:r>
          </a:p>
          <a:p>
            <a:r>
              <a:rPr lang="en-US" sz="1600" dirty="0"/>
              <a:t>When you show the values of the person object, you will find that the address information changed but the first name.</a:t>
            </a:r>
          </a:p>
          <a:p>
            <a:r>
              <a:rPr lang="en-US" sz="1600" dirty="0"/>
              <a:t>The explanation is that while the first name is a primitive value, the address is a reference value. Although the references for </a:t>
            </a:r>
            <a:r>
              <a:rPr lang="en-US" sz="1600" dirty="0" err="1"/>
              <a:t>copiedPerson</a:t>
            </a:r>
            <a:r>
              <a:rPr lang="en-US" sz="1600" dirty="0"/>
              <a:t> and person are different, the references for these objects are the same for address objects.</a:t>
            </a:r>
            <a:endParaRPr lang="en-IN" sz="1600" dirty="0"/>
          </a:p>
        </p:txBody>
      </p:sp>
    </p:spTree>
    <p:extLst>
      <p:ext uri="{BB962C8B-B14F-4D97-AF65-F5344CB8AC3E}">
        <p14:creationId xmlns:p14="http://schemas.microsoft.com/office/powerpoint/2010/main" val="6859539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7A1B-D97C-68C0-DA9B-6C8FAF8FB4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45C3BF-AF45-FD35-BC43-3D82BEA785A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699432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1E8B-AE8E-7ECB-0AF4-A99E016E81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E2E88F-7350-10CE-89FF-88797CB904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43430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244A-8880-984D-FCBB-8248A89980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C750F7-2734-2419-CF22-19116A0602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476529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F792-A871-CB06-0AD3-8F5C14B220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6FBC17-2224-8592-E156-A630335F89E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676296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7786-A491-B901-667C-80C2680AC1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3C0CA2-5484-8932-87DF-28E620DDE47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46875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5A93-40DB-1EF1-21F8-8DABC8D836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FEE268-433C-5444-C73D-97AF7C7AE19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424121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69C2-F484-23DC-4F3B-199A4763FA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8E12FA-7664-40A9-B445-BA9CC893BD0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591229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D6D9-A9E1-7373-283F-CF34DDB615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2F9C29-A03D-F089-B0A1-0FA6188A0C4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938252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6191-C7E3-0750-539D-871FC7B583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100548-793C-6632-0276-0A49B5422E1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776889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53FB-E3FD-67A2-C12C-75F688B981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16F70C-4A2B-0DAA-FCC0-FE2AE151896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1614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7640-A7DB-3617-0ABF-2A2983CE7E89}"/>
              </a:ext>
            </a:extLst>
          </p:cNvPr>
          <p:cNvSpPr>
            <a:spLocks noGrp="1"/>
          </p:cNvSpPr>
          <p:nvPr>
            <p:ph type="title"/>
          </p:nvPr>
        </p:nvSpPr>
        <p:spPr>
          <a:xfrm>
            <a:off x="1143000" y="609601"/>
            <a:ext cx="9875520" cy="493336"/>
          </a:xfrm>
        </p:spPr>
        <p:txBody>
          <a:bodyPr>
            <a:normAutofit fontScale="90000"/>
          </a:bodyPr>
          <a:lstStyle/>
          <a:p>
            <a:r>
              <a:rPr lang="en-US" b="0" i="0" dirty="0">
                <a:effectLst/>
                <a:latin typeface="sofia-pro"/>
              </a:rPr>
              <a:t>Object Refrence and Deep Copy</a:t>
            </a:r>
            <a:endParaRPr lang="en-IN" dirty="0"/>
          </a:p>
        </p:txBody>
      </p:sp>
      <p:sp>
        <p:nvSpPr>
          <p:cNvPr id="3" name="Content Placeholder 2">
            <a:extLst>
              <a:ext uri="{FF2B5EF4-FFF2-40B4-BE49-F238E27FC236}">
                <a16:creationId xmlns:a16="http://schemas.microsoft.com/office/drawing/2014/main" id="{098A881E-A4B8-951C-878E-02626D07B555}"/>
              </a:ext>
            </a:extLst>
          </p:cNvPr>
          <p:cNvSpPr>
            <a:spLocks noGrp="1"/>
          </p:cNvSpPr>
          <p:nvPr>
            <p:ph idx="1"/>
          </p:nvPr>
        </p:nvSpPr>
        <p:spPr>
          <a:xfrm>
            <a:off x="1143000" y="1234911"/>
            <a:ext cx="9872871" cy="5013488"/>
          </a:xfrm>
        </p:spPr>
        <p:txBody>
          <a:bodyPr numCol="2">
            <a:normAutofit fontScale="85000" lnSpcReduction="10000"/>
          </a:bodyPr>
          <a:lstStyle/>
          <a:p>
            <a:pPr marL="45720" indent="0" algn="ctr">
              <a:buNone/>
            </a:pPr>
            <a:r>
              <a:rPr lang="en-IN" dirty="0"/>
              <a:t>Deep Copy example</a:t>
            </a:r>
          </a:p>
          <a:p>
            <a:r>
              <a:rPr lang="en-IN" dirty="0"/>
              <a:t>The following code replaces the </a:t>
            </a:r>
            <a:r>
              <a:rPr lang="en-IN" dirty="0" err="1"/>
              <a:t>Object.assign</a:t>
            </a:r>
            <a:r>
              <a:rPr lang="en-IN" dirty="0"/>
              <a:t>() method by the JSON methods to carry a deep copy the person object:</a:t>
            </a:r>
          </a:p>
          <a:p>
            <a:pPr marL="548640" lvl="2" indent="0">
              <a:buNone/>
            </a:pPr>
            <a:r>
              <a:rPr lang="en-IN" dirty="0"/>
              <a:t>let person = {</a:t>
            </a:r>
          </a:p>
          <a:p>
            <a:pPr marL="548640" lvl="2" indent="0">
              <a:buNone/>
            </a:pPr>
            <a:r>
              <a:rPr lang="en-IN" dirty="0"/>
              <a:t>    </a:t>
            </a:r>
            <a:r>
              <a:rPr lang="en-IN" dirty="0" err="1"/>
              <a:t>firstName</a:t>
            </a:r>
            <a:r>
              <a:rPr lang="en-IN" dirty="0"/>
              <a:t>: 'Geek',</a:t>
            </a:r>
          </a:p>
          <a:p>
            <a:pPr marL="548640" lvl="2" indent="0">
              <a:buNone/>
            </a:pPr>
            <a:r>
              <a:rPr lang="en-IN" dirty="0"/>
              <a:t>    </a:t>
            </a:r>
            <a:r>
              <a:rPr lang="en-IN" dirty="0" err="1"/>
              <a:t>lastName</a:t>
            </a:r>
            <a:r>
              <a:rPr lang="en-IN" dirty="0"/>
              <a:t>: 'Sharma',</a:t>
            </a:r>
          </a:p>
          <a:p>
            <a:pPr marL="548640" lvl="2" indent="0">
              <a:buNone/>
            </a:pPr>
            <a:r>
              <a:rPr lang="en-IN" dirty="0"/>
              <a:t>    address: {</a:t>
            </a:r>
          </a:p>
          <a:p>
            <a:pPr marL="548640" lvl="2" indent="0">
              <a:buNone/>
            </a:pPr>
            <a:r>
              <a:rPr lang="en-IN" dirty="0"/>
              <a:t>        street: 'Connaught Place',</a:t>
            </a:r>
          </a:p>
          <a:p>
            <a:pPr marL="548640" lvl="2" indent="0">
              <a:buNone/>
            </a:pPr>
            <a:r>
              <a:rPr lang="en-IN" dirty="0"/>
              <a:t>        city: 'New Delhi',</a:t>
            </a:r>
          </a:p>
          <a:p>
            <a:pPr marL="548640" lvl="2" indent="0">
              <a:buNone/>
            </a:pPr>
            <a:r>
              <a:rPr lang="en-IN" dirty="0"/>
              <a:t>        country: 'India'</a:t>
            </a:r>
          </a:p>
          <a:p>
            <a:pPr marL="548640" lvl="2" indent="0">
              <a:buNone/>
            </a:pPr>
            <a:r>
              <a:rPr lang="en-IN" dirty="0"/>
              <a:t>    }</a:t>
            </a:r>
          </a:p>
          <a:p>
            <a:pPr marL="548640" lvl="2" indent="0">
              <a:buNone/>
            </a:pPr>
            <a:r>
              <a:rPr lang="en-IN" dirty="0"/>
              <a:t>};</a:t>
            </a:r>
          </a:p>
          <a:p>
            <a:pPr marL="548640" lvl="2" indent="0">
              <a:buNone/>
            </a:pPr>
            <a:endParaRPr lang="en-IN" dirty="0"/>
          </a:p>
          <a:p>
            <a:pPr marL="548640" lvl="2" indent="0">
              <a:buNone/>
            </a:pPr>
            <a:r>
              <a:rPr lang="en-IN" dirty="0"/>
              <a:t>let </a:t>
            </a:r>
            <a:r>
              <a:rPr lang="en-IN" dirty="0" err="1"/>
              <a:t>copiedPerson</a:t>
            </a:r>
            <a:r>
              <a:rPr lang="en-IN" dirty="0"/>
              <a:t> = </a:t>
            </a:r>
            <a:r>
              <a:rPr lang="en-IN" dirty="0" err="1"/>
              <a:t>JSON.parse</a:t>
            </a:r>
            <a:r>
              <a:rPr lang="en-IN" dirty="0"/>
              <a:t>(</a:t>
            </a:r>
            <a:r>
              <a:rPr lang="en-IN" dirty="0" err="1"/>
              <a:t>JSON.stringify</a:t>
            </a:r>
            <a:r>
              <a:rPr lang="en-IN" dirty="0"/>
              <a:t>(person));</a:t>
            </a:r>
          </a:p>
          <a:p>
            <a:pPr marL="548640" lvl="2" indent="0">
              <a:buNone/>
            </a:pPr>
            <a:endParaRPr lang="en-IN" dirty="0"/>
          </a:p>
          <a:p>
            <a:pPr marL="548640" lvl="2" indent="0">
              <a:buNone/>
            </a:pPr>
            <a:r>
              <a:rPr lang="en-IN" dirty="0" err="1"/>
              <a:t>copiedPerson.firstName</a:t>
            </a:r>
            <a:r>
              <a:rPr lang="en-IN" dirty="0"/>
              <a:t> = 'Prabal'; // disconnected</a:t>
            </a:r>
          </a:p>
          <a:p>
            <a:endParaRPr lang="en-IN" dirty="0"/>
          </a:p>
          <a:p>
            <a:pPr marL="548640" lvl="2" indent="0">
              <a:buNone/>
            </a:pPr>
            <a:r>
              <a:rPr lang="en-IN" dirty="0" err="1"/>
              <a:t>copiedPerson.address.street</a:t>
            </a:r>
            <a:r>
              <a:rPr lang="en-IN" dirty="0"/>
              <a:t> = '</a:t>
            </a:r>
            <a:r>
              <a:rPr lang="en-IN" dirty="0" err="1"/>
              <a:t>Niwaru</a:t>
            </a:r>
            <a:r>
              <a:rPr lang="en-IN" dirty="0"/>
              <a:t>';</a:t>
            </a:r>
          </a:p>
          <a:p>
            <a:pPr marL="548640" lvl="2" indent="0">
              <a:buNone/>
            </a:pPr>
            <a:r>
              <a:rPr lang="en-IN" dirty="0" err="1"/>
              <a:t>copiedPerson.address.city</a:t>
            </a:r>
            <a:r>
              <a:rPr lang="en-IN" dirty="0"/>
              <a:t> = 'Jaipur';</a:t>
            </a:r>
          </a:p>
          <a:p>
            <a:pPr marL="548640" lvl="2" indent="0">
              <a:buNone/>
            </a:pPr>
            <a:endParaRPr lang="en-IN" dirty="0"/>
          </a:p>
          <a:p>
            <a:pPr marL="548640" lvl="2" indent="0">
              <a:buNone/>
            </a:pPr>
            <a:r>
              <a:rPr lang="en-IN" dirty="0"/>
              <a:t>console.log(person);</a:t>
            </a:r>
          </a:p>
          <a:p>
            <a:pPr marL="45720" indent="0">
              <a:buNone/>
            </a:pPr>
            <a:endParaRPr lang="en-IN" dirty="0"/>
          </a:p>
          <a:p>
            <a:r>
              <a:rPr lang="en-IN" dirty="0"/>
              <a:t>Output</a:t>
            </a:r>
          </a:p>
          <a:p>
            <a:pPr marL="548640" lvl="2" indent="0">
              <a:buNone/>
            </a:pPr>
            <a:r>
              <a:rPr lang="en-IN" dirty="0"/>
              <a:t>{</a:t>
            </a:r>
          </a:p>
          <a:p>
            <a:pPr marL="548640" lvl="2" indent="0">
              <a:buNone/>
            </a:pPr>
            <a:r>
              <a:rPr lang="en-IN" dirty="0"/>
              <a:t>  </a:t>
            </a:r>
            <a:r>
              <a:rPr lang="en-IN" dirty="0" err="1"/>
              <a:t>firstName</a:t>
            </a:r>
            <a:r>
              <a:rPr lang="en-IN" dirty="0"/>
              <a:t>: 'Geek',</a:t>
            </a:r>
          </a:p>
          <a:p>
            <a:pPr marL="548640" lvl="2" indent="0">
              <a:buNone/>
            </a:pPr>
            <a:r>
              <a:rPr lang="en-IN" dirty="0"/>
              <a:t>  </a:t>
            </a:r>
            <a:r>
              <a:rPr lang="en-IN" dirty="0" err="1"/>
              <a:t>lastName</a:t>
            </a:r>
            <a:r>
              <a:rPr lang="en-IN" dirty="0"/>
              <a:t>: 'Sharma',</a:t>
            </a:r>
          </a:p>
          <a:p>
            <a:pPr marL="548640" lvl="2" indent="0">
              <a:buNone/>
            </a:pPr>
            <a:r>
              <a:rPr lang="en-IN" dirty="0"/>
              <a:t>  address: { street: 'Connaught Place', city: 'New Delhi', country: 'India' }</a:t>
            </a:r>
          </a:p>
          <a:p>
            <a:pPr marL="548640" lvl="2" indent="0">
              <a:buNone/>
            </a:pPr>
            <a:r>
              <a:rPr lang="en-IN" dirty="0"/>
              <a:t>}</a:t>
            </a:r>
          </a:p>
          <a:p>
            <a:r>
              <a:rPr lang="en-IN" dirty="0"/>
              <a:t>In this illustration, every value in the </a:t>
            </a:r>
            <a:r>
              <a:rPr lang="en-IN" dirty="0" err="1"/>
              <a:t>copiedPerson</a:t>
            </a:r>
            <a:r>
              <a:rPr lang="en-IN" dirty="0"/>
              <a:t> object is segregated from the values in the person object. You have now mastered the shallow copy and deep copy methods for copying objects in JavaScript.</a:t>
            </a:r>
          </a:p>
        </p:txBody>
      </p:sp>
    </p:spTree>
    <p:extLst>
      <p:ext uri="{BB962C8B-B14F-4D97-AF65-F5344CB8AC3E}">
        <p14:creationId xmlns:p14="http://schemas.microsoft.com/office/powerpoint/2010/main" val="17478218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90DE-891C-CF9C-E167-5B1235674C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7F2E1C-88E7-0B26-D053-52362DFEEFA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071824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6D76-FBCB-762C-DFC1-B08EEB0390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CDDAAE-7AC1-828F-E8EB-01D2AEC110B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935229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1807-DE0F-3ECB-9AF8-09F7DA9D7B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369114-93AF-066F-188F-D541AA49465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42670205"/>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Basis</Template>
  <TotalTime>493</TotalTime>
  <Words>3603</Words>
  <Application>Microsoft Office PowerPoint</Application>
  <PresentationFormat>Widescreen</PresentationFormat>
  <Paragraphs>366</Paragraphs>
  <Slides>92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92</vt:i4>
      </vt:variant>
    </vt:vector>
  </HeadingPairs>
  <TitlesOfParts>
    <vt:vector size="95" baseType="lpstr">
      <vt:lpstr>Corbel</vt:lpstr>
      <vt:lpstr>sofia-pro</vt:lpstr>
      <vt:lpstr>Basis</vt:lpstr>
      <vt:lpstr>Objects</vt:lpstr>
      <vt:lpstr>Object and its Properties</vt:lpstr>
      <vt:lpstr>Object and its Properties</vt:lpstr>
      <vt:lpstr>for- in Loop</vt:lpstr>
      <vt:lpstr>for- in Loop</vt:lpstr>
      <vt:lpstr>Object Refrence and Deep Copy</vt:lpstr>
      <vt:lpstr>Object Refrence and Deep Copy</vt:lpstr>
      <vt:lpstr>Object Refrence and Deep Copy</vt:lpstr>
      <vt:lpstr>Object Refrence and Deep Copy</vt:lpstr>
      <vt:lpstr>Optional Chaining</vt:lpstr>
      <vt:lpstr>Destructuring Object</vt:lpstr>
      <vt:lpstr>Destructuring Object</vt:lpstr>
      <vt:lpstr>Property Shorthand</vt:lpstr>
      <vt:lpstr>Property Shorthand</vt:lpstr>
      <vt:lpstr>Object Properties and Functions</vt:lpstr>
      <vt:lpstr>Object Properties and Functions</vt:lpstr>
      <vt:lpstr>Computed Properties</vt:lpstr>
      <vt:lpstr>Computed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dc:title>
  <dc:creator>Pramod Jana</dc:creator>
  <cp:lastModifiedBy>Pramod Jana</cp:lastModifiedBy>
  <cp:revision>5</cp:revision>
  <dcterms:created xsi:type="dcterms:W3CDTF">2022-12-25T05:48:03Z</dcterms:created>
  <dcterms:modified xsi:type="dcterms:W3CDTF">2022-12-25T14:06:34Z</dcterms:modified>
</cp:coreProperties>
</file>