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1381A-B3CF-4F20-8CA0-3D6AEC5B44B2}" v="2" dt="2022-12-12T05:32:3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6/11/relationships/changesInfo" Target="changesInfos/changesInfo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B3A1381A-B3CF-4F20-8CA0-3D6AEC5B44B2}"/>
    <pc:docChg chg="undo custSel modSld">
      <pc:chgData name="Jana, Pramod" userId="9d7ae763-7cdf-4ef2-bc00-3679debba132" providerId="ADAL" clId="{B3A1381A-B3CF-4F20-8CA0-3D6AEC5B44B2}" dt="2022-12-12T07:34:18.800" v="337" actId="14100"/>
      <pc:docMkLst>
        <pc:docMk/>
      </pc:docMkLst>
      <pc:sldChg chg="modSp mod">
        <pc:chgData name="Jana, Pramod" userId="9d7ae763-7cdf-4ef2-bc00-3679debba132" providerId="ADAL" clId="{B3A1381A-B3CF-4F20-8CA0-3D6AEC5B44B2}" dt="2022-12-12T05:28:48.621" v="41" actId="27636"/>
        <pc:sldMkLst>
          <pc:docMk/>
          <pc:sldMk cId="1426568478" sldId="264"/>
        </pc:sldMkLst>
        <pc:spChg chg="mod">
          <ac:chgData name="Jana, Pramod" userId="9d7ae763-7cdf-4ef2-bc00-3679debba132" providerId="ADAL" clId="{B3A1381A-B3CF-4F20-8CA0-3D6AEC5B44B2}" dt="2022-12-12T05:27:05.321" v="12" actId="27636"/>
          <ac:spMkLst>
            <pc:docMk/>
            <pc:sldMk cId="1426568478" sldId="264"/>
            <ac:spMk id="2" creationId="{31B1D637-3BFE-803A-64A3-94547CE09AE5}"/>
          </ac:spMkLst>
        </pc:spChg>
        <pc:spChg chg="mod">
          <ac:chgData name="Jana, Pramod" userId="9d7ae763-7cdf-4ef2-bc00-3679debba132" providerId="ADAL" clId="{B3A1381A-B3CF-4F20-8CA0-3D6AEC5B44B2}" dt="2022-12-12T05:28:48.621" v="41" actId="27636"/>
          <ac:spMkLst>
            <pc:docMk/>
            <pc:sldMk cId="1426568478" sldId="264"/>
            <ac:spMk id="3" creationId="{7A574EAA-0EDC-C9CA-9D88-302421F336EE}"/>
          </ac:spMkLst>
        </pc:spChg>
      </pc:sldChg>
      <pc:sldChg chg="modSp mod">
        <pc:chgData name="Jana, Pramod" userId="9d7ae763-7cdf-4ef2-bc00-3679debba132" providerId="ADAL" clId="{B3A1381A-B3CF-4F20-8CA0-3D6AEC5B44B2}" dt="2022-12-12T05:31:31.496" v="77" actId="27636"/>
        <pc:sldMkLst>
          <pc:docMk/>
          <pc:sldMk cId="3893151268" sldId="265"/>
        </pc:sldMkLst>
        <pc:spChg chg="mod">
          <ac:chgData name="Jana, Pramod" userId="9d7ae763-7cdf-4ef2-bc00-3679debba132" providerId="ADAL" clId="{B3A1381A-B3CF-4F20-8CA0-3D6AEC5B44B2}" dt="2022-12-12T05:29:17.840" v="45" actId="14100"/>
          <ac:spMkLst>
            <pc:docMk/>
            <pc:sldMk cId="3893151268" sldId="265"/>
            <ac:spMk id="2" creationId="{4A207264-025E-E3C7-C495-7FBBD7717E74}"/>
          </ac:spMkLst>
        </pc:spChg>
        <pc:spChg chg="mod">
          <ac:chgData name="Jana, Pramod" userId="9d7ae763-7cdf-4ef2-bc00-3679debba132" providerId="ADAL" clId="{B3A1381A-B3CF-4F20-8CA0-3D6AEC5B44B2}" dt="2022-12-12T05:31:31.496" v="77" actId="27636"/>
          <ac:spMkLst>
            <pc:docMk/>
            <pc:sldMk cId="3893151268" sldId="265"/>
            <ac:spMk id="3" creationId="{D1C186B1-78C2-C9AA-C757-B5048577BAFE}"/>
          </ac:spMkLst>
        </pc:spChg>
      </pc:sldChg>
      <pc:sldChg chg="addSp delSp modSp mod setBg">
        <pc:chgData name="Jana, Pramod" userId="9d7ae763-7cdf-4ef2-bc00-3679debba132" providerId="ADAL" clId="{B3A1381A-B3CF-4F20-8CA0-3D6AEC5B44B2}" dt="2022-12-12T05:34:57.705" v="125" actId="27636"/>
        <pc:sldMkLst>
          <pc:docMk/>
          <pc:sldMk cId="315933119" sldId="266"/>
        </pc:sldMkLst>
        <pc:spChg chg="mod">
          <ac:chgData name="Jana, Pramod" userId="9d7ae763-7cdf-4ef2-bc00-3679debba132" providerId="ADAL" clId="{B3A1381A-B3CF-4F20-8CA0-3D6AEC5B44B2}" dt="2022-12-12T05:34:57.705" v="125" actId="27636"/>
          <ac:spMkLst>
            <pc:docMk/>
            <pc:sldMk cId="315933119" sldId="266"/>
            <ac:spMk id="2" creationId="{193AB13F-5F7F-F81C-598D-52EC02F0B343}"/>
          </ac:spMkLst>
        </pc:spChg>
        <pc:spChg chg="mod">
          <ac:chgData name="Jana, Pramod" userId="9d7ae763-7cdf-4ef2-bc00-3679debba132" providerId="ADAL" clId="{B3A1381A-B3CF-4F20-8CA0-3D6AEC5B44B2}" dt="2022-12-12T05:34:18.582" v="121" actId="27636"/>
          <ac:spMkLst>
            <pc:docMk/>
            <pc:sldMk cId="315933119" sldId="266"/>
            <ac:spMk id="3" creationId="{44192E32-EAED-24DB-EC74-D2364B2CBACC}"/>
          </ac:spMkLst>
        </pc:spChg>
        <pc:spChg chg="add del">
          <ac:chgData name="Jana, Pramod" userId="9d7ae763-7cdf-4ef2-bc00-3679debba132" providerId="ADAL" clId="{B3A1381A-B3CF-4F20-8CA0-3D6AEC5B44B2}" dt="2022-12-12T05:32:35.587" v="84"/>
          <ac:spMkLst>
            <pc:docMk/>
            <pc:sldMk cId="315933119" sldId="266"/>
            <ac:spMk id="4" creationId="{8BFFB33B-BFAF-4432-9E7D-BDC5E9B298E5}"/>
          </ac:spMkLst>
        </pc:spChg>
      </pc:sldChg>
      <pc:sldChg chg="modSp mod">
        <pc:chgData name="Jana, Pramod" userId="9d7ae763-7cdf-4ef2-bc00-3679debba132" providerId="ADAL" clId="{B3A1381A-B3CF-4F20-8CA0-3D6AEC5B44B2}" dt="2022-12-12T05:36:05.480" v="145" actId="27636"/>
        <pc:sldMkLst>
          <pc:docMk/>
          <pc:sldMk cId="4049704700" sldId="267"/>
        </pc:sldMkLst>
        <pc:spChg chg="mod">
          <ac:chgData name="Jana, Pramod" userId="9d7ae763-7cdf-4ef2-bc00-3679debba132" providerId="ADAL" clId="{B3A1381A-B3CF-4F20-8CA0-3D6AEC5B44B2}" dt="2022-12-12T05:35:06.540" v="128" actId="27636"/>
          <ac:spMkLst>
            <pc:docMk/>
            <pc:sldMk cId="4049704700" sldId="267"/>
            <ac:spMk id="2" creationId="{DFF911A5-FC68-8EFD-6F7D-E820B88AADAF}"/>
          </ac:spMkLst>
        </pc:spChg>
        <pc:spChg chg="mod">
          <ac:chgData name="Jana, Pramod" userId="9d7ae763-7cdf-4ef2-bc00-3679debba132" providerId="ADAL" clId="{B3A1381A-B3CF-4F20-8CA0-3D6AEC5B44B2}" dt="2022-12-12T05:36:05.480" v="145" actId="27636"/>
          <ac:spMkLst>
            <pc:docMk/>
            <pc:sldMk cId="4049704700" sldId="267"/>
            <ac:spMk id="3" creationId="{FF2AAA2A-4627-78B7-7CA3-93D5DDD6A549}"/>
          </ac:spMkLst>
        </pc:spChg>
      </pc:sldChg>
      <pc:sldChg chg="modSp mod">
        <pc:chgData name="Jana, Pramod" userId="9d7ae763-7cdf-4ef2-bc00-3679debba132" providerId="ADAL" clId="{B3A1381A-B3CF-4F20-8CA0-3D6AEC5B44B2}" dt="2022-12-12T06:28:34.766" v="208" actId="27636"/>
        <pc:sldMkLst>
          <pc:docMk/>
          <pc:sldMk cId="650013579" sldId="268"/>
        </pc:sldMkLst>
        <pc:spChg chg="mod">
          <ac:chgData name="Jana, Pramod" userId="9d7ae763-7cdf-4ef2-bc00-3679debba132" providerId="ADAL" clId="{B3A1381A-B3CF-4F20-8CA0-3D6AEC5B44B2}" dt="2022-12-12T06:25:30.760" v="148" actId="14100"/>
          <ac:spMkLst>
            <pc:docMk/>
            <pc:sldMk cId="650013579" sldId="268"/>
            <ac:spMk id="2" creationId="{F87F143A-5B74-D1D9-9C40-B4F75C4710C9}"/>
          </ac:spMkLst>
        </pc:spChg>
        <pc:spChg chg="mod">
          <ac:chgData name="Jana, Pramod" userId="9d7ae763-7cdf-4ef2-bc00-3679debba132" providerId="ADAL" clId="{B3A1381A-B3CF-4F20-8CA0-3D6AEC5B44B2}" dt="2022-12-12T06:28:34.766" v="208" actId="27636"/>
          <ac:spMkLst>
            <pc:docMk/>
            <pc:sldMk cId="650013579" sldId="268"/>
            <ac:spMk id="3" creationId="{05CA4047-604A-1B53-91CB-FC628F6EAA6F}"/>
          </ac:spMkLst>
        </pc:spChg>
      </pc:sldChg>
      <pc:sldChg chg="modSp mod">
        <pc:chgData name="Jana, Pramod" userId="9d7ae763-7cdf-4ef2-bc00-3679debba132" providerId="ADAL" clId="{B3A1381A-B3CF-4F20-8CA0-3D6AEC5B44B2}" dt="2022-12-12T06:34:35.212" v="256" actId="15"/>
        <pc:sldMkLst>
          <pc:docMk/>
          <pc:sldMk cId="3490892966" sldId="269"/>
        </pc:sldMkLst>
        <pc:spChg chg="mod">
          <ac:chgData name="Jana, Pramod" userId="9d7ae763-7cdf-4ef2-bc00-3679debba132" providerId="ADAL" clId="{B3A1381A-B3CF-4F20-8CA0-3D6AEC5B44B2}" dt="2022-12-12T06:31:35.554" v="214" actId="27636"/>
          <ac:spMkLst>
            <pc:docMk/>
            <pc:sldMk cId="3490892966" sldId="269"/>
            <ac:spMk id="2" creationId="{F36E67A1-2061-E03D-4719-7A31EE409B53}"/>
          </ac:spMkLst>
        </pc:spChg>
        <pc:spChg chg="mod">
          <ac:chgData name="Jana, Pramod" userId="9d7ae763-7cdf-4ef2-bc00-3679debba132" providerId="ADAL" clId="{B3A1381A-B3CF-4F20-8CA0-3D6AEC5B44B2}" dt="2022-12-12T06:34:35.212" v="256" actId="15"/>
          <ac:spMkLst>
            <pc:docMk/>
            <pc:sldMk cId="3490892966" sldId="269"/>
            <ac:spMk id="3" creationId="{E15FCD1E-4587-9E85-FBD2-DC27A89314B5}"/>
          </ac:spMkLst>
        </pc:spChg>
      </pc:sldChg>
      <pc:sldChg chg="modSp mod">
        <pc:chgData name="Jana, Pramod" userId="9d7ae763-7cdf-4ef2-bc00-3679debba132" providerId="ADAL" clId="{B3A1381A-B3CF-4F20-8CA0-3D6AEC5B44B2}" dt="2022-12-12T07:32:11.135" v="298" actId="27636"/>
        <pc:sldMkLst>
          <pc:docMk/>
          <pc:sldMk cId="972233614" sldId="270"/>
        </pc:sldMkLst>
        <pc:spChg chg="mod">
          <ac:chgData name="Jana, Pramod" userId="9d7ae763-7cdf-4ef2-bc00-3679debba132" providerId="ADAL" clId="{B3A1381A-B3CF-4F20-8CA0-3D6AEC5B44B2}" dt="2022-12-12T07:28:54.601" v="261" actId="14100"/>
          <ac:spMkLst>
            <pc:docMk/>
            <pc:sldMk cId="972233614" sldId="270"/>
            <ac:spMk id="2" creationId="{D7065325-CA2E-A701-7B9A-27E5138B9D9D}"/>
          </ac:spMkLst>
        </pc:spChg>
        <pc:spChg chg="mod">
          <ac:chgData name="Jana, Pramod" userId="9d7ae763-7cdf-4ef2-bc00-3679debba132" providerId="ADAL" clId="{B3A1381A-B3CF-4F20-8CA0-3D6AEC5B44B2}" dt="2022-12-12T07:32:11.135" v="298" actId="27636"/>
          <ac:spMkLst>
            <pc:docMk/>
            <pc:sldMk cId="972233614" sldId="270"/>
            <ac:spMk id="3" creationId="{EC102868-037B-577E-D4A8-215C81BF8723}"/>
          </ac:spMkLst>
        </pc:spChg>
      </pc:sldChg>
      <pc:sldChg chg="modSp mod">
        <pc:chgData name="Jana, Pramod" userId="9d7ae763-7cdf-4ef2-bc00-3679debba132" providerId="ADAL" clId="{B3A1381A-B3CF-4F20-8CA0-3D6AEC5B44B2}" dt="2022-12-12T07:34:18.800" v="337" actId="14100"/>
        <pc:sldMkLst>
          <pc:docMk/>
          <pc:sldMk cId="1156729451" sldId="271"/>
        </pc:sldMkLst>
        <pc:spChg chg="mod">
          <ac:chgData name="Jana, Pramod" userId="9d7ae763-7cdf-4ef2-bc00-3679debba132" providerId="ADAL" clId="{B3A1381A-B3CF-4F20-8CA0-3D6AEC5B44B2}" dt="2022-12-12T07:33:42.592" v="305" actId="14100"/>
          <ac:spMkLst>
            <pc:docMk/>
            <pc:sldMk cId="1156729451" sldId="271"/>
            <ac:spMk id="2" creationId="{E07BCFEB-D754-39DF-6829-AC557FF956D3}"/>
          </ac:spMkLst>
        </pc:spChg>
        <pc:spChg chg="mod">
          <ac:chgData name="Jana, Pramod" userId="9d7ae763-7cdf-4ef2-bc00-3679debba132" providerId="ADAL" clId="{B3A1381A-B3CF-4F20-8CA0-3D6AEC5B44B2}" dt="2022-12-12T07:34:18.800" v="337" actId="14100"/>
          <ac:spMkLst>
            <pc:docMk/>
            <pc:sldMk cId="1156729451" sldId="271"/>
            <ac:spMk id="3" creationId="{7B9F39F9-B98E-1747-DCB0-C2BB4783BC8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B9FF3F-4980-497D-AFB6-E1538EF32FC7}" type="datetimeFigureOut">
              <a:rPr lang="en-IN" smtClean="0"/>
              <a:t>12-12-2022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45157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459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01632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897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35045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B9FF3F-4980-497D-AFB6-E1538EF32FC7}"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8463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B9FF3F-4980-497D-AFB6-E1538EF32FC7}"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69424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08375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958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87705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9FF3F-4980-497D-AFB6-E1538EF32FC7}"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40668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59941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9FF3F-4980-497D-AFB6-E1538EF32FC7}"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70720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9FF3F-4980-497D-AFB6-E1538EF32FC7}"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62984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9FF3F-4980-497D-AFB6-E1538EF32FC7}"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82019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395733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74276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B9FF3F-4980-497D-AFB6-E1538EF32FC7}" type="datetimeFigureOut">
              <a:rPr lang="en-IN" smtClean="0"/>
              <a:t>12-12-2022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6C5282-D9DF-42A5-819D-7DBD1B60332A}" type="slidenum">
              <a:rPr lang="en-IN" smtClean="0"/>
              <a:t>‹#›</a:t>
            </a:fld>
            <a:endParaRPr lang="en-IN"/>
          </a:p>
        </p:txBody>
      </p:sp>
    </p:spTree>
    <p:extLst>
      <p:ext uri="{BB962C8B-B14F-4D97-AF65-F5344CB8AC3E}">
        <p14:creationId xmlns:p14="http://schemas.microsoft.com/office/powerpoint/2010/main" val="41733922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what-is-the-purpose-of-self-executing-function-in-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rrow-functions-in-jav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0A-9277-6905-2F20-59207A20CD76}"/>
              </a:ext>
            </a:extLst>
          </p:cNvPr>
          <p:cNvSpPr>
            <a:spLocks noGrp="1"/>
          </p:cNvSpPr>
          <p:nvPr>
            <p:ph type="ctrTitle"/>
          </p:nvPr>
        </p:nvSpPr>
        <p:spPr/>
        <p:txBody>
          <a:bodyPr/>
          <a:lstStyle/>
          <a:p>
            <a:r>
              <a:rPr lang="en-IN" b="0" i="0" dirty="0">
                <a:effectLst/>
                <a:latin typeface="sofia-pro"/>
              </a:rPr>
              <a:t>Functional Programming</a:t>
            </a:r>
            <a:endParaRPr lang="en-IN" dirty="0"/>
          </a:p>
        </p:txBody>
      </p:sp>
      <p:sp>
        <p:nvSpPr>
          <p:cNvPr id="3" name="Subtitle 2">
            <a:extLst>
              <a:ext uri="{FF2B5EF4-FFF2-40B4-BE49-F238E27FC236}">
                <a16:creationId xmlns:a16="http://schemas.microsoft.com/office/drawing/2014/main" id="{760D7AB3-83DD-E1C0-FDBC-89D51B26187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897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7264-025E-E3C7-C495-7FBBD7717E74}"/>
              </a:ext>
            </a:extLst>
          </p:cNvPr>
          <p:cNvSpPr>
            <a:spLocks noGrp="1"/>
          </p:cNvSpPr>
          <p:nvPr>
            <p:ph type="title"/>
          </p:nvPr>
        </p:nvSpPr>
        <p:spPr>
          <a:xfrm>
            <a:off x="1141413" y="618518"/>
            <a:ext cx="9905998" cy="5530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D1C186B1-78C2-C9AA-C757-B5048577BAFE}"/>
              </a:ext>
            </a:extLst>
          </p:cNvPr>
          <p:cNvSpPr>
            <a:spLocks noGrp="1"/>
          </p:cNvSpPr>
          <p:nvPr>
            <p:ph idx="1"/>
          </p:nvPr>
        </p:nvSpPr>
        <p:spPr>
          <a:xfrm>
            <a:off x="1141412" y="1343025"/>
            <a:ext cx="9905999" cy="4991100"/>
          </a:xfrm>
        </p:spPr>
        <p:txBody>
          <a:bodyPr>
            <a:normAutofit fontScale="70000" lnSpcReduction="20000"/>
          </a:bodyPr>
          <a:lstStyle/>
          <a:p>
            <a:r>
              <a:rPr lang="en-US" b="1" i="0" dirty="0">
                <a:effectLst/>
                <a:latin typeface="sofia-pro"/>
              </a:rPr>
              <a:t>Example 1: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Using arrow function:</a:t>
            </a:r>
          </a:p>
          <a:p>
            <a:pPr marL="457200" lvl="1" indent="0">
              <a:buNone/>
            </a:pPr>
            <a:r>
              <a:rPr lang="en-US" dirty="0"/>
              <a:t>const </a:t>
            </a:r>
            <a:r>
              <a:rPr lang="en-US" dirty="0" err="1"/>
              <a:t>myFunction</a:t>
            </a:r>
            <a:r>
              <a:rPr lang="en-US" dirty="0"/>
              <a:t> = () =&gt;{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Explanation:</a:t>
            </a:r>
            <a:r>
              <a:rPr lang="en-US" b="0" i="0" dirty="0">
                <a:effectLst/>
                <a:latin typeface="sofia-pro"/>
              </a:rPr>
              <a:t> In the arrow function, we do not write the function keyword, so it is necessary to assign it to some kind of variable like here we have assigned to a constant variable named </a:t>
            </a:r>
            <a:r>
              <a:rPr lang="en-US" b="0" i="0" dirty="0" err="1">
                <a:effectLst/>
                <a:latin typeface="sofia-pro"/>
              </a:rPr>
              <a:t>myFunction</a:t>
            </a:r>
            <a:r>
              <a:rPr lang="en-US" b="0" i="0" dirty="0">
                <a:effectLst/>
                <a:latin typeface="sofia-pro"/>
              </a:rPr>
              <a:t>.</a:t>
            </a:r>
            <a:endParaRPr lang="en-IN" dirty="0"/>
          </a:p>
        </p:txBody>
      </p:sp>
    </p:spTree>
    <p:extLst>
      <p:ext uri="{BB962C8B-B14F-4D97-AF65-F5344CB8AC3E}">
        <p14:creationId xmlns:p14="http://schemas.microsoft.com/office/powerpoint/2010/main" val="389315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13F-5F7F-F81C-598D-52EC02F0B343}"/>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44192E32-EAED-24DB-EC74-D2364B2CBACC}"/>
              </a:ext>
            </a:extLst>
          </p:cNvPr>
          <p:cNvSpPr>
            <a:spLocks noGrp="1"/>
          </p:cNvSpPr>
          <p:nvPr>
            <p:ph idx="1"/>
          </p:nvPr>
        </p:nvSpPr>
        <p:spPr>
          <a:xfrm>
            <a:off x="1141412" y="1466850"/>
            <a:ext cx="9905999" cy="4667250"/>
          </a:xfrm>
        </p:spPr>
        <p:txBody>
          <a:bodyPr>
            <a:normAutofit fontScale="77500" lnSpcReduction="20000"/>
          </a:bodyPr>
          <a:lstStyle/>
          <a:p>
            <a:r>
              <a:rPr lang="en-US" b="1" i="0" dirty="0">
                <a:effectLst/>
                <a:latin typeface="sofia-pro"/>
              </a:rPr>
              <a:t>Example 2: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(num){</a:t>
            </a:r>
          </a:p>
          <a:p>
            <a:pPr marL="457200" lvl="1" indent="0">
              <a:buNone/>
            </a:pPr>
            <a:r>
              <a:rPr lang="en-US" dirty="0"/>
              <a:t>  return num*num;</a:t>
            </a:r>
          </a:p>
          <a:p>
            <a:pPr marL="457200" lvl="1" indent="0">
              <a:buNone/>
            </a:pPr>
            <a:r>
              <a:rPr lang="en-US" dirty="0"/>
              <a:t>}</a:t>
            </a:r>
          </a:p>
          <a:p>
            <a:pPr marL="457200" lvl="1" indent="0">
              <a:buNone/>
            </a:pPr>
            <a:r>
              <a:rPr lang="en-US" dirty="0"/>
              <a:t>console.log(</a:t>
            </a:r>
            <a:r>
              <a:rPr lang="en-US" dirty="0" err="1"/>
              <a:t>myFunction</a:t>
            </a:r>
            <a:r>
              <a:rPr lang="en-US" dirty="0"/>
              <a:t>(4));	//16</a:t>
            </a:r>
          </a:p>
          <a:p>
            <a:r>
              <a:rPr lang="en-US" b="1" i="0" dirty="0">
                <a:effectLst/>
                <a:latin typeface="sofia-pro"/>
              </a:rPr>
              <a:t>Using arrow function:</a:t>
            </a:r>
          </a:p>
          <a:p>
            <a:pPr marL="457200" lvl="1" indent="0">
              <a:buNone/>
            </a:pPr>
            <a:r>
              <a:rPr lang="en-US" dirty="0"/>
              <a:t>const </a:t>
            </a:r>
            <a:r>
              <a:rPr lang="en-US" dirty="0" err="1"/>
              <a:t>myFunction</a:t>
            </a:r>
            <a:r>
              <a:rPr lang="en-US" dirty="0"/>
              <a:t> = num =&gt; num*num;</a:t>
            </a:r>
          </a:p>
          <a:p>
            <a:pPr marL="457200" lvl="1" indent="0">
              <a:buNone/>
            </a:pPr>
            <a:r>
              <a:rPr lang="en-US" dirty="0"/>
              <a:t>// Equivalent to const </a:t>
            </a:r>
            <a:r>
              <a:rPr lang="en-US" dirty="0" err="1"/>
              <a:t>myFunction</a:t>
            </a:r>
            <a:r>
              <a:rPr lang="en-US" dirty="0"/>
              <a:t> = (num) =&gt;{ return num*num; }</a:t>
            </a:r>
          </a:p>
          <a:p>
            <a:pPr marL="457200" lvl="1" indent="0">
              <a:buNone/>
            </a:pPr>
            <a:r>
              <a:rPr lang="en-US" dirty="0"/>
              <a:t>console.log(</a:t>
            </a:r>
            <a:r>
              <a:rPr lang="en-US" dirty="0" err="1"/>
              <a:t>myFunction</a:t>
            </a:r>
            <a:r>
              <a:rPr lang="en-US" dirty="0"/>
              <a:t>(4));	//16</a:t>
            </a:r>
          </a:p>
          <a:p>
            <a:pPr marL="0" indent="0">
              <a:buNone/>
            </a:pPr>
            <a:r>
              <a:rPr lang="en-US" b="1" i="0" dirty="0">
                <a:effectLst/>
                <a:latin typeface="sofia-pro"/>
              </a:rPr>
              <a:t>Explanation: </a:t>
            </a:r>
            <a:r>
              <a:rPr lang="en-US" b="0" i="0" dirty="0">
                <a:effectLst/>
                <a:latin typeface="sofia-pro"/>
              </a:rPr>
              <a:t>When we have only one return expression in function, arrow syntax provides an easier way to write. We can drop the parenthesis of the parameter and also the return statement along with code blocks braces.</a:t>
            </a:r>
            <a:endParaRPr lang="en-IN" dirty="0"/>
          </a:p>
        </p:txBody>
      </p:sp>
    </p:spTree>
    <p:extLst>
      <p:ext uri="{BB962C8B-B14F-4D97-AF65-F5344CB8AC3E}">
        <p14:creationId xmlns:p14="http://schemas.microsoft.com/office/powerpoint/2010/main" val="31593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1A5-FC68-8EFD-6F7D-E820B88AADAF}"/>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FF2AAA2A-4627-78B7-7CA3-93D5DDD6A549}"/>
              </a:ext>
            </a:extLst>
          </p:cNvPr>
          <p:cNvSpPr>
            <a:spLocks noGrp="1"/>
          </p:cNvSpPr>
          <p:nvPr>
            <p:ph idx="1"/>
          </p:nvPr>
        </p:nvSpPr>
        <p:spPr>
          <a:xfrm>
            <a:off x="1141412" y="1485900"/>
            <a:ext cx="9905999" cy="4657725"/>
          </a:xfrm>
        </p:spPr>
        <p:txBody>
          <a:bodyPr>
            <a:normAutofit fontScale="70000" lnSpcReduction="20000"/>
          </a:bodyPr>
          <a:lstStyle/>
          <a:p>
            <a:pPr algn="just"/>
            <a:r>
              <a:rPr lang="en-US" b="1" i="0" dirty="0">
                <a:effectLst/>
                <a:latin typeface="sofia-pro"/>
              </a:rPr>
              <a:t>Limitations of Arrow Functions: </a:t>
            </a:r>
            <a:r>
              <a:rPr lang="en-US" b="0" i="0" dirty="0">
                <a:effectLst/>
                <a:latin typeface="sofia-pro"/>
              </a:rPr>
              <a:t>Earlier we have seen how easily we can create a function with the arrow syntax now it’s time to look upon some limitations also because they will not work similarly to normal functions in several situations.</a:t>
            </a:r>
          </a:p>
          <a:p>
            <a:pPr algn="just"/>
            <a:r>
              <a:rPr lang="en-US" b="1" i="0" dirty="0">
                <a:effectLst/>
                <a:latin typeface="sofia-pro"/>
              </a:rPr>
              <a:t>No binding of this keyword: </a:t>
            </a:r>
            <a:r>
              <a:rPr lang="en-US" b="0" i="0" dirty="0">
                <a:effectLst/>
                <a:latin typeface="sofia-pro"/>
              </a:rPr>
              <a:t>It cannot be used as a method because of not having a binding of this keyword. Arrow function contains the lexical </a:t>
            </a:r>
            <a:r>
              <a:rPr lang="en-US" b="0" i="1" dirty="0">
                <a:effectLst/>
                <a:latin typeface="sofia-pro"/>
              </a:rPr>
              <a:t>this</a:t>
            </a:r>
            <a:r>
              <a:rPr lang="en-US" b="1" i="1" dirty="0">
                <a:effectLst/>
                <a:latin typeface="sofia-pro"/>
              </a:rPr>
              <a:t> </a:t>
            </a:r>
            <a:r>
              <a:rPr lang="en-US" b="0" i="0" dirty="0">
                <a:effectLst/>
                <a:latin typeface="sofia-pro"/>
              </a:rPr>
              <a:t>instead of their own. The value of this will be based upon the scope in which they are defined. So the arrow function is defined in the window scope hence this will refer to the window object instead of the object in which the function has been written. There does not exist any property or method with ‘num’ hence undefined will be printed.</a:t>
            </a:r>
          </a:p>
          <a:p>
            <a:pPr marL="457200" lvl="1" indent="0">
              <a:buNone/>
            </a:pPr>
            <a:r>
              <a:rPr lang="en-IN" dirty="0"/>
              <a:t>var </a:t>
            </a:r>
            <a:r>
              <a:rPr lang="en-IN" dirty="0" err="1"/>
              <a:t>obj</a:t>
            </a:r>
            <a:r>
              <a:rPr lang="en-IN" dirty="0"/>
              <a:t> = {</a:t>
            </a:r>
          </a:p>
          <a:p>
            <a:pPr marL="457200" lvl="1" indent="0">
              <a:buNone/>
            </a:pPr>
            <a:r>
              <a:rPr lang="en-IN" dirty="0"/>
              <a:t>  </a:t>
            </a:r>
            <a:r>
              <a:rPr lang="en-IN" dirty="0" err="1"/>
              <a:t>num</a:t>
            </a:r>
            <a:r>
              <a:rPr lang="en-IN" dirty="0"/>
              <a:t>: 10,</a:t>
            </a:r>
          </a:p>
          <a:p>
            <a:pPr marL="457200" lvl="1" indent="0">
              <a:buNone/>
            </a:pPr>
            <a:r>
              <a:rPr lang="en-IN" dirty="0"/>
              <a:t>  </a:t>
            </a:r>
            <a:r>
              <a:rPr lang="en-IN" dirty="0" err="1"/>
              <a:t>myFunc</a:t>
            </a:r>
            <a:r>
              <a:rPr lang="en-IN" dirty="0"/>
              <a:t>: () =&gt; {console.log(</a:t>
            </a:r>
            <a:r>
              <a:rPr lang="en-IN" dirty="0" err="1"/>
              <a:t>this.num</a:t>
            </a:r>
            <a:r>
              <a:rPr lang="en-IN" dirty="0"/>
              <a:t>)}</a:t>
            </a:r>
          </a:p>
          <a:p>
            <a:pPr marL="457200" lvl="1" indent="0">
              <a:buNone/>
            </a:pPr>
            <a:r>
              <a:rPr lang="en-IN" dirty="0"/>
              <a:t>} </a:t>
            </a:r>
          </a:p>
          <a:p>
            <a:pPr marL="457200" lvl="1" indent="0">
              <a:buNone/>
            </a:pPr>
            <a:r>
              <a:rPr lang="en-IN" dirty="0" err="1"/>
              <a:t>obj.myFunc</a:t>
            </a:r>
            <a:r>
              <a:rPr lang="en-IN" dirty="0"/>
              <a:t>();	//undefined</a:t>
            </a:r>
          </a:p>
          <a:p>
            <a:r>
              <a:rPr lang="en-US" b="1" i="0" dirty="0">
                <a:effectLst/>
                <a:latin typeface="sofia-pro"/>
              </a:rPr>
              <a:t>Explanation: </a:t>
            </a:r>
            <a:r>
              <a:rPr lang="en-US" b="0" i="0" dirty="0">
                <a:effectLst/>
                <a:latin typeface="sofia-pro"/>
              </a:rPr>
              <a:t>The normal function contains </a:t>
            </a:r>
            <a:r>
              <a:rPr lang="en-US" b="0" i="1" dirty="0">
                <a:effectLst/>
                <a:latin typeface="sofia-pro"/>
              </a:rPr>
              <a:t>this</a:t>
            </a:r>
            <a:r>
              <a:rPr lang="en-US" b="0" i="0" dirty="0">
                <a:effectLst/>
                <a:latin typeface="sofia-pro"/>
              </a:rPr>
              <a:t> which refers to the object to which it belongs. Hence the function belongs to the </a:t>
            </a:r>
            <a:r>
              <a:rPr lang="en-US" b="0" i="1" dirty="0">
                <a:effectLst/>
                <a:latin typeface="sofia-pro"/>
              </a:rPr>
              <a:t>obj</a:t>
            </a:r>
            <a:r>
              <a:rPr lang="en-US" b="0" i="0" dirty="0">
                <a:effectLst/>
                <a:latin typeface="sofia-pro"/>
              </a:rPr>
              <a:t> object and property </a:t>
            </a:r>
            <a:r>
              <a:rPr lang="en-US" b="0" i="1" dirty="0">
                <a:effectLst/>
                <a:latin typeface="sofia-pro"/>
              </a:rPr>
              <a:t>num </a:t>
            </a:r>
            <a:r>
              <a:rPr lang="en-US" b="0" i="0" dirty="0">
                <a:effectLst/>
                <a:latin typeface="sofia-pro"/>
              </a:rPr>
              <a:t>exists inside it, so it will be printed successfully. </a:t>
            </a:r>
            <a:endParaRPr lang="en-IN" dirty="0"/>
          </a:p>
        </p:txBody>
      </p:sp>
    </p:spTree>
    <p:extLst>
      <p:ext uri="{BB962C8B-B14F-4D97-AF65-F5344CB8AC3E}">
        <p14:creationId xmlns:p14="http://schemas.microsoft.com/office/powerpoint/2010/main" val="40497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43A-5B74-D1D9-9C40-B4F75C4710C9}"/>
              </a:ext>
            </a:extLst>
          </p:cNvPr>
          <p:cNvSpPr>
            <a:spLocks noGrp="1"/>
          </p:cNvSpPr>
          <p:nvPr>
            <p:ph type="title"/>
          </p:nvPr>
        </p:nvSpPr>
        <p:spPr>
          <a:xfrm>
            <a:off x="1141413" y="618518"/>
            <a:ext cx="9905998" cy="535579"/>
          </a:xfrm>
        </p:spPr>
        <p:txBody>
          <a:bodyPr>
            <a:normAutofit/>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05CA4047-604A-1B53-91CB-FC628F6EAA6F}"/>
              </a:ext>
            </a:extLst>
          </p:cNvPr>
          <p:cNvSpPr>
            <a:spLocks noGrp="1"/>
          </p:cNvSpPr>
          <p:nvPr>
            <p:ph idx="1"/>
          </p:nvPr>
        </p:nvSpPr>
        <p:spPr>
          <a:xfrm>
            <a:off x="1141412" y="1340528"/>
            <a:ext cx="9905999" cy="5113538"/>
          </a:xfrm>
        </p:spPr>
        <p:txBody>
          <a:bodyPr>
            <a:normAutofit fontScale="55000" lnSpcReduction="20000"/>
          </a:bodyPr>
          <a:lstStyle/>
          <a:p>
            <a:r>
              <a:rPr lang="en-US" dirty="0"/>
              <a:t>A function is basically a user-defined structure of code which we can use any number of types by just calling its entity.</a:t>
            </a:r>
          </a:p>
          <a:p>
            <a:r>
              <a:rPr lang="en-US" dirty="0"/>
              <a:t>We can give any name to our defined functions and also pass any number of parameters to the function, even a non-</a:t>
            </a:r>
            <a:r>
              <a:rPr lang="en-US" dirty="0" err="1"/>
              <a:t>parameterised</a:t>
            </a:r>
            <a:r>
              <a:rPr lang="en-US" dirty="0"/>
              <a:t> function can also be valid.</a:t>
            </a:r>
          </a:p>
          <a:p>
            <a:r>
              <a:rPr lang="en-US" dirty="0"/>
              <a:t>Let us see the syntax of the Function declaration in JS:</a:t>
            </a:r>
          </a:p>
          <a:p>
            <a:pPr marL="457200" lvl="1" indent="0">
              <a:buNone/>
            </a:pPr>
            <a:r>
              <a:rPr lang="en-US" dirty="0"/>
              <a:t>function </a:t>
            </a:r>
            <a:r>
              <a:rPr lang="en-US" dirty="0" err="1"/>
              <a:t>FunctionName</a:t>
            </a:r>
            <a:r>
              <a:rPr lang="en-US" dirty="0"/>
              <a:t>(){</a:t>
            </a:r>
          </a:p>
          <a:p>
            <a:pPr marL="457200" lvl="1" indent="0">
              <a:buNone/>
            </a:pPr>
            <a:r>
              <a:rPr lang="en-US" dirty="0"/>
              <a:t>//body</a:t>
            </a:r>
          </a:p>
          <a:p>
            <a:pPr marL="457200" lvl="1" indent="0">
              <a:buNone/>
            </a:pPr>
            <a:r>
              <a:rPr lang="en-US" dirty="0"/>
              <a:t>}</a:t>
            </a:r>
          </a:p>
          <a:p>
            <a:r>
              <a:rPr lang="en-US" dirty="0"/>
              <a:t>In this defined function, we can observe the basic syntax of the function like the name of the function is </a:t>
            </a:r>
            <a:r>
              <a:rPr lang="en-US" dirty="0" err="1"/>
              <a:t>FunctionName</a:t>
            </a:r>
            <a:r>
              <a:rPr lang="en-US" dirty="0"/>
              <a:t> and in the parentheses after the name would be used to take the parameters in the function.</a:t>
            </a:r>
          </a:p>
          <a:p>
            <a:r>
              <a:rPr lang="en-US" dirty="0"/>
              <a:t>The parameters are the values which is passed to the function which can be used to take values to the functions, and the arguments are the values which can be used to pass the values to function from the calling part of the function.</a:t>
            </a:r>
          </a:p>
          <a:p>
            <a:r>
              <a:rPr lang="en-US" dirty="0"/>
              <a:t>Syntax of the Function Declaration using the parameters:</a:t>
            </a:r>
          </a:p>
          <a:p>
            <a:pPr marL="457200" lvl="1" indent="0">
              <a:buNone/>
            </a:pPr>
            <a:r>
              <a:rPr lang="en-US" dirty="0"/>
              <a:t>function </a:t>
            </a:r>
            <a:r>
              <a:rPr lang="en-US" dirty="0" err="1"/>
              <a:t>FunctionName</a:t>
            </a:r>
            <a:r>
              <a:rPr lang="en-US" dirty="0"/>
              <a:t>(Name){</a:t>
            </a:r>
          </a:p>
          <a:p>
            <a:pPr marL="457200" lvl="1" indent="0">
              <a:buNone/>
            </a:pPr>
            <a:r>
              <a:rPr lang="en-US" dirty="0"/>
              <a:t>//body</a:t>
            </a:r>
          </a:p>
          <a:p>
            <a:pPr marL="457200" lvl="1" indent="0">
              <a:buNone/>
            </a:pPr>
            <a:r>
              <a:rPr lang="en-US" dirty="0"/>
              <a:t>}</a:t>
            </a:r>
          </a:p>
          <a:p>
            <a:r>
              <a:rPr lang="en-US" dirty="0"/>
              <a:t>This is the given function which would be used to take the parameters of the key Name.</a:t>
            </a:r>
          </a:p>
          <a:p>
            <a:r>
              <a:rPr lang="en-US" dirty="0"/>
              <a:t>The following calling may be used to call the </a:t>
            </a:r>
            <a:r>
              <a:rPr lang="en-US" dirty="0" err="1"/>
              <a:t>parameterised</a:t>
            </a:r>
            <a:r>
              <a:rPr lang="en-US" dirty="0"/>
              <a:t> function:</a:t>
            </a:r>
          </a:p>
          <a:p>
            <a:r>
              <a:rPr lang="en-US" dirty="0" err="1"/>
              <a:t>FunctionName</a:t>
            </a:r>
            <a:r>
              <a:rPr lang="en-US" dirty="0"/>
              <a:t>(“</a:t>
            </a:r>
            <a:r>
              <a:rPr lang="en-US" dirty="0" err="1"/>
              <a:t>GeeksForGeeks</a:t>
            </a:r>
            <a:r>
              <a:rPr lang="en-US" dirty="0"/>
              <a:t>”);</a:t>
            </a:r>
            <a:endParaRPr lang="en-IN" dirty="0"/>
          </a:p>
        </p:txBody>
      </p:sp>
    </p:spTree>
    <p:extLst>
      <p:ext uri="{BB962C8B-B14F-4D97-AF65-F5344CB8AC3E}">
        <p14:creationId xmlns:p14="http://schemas.microsoft.com/office/powerpoint/2010/main" val="650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67A1-2061-E03D-4719-7A31EE409B53}"/>
              </a:ext>
            </a:extLst>
          </p:cNvPr>
          <p:cNvSpPr>
            <a:spLocks noGrp="1"/>
          </p:cNvSpPr>
          <p:nvPr>
            <p:ph type="title"/>
          </p:nvPr>
        </p:nvSpPr>
        <p:spPr>
          <a:xfrm>
            <a:off x="1141413" y="618518"/>
            <a:ext cx="9905998" cy="448281"/>
          </a:xfrm>
        </p:spPr>
        <p:txBody>
          <a:bodyPr>
            <a:normAutofit fontScale="90000"/>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E15FCD1E-4587-9E85-FBD2-DC27A89314B5}"/>
              </a:ext>
            </a:extLst>
          </p:cNvPr>
          <p:cNvSpPr>
            <a:spLocks noGrp="1"/>
          </p:cNvSpPr>
          <p:nvPr>
            <p:ph idx="1"/>
          </p:nvPr>
        </p:nvSpPr>
        <p:spPr>
          <a:xfrm>
            <a:off x="1141412" y="1198484"/>
            <a:ext cx="9905999" cy="5040997"/>
          </a:xfrm>
        </p:spPr>
        <p:txBody>
          <a:bodyPr>
            <a:normAutofit fontScale="47500" lnSpcReduction="20000"/>
          </a:bodyPr>
          <a:lstStyle/>
          <a:p>
            <a:pPr marL="0" indent="0">
              <a:buNone/>
            </a:pPr>
            <a:r>
              <a:rPr lang="en-US" dirty="0"/>
              <a:t>Example Code:</a:t>
            </a:r>
          </a:p>
          <a:p>
            <a:pPr marL="457200" lvl="1" indent="0">
              <a:buNone/>
            </a:pPr>
            <a:r>
              <a:rPr lang="en-US" dirty="0"/>
              <a:t>function Print(name){</a:t>
            </a:r>
          </a:p>
          <a:p>
            <a:pPr marL="457200" lvl="1" indent="0">
              <a:buNone/>
            </a:pPr>
            <a:r>
              <a:rPr lang="en-US" dirty="0"/>
              <a:t>console.log(${name});</a:t>
            </a:r>
          </a:p>
          <a:p>
            <a:pPr marL="457200" lvl="1" indent="0">
              <a:buNone/>
            </a:pPr>
            <a:r>
              <a:rPr lang="en-US" dirty="0"/>
              <a:t>}</a:t>
            </a:r>
          </a:p>
          <a:p>
            <a:pPr marL="457200" lvl="1" indent="0">
              <a:buNone/>
            </a:pPr>
            <a:r>
              <a:rPr lang="en-US" dirty="0"/>
              <a:t>Print(“</a:t>
            </a:r>
            <a:r>
              <a:rPr lang="en-US" dirty="0" err="1"/>
              <a:t>GeeksForGeeks</a:t>
            </a:r>
            <a:r>
              <a:rPr lang="en-US" dirty="0"/>
              <a:t>”);</a:t>
            </a:r>
          </a:p>
          <a:p>
            <a:pPr marL="457200" lvl="1" indent="0">
              <a:buNone/>
            </a:pPr>
            <a:r>
              <a:rPr lang="en-US" dirty="0"/>
              <a:t>Print(“Anupam Gupta”);</a:t>
            </a:r>
          </a:p>
          <a:p>
            <a:r>
              <a:rPr lang="en-US" dirty="0"/>
              <a:t>Output:</a:t>
            </a:r>
          </a:p>
          <a:p>
            <a:pPr marL="457200" lvl="1" indent="0">
              <a:buNone/>
            </a:pPr>
            <a:r>
              <a:rPr lang="en-US" dirty="0" err="1"/>
              <a:t>GeeksForGeeks</a:t>
            </a:r>
            <a:endParaRPr lang="en-US" dirty="0"/>
          </a:p>
          <a:p>
            <a:pPr marL="457200" lvl="1" indent="0">
              <a:buNone/>
            </a:pPr>
            <a:r>
              <a:rPr lang="en-US" dirty="0"/>
              <a:t>Anupam Gupta</a:t>
            </a:r>
          </a:p>
          <a:p>
            <a:r>
              <a:rPr lang="en-US" dirty="0"/>
              <a:t>The Function set of JS also contains a type of functions as:</a:t>
            </a:r>
          </a:p>
          <a:p>
            <a:r>
              <a:rPr lang="en-US" b="1" dirty="0"/>
              <a:t>Anonymous Functions:</a:t>
            </a:r>
          </a:p>
          <a:p>
            <a:r>
              <a:rPr lang="en-US" dirty="0"/>
              <a:t>The anonymous functions are basically the functions which can be passed to a variable without having its own identity.</a:t>
            </a:r>
          </a:p>
          <a:p>
            <a:r>
              <a:rPr lang="en-US" dirty="0"/>
              <a:t>Syntax:</a:t>
            </a:r>
          </a:p>
          <a:p>
            <a:pPr marL="457200" lvl="1" indent="0">
              <a:buNone/>
            </a:pPr>
            <a:r>
              <a:rPr lang="en-US" dirty="0"/>
              <a:t>let </a:t>
            </a:r>
            <a:r>
              <a:rPr lang="en-US" dirty="0" err="1"/>
              <a:t>AnonymousFunction</a:t>
            </a:r>
            <a:r>
              <a:rPr lang="en-US" dirty="0"/>
              <a:t> = Function(){</a:t>
            </a:r>
          </a:p>
          <a:p>
            <a:pPr marL="457200" lvl="1" indent="0">
              <a:buNone/>
            </a:pPr>
            <a:r>
              <a:rPr lang="en-US" dirty="0"/>
              <a:t>//Body</a:t>
            </a:r>
          </a:p>
          <a:p>
            <a:pPr marL="457200" lvl="1" indent="0">
              <a:buNone/>
            </a:pPr>
            <a:r>
              <a:rPr lang="en-US" dirty="0"/>
              <a:t>}</a:t>
            </a:r>
          </a:p>
          <a:p>
            <a:r>
              <a:rPr lang="en-US" dirty="0"/>
              <a:t>This </a:t>
            </a:r>
            <a:r>
              <a:rPr lang="en-US" dirty="0" err="1"/>
              <a:t>AnonymousFunction</a:t>
            </a:r>
            <a:r>
              <a:rPr lang="en-US" dirty="0"/>
              <a:t> is used to have the properties of the assigned function and it can also be called as the similar function like </a:t>
            </a:r>
            <a:r>
              <a:rPr lang="en-US" dirty="0" err="1"/>
              <a:t>AnonumousFunction</a:t>
            </a:r>
            <a:r>
              <a:rPr lang="en-US" dirty="0"/>
              <a:t>().</a:t>
            </a:r>
          </a:p>
          <a:p>
            <a:r>
              <a:rPr lang="en-US" dirty="0"/>
              <a:t>Also, if you trying to check the </a:t>
            </a:r>
            <a:r>
              <a:rPr lang="en-US" dirty="0" err="1"/>
              <a:t>typeOf</a:t>
            </a:r>
            <a:r>
              <a:rPr lang="en-US" dirty="0"/>
              <a:t> property of </a:t>
            </a:r>
            <a:r>
              <a:rPr lang="en-US" dirty="0" err="1"/>
              <a:t>AnnymousFunction</a:t>
            </a:r>
            <a:r>
              <a:rPr lang="en-US" dirty="0"/>
              <a:t>, then it will show function as the function has been assigned to the variable.</a:t>
            </a:r>
            <a:endParaRPr lang="en-IN" dirty="0"/>
          </a:p>
        </p:txBody>
      </p:sp>
    </p:spTree>
    <p:extLst>
      <p:ext uri="{BB962C8B-B14F-4D97-AF65-F5344CB8AC3E}">
        <p14:creationId xmlns:p14="http://schemas.microsoft.com/office/powerpoint/2010/main" val="349089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325-CA2E-A701-7B9A-27E5138B9D9D}"/>
              </a:ext>
            </a:extLst>
          </p:cNvPr>
          <p:cNvSpPr>
            <a:spLocks noGrp="1"/>
          </p:cNvSpPr>
          <p:nvPr>
            <p:ph type="title"/>
          </p:nvPr>
        </p:nvSpPr>
        <p:spPr>
          <a:xfrm>
            <a:off x="1141413" y="618518"/>
            <a:ext cx="9905998" cy="553334"/>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EC102868-037B-577E-D4A8-215C81BF8723}"/>
              </a:ext>
            </a:extLst>
          </p:cNvPr>
          <p:cNvSpPr>
            <a:spLocks noGrp="1"/>
          </p:cNvSpPr>
          <p:nvPr>
            <p:ph idx="1"/>
          </p:nvPr>
        </p:nvSpPr>
        <p:spPr>
          <a:xfrm>
            <a:off x="1141412" y="1171851"/>
            <a:ext cx="9905999" cy="5067631"/>
          </a:xfrm>
        </p:spPr>
        <p:txBody>
          <a:bodyPr>
            <a:normAutofit fontScale="55000" lnSpcReduction="20000"/>
          </a:bodyPr>
          <a:lstStyle/>
          <a:p>
            <a:r>
              <a:rPr lang="en-US" dirty="0"/>
              <a:t>A </a:t>
            </a:r>
            <a:r>
              <a:rPr lang="en-US" dirty="0" err="1"/>
              <a:t>javascript</a:t>
            </a:r>
            <a:r>
              <a:rPr lang="en-US" dirty="0"/>
              <a:t> function can take the parameters from the arguments through the call, in the same way, a </a:t>
            </a:r>
            <a:r>
              <a:rPr lang="en-US" dirty="0" err="1"/>
              <a:t>javaScript</a:t>
            </a:r>
            <a:r>
              <a:rPr lang="en-US" dirty="0"/>
              <a:t> function is allowed to return the computed data to the calling function.</a:t>
            </a:r>
          </a:p>
          <a:p>
            <a:r>
              <a:rPr lang="en-US" dirty="0"/>
              <a:t>Syntax:</a:t>
            </a:r>
          </a:p>
          <a:p>
            <a:pPr marL="457200" lvl="1" indent="0">
              <a:buNone/>
            </a:pPr>
            <a:r>
              <a:rPr lang="en-US" dirty="0"/>
              <a:t>function name(){</a:t>
            </a:r>
          </a:p>
          <a:p>
            <a:pPr marL="457200" lvl="1" indent="0">
              <a:buNone/>
            </a:pPr>
            <a:r>
              <a:rPr lang="en-US" dirty="0"/>
              <a:t>//body</a:t>
            </a:r>
          </a:p>
          <a:p>
            <a:pPr marL="457200" lvl="1" indent="0">
              <a:buNone/>
            </a:pPr>
            <a:r>
              <a:rPr lang="en-US" dirty="0"/>
              <a:t>Return “some data”;</a:t>
            </a:r>
          </a:p>
          <a:p>
            <a:pPr marL="457200" lvl="1" indent="0">
              <a:buNone/>
            </a:pPr>
            <a:r>
              <a:rPr lang="en-US" dirty="0"/>
              <a:t>}</a:t>
            </a:r>
          </a:p>
          <a:p>
            <a:r>
              <a:rPr lang="en-US" dirty="0"/>
              <a:t>The data which we are returning from the function will be </a:t>
            </a:r>
            <a:r>
              <a:rPr lang="en-US" dirty="0" err="1"/>
              <a:t>catched</a:t>
            </a:r>
            <a:r>
              <a:rPr lang="en-US" dirty="0"/>
              <a:t> to the calling function in the given following way:</a:t>
            </a:r>
          </a:p>
          <a:p>
            <a:pPr marL="457200" lvl="1" indent="0">
              <a:buNone/>
            </a:pPr>
            <a:r>
              <a:rPr lang="en-US" dirty="0"/>
              <a:t>     Const data = name();</a:t>
            </a:r>
          </a:p>
          <a:p>
            <a:r>
              <a:rPr lang="en-US" dirty="0"/>
              <a:t>The data variable will be storing the data which we are passing through the return statement of the function.</a:t>
            </a:r>
          </a:p>
          <a:p>
            <a:r>
              <a:rPr lang="en-US" dirty="0"/>
              <a:t>Example:</a:t>
            </a:r>
          </a:p>
          <a:p>
            <a:pPr marL="457200" lvl="1" indent="0">
              <a:buNone/>
            </a:pPr>
            <a:r>
              <a:rPr lang="en-US" dirty="0"/>
              <a:t>function sample(){</a:t>
            </a:r>
          </a:p>
          <a:p>
            <a:pPr marL="457200" lvl="1" indent="0">
              <a:buNone/>
            </a:pPr>
            <a:r>
              <a:rPr lang="en-US" dirty="0"/>
              <a:t>	return 3+2;</a:t>
            </a:r>
          </a:p>
          <a:p>
            <a:pPr marL="457200" lvl="1" indent="0">
              <a:buNone/>
            </a:pPr>
            <a:r>
              <a:rPr lang="en-US" dirty="0"/>
              <a:t>}</a:t>
            </a:r>
          </a:p>
          <a:p>
            <a:pPr marL="457200" lvl="1" indent="0">
              <a:buNone/>
            </a:pPr>
            <a:r>
              <a:rPr lang="en-US" dirty="0"/>
              <a:t>Var data = sample();</a:t>
            </a:r>
          </a:p>
          <a:p>
            <a:pPr marL="457200" lvl="1" indent="0">
              <a:buNone/>
            </a:pPr>
            <a:r>
              <a:rPr lang="en-US" dirty="0"/>
              <a:t>console.log(data);	//5</a:t>
            </a:r>
          </a:p>
          <a:p>
            <a:r>
              <a:rPr lang="en-US" dirty="0"/>
              <a:t>The undefined is the non-value in which the defined variable is not defined that which type of variable it is and it is not included with any type of the value.</a:t>
            </a:r>
            <a:endParaRPr lang="en-IN" dirty="0"/>
          </a:p>
        </p:txBody>
      </p:sp>
    </p:spTree>
    <p:extLst>
      <p:ext uri="{BB962C8B-B14F-4D97-AF65-F5344CB8AC3E}">
        <p14:creationId xmlns:p14="http://schemas.microsoft.com/office/powerpoint/2010/main" val="97223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FEB-D754-39DF-6829-AC557FF956D3}"/>
              </a:ext>
            </a:extLst>
          </p:cNvPr>
          <p:cNvSpPr>
            <a:spLocks noGrp="1"/>
          </p:cNvSpPr>
          <p:nvPr>
            <p:ph type="title"/>
          </p:nvPr>
        </p:nvSpPr>
        <p:spPr>
          <a:xfrm>
            <a:off x="1141413" y="618518"/>
            <a:ext cx="9905998" cy="588845"/>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7B9F39F9-B98E-1747-DCB0-C2BB4783BC8F}"/>
              </a:ext>
            </a:extLst>
          </p:cNvPr>
          <p:cNvSpPr>
            <a:spLocks noGrp="1"/>
          </p:cNvSpPr>
          <p:nvPr>
            <p:ph idx="1"/>
          </p:nvPr>
        </p:nvSpPr>
        <p:spPr>
          <a:xfrm>
            <a:off x="1141412" y="1207363"/>
            <a:ext cx="9905999" cy="4856086"/>
          </a:xfrm>
        </p:spPr>
        <p:txBody>
          <a:bodyPr>
            <a:normAutofit fontScale="55000" lnSpcReduction="20000"/>
          </a:bodyPr>
          <a:lstStyle/>
          <a:p>
            <a:r>
              <a:rPr lang="en-US" dirty="0"/>
              <a:t>Arrow Function:</a:t>
            </a:r>
          </a:p>
          <a:p>
            <a:r>
              <a:rPr lang="en-US" dirty="0"/>
              <a:t>Arrow functions are newly introduced in ES6 which can be used just as the replacement of the normal functions.</a:t>
            </a:r>
          </a:p>
          <a:p>
            <a:r>
              <a:rPr lang="en-US" dirty="0"/>
              <a:t>Syntax:</a:t>
            </a:r>
          </a:p>
          <a:p>
            <a:pPr marL="457200" lvl="1" indent="0">
              <a:buNone/>
            </a:pPr>
            <a:r>
              <a:rPr lang="en-US" dirty="0"/>
              <a:t>Const sample = () =&gt;{</a:t>
            </a:r>
          </a:p>
          <a:p>
            <a:pPr marL="457200" lvl="1" indent="0">
              <a:buNone/>
            </a:pPr>
            <a:r>
              <a:rPr lang="en-US" dirty="0"/>
              <a:t>//body };</a:t>
            </a:r>
          </a:p>
          <a:p>
            <a:r>
              <a:rPr lang="en-US" dirty="0"/>
              <a:t>This is a type of function in which the function named is sample and the parameters can be passed in the parentheses after the equal sign.</a:t>
            </a:r>
          </a:p>
          <a:p>
            <a:r>
              <a:rPr lang="en-US" dirty="0"/>
              <a:t>This function can be called as the same as we were calling the previous functions </a:t>
            </a:r>
          </a:p>
          <a:p>
            <a:r>
              <a:rPr lang="en-US" dirty="0"/>
              <a:t>// sample();</a:t>
            </a:r>
          </a:p>
          <a:p>
            <a:r>
              <a:rPr lang="en-US" dirty="0"/>
              <a:t>In this function if we just define a one line or inline function then there is no need of calling the return statement, but it can automatically pass the values back to the calling function.</a:t>
            </a:r>
          </a:p>
          <a:p>
            <a:r>
              <a:rPr lang="en-US" dirty="0"/>
              <a:t>Example code:</a:t>
            </a:r>
          </a:p>
          <a:p>
            <a:pPr marL="457200" lvl="1" indent="0">
              <a:buNone/>
            </a:pPr>
            <a:r>
              <a:rPr lang="en-US" dirty="0"/>
              <a:t>Const sample = (</a:t>
            </a:r>
            <a:r>
              <a:rPr lang="en-US" dirty="0" err="1"/>
              <a:t>x,y</a:t>
            </a:r>
            <a:r>
              <a:rPr lang="en-US" dirty="0"/>
              <a:t>) =&gt; </a:t>
            </a:r>
            <a:r>
              <a:rPr lang="en-US" dirty="0" err="1"/>
              <a:t>x+y</a:t>
            </a:r>
            <a:r>
              <a:rPr lang="en-US" dirty="0"/>
              <a:t>;</a:t>
            </a:r>
          </a:p>
          <a:p>
            <a:pPr marL="457200" lvl="1" indent="0">
              <a:buNone/>
            </a:pPr>
            <a:r>
              <a:rPr lang="en-US" dirty="0"/>
              <a:t>Const output = sample(12,13);</a:t>
            </a:r>
          </a:p>
          <a:p>
            <a:pPr marL="457200" lvl="1" indent="0">
              <a:buNone/>
            </a:pPr>
            <a:r>
              <a:rPr lang="en-US" dirty="0"/>
              <a:t>console.log(output);	//25</a:t>
            </a:r>
          </a:p>
          <a:p>
            <a:r>
              <a:rPr lang="en-US" dirty="0"/>
              <a:t>As you can see the arrow function sample is just passed a parameters and its still returned the correct value without using the return statement, so this is one of the benefit of using arrow functions.</a:t>
            </a:r>
            <a:endParaRPr lang="en-IN" dirty="0"/>
          </a:p>
        </p:txBody>
      </p:sp>
    </p:spTree>
    <p:extLst>
      <p:ext uri="{BB962C8B-B14F-4D97-AF65-F5344CB8AC3E}">
        <p14:creationId xmlns:p14="http://schemas.microsoft.com/office/powerpoint/2010/main" val="115672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0D2D-72FE-0A5F-B108-9E1417DBD3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259D0-EDC7-EBE0-9C92-BFFB668F162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442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E5AB-BB51-E7AB-FA93-F41A66E873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17BC69-1382-D1E9-9E26-79857452B4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2524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793-9F90-ABFB-7121-07D1F289DC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99F0BB-B6D8-36F9-5B85-8D25EBBBD0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10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D16-68C0-E29E-BB74-BF6FEFD59CBF}"/>
              </a:ext>
            </a:extLst>
          </p:cNvPr>
          <p:cNvSpPr>
            <a:spLocks noGrp="1"/>
          </p:cNvSpPr>
          <p:nvPr>
            <p:ph type="title"/>
          </p:nvPr>
        </p:nvSpPr>
        <p:spPr>
          <a:xfrm>
            <a:off x="1141413" y="618518"/>
            <a:ext cx="9905998" cy="825271"/>
          </a:xfrm>
        </p:spPr>
        <p:txBody>
          <a:bodyPr/>
          <a:lstStyle/>
          <a:p>
            <a:r>
              <a:rPr lang="en-IN" b="0" i="0" dirty="0">
                <a:effectLst/>
                <a:latin typeface="sofia-pro"/>
              </a:rPr>
              <a:t>Functions in JavaScript</a:t>
            </a:r>
            <a:endParaRPr lang="en-IN" dirty="0"/>
          </a:p>
        </p:txBody>
      </p:sp>
      <p:sp>
        <p:nvSpPr>
          <p:cNvPr id="3" name="Content Placeholder 2">
            <a:extLst>
              <a:ext uri="{FF2B5EF4-FFF2-40B4-BE49-F238E27FC236}">
                <a16:creationId xmlns:a16="http://schemas.microsoft.com/office/drawing/2014/main" id="{FDE3AFCD-6880-5EBA-F940-6DC00F52AECD}"/>
              </a:ext>
            </a:extLst>
          </p:cNvPr>
          <p:cNvSpPr>
            <a:spLocks noGrp="1"/>
          </p:cNvSpPr>
          <p:nvPr>
            <p:ph idx="1"/>
          </p:nvPr>
        </p:nvSpPr>
        <p:spPr>
          <a:xfrm>
            <a:off x="1141412" y="1700462"/>
            <a:ext cx="9905999" cy="4331369"/>
          </a:xfrm>
        </p:spPr>
        <p:txBody>
          <a:bodyPr>
            <a:normAutofit fontScale="85000" lnSpcReduction="20000"/>
          </a:bodyPr>
          <a:lstStyle/>
          <a:p>
            <a:pPr algn="just"/>
            <a:r>
              <a:rPr lang="en-US" sz="1600" b="0" i="0" dirty="0">
                <a:effectLst/>
                <a:latin typeface="sofia-pro"/>
              </a:rPr>
              <a:t>A function is a set of statements that take inputs, do some specific computation, and produces output. Basically, a function is a set of statements that perform some tasks or computations and returns the result to the user.</a:t>
            </a:r>
          </a:p>
          <a:p>
            <a:pPr algn="just"/>
            <a:r>
              <a:rPr lang="en-US" sz="1600" b="0" i="0" dirty="0">
                <a:effectLst/>
                <a:latin typeface="sofia-pro"/>
              </a:rPr>
              <a:t>The idea is to put some commonly or repeatedly done tasks together and make a function so that instead of writing the same code again and again for different inputs, we can call the function itself.</a:t>
            </a:r>
          </a:p>
          <a:p>
            <a:pPr algn="just"/>
            <a:r>
              <a:rPr lang="en-US" sz="1600" b="0" i="0" dirty="0">
                <a:effectLst/>
                <a:latin typeface="sofia-pro"/>
              </a:rPr>
              <a:t>Like other programming languages, JavaScript also supports the use of functions. You must already have seen some commonly used functions in JavaScript like </a:t>
            </a:r>
            <a:r>
              <a:rPr lang="en-US" sz="1600" b="1" i="0" dirty="0">
                <a:effectLst/>
                <a:latin typeface="sofia-pro"/>
              </a:rPr>
              <a:t>alert()</a:t>
            </a:r>
            <a:r>
              <a:rPr lang="en-US" sz="1600" b="0" i="0" dirty="0">
                <a:effectLst/>
                <a:latin typeface="sofia-pro"/>
              </a:rPr>
              <a:t>, this is a built-in function in JavaScript. But JavaScript allows us to create user-defined functions as well.</a:t>
            </a:r>
          </a:p>
          <a:p>
            <a:pPr algn="just"/>
            <a:r>
              <a:rPr lang="en-US" sz="1600" b="0" i="0" dirty="0">
                <a:effectLst/>
                <a:latin typeface="sofia-pro"/>
              </a:rPr>
              <a:t>We can create functions in JavaScript using the keyword </a:t>
            </a:r>
            <a:r>
              <a:rPr lang="en-US" sz="1600" b="0" i="1" dirty="0">
                <a:effectLst/>
                <a:latin typeface="sofia-pro"/>
              </a:rPr>
              <a:t>function</a:t>
            </a:r>
            <a:r>
              <a:rPr lang="en-US" sz="1600" b="0" i="0" dirty="0">
                <a:effectLst/>
                <a:latin typeface="sofia-pro"/>
              </a:rPr>
              <a:t>. The basic syntax to create a function in JavaScript is shown below.</a:t>
            </a:r>
          </a:p>
          <a:p>
            <a:pPr marL="0" indent="0">
              <a:buNone/>
            </a:pPr>
            <a:r>
              <a:rPr lang="en-IN" sz="1600" dirty="0"/>
              <a:t>Syntax</a:t>
            </a:r>
          </a:p>
          <a:p>
            <a:pPr marL="457200" lvl="1" indent="0">
              <a:buNone/>
            </a:pPr>
            <a:r>
              <a:rPr lang="en-US" sz="1400" dirty="0"/>
              <a:t>function </a:t>
            </a:r>
            <a:r>
              <a:rPr lang="en-US" sz="1400" dirty="0" err="1"/>
              <a:t>functionName</a:t>
            </a:r>
            <a:r>
              <a:rPr lang="en-US" sz="1400" dirty="0"/>
              <a:t>(Parameter1, Parameter2, ..)</a:t>
            </a:r>
          </a:p>
          <a:p>
            <a:pPr marL="457200" lvl="1" indent="0">
              <a:buNone/>
            </a:pPr>
            <a:r>
              <a:rPr lang="en-US" sz="1400" dirty="0"/>
              <a:t>{</a:t>
            </a:r>
          </a:p>
          <a:p>
            <a:pPr marL="457200" lvl="1" indent="0">
              <a:buNone/>
            </a:pPr>
            <a:r>
              <a:rPr lang="en-US" sz="1400" dirty="0"/>
              <a:t>    // Function body</a:t>
            </a:r>
          </a:p>
          <a:p>
            <a:pPr marL="457200" lvl="1" indent="0">
              <a:buNone/>
            </a:pPr>
            <a:r>
              <a:rPr lang="en-US" sz="1400" dirty="0"/>
              <a:t>}</a:t>
            </a:r>
            <a:endParaRPr lang="en-IN" sz="1400" dirty="0"/>
          </a:p>
          <a:p>
            <a:r>
              <a:rPr lang="en-US" sz="1400" b="0" i="0" dirty="0">
                <a:effectLst/>
                <a:latin typeface="sofia-pro"/>
              </a:rPr>
              <a:t>To create a function in JavaScript, we have to first use the keyword </a:t>
            </a:r>
            <a:r>
              <a:rPr lang="en-US" sz="1400" b="0" i="1" dirty="0">
                <a:effectLst/>
                <a:latin typeface="sofia-pro"/>
              </a:rPr>
              <a:t>function</a:t>
            </a:r>
            <a:r>
              <a:rPr lang="en-US" sz="1400" b="0" i="0" dirty="0">
                <a:effectLst/>
                <a:latin typeface="sofia-pro"/>
              </a:rPr>
              <a:t>, separated by name of function and parameters within parenthesis. The part of function inside the curly braces {} is the body of the function.</a:t>
            </a:r>
            <a:endParaRPr lang="en-US" sz="1800" dirty="0"/>
          </a:p>
        </p:txBody>
      </p:sp>
    </p:spTree>
    <p:extLst>
      <p:ext uri="{BB962C8B-B14F-4D97-AF65-F5344CB8AC3E}">
        <p14:creationId xmlns:p14="http://schemas.microsoft.com/office/powerpoint/2010/main" val="24617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F3A2-CDF6-4028-62F1-0C222EFC8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27A353-A732-47DC-40FF-ACA3D3F9B6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553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00B7-B97E-88C2-3BFD-AC1FEA9AC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924AEF-2AE4-1346-47EF-4C3EEEEEF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3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C025-4205-75A1-BECC-82CEFA583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C34E4-7F51-4854-368D-2A6D7D9F61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648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55D2-4CB0-CB24-A728-8326F5753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015D20-3861-D94E-410E-297DFCCE7D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6202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BEB6-2F1F-CB50-3E60-DFE8BAC7F5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FCEF3D-C2FD-FAA6-52A2-4009C054E7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526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22E-5662-96FD-FCEA-941D33E90C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6D6DEA-0B52-E700-B567-3173BAD85FE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6164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437-3303-926B-C4E6-8B5A55B64D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166612-3135-8298-6CC8-ED701F6901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490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0117-FCF9-48B9-CE30-BB9CFCE8EC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66E03-26D8-E608-92AE-F516ACDB42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15717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4F09-8CC8-72A9-DAC9-CD4699DF26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5F38E-8CB9-BE28-3B75-0B4A797F1B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7602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0EF9-2604-1A02-8393-E616BE1FA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08002-F45C-889D-05DF-F5C3CC86B2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4495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CCF-6A48-6508-0562-74ACEDD33242}"/>
              </a:ext>
            </a:extLst>
          </p:cNvPr>
          <p:cNvSpPr>
            <a:spLocks noGrp="1"/>
          </p:cNvSpPr>
          <p:nvPr>
            <p:ph type="title"/>
          </p:nvPr>
        </p:nvSpPr>
        <p:spPr>
          <a:xfrm>
            <a:off x="1141413" y="618518"/>
            <a:ext cx="9905998" cy="638782"/>
          </a:xfrm>
        </p:spPr>
        <p:txBody>
          <a:bodyPr/>
          <a:lstStyle/>
          <a:p>
            <a:r>
              <a:rPr lang="en-IN" b="1" i="0" dirty="0">
                <a:effectLst/>
                <a:latin typeface="sofia-pro"/>
              </a:rPr>
              <a:t>Function Definition</a:t>
            </a:r>
            <a:endParaRPr lang="en-IN" dirty="0"/>
          </a:p>
        </p:txBody>
      </p:sp>
      <p:sp>
        <p:nvSpPr>
          <p:cNvPr id="3" name="Content Placeholder 2">
            <a:extLst>
              <a:ext uri="{FF2B5EF4-FFF2-40B4-BE49-F238E27FC236}">
                <a16:creationId xmlns:a16="http://schemas.microsoft.com/office/drawing/2014/main" id="{6538B55D-9872-27D9-0919-1DC7B860EE8F}"/>
              </a:ext>
            </a:extLst>
          </p:cNvPr>
          <p:cNvSpPr>
            <a:spLocks noGrp="1"/>
          </p:cNvSpPr>
          <p:nvPr>
            <p:ph idx="1"/>
          </p:nvPr>
        </p:nvSpPr>
        <p:spPr>
          <a:xfrm>
            <a:off x="1141412" y="1345223"/>
            <a:ext cx="9905999" cy="4695092"/>
          </a:xfrm>
        </p:spPr>
        <p:txBody>
          <a:bodyPr>
            <a:normAutofit fontScale="62500" lnSpcReduction="20000"/>
          </a:bodyPr>
          <a:lstStyle/>
          <a:p>
            <a:pPr algn="just"/>
            <a:r>
              <a:rPr lang="en-US" b="0" i="0" dirty="0">
                <a:effectLst/>
                <a:latin typeface="sofia-pro"/>
              </a:rPr>
              <a:t>Before, using a user-defined function in JavaScript we have to create one. We can use the above syntax to create a function in JavaScript. A function definition is sometimes also termed as </a:t>
            </a:r>
            <a:r>
              <a:rPr lang="en-US" b="1" i="0" dirty="0">
                <a:effectLst/>
                <a:latin typeface="sofia-pro"/>
              </a:rPr>
              <a:t>function declaration</a:t>
            </a:r>
            <a:r>
              <a:rPr lang="en-US" b="0" i="0" dirty="0">
                <a:effectLst/>
                <a:latin typeface="sofia-pro"/>
              </a:rPr>
              <a:t> or </a:t>
            </a:r>
            <a:r>
              <a:rPr lang="en-US" b="1" i="0" dirty="0">
                <a:effectLst/>
                <a:latin typeface="sofia-pro"/>
              </a:rPr>
              <a:t>function statement</a:t>
            </a:r>
            <a:r>
              <a:rPr lang="en-US" b="0" i="0" dirty="0">
                <a:effectLst/>
                <a:latin typeface="sofia-pro"/>
              </a:rPr>
              <a:t>.</a:t>
            </a:r>
          </a:p>
          <a:p>
            <a:pPr algn="just"/>
            <a:r>
              <a:rPr lang="en-US" b="0" i="0" dirty="0">
                <a:effectLst/>
                <a:latin typeface="sofia-pro"/>
              </a:rPr>
              <a:t>Below are the rules for creating a function in JavaScript:</a:t>
            </a:r>
          </a:p>
          <a:p>
            <a:pPr algn="just">
              <a:buFont typeface="Arial" panose="020B0604020202020204" pitchFamily="34" charset="0"/>
              <a:buChar char="•"/>
            </a:pPr>
            <a:r>
              <a:rPr lang="en-US" b="0" i="0" dirty="0">
                <a:effectLst/>
                <a:latin typeface="sofia-pro"/>
              </a:rPr>
              <a:t>Every function should begin with the keyword </a:t>
            </a:r>
            <a:r>
              <a:rPr lang="en-US" b="0" i="1" dirty="0">
                <a:effectLst/>
                <a:latin typeface="sofia-pro"/>
              </a:rPr>
              <a:t>function</a:t>
            </a:r>
            <a:r>
              <a:rPr lang="en-US" b="0" i="0" dirty="0">
                <a:effectLst/>
                <a:latin typeface="sofia-pro"/>
              </a:rPr>
              <a:t> followed by,</a:t>
            </a:r>
          </a:p>
          <a:p>
            <a:pPr algn="just">
              <a:buFont typeface="Arial" panose="020B0604020202020204" pitchFamily="34" charset="0"/>
              <a:buChar char="•"/>
            </a:pPr>
            <a:r>
              <a:rPr lang="en-US" b="0" i="0" dirty="0">
                <a:effectLst/>
                <a:latin typeface="sofia-pro"/>
              </a:rPr>
              <a:t>A user defined function name which should be unique,</a:t>
            </a:r>
          </a:p>
          <a:p>
            <a:pPr algn="just">
              <a:buFont typeface="Arial" panose="020B0604020202020204" pitchFamily="34" charset="0"/>
              <a:buChar char="•"/>
            </a:pPr>
            <a:r>
              <a:rPr lang="en-US" b="0" i="0" dirty="0">
                <a:effectLst/>
                <a:latin typeface="sofia-pro"/>
              </a:rPr>
              <a:t>A list of parameters enclosed within parenthesis and separated by commas,</a:t>
            </a:r>
          </a:p>
          <a:p>
            <a:pPr algn="just">
              <a:buFont typeface="Arial" panose="020B0604020202020204" pitchFamily="34" charset="0"/>
              <a:buChar char="•"/>
            </a:pPr>
            <a:r>
              <a:rPr lang="en-US" b="0" i="0" dirty="0">
                <a:effectLst/>
                <a:latin typeface="sofia-pro"/>
              </a:rPr>
              <a:t>A list of statement composing the body of the function enclosed within curly braces {}.</a:t>
            </a:r>
          </a:p>
          <a:p>
            <a:pPr marL="0" indent="0">
              <a:buNone/>
            </a:pPr>
            <a:r>
              <a:rPr lang="en-IN" b="1" i="0" dirty="0">
                <a:effectLst/>
                <a:latin typeface="sofia-pro"/>
              </a:rPr>
              <a:t>Example</a:t>
            </a:r>
            <a:r>
              <a:rPr lang="en-IN" b="0" i="0" dirty="0">
                <a:effectLst/>
                <a:latin typeface="sofia-pro"/>
              </a:rPr>
              <a:t>:</a:t>
            </a:r>
          </a:p>
          <a:p>
            <a:pPr marL="457200" lvl="1" indent="0">
              <a:buNone/>
            </a:pPr>
            <a:r>
              <a:rPr lang="en-US" dirty="0"/>
              <a:t>function </a:t>
            </a:r>
            <a:r>
              <a:rPr lang="en-US" dirty="0" err="1"/>
              <a:t>calcAddition</a:t>
            </a:r>
            <a:r>
              <a:rPr lang="en-US" dirty="0"/>
              <a:t>(number1, number2) </a:t>
            </a:r>
          </a:p>
          <a:p>
            <a:pPr marL="457200" lvl="1" indent="0">
              <a:buNone/>
            </a:pPr>
            <a:r>
              <a:rPr lang="en-US" dirty="0"/>
              <a:t>{ </a:t>
            </a:r>
          </a:p>
          <a:p>
            <a:pPr marL="457200" lvl="1" indent="0">
              <a:buNone/>
            </a:pPr>
            <a:r>
              <a:rPr lang="en-US" dirty="0"/>
              <a:t>    return number1 + number2; </a:t>
            </a:r>
          </a:p>
          <a:p>
            <a:pPr marL="457200" lvl="1" indent="0">
              <a:buNone/>
            </a:pPr>
            <a:r>
              <a:rPr lang="en-US" dirty="0"/>
              <a:t>}</a:t>
            </a:r>
          </a:p>
          <a:p>
            <a:r>
              <a:rPr lang="en-US" b="0" i="0" dirty="0">
                <a:effectLst/>
                <a:latin typeface="sofia-pro"/>
              </a:rPr>
              <a:t>In the above example, we have created a function named </a:t>
            </a:r>
            <a:r>
              <a:rPr lang="en-US" b="0" i="0" dirty="0" err="1">
                <a:effectLst/>
                <a:latin typeface="sofia-pro"/>
              </a:rPr>
              <a:t>calcAddition</a:t>
            </a:r>
            <a:r>
              <a:rPr lang="en-US" b="0" i="0" dirty="0">
                <a:effectLst/>
                <a:latin typeface="sofia-pro"/>
              </a:rPr>
              <a:t>, this function accepts two numbers as parameters and returns the addition of these two numbers.</a:t>
            </a:r>
            <a:endParaRPr lang="en-IN" dirty="0"/>
          </a:p>
        </p:txBody>
      </p:sp>
    </p:spTree>
    <p:extLst>
      <p:ext uri="{BB962C8B-B14F-4D97-AF65-F5344CB8AC3E}">
        <p14:creationId xmlns:p14="http://schemas.microsoft.com/office/powerpoint/2010/main" val="2672751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D9FF-F883-9FA7-D75C-ECFDD2BA30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1543E8-8A7A-B1AB-E27B-1D25C56293C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9058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55D7-5D2E-5CA9-6626-1A367D7721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73E79-4E5D-F554-9F7F-D5ABF7C794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9365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3BF1-64DA-1948-10B9-14F5823C7A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34F122-28FA-CD90-6913-CEBDA86743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526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7B4F-8D43-29FE-2FC0-700F1A095C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B77106-D8CC-E4D6-B711-90937B9566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19513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F0CB-63D2-47C7-E96D-13CC98FB90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B6AE0-0D38-9DB9-1BB2-65394B8B75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44672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D09A-3779-7A57-4E40-0C81FB5795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4F8731-67C6-96EB-E7C8-DE602008E1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766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A886-1C6A-1EC7-28AC-0C688D458B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998817-727F-92A5-B9FF-C529BAF9E2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2624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59E2-6607-0F92-8F0B-F6612E3B1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7C5DE6-975C-0554-5F37-59600A4C48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1168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57E5-CFC3-9525-16C1-D291DC91CB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A18B91-1443-0A4A-E3E9-C18D71136A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2833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2928-E38D-A882-F9C8-5078116F5F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721FE-3AD1-CCF6-A9CE-E2F5DF1B45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388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4365-5BE7-946C-BA0C-85BAC3F6A10A}"/>
              </a:ext>
            </a:extLst>
          </p:cNvPr>
          <p:cNvSpPr>
            <a:spLocks noGrp="1"/>
          </p:cNvSpPr>
          <p:nvPr>
            <p:ph type="title"/>
          </p:nvPr>
        </p:nvSpPr>
        <p:spPr>
          <a:xfrm>
            <a:off x="1141413" y="618518"/>
            <a:ext cx="9905998" cy="753082"/>
          </a:xfrm>
        </p:spPr>
        <p:txBody>
          <a:bodyPr/>
          <a:lstStyle/>
          <a:p>
            <a:r>
              <a:rPr lang="en-IN" b="1" i="0" dirty="0">
                <a:effectLst/>
                <a:latin typeface="sofia-pro"/>
              </a:rPr>
              <a:t>Function Parameters</a:t>
            </a:r>
            <a:endParaRPr lang="en-IN" dirty="0"/>
          </a:p>
        </p:txBody>
      </p:sp>
      <p:sp>
        <p:nvSpPr>
          <p:cNvPr id="3" name="Content Placeholder 2">
            <a:extLst>
              <a:ext uri="{FF2B5EF4-FFF2-40B4-BE49-F238E27FC236}">
                <a16:creationId xmlns:a16="http://schemas.microsoft.com/office/drawing/2014/main" id="{9FD4FD65-9668-EB0D-F869-B7482397C245}"/>
              </a:ext>
            </a:extLst>
          </p:cNvPr>
          <p:cNvSpPr>
            <a:spLocks noGrp="1"/>
          </p:cNvSpPr>
          <p:nvPr>
            <p:ph idx="1"/>
          </p:nvPr>
        </p:nvSpPr>
        <p:spPr>
          <a:xfrm>
            <a:off x="1141412" y="1371600"/>
            <a:ext cx="9905999" cy="4867881"/>
          </a:xfrm>
        </p:spPr>
        <p:txBody>
          <a:bodyPr>
            <a:normAutofit fontScale="62500" lnSpcReduction="20000"/>
          </a:bodyPr>
          <a:lstStyle/>
          <a:p>
            <a:pPr algn="just"/>
            <a:r>
              <a:rPr lang="en-US" b="0" i="0" dirty="0">
                <a:effectLst/>
                <a:latin typeface="sofia-pro"/>
              </a:rPr>
              <a:t>Till now we have heard a lot about function parameters but haven’t discussed them in detail. Parameters are additional information passed to a function. For example, in the above example, the task of the function </a:t>
            </a:r>
            <a:r>
              <a:rPr lang="en-US" b="0" i="1" dirty="0" err="1">
                <a:effectLst/>
                <a:latin typeface="sofia-pro"/>
              </a:rPr>
              <a:t>calcAddition</a:t>
            </a:r>
            <a:r>
              <a:rPr lang="en-US" b="0" i="0" dirty="0">
                <a:effectLst/>
                <a:latin typeface="sofia-pro"/>
              </a:rPr>
              <a:t> is to calculate addition of two numbers. These two numbers on which we want to perform the addition operation are passed to this function as parameters. The parameters are passed to the function within parentheses after the function name and separated by commas. A function in JavaScript can have any number of parameters and also at the same time a function in JavaScript can not have a single parameter.</a:t>
            </a:r>
          </a:p>
          <a:p>
            <a:pPr algn="just"/>
            <a:r>
              <a:rPr lang="en-US" b="1" i="0" dirty="0">
                <a:effectLst/>
                <a:latin typeface="sofia-pro"/>
              </a:rPr>
              <a:t>Calling Functions</a:t>
            </a:r>
            <a:r>
              <a:rPr lang="en-US" b="0" i="0" dirty="0">
                <a:effectLst/>
                <a:latin typeface="sofia-pro"/>
              </a:rPr>
              <a:t>: After defining a function, the next step is to call them to make use of the function. We can call a function by using the function name separated by the value of parameters enclosed between parenthesis and a semicolon at the end. Below syntax shows how to call functions in JavaScript:</a:t>
            </a:r>
          </a:p>
          <a:p>
            <a:pPr marL="457200" lvl="1" indent="0">
              <a:buNone/>
            </a:pPr>
            <a:r>
              <a:rPr lang="en-IN" dirty="0" err="1"/>
              <a:t>functionName</a:t>
            </a:r>
            <a:r>
              <a:rPr lang="en-IN" dirty="0"/>
              <a:t>( Value1, Value2, ..);</a:t>
            </a:r>
          </a:p>
          <a:p>
            <a:r>
              <a:rPr lang="en-US" b="1" i="0" dirty="0">
                <a:effectLst/>
                <a:latin typeface="sofia-pro"/>
              </a:rPr>
              <a:t>Return Statement</a:t>
            </a:r>
            <a:r>
              <a:rPr lang="en-US" b="0" i="0" dirty="0">
                <a:effectLst/>
                <a:latin typeface="sofia-pro"/>
              </a:rPr>
              <a:t>: There are some situations when we want to return some values from a function after performing some operations. In such cases, we can make use of the return statement in JavaScript. This is an optional statement and most of the times the last statement in a JavaScript function. Look at our first example with the function named as </a:t>
            </a:r>
            <a:r>
              <a:rPr lang="en-US" b="0" i="1" dirty="0" err="1">
                <a:effectLst/>
                <a:latin typeface="sofia-pro"/>
              </a:rPr>
              <a:t>calcAddition</a:t>
            </a:r>
            <a:r>
              <a:rPr lang="en-US" b="0" i="0" dirty="0">
                <a:effectLst/>
                <a:latin typeface="sofia-pro"/>
              </a:rPr>
              <a:t>. This function is calculating two numbers and then returning the result. The most basic syntax of using the return statement is:</a:t>
            </a:r>
          </a:p>
          <a:p>
            <a:pPr marL="457200" lvl="1" indent="0">
              <a:buNone/>
            </a:pPr>
            <a:r>
              <a:rPr lang="en-IN" dirty="0"/>
              <a:t>return value;</a:t>
            </a:r>
            <a:endParaRPr lang="en-US" dirty="0">
              <a:latin typeface="sofia-pro"/>
            </a:endParaRPr>
          </a:p>
          <a:p>
            <a:r>
              <a:rPr lang="en-US" b="0" i="0" dirty="0">
                <a:effectLst/>
                <a:latin typeface="sofia-pro"/>
              </a:rPr>
              <a:t>The return statement begins with the keyword </a:t>
            </a:r>
            <a:r>
              <a:rPr lang="en-US" b="0" i="1" dirty="0">
                <a:effectLst/>
                <a:latin typeface="sofia-pro"/>
              </a:rPr>
              <a:t>return</a:t>
            </a:r>
            <a:r>
              <a:rPr lang="en-US" b="0" i="0" dirty="0">
                <a:effectLst/>
                <a:latin typeface="sofia-pro"/>
              </a:rPr>
              <a:t> separated by the value which we want to return from it. We can use an expression also instead of directly returning the value.</a:t>
            </a:r>
            <a:endParaRPr lang="en-IN" dirty="0"/>
          </a:p>
        </p:txBody>
      </p:sp>
    </p:spTree>
    <p:extLst>
      <p:ext uri="{BB962C8B-B14F-4D97-AF65-F5344CB8AC3E}">
        <p14:creationId xmlns:p14="http://schemas.microsoft.com/office/powerpoint/2010/main" val="521325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7CBD-5021-2BE5-ED90-A07407ECA0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26041F-022F-0926-7CA3-AAA3602695A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8801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B25D-CF77-8158-73E5-A47DA0FD0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3B5036-0F1A-1958-EF75-2680D99463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15893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4B4F-35D8-8F4C-D97D-9FB9A689C2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682F1D-DB83-614C-F781-CEC37D8AC03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9630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B587-ACFD-BC40-21B8-84783C9101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8DE181-D7B4-30CC-8862-9B9895B4EB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1368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E85-A4CC-C7AE-DA17-8162AF376980}"/>
              </a:ext>
            </a:extLst>
          </p:cNvPr>
          <p:cNvSpPr>
            <a:spLocks noGrp="1"/>
          </p:cNvSpPr>
          <p:nvPr>
            <p:ph type="title"/>
          </p:nvPr>
        </p:nvSpPr>
        <p:spPr>
          <a:xfrm>
            <a:off x="1141413" y="618518"/>
            <a:ext cx="9905998" cy="744290"/>
          </a:xfrm>
        </p:spPr>
        <p:txBody>
          <a:bodyPr/>
          <a:lstStyle/>
          <a:p>
            <a:r>
              <a:rPr lang="en-IN" b="0" i="0" dirty="0">
                <a:effectLst/>
                <a:latin typeface="sofia-pro"/>
              </a:rPr>
              <a:t>Anonymous Functions</a:t>
            </a:r>
            <a:endParaRPr lang="en-IN" dirty="0"/>
          </a:p>
        </p:txBody>
      </p:sp>
      <p:sp>
        <p:nvSpPr>
          <p:cNvPr id="3" name="Content Placeholder 2">
            <a:extLst>
              <a:ext uri="{FF2B5EF4-FFF2-40B4-BE49-F238E27FC236}">
                <a16:creationId xmlns:a16="http://schemas.microsoft.com/office/drawing/2014/main" id="{8326F1FC-39E0-79A0-ADFE-B42AD76CFFCD}"/>
              </a:ext>
            </a:extLst>
          </p:cNvPr>
          <p:cNvSpPr>
            <a:spLocks noGrp="1"/>
          </p:cNvSpPr>
          <p:nvPr>
            <p:ph idx="1"/>
          </p:nvPr>
        </p:nvSpPr>
        <p:spPr>
          <a:xfrm>
            <a:off x="1141412" y="1362808"/>
            <a:ext cx="9905999" cy="4642338"/>
          </a:xfrm>
        </p:spPr>
        <p:txBody>
          <a:bodyPr>
            <a:normAutofit fontScale="70000" lnSpcReduction="20000"/>
          </a:bodyPr>
          <a:lstStyle/>
          <a:p>
            <a:pPr algn="just"/>
            <a:r>
              <a:rPr lang="en-US" b="1" i="0" dirty="0">
                <a:effectLst/>
                <a:latin typeface="sofia-pro"/>
              </a:rPr>
              <a:t>Anonymous Function</a:t>
            </a:r>
            <a:r>
              <a:rPr lang="en-US" b="0" i="0" dirty="0">
                <a:effectLst/>
                <a:latin typeface="sofia-pro"/>
              </a:rPr>
              <a:t> is a function that does not have any name associated with it. Normally we use the </a:t>
            </a:r>
            <a:r>
              <a:rPr lang="en-US" b="0" i="1" dirty="0">
                <a:effectLst/>
                <a:latin typeface="sofia-pro"/>
              </a:rPr>
              <a:t>function </a:t>
            </a:r>
            <a:r>
              <a:rPr lang="en-US" b="0" i="0" dirty="0">
                <a:effectLst/>
                <a:latin typeface="sofia-pro"/>
              </a:rPr>
              <a:t>keyword before the function name to define a function in JavaScript. However, for anonymous functions in JavaScript, we use only the </a:t>
            </a:r>
            <a:r>
              <a:rPr lang="en-US" b="0" i="1" dirty="0">
                <a:effectLst/>
                <a:latin typeface="sofia-pro"/>
              </a:rPr>
              <a:t>function </a:t>
            </a:r>
            <a:r>
              <a:rPr lang="en-US" b="0" i="0" dirty="0">
                <a:effectLst/>
                <a:latin typeface="sofia-pro"/>
              </a:rPr>
              <a:t>keyword without the function name.</a:t>
            </a:r>
          </a:p>
          <a:p>
            <a:pPr algn="just"/>
            <a:r>
              <a:rPr lang="en-US" b="0" i="0" dirty="0">
                <a:effectLst/>
                <a:latin typeface="sofia-pro"/>
              </a:rPr>
              <a:t>An anonymous function is not accessible after its initial creation, it can only be accessed by a variable it is stored in as a </a:t>
            </a:r>
            <a:r>
              <a:rPr lang="en-US" b="0" i="1" dirty="0">
                <a:effectLst/>
                <a:latin typeface="sofia-pro"/>
              </a:rPr>
              <a:t>function as a value</a:t>
            </a:r>
            <a:r>
              <a:rPr lang="en-US" b="0" i="0" dirty="0">
                <a:effectLst/>
                <a:latin typeface="sofia-pro"/>
              </a:rPr>
              <a:t>. An anonymous function can also have multiple arguments, but only one expression.</a:t>
            </a:r>
          </a:p>
          <a:p>
            <a:pPr algn="just"/>
            <a:r>
              <a:rPr lang="en-US" b="1" i="0" dirty="0">
                <a:effectLst/>
                <a:latin typeface="sofia-pro"/>
              </a:rPr>
              <a:t>Syntax: </a:t>
            </a:r>
            <a:endParaRPr lang="en-US" b="0" i="0" dirty="0">
              <a:effectLst/>
              <a:latin typeface="sofia-pro"/>
            </a:endParaRPr>
          </a:p>
          <a:p>
            <a:pPr algn="just"/>
            <a:r>
              <a:rPr lang="en-US" b="0" i="0" dirty="0">
                <a:effectLst/>
                <a:latin typeface="sofia-pro"/>
              </a:rPr>
              <a:t>The syntax below illustrates the declaration of anonymous function using normal declaration:</a:t>
            </a:r>
          </a:p>
          <a:p>
            <a:pPr marL="457200" lvl="1" indent="0">
              <a:buNone/>
            </a:pPr>
            <a:r>
              <a:rPr lang="en-IN" dirty="0"/>
              <a:t>function() {</a:t>
            </a:r>
          </a:p>
          <a:p>
            <a:pPr marL="457200" lvl="1" indent="0">
              <a:buNone/>
            </a:pPr>
            <a:r>
              <a:rPr lang="en-IN" dirty="0"/>
              <a:t>    // Function Body</a:t>
            </a:r>
          </a:p>
          <a:p>
            <a:pPr marL="457200" lvl="1" indent="0">
              <a:buNone/>
            </a:pPr>
            <a:r>
              <a:rPr lang="en-IN" dirty="0"/>
              <a:t> }</a:t>
            </a:r>
          </a:p>
          <a:p>
            <a:r>
              <a:rPr lang="en-US" b="0" i="0" dirty="0">
                <a:effectLst/>
                <a:latin typeface="sofia-pro"/>
              </a:rPr>
              <a:t>We may also declare anonymous function using arrow function technique which is shown below:</a:t>
            </a:r>
            <a:endParaRPr lang="en-IN" b="0" i="0" dirty="0">
              <a:effectLst/>
              <a:latin typeface="sofia-pro"/>
            </a:endParaRPr>
          </a:p>
          <a:p>
            <a:pPr marL="457200" lvl="1" indent="0">
              <a:buNone/>
            </a:pPr>
            <a:r>
              <a:rPr lang="en-IN" dirty="0"/>
              <a:t>( () =&gt; {</a:t>
            </a:r>
          </a:p>
          <a:p>
            <a:pPr marL="457200" lvl="1" indent="0">
              <a:buNone/>
            </a:pPr>
            <a:r>
              <a:rPr lang="en-IN" dirty="0"/>
              <a:t>    // Function Body...</a:t>
            </a:r>
          </a:p>
          <a:p>
            <a:pPr marL="457200" lvl="1" indent="0">
              <a:buNone/>
            </a:pPr>
            <a:r>
              <a:rPr lang="en-IN" dirty="0"/>
              <a:t>} )();</a:t>
            </a:r>
          </a:p>
        </p:txBody>
      </p:sp>
    </p:spTree>
    <p:extLst>
      <p:ext uri="{BB962C8B-B14F-4D97-AF65-F5344CB8AC3E}">
        <p14:creationId xmlns:p14="http://schemas.microsoft.com/office/powerpoint/2010/main" val="25321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C5AE-9E1D-D694-DB77-53F6330F6AD6}"/>
              </a:ext>
            </a:extLst>
          </p:cNvPr>
          <p:cNvSpPr>
            <a:spLocks noGrp="1"/>
          </p:cNvSpPr>
          <p:nvPr>
            <p:ph type="title"/>
          </p:nvPr>
        </p:nvSpPr>
        <p:spPr>
          <a:xfrm>
            <a:off x="1141413" y="618518"/>
            <a:ext cx="9905998" cy="647574"/>
          </a:xfrm>
        </p:spPr>
        <p:txBody>
          <a:bodyPr>
            <a:no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57145F98-6FC7-5A5D-A4A8-17A7D0B8ABB9}"/>
              </a:ext>
            </a:extLst>
          </p:cNvPr>
          <p:cNvSpPr>
            <a:spLocks noGrp="1"/>
          </p:cNvSpPr>
          <p:nvPr>
            <p:ph idx="1"/>
          </p:nvPr>
        </p:nvSpPr>
        <p:spPr>
          <a:xfrm>
            <a:off x="1141412" y="1608992"/>
            <a:ext cx="9905999" cy="4563208"/>
          </a:xfrm>
        </p:spPr>
        <p:txBody>
          <a:bodyPr>
            <a:normAutofit fontScale="92500" lnSpcReduction="20000"/>
          </a:bodyPr>
          <a:lstStyle/>
          <a:p>
            <a:r>
              <a:rPr lang="en-US" b="1" i="0" dirty="0">
                <a:effectLst/>
                <a:latin typeface="sofia-pro"/>
              </a:rPr>
              <a:t>Example 1: </a:t>
            </a:r>
            <a:r>
              <a:rPr lang="en-US" b="0" i="0" dirty="0">
                <a:effectLst/>
                <a:latin typeface="sofia-pro"/>
              </a:rPr>
              <a:t>In this example, we define an anonymous function that prints a message to the console. The function is then stored in the </a:t>
            </a:r>
            <a:r>
              <a:rPr lang="en-US" b="0" i="1" dirty="0">
                <a:effectLst/>
                <a:latin typeface="sofia-pro"/>
              </a:rPr>
              <a:t>greet </a:t>
            </a:r>
            <a:r>
              <a:rPr lang="en-US" b="0" i="0" dirty="0">
                <a:effectLst/>
                <a:latin typeface="sofia-pro"/>
              </a:rPr>
              <a:t>variable. We can call the function by invoking </a:t>
            </a:r>
            <a:r>
              <a:rPr lang="en-US" b="0" i="1" dirty="0">
                <a:effectLst/>
                <a:latin typeface="sofia-pro"/>
              </a:rPr>
              <a:t>greet().</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a:t>
            </a:r>
          </a:p>
          <a:p>
            <a:pPr marL="457200" lvl="1" indent="0">
              <a:buNone/>
            </a:pPr>
            <a:r>
              <a:rPr lang="en-US" dirty="0"/>
              <a:t>greet(); //Welcome to </a:t>
            </a:r>
            <a:r>
              <a:rPr lang="en-US" dirty="0" err="1"/>
              <a:t>GeeksforGeeks</a:t>
            </a:r>
            <a:r>
              <a:rPr lang="en-US" dirty="0"/>
              <a:t>!</a:t>
            </a:r>
          </a:p>
          <a:p>
            <a:r>
              <a:rPr lang="en-US" b="1" i="0" dirty="0">
                <a:effectLst/>
                <a:latin typeface="sofia-pro"/>
              </a:rPr>
              <a:t>Example 2: </a:t>
            </a:r>
            <a:r>
              <a:rPr lang="en-US" b="0" i="0" dirty="0">
                <a:effectLst/>
                <a:latin typeface="sofia-pro"/>
              </a:rPr>
              <a:t>In this example, we pass arguments to the anonymous function.</a:t>
            </a:r>
          </a:p>
          <a:p>
            <a:pPr marL="457200" lvl="1" indent="0">
              <a:buNone/>
            </a:pPr>
            <a:r>
              <a:rPr lang="en-IN" dirty="0"/>
              <a:t>var greet = function (platform) {</a:t>
            </a:r>
          </a:p>
          <a:p>
            <a:pPr marL="457200" lvl="1" indent="0">
              <a:buNone/>
            </a:pPr>
            <a:r>
              <a:rPr lang="en-IN" dirty="0"/>
              <a:t>    console.log("Welcome to ", platform);</a:t>
            </a:r>
          </a:p>
          <a:p>
            <a:pPr marL="457200" lvl="1" indent="0">
              <a:buNone/>
            </a:pPr>
            <a:r>
              <a:rPr lang="en-IN" dirty="0"/>
              <a:t>};</a:t>
            </a:r>
          </a:p>
          <a:p>
            <a:pPr marL="457200" lvl="1" indent="0">
              <a:buNone/>
            </a:pPr>
            <a:r>
              <a:rPr lang="en-IN" dirty="0"/>
              <a:t>greet("</a:t>
            </a:r>
            <a:r>
              <a:rPr lang="en-IN" dirty="0" err="1"/>
              <a:t>GeeksforGeeks</a:t>
            </a:r>
            <a:r>
              <a:rPr lang="en-IN" dirty="0"/>
              <a:t>!"); //Welcome to  </a:t>
            </a:r>
            <a:r>
              <a:rPr lang="en-IN" dirty="0" err="1"/>
              <a:t>GeeksforGeeks</a:t>
            </a:r>
            <a:r>
              <a:rPr lang="en-IN" dirty="0"/>
              <a:t>!</a:t>
            </a:r>
          </a:p>
        </p:txBody>
      </p:sp>
    </p:spTree>
    <p:extLst>
      <p:ext uri="{BB962C8B-B14F-4D97-AF65-F5344CB8AC3E}">
        <p14:creationId xmlns:p14="http://schemas.microsoft.com/office/powerpoint/2010/main" val="164395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00A7-448B-668E-4B2A-142E09B8A8EE}"/>
              </a:ext>
            </a:extLst>
          </p:cNvPr>
          <p:cNvSpPr>
            <a:spLocks noGrp="1"/>
          </p:cNvSpPr>
          <p:nvPr>
            <p:ph type="title"/>
          </p:nvPr>
        </p:nvSpPr>
        <p:spPr>
          <a:xfrm>
            <a:off x="1141413" y="618518"/>
            <a:ext cx="9905998" cy="612405"/>
          </a:xfrm>
        </p:spPr>
        <p:txBody>
          <a:bodyPr>
            <a:norm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947C97DE-A477-9D92-E39B-CEE21BD41B9A}"/>
              </a:ext>
            </a:extLst>
          </p:cNvPr>
          <p:cNvSpPr>
            <a:spLocks noGrp="1"/>
          </p:cNvSpPr>
          <p:nvPr>
            <p:ph idx="1"/>
          </p:nvPr>
        </p:nvSpPr>
        <p:spPr>
          <a:xfrm>
            <a:off x="1141412" y="1292469"/>
            <a:ext cx="9905999" cy="4730262"/>
          </a:xfrm>
        </p:spPr>
        <p:txBody>
          <a:bodyPr>
            <a:normAutofit fontScale="92500" lnSpcReduction="10000"/>
          </a:bodyPr>
          <a:lstStyle/>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0" i="0" dirty="0">
                <a:effectLst/>
                <a:latin typeface="sofia-pro"/>
              </a:rPr>
              <a:t>As JavaScript supports Higher-Order Functions, we can also pass anonymous functions as parameters into another function.</a:t>
            </a:r>
          </a:p>
          <a:p>
            <a:pPr algn="just"/>
            <a:r>
              <a:rPr lang="en-US" sz="1600" b="1" i="0" dirty="0">
                <a:effectLst/>
                <a:latin typeface="sofia-pro"/>
              </a:rPr>
              <a:t>Example 3: </a:t>
            </a:r>
            <a:r>
              <a:rPr lang="en-US" sz="1600" b="0" i="0" dirty="0">
                <a:effectLst/>
                <a:latin typeface="sofia-pro"/>
              </a:rPr>
              <a:t>In this example, we pass an anonymous function as a callback function to the </a:t>
            </a:r>
            <a:r>
              <a:rPr lang="en-US" sz="1600" b="0" i="1" u="sng" strike="noStrike" dirty="0" err="1">
                <a:solidFill>
                  <a:srgbClr val="4183C4"/>
                </a:solidFill>
                <a:effectLst/>
                <a:latin typeface="sofia-pro"/>
                <a:hlinkClick r:id="rId3"/>
              </a:rPr>
              <a:t>setTimeout</a:t>
            </a:r>
            <a:r>
              <a:rPr lang="en-US" sz="1600" b="0" i="1" u="sng" strike="noStrike" dirty="0">
                <a:solidFill>
                  <a:srgbClr val="4183C4"/>
                </a:solidFill>
                <a:effectLst/>
                <a:latin typeface="sofia-pro"/>
                <a:hlinkClick r:id="rId3"/>
              </a:rPr>
              <a:t>()</a:t>
            </a:r>
            <a:r>
              <a:rPr lang="en-US" sz="1600" b="0" i="1" dirty="0">
                <a:effectLst/>
                <a:latin typeface="sofia-pro"/>
              </a:rPr>
              <a:t> </a:t>
            </a:r>
            <a:r>
              <a:rPr lang="en-US" sz="1600" b="0" i="0" dirty="0">
                <a:effectLst/>
                <a:latin typeface="sofia-pro"/>
              </a:rPr>
              <a:t>method. This executes this anonymous function 2000ms later.</a:t>
            </a:r>
          </a:p>
          <a:p>
            <a:pPr marL="457200" lvl="1" indent="0">
              <a:buNone/>
            </a:pPr>
            <a:r>
              <a:rPr lang="en-IN" sz="1400" dirty="0" err="1"/>
              <a:t>setTimeout</a:t>
            </a:r>
            <a:r>
              <a:rPr lang="en-IN" sz="1400" dirty="0"/>
              <a:t>(function () {</a:t>
            </a:r>
          </a:p>
          <a:p>
            <a:pPr marL="457200" lvl="1" indent="0">
              <a:buNone/>
            </a:pPr>
            <a:r>
              <a:rPr lang="en-IN" sz="1400" dirty="0"/>
              <a:t>    console.log("Welcome to </a:t>
            </a:r>
            <a:r>
              <a:rPr lang="en-IN" sz="1400" dirty="0" err="1"/>
              <a:t>GeeksforGeeks</a:t>
            </a:r>
            <a:r>
              <a:rPr lang="en-IN" sz="1400" dirty="0"/>
              <a:t>!");</a:t>
            </a:r>
          </a:p>
          <a:p>
            <a:pPr marL="457200" lvl="1" indent="0">
              <a:buNone/>
            </a:pPr>
            <a:r>
              <a:rPr lang="en-IN" sz="1400" dirty="0"/>
              <a:t>}, 2000); //Welcome to </a:t>
            </a:r>
            <a:r>
              <a:rPr lang="en-IN" sz="1400" dirty="0" err="1"/>
              <a:t>GeeksforGeeks</a:t>
            </a:r>
            <a:r>
              <a:rPr lang="en-IN" sz="1400" dirty="0"/>
              <a:t>!</a:t>
            </a:r>
          </a:p>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1" i="0" dirty="0">
                <a:effectLst/>
                <a:latin typeface="sofia-pro"/>
              </a:rPr>
              <a:t>Example 4: </a:t>
            </a:r>
            <a:r>
              <a:rPr lang="en-US" sz="1600" b="0" i="0" dirty="0">
                <a:effectLst/>
                <a:latin typeface="sofia-pro"/>
              </a:rPr>
              <a:t>In this example, we have created a self-executing function.</a:t>
            </a:r>
          </a:p>
          <a:p>
            <a:pPr marL="457200" lvl="1" indent="0">
              <a:buNone/>
            </a:pPr>
            <a:r>
              <a:rPr lang="en-US" sz="1400" dirty="0"/>
              <a:t>(function () {</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38153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35EE-4D4F-ED03-A16B-40CBC7598823}"/>
              </a:ext>
            </a:extLst>
          </p:cNvPr>
          <p:cNvSpPr>
            <a:spLocks noGrp="1"/>
          </p:cNvSpPr>
          <p:nvPr>
            <p:ph type="title"/>
          </p:nvPr>
        </p:nvSpPr>
        <p:spPr>
          <a:xfrm>
            <a:off x="1141413" y="618518"/>
            <a:ext cx="9905998" cy="550859"/>
          </a:xfrm>
        </p:spPr>
        <p:txBody>
          <a:bodyPr>
            <a:norm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8E66CB4B-0B7A-CC71-C920-3586D9FB511E}"/>
              </a:ext>
            </a:extLst>
          </p:cNvPr>
          <p:cNvSpPr>
            <a:spLocks noGrp="1"/>
          </p:cNvSpPr>
          <p:nvPr>
            <p:ph idx="1"/>
          </p:nvPr>
        </p:nvSpPr>
        <p:spPr>
          <a:xfrm>
            <a:off x="1141412" y="1468315"/>
            <a:ext cx="9905999" cy="4572000"/>
          </a:xfrm>
        </p:spPr>
        <p:txBody>
          <a:bodyPr>
            <a:normAutofit fontScale="92500" lnSpcReduction="10000"/>
          </a:bodyPr>
          <a:lstStyle/>
          <a:p>
            <a:pPr algn="just"/>
            <a:r>
              <a:rPr lang="en-US" sz="1600" b="1" i="0" dirty="0">
                <a:effectLst/>
                <a:latin typeface="sofia-pro"/>
              </a:rPr>
              <a:t>Arrow functions</a:t>
            </a:r>
            <a:endParaRPr lang="en-US" sz="1600" b="0" i="0" dirty="0">
              <a:effectLst/>
              <a:latin typeface="sofia-pro"/>
            </a:endParaRPr>
          </a:p>
          <a:p>
            <a:pPr algn="just"/>
            <a:r>
              <a:rPr lang="en-US" sz="1600" b="0" i="0" dirty="0">
                <a:effectLst/>
                <a:latin typeface="sofia-pro"/>
              </a:rPr>
              <a:t>ES6 introduced a new and shorter way of declaring an anonymous function, which is known as </a:t>
            </a:r>
            <a:r>
              <a:rPr lang="en-US" sz="1600" b="1" i="0" u="sng" strike="noStrike" dirty="0">
                <a:solidFill>
                  <a:srgbClr val="4183C4"/>
                </a:solidFill>
                <a:effectLst/>
                <a:latin typeface="sofia-pro"/>
                <a:hlinkClick r:id="rId2"/>
              </a:rPr>
              <a:t>Arrow Functions.</a:t>
            </a:r>
            <a:r>
              <a:rPr lang="en-US" sz="1600" b="1" i="0" dirty="0">
                <a:effectLst/>
                <a:latin typeface="sofia-pro"/>
              </a:rPr>
              <a:t> </a:t>
            </a:r>
            <a:r>
              <a:rPr lang="en-US" sz="1600" b="0" i="0" dirty="0">
                <a:effectLst/>
                <a:latin typeface="sofia-pro"/>
              </a:rPr>
              <a:t>In an Arrow function, everything remains the same, except here we don’t need the </a:t>
            </a:r>
            <a:r>
              <a:rPr lang="en-US" sz="1600" b="0" i="1" dirty="0">
                <a:effectLst/>
                <a:latin typeface="sofia-pro"/>
              </a:rPr>
              <a:t>function </a:t>
            </a:r>
            <a:r>
              <a:rPr lang="en-US" sz="1600" b="0" i="0" dirty="0">
                <a:effectLst/>
                <a:latin typeface="sofia-pro"/>
              </a:rPr>
              <a:t>keyword. Here, we define the function by a single parenthesis and then ‘=&gt;’ followed by the function body.</a:t>
            </a:r>
          </a:p>
          <a:p>
            <a:pPr algn="just"/>
            <a:r>
              <a:rPr lang="en-US" sz="1600" b="1" i="0" dirty="0">
                <a:effectLst/>
                <a:latin typeface="sofia-pro"/>
              </a:rPr>
              <a:t>Example 5:</a:t>
            </a:r>
            <a:endParaRPr lang="en-US" sz="1600" b="0" i="0" dirty="0">
              <a:effectLst/>
              <a:latin typeface="sofia-pro"/>
            </a:endParaRPr>
          </a:p>
          <a:p>
            <a:pPr marL="457200" lvl="1" indent="0">
              <a:buNone/>
            </a:pPr>
            <a:r>
              <a:rPr lang="en-US" sz="1400" dirty="0"/>
              <a:t>var greet = () =&gt;</a:t>
            </a:r>
          </a:p>
          <a:p>
            <a:pPr marL="457200" lvl="1" indent="0">
              <a:buNone/>
            </a:pPr>
            <a:r>
              <a:rPr lang="en-US" sz="1400" dirty="0"/>
              <a:t>{</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a:t>
            </a:r>
          </a:p>
          <a:p>
            <a:pPr marL="457200" lvl="1" indent="0">
              <a:buNone/>
            </a:pPr>
            <a:r>
              <a:rPr lang="en-US" sz="1400" dirty="0"/>
              <a:t>greet(); //Welcome to </a:t>
            </a:r>
            <a:r>
              <a:rPr lang="en-US" sz="1400" dirty="0" err="1"/>
              <a:t>GeeksforGeeks</a:t>
            </a:r>
            <a:r>
              <a:rPr lang="en-US" sz="1400" dirty="0"/>
              <a:t>!</a:t>
            </a:r>
          </a:p>
          <a:p>
            <a:pPr algn="just"/>
            <a:r>
              <a:rPr lang="en-US" sz="1600" b="0" i="0" dirty="0">
                <a:effectLst/>
                <a:latin typeface="sofia-pro"/>
              </a:rPr>
              <a:t>If we have only a single statement in the function body, we can even remove the curly braces.</a:t>
            </a:r>
          </a:p>
          <a:p>
            <a:pPr algn="just"/>
            <a:r>
              <a:rPr lang="en-US" sz="1600" b="1" i="0" dirty="0">
                <a:effectLst/>
                <a:latin typeface="sofia-pro"/>
              </a:rPr>
              <a:t>Example 6: </a:t>
            </a:r>
            <a:r>
              <a:rPr lang="en-US" sz="1600" b="0" i="0" dirty="0">
                <a:effectLst/>
                <a:latin typeface="sofia-pro"/>
              </a:rPr>
              <a:t>In this example, we create a self-executing function.</a:t>
            </a:r>
          </a:p>
          <a:p>
            <a:pPr marL="457200" lvl="1" indent="0">
              <a:buNone/>
            </a:pPr>
            <a:r>
              <a:rPr lang="en-US" sz="1400" dirty="0"/>
              <a:t>let greet = () =&gt; console.log("Welcome to </a:t>
            </a:r>
            <a:r>
              <a:rPr lang="en-US" sz="1400" dirty="0" err="1"/>
              <a:t>GeeksforGeeks</a:t>
            </a:r>
            <a:r>
              <a:rPr lang="en-US" sz="1400" dirty="0"/>
              <a:t>!");</a:t>
            </a:r>
          </a:p>
          <a:p>
            <a:pPr marL="457200" lvl="1" indent="0">
              <a:buNone/>
            </a:pPr>
            <a:r>
              <a:rPr lang="en-US" sz="1400" dirty="0"/>
              <a:t>greet();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18913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D637-3BFE-803A-64A3-94547CE09AE5}"/>
              </a:ext>
            </a:extLst>
          </p:cNvPr>
          <p:cNvSpPr>
            <a:spLocks noGrp="1"/>
          </p:cNvSpPr>
          <p:nvPr>
            <p:ph type="title"/>
          </p:nvPr>
        </p:nvSpPr>
        <p:spPr>
          <a:xfrm>
            <a:off x="1141413" y="618518"/>
            <a:ext cx="9905998" cy="5149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7A574EAA-0EDC-C9CA-9D88-302421F336EE}"/>
              </a:ext>
            </a:extLst>
          </p:cNvPr>
          <p:cNvSpPr>
            <a:spLocks noGrp="1"/>
          </p:cNvSpPr>
          <p:nvPr>
            <p:ph idx="1"/>
          </p:nvPr>
        </p:nvSpPr>
        <p:spPr>
          <a:xfrm>
            <a:off x="1141412" y="1352549"/>
            <a:ext cx="9905999" cy="5267325"/>
          </a:xfrm>
        </p:spPr>
        <p:txBody>
          <a:bodyPr>
            <a:normAutofit fontScale="62500" lnSpcReduction="20000"/>
          </a:bodyPr>
          <a:lstStyle/>
          <a:p>
            <a:pPr algn="just"/>
            <a:r>
              <a:rPr lang="en-US" b="0" i="0" dirty="0" err="1">
                <a:effectLst/>
                <a:latin typeface="sofia-pro"/>
              </a:rPr>
              <a:t>HFunction</a:t>
            </a:r>
            <a:r>
              <a:rPr lang="en-US" b="0" i="0" dirty="0">
                <a:effectLst/>
                <a:latin typeface="sofia-pro"/>
              </a:rPr>
              <a:t> in any programming language is the basic building block to create and combine the related bits of code. Every programming language provides certain kinds of practices to write any function. The arrow function syntax is one of the most used and efficient ones to create a function in JavaScript.</a:t>
            </a:r>
          </a:p>
          <a:p>
            <a:pPr algn="just"/>
            <a:r>
              <a:rPr lang="en-US" b="1" i="0" dirty="0">
                <a:effectLst/>
                <a:latin typeface="sofia-pro"/>
              </a:rPr>
              <a:t>How to create arrow function: </a:t>
            </a:r>
            <a:r>
              <a:rPr lang="en-US" b="0" i="0" dirty="0">
                <a:effectLst/>
                <a:latin typeface="sofia-pro"/>
              </a:rPr>
              <a:t>To write the arrow function, simply create any variable it can be const, let, or var but always do prefer with const to avoid unnecessary problems. And then assign the function code to the variable it. So from now, you can call that function by writing the parenthesis in front of that variable! With arrow function syntax, we consider function as an object and assign the definition to some variable. Following are the syntax of the arrow function:</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(param1, param2,   .... </a:t>
            </a:r>
            <a:r>
              <a:rPr lang="en-US" b="0" i="0" dirty="0" err="1">
                <a:effectLst/>
                <a:latin typeface="sofia-pro"/>
              </a:rPr>
              <a:t>paramN</a:t>
            </a:r>
            <a:r>
              <a:rPr lang="en-US" b="0" i="0" dirty="0">
                <a:effectLst/>
                <a:latin typeface="sofia-pro"/>
              </a:rPr>
              <a:t>) =&gt; { // function code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return param*param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param*param</a:t>
            </a:r>
          </a:p>
          <a:p>
            <a:pPr algn="just"/>
            <a:r>
              <a:rPr lang="en-US" b="0" i="0" dirty="0">
                <a:effectLst/>
                <a:latin typeface="sofia-pro"/>
              </a:rPr>
              <a:t>We can omit the {} parenthesis when there is only one statement and the JavaScript considers that statement as return value, also there is no need to write parenthesis () when there is only one parameter. The arrow function cannot contain the line break between the (params) and the arrow =&gt;, Also there should not be any space between the = and &gt; characters.  </a:t>
            </a:r>
            <a:endParaRPr lang="en-US" dirty="0">
              <a:latin typeface="sofia-pro"/>
            </a:endParaRPr>
          </a:p>
        </p:txBody>
      </p:sp>
    </p:spTree>
    <p:extLst>
      <p:ext uri="{BB962C8B-B14F-4D97-AF65-F5344CB8AC3E}">
        <p14:creationId xmlns:p14="http://schemas.microsoft.com/office/powerpoint/2010/main" val="14265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57A063-7FCB-4519-B9A9-D1134EF19C34}">
  <ds:schemaRefs>
    <ds:schemaRef ds:uri="http://schemas.microsoft.com/sharepoint/v3/contenttype/forms"/>
  </ds:schemaRefs>
</ds:datastoreItem>
</file>

<file path=customXml/itemProps2.xml><?xml version="1.0" encoding="utf-8"?>
<ds:datastoreItem xmlns:ds="http://schemas.openxmlformats.org/officeDocument/2006/customXml" ds:itemID="{4FC81294-C080-4FBF-B689-9B379BD39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983</TotalTime>
  <Words>2725</Words>
  <Application>Microsoft Office PowerPoint</Application>
  <PresentationFormat>Widescreen</PresentationFormat>
  <Paragraphs>194</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sofia-pro</vt:lpstr>
      <vt:lpstr>Tw Cen MT</vt:lpstr>
      <vt:lpstr>Circuit</vt:lpstr>
      <vt:lpstr>Functional Programming</vt:lpstr>
      <vt:lpstr>Functions in JavaScript</vt:lpstr>
      <vt:lpstr>Function Definition</vt:lpstr>
      <vt:lpstr>Function Parameters</vt:lpstr>
      <vt:lpstr>Anonymous Functions</vt:lpstr>
      <vt:lpstr>The below examples demonstrate anonymous functions.</vt:lpstr>
      <vt:lpstr>The below examples demonstrate anonymous functions.</vt:lpstr>
      <vt:lpstr>The below examples demonstrate anonymous functions.</vt:lpstr>
      <vt:lpstr>Arrow Function</vt:lpstr>
      <vt:lpstr>Arrow Function</vt:lpstr>
      <vt:lpstr>Arrow Function</vt:lpstr>
      <vt:lpstr>Arrow Function</vt:lpstr>
      <vt:lpstr>Function declaration and types of functions in JS</vt:lpstr>
      <vt:lpstr>Function declaration and types of functions in JS</vt:lpstr>
      <vt:lpstr>Understanding Arrow function, return and undefined in JS</vt:lpstr>
      <vt:lpstr>Understanding Arrow function, return and undefined in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Pramod Jana</dc:creator>
  <cp:lastModifiedBy>Jana, Pramod</cp:lastModifiedBy>
  <cp:revision>1</cp:revision>
  <dcterms:created xsi:type="dcterms:W3CDTF">2022-12-11T14:22:17Z</dcterms:created>
  <dcterms:modified xsi:type="dcterms:W3CDTF">2022-12-12T07:34:24Z</dcterms:modified>
</cp:coreProperties>
</file>