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3B9C7478-ACDD-474D-A6F9-7D5284BDB2F6}"/>
    <pc:docChg chg="custSel modSld">
      <pc:chgData name="Jana, Pramod" userId="9d7ae763-7cdf-4ef2-bc00-3679debba132" providerId="ADAL" clId="{3B9C7478-ACDD-474D-A6F9-7D5284BDB2F6}" dt="2023-01-12T08:09:38.550" v="18" actId="27636"/>
      <pc:docMkLst>
        <pc:docMk/>
      </pc:docMkLst>
      <pc:sldChg chg="modSp mod">
        <pc:chgData name="Jana, Pramod" userId="9d7ae763-7cdf-4ef2-bc00-3679debba132" providerId="ADAL" clId="{3B9C7478-ACDD-474D-A6F9-7D5284BDB2F6}" dt="2023-01-12T08:09:38.550" v="18" actId="27636"/>
        <pc:sldMkLst>
          <pc:docMk/>
          <pc:sldMk cId="1224093290" sldId="259"/>
        </pc:sldMkLst>
        <pc:spChg chg="mod">
          <ac:chgData name="Jana, Pramod" userId="9d7ae763-7cdf-4ef2-bc00-3679debba132" providerId="ADAL" clId="{3B9C7478-ACDD-474D-A6F9-7D5284BDB2F6}" dt="2023-01-12T08:09:36.170" v="16" actId="27636"/>
          <ac:spMkLst>
            <pc:docMk/>
            <pc:sldMk cId="1224093290" sldId="259"/>
            <ac:spMk id="2" creationId="{ACE88104-3728-5968-E18F-099944878A68}"/>
          </ac:spMkLst>
        </pc:spChg>
        <pc:spChg chg="mod">
          <ac:chgData name="Jana, Pramod" userId="9d7ae763-7cdf-4ef2-bc00-3679debba132" providerId="ADAL" clId="{3B9C7478-ACDD-474D-A6F9-7D5284BDB2F6}" dt="2023-01-12T08:09:38.550" v="18" actId="27636"/>
          <ac:spMkLst>
            <pc:docMk/>
            <pc:sldMk cId="1224093290" sldId="259"/>
            <ac:spMk id="3" creationId="{DCE7748B-7871-295E-CB58-7C87261EE0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E98252-2EB3-42C8-A6E0-181109C3CFD3}" type="datetimeFigureOut">
              <a:rPr lang="en-IN" smtClean="0"/>
              <a:t>12-01-2023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3E836DA-3651-49DD-ACFE-4A00CCF98F8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8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241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436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51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98252-2EB3-42C8-A6E0-181109C3CFD3}"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9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98252-2EB3-42C8-A6E0-181109C3CFD3}"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1188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98252-2EB3-42C8-A6E0-181109C3CFD3}"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106378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98252-2EB3-42C8-A6E0-181109C3CFD3}"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7779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8252-2EB3-42C8-A6E0-181109C3CFD3}"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3006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348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88963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CE98252-2EB3-42C8-A6E0-181109C3CFD3}" type="datetimeFigureOut">
              <a:rPr lang="en-IN" smtClean="0"/>
              <a:t>12-01-2023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3E836DA-3651-49DD-ACFE-4A00CCF98F8A}" type="slidenum">
              <a:rPr lang="en-IN" smtClean="0"/>
              <a:t>‹#›</a:t>
            </a:fld>
            <a:endParaRPr lang="en-IN"/>
          </a:p>
        </p:txBody>
      </p:sp>
    </p:spTree>
    <p:extLst>
      <p:ext uri="{BB962C8B-B14F-4D97-AF65-F5344CB8AC3E}">
        <p14:creationId xmlns:p14="http://schemas.microsoft.com/office/powerpoint/2010/main" val="37173412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1A7-BACB-121A-BCE3-58174F1729D6}"/>
              </a:ext>
            </a:extLst>
          </p:cNvPr>
          <p:cNvSpPr>
            <a:spLocks noGrp="1"/>
          </p:cNvSpPr>
          <p:nvPr>
            <p:ph type="ctrTitle"/>
          </p:nvPr>
        </p:nvSpPr>
        <p:spPr/>
        <p:txBody>
          <a:bodyPr/>
          <a:lstStyle/>
          <a:p>
            <a:r>
              <a:rPr lang="en-IN" dirty="0"/>
              <a:t>Document Object Model</a:t>
            </a:r>
          </a:p>
        </p:txBody>
      </p:sp>
      <p:sp>
        <p:nvSpPr>
          <p:cNvPr id="3" name="Subtitle 2">
            <a:extLst>
              <a:ext uri="{FF2B5EF4-FFF2-40B4-BE49-F238E27FC236}">
                <a16:creationId xmlns:a16="http://schemas.microsoft.com/office/drawing/2014/main" id="{9F4A9041-5B45-02CC-6055-EFF34248BD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825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699E-2DC8-B56E-26B0-1B3A61337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0EA1B0-0F19-A6F4-2220-86741B9FB1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2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346F-49E5-7FAD-E01A-B9ACBB360C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255D8-D0D5-9DB3-37ED-562692E1D9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596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4942-1862-6A3A-870A-DDE12A2B54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B71620-B45D-92E0-5391-096ECF30F5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02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94F7-09C9-ACE7-EE82-B5D7197C1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654994-FE0B-6F7B-B2D8-4E2483B16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2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56C-92C8-A492-5F2D-D14B1BD637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F0093-61F1-567F-8676-A89E25B98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846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4028-9AB9-EC36-76BF-F07B941905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5155C-ADB3-1FB5-4565-6FD3FC79C7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109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7F7C-B7D1-B971-4716-F196FF4400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CEC2E8-7A16-4C93-63DF-9C7A4663C1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812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4CC-4A6D-703E-FF68-063796870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7F06F2-2E45-05B2-ACBA-EF78DDBD21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9259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022-9853-5C5A-EE8B-5D3FDD93E1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61976-6914-277F-8545-578DB06E0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24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27B-9C78-65BE-A8AE-9CC96579C6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53A31-0258-CFA4-BAB3-B8AC037D95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214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ACB0-2F40-1521-DB72-56D5D1B6464F}"/>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F64AB407-B72C-87CF-D363-C413CBA43150}"/>
              </a:ext>
            </a:extLst>
          </p:cNvPr>
          <p:cNvSpPr>
            <a:spLocks noGrp="1"/>
          </p:cNvSpPr>
          <p:nvPr>
            <p:ph idx="1"/>
          </p:nvPr>
        </p:nvSpPr>
        <p:spPr>
          <a:xfrm>
            <a:off x="1143000" y="1498861"/>
            <a:ext cx="9872871" cy="4864231"/>
          </a:xfrm>
        </p:spPr>
        <p:txBody>
          <a:bodyPr>
            <a:normAutofit fontScale="92500" lnSpcReduction="10000"/>
          </a:bodyPr>
          <a:lstStyle/>
          <a:p>
            <a:r>
              <a:rPr lang="en-US" sz="1600" b="0" i="0" dirty="0">
                <a:effectLst/>
                <a:latin typeface="sofia-pro"/>
              </a:rPr>
              <a:t>The Document Object Model (DOM) is a </a:t>
            </a:r>
            <a:r>
              <a:rPr lang="en-US" sz="1600" b="1" i="1" dirty="0">
                <a:effectLst/>
                <a:latin typeface="sofia-pro"/>
              </a:rPr>
              <a:t>programming interface</a:t>
            </a:r>
            <a:r>
              <a:rPr lang="en-US" sz="1600" b="0" i="0" dirty="0">
                <a:effectLst/>
                <a:latin typeface="sofia-pro"/>
              </a:rPr>
              <a:t> for </a:t>
            </a:r>
            <a:r>
              <a:rPr lang="en-US" sz="1600" b="1" i="0" dirty="0">
                <a:effectLst/>
                <a:latin typeface="sofia-pro"/>
              </a:rPr>
              <a:t>HTML(Hypertext Markup Language)</a:t>
            </a:r>
            <a:r>
              <a:rPr lang="en-US" sz="1600" b="0" i="0" dirty="0">
                <a:effectLst/>
                <a:latin typeface="sofia-pro"/>
              </a:rPr>
              <a:t> and </a:t>
            </a:r>
            <a:r>
              <a:rPr lang="en-US" sz="1600" b="1" i="0" dirty="0">
                <a:effectLst/>
                <a:latin typeface="sofia-pro"/>
              </a:rPr>
              <a:t>XML</a:t>
            </a:r>
            <a:r>
              <a:rPr lang="en-US" sz="1600" b="0" i="0" dirty="0">
                <a:effectLst/>
                <a:latin typeface="sofia-pro"/>
              </a:rPr>
              <a:t>(Extensible markup language) documents. It defines the </a:t>
            </a:r>
            <a:r>
              <a:rPr lang="en-US" sz="1600" b="1" i="0" dirty="0">
                <a:effectLst/>
                <a:latin typeface="sofia-pro"/>
              </a:rPr>
              <a:t>logical structure</a:t>
            </a:r>
            <a:r>
              <a:rPr lang="en-US" sz="1600" b="0" i="0" dirty="0">
                <a:effectLst/>
                <a:latin typeface="sofia-pro"/>
              </a:rPr>
              <a:t> of documents and the way a document is accessed and manipulated.</a:t>
            </a:r>
          </a:p>
          <a:p>
            <a:pPr lvl="1"/>
            <a:r>
              <a:rPr lang="en-US" sz="1600" b="1" i="0" dirty="0">
                <a:effectLst/>
                <a:latin typeface="sofia-pro"/>
              </a:rPr>
              <a:t>Note</a:t>
            </a:r>
            <a:r>
              <a:rPr lang="en-US" sz="1600" b="0" i="0" dirty="0">
                <a:effectLst/>
                <a:latin typeface="sofia-pro"/>
              </a:rPr>
              <a:t>: It is called a Logical structure because DOM doesn’t specify any relationship between objects. </a:t>
            </a:r>
          </a:p>
          <a:p>
            <a:r>
              <a:rPr lang="en-US" sz="1600" b="0" i="0" dirty="0">
                <a:effectLst/>
                <a:latin typeface="sofia-pro"/>
              </a:rPr>
              <a:t>DOM is a way to represent the webpage in a structured hierarchical way so that it will become easier for programmers and users to glide through the document. With DOM, we can easily access and manipulate tags, IDs, classes, Attributes, or Elements of HTML using commands or methods provided by the Document object. Using DOM, the JavaScript gets access to HTML as well as CSS of the web page and can also add behavior to the HTML elements. so basically </a:t>
            </a:r>
            <a:r>
              <a:rPr lang="en-US" sz="1600" b="1" i="0" dirty="0">
                <a:effectLst/>
                <a:latin typeface="sofia-pro"/>
              </a:rPr>
              <a:t>Document Object Model is an API that represents and interacts with HTML or XML documents.</a:t>
            </a:r>
            <a:endParaRPr lang="en-US" sz="1600" b="0" i="0" dirty="0">
              <a:effectLst/>
              <a:latin typeface="sofia-pro"/>
            </a:endParaRPr>
          </a:p>
          <a:p>
            <a:r>
              <a:rPr lang="en-US" sz="1600" b="1" i="0" dirty="0">
                <a:effectLst/>
                <a:latin typeface="sofia-pro"/>
              </a:rPr>
              <a:t>Why DOM is required?</a:t>
            </a:r>
            <a:endParaRPr lang="en-US" sz="1600" b="0" i="0" dirty="0">
              <a:effectLst/>
              <a:latin typeface="sofia-pro"/>
            </a:endParaRPr>
          </a:p>
          <a:p>
            <a:pPr lvl="1"/>
            <a:r>
              <a:rPr lang="en-US" sz="1600" b="0" i="0" dirty="0">
                <a:effectLst/>
                <a:latin typeface="sofia-pro"/>
              </a:rPr>
              <a:t>HTML is used to </a:t>
            </a:r>
            <a:r>
              <a:rPr lang="en-US" sz="1600" b="1" i="0" dirty="0">
                <a:effectLst/>
                <a:latin typeface="sofia-pro"/>
              </a:rPr>
              <a:t>structure </a:t>
            </a:r>
            <a:r>
              <a:rPr lang="en-US" sz="1600" b="0" i="0" dirty="0">
                <a:effectLst/>
                <a:latin typeface="sofia-pro"/>
              </a:rPr>
              <a:t>the web pages and JavaScript is used to add </a:t>
            </a:r>
            <a:r>
              <a:rPr lang="en-US" sz="1600" b="1" i="0" dirty="0">
                <a:effectLst/>
                <a:latin typeface="sofia-pro"/>
              </a:rPr>
              <a:t>behavior </a:t>
            </a:r>
            <a:r>
              <a:rPr lang="en-US" sz="1600" b="0" i="0" dirty="0">
                <a:effectLst/>
                <a:latin typeface="sofia-pro"/>
              </a:rPr>
              <a:t>to our web pages. When an HTML file is loaded into the browser, the JavaScript can not understand the HTML document directly. So, a corresponding document is created(DOM). </a:t>
            </a:r>
            <a:r>
              <a:rPr lang="en-US" sz="1600" b="1" i="0" dirty="0">
                <a:effectLst/>
                <a:latin typeface="sofia-pro"/>
              </a:rPr>
              <a:t>DOM is basically the representation of the same HTML document but in a different format with the use of objects</a:t>
            </a:r>
            <a:r>
              <a:rPr lang="en-US" sz="1600" b="0" i="0" dirty="0">
                <a:effectLst/>
                <a:latin typeface="sofia-pro"/>
              </a:rPr>
              <a:t>. JavaScript interprets DOM easily i.e. JavaScript can not understand the tags(&lt;h1&gt;H&lt;/h1&gt;) in HTML document but can understand object h1 in DOM. Now, JavaScript can access each of the objects (h1, p, </a:t>
            </a:r>
            <a:r>
              <a:rPr lang="en-US" sz="1600" b="0" i="0" dirty="0" err="1">
                <a:effectLst/>
                <a:latin typeface="sofia-pro"/>
              </a:rPr>
              <a:t>etc</a:t>
            </a:r>
            <a:r>
              <a:rPr lang="en-US" sz="1600" b="0" i="0" dirty="0">
                <a:effectLst/>
                <a:latin typeface="sofia-pro"/>
              </a:rPr>
              <a:t>) by using different functions.</a:t>
            </a:r>
          </a:p>
          <a:p>
            <a:r>
              <a:rPr lang="en-US" sz="1600" b="1" i="0" dirty="0">
                <a:effectLst/>
                <a:latin typeface="sofia-pro"/>
              </a:rPr>
              <a:t>Structure of DOM</a:t>
            </a:r>
            <a:r>
              <a:rPr lang="en-US" sz="1600" b="0" i="0" dirty="0">
                <a:effectLst/>
                <a:latin typeface="sofia-pro"/>
              </a:rPr>
              <a:t>: DOM can be thought of as a Tree or Forest(more than one tree). The term </a:t>
            </a:r>
            <a:r>
              <a:rPr lang="en-US" sz="1600" b="1" i="0" dirty="0">
                <a:effectLst/>
                <a:latin typeface="sofia-pro"/>
              </a:rPr>
              <a:t>structure model </a:t>
            </a:r>
            <a:r>
              <a:rPr lang="en-US" sz="1600" b="0" i="0" dirty="0">
                <a:effectLst/>
                <a:latin typeface="sofia-pro"/>
              </a:rPr>
              <a:t>is sometimes used to describe the tree-like representation of a document.  Each branch of the tree ends in a node, and each node contains objects  Event listeners can be added to nodes and triggered on an occurrence of a given event. One important property of DOM structure models is </a:t>
            </a:r>
            <a:r>
              <a:rPr lang="en-US" sz="1600" b="1" i="1" dirty="0">
                <a:effectLst/>
                <a:latin typeface="sofia-pro"/>
              </a:rPr>
              <a:t>structural isomorphism</a:t>
            </a:r>
            <a:r>
              <a:rPr lang="en-US" sz="1600" b="0" i="0" dirty="0">
                <a:effectLst/>
                <a:latin typeface="sofia-pro"/>
              </a:rPr>
              <a:t>: if any two DOM implementations are used to create a representation of the same document, they will create the same structure model, with precisely the same objects and relationships.</a:t>
            </a:r>
          </a:p>
        </p:txBody>
      </p:sp>
    </p:spTree>
    <p:extLst>
      <p:ext uri="{BB962C8B-B14F-4D97-AF65-F5344CB8AC3E}">
        <p14:creationId xmlns:p14="http://schemas.microsoft.com/office/powerpoint/2010/main" val="198947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C49-8717-7818-8CA5-464845F4F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3BB1B5-5AD2-1A7C-B3F1-799A52833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936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6F82-E7A0-7865-C635-B1958181DE90}"/>
              </a:ext>
            </a:extLst>
          </p:cNvPr>
          <p:cNvSpPr>
            <a:spLocks noGrp="1"/>
          </p:cNvSpPr>
          <p:nvPr>
            <p:ph type="title"/>
          </p:nvPr>
        </p:nvSpPr>
        <p:spPr>
          <a:xfrm>
            <a:off x="1143000" y="609600"/>
            <a:ext cx="9875520" cy="502763"/>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BDAE38DE-4D8F-B684-7809-B6B50BEC8774}"/>
              </a:ext>
            </a:extLst>
          </p:cNvPr>
          <p:cNvSpPr>
            <a:spLocks noGrp="1"/>
          </p:cNvSpPr>
          <p:nvPr>
            <p:ph idx="1"/>
          </p:nvPr>
        </p:nvSpPr>
        <p:spPr>
          <a:xfrm>
            <a:off x="556182" y="1329179"/>
            <a:ext cx="7032396" cy="5109328"/>
          </a:xfrm>
        </p:spPr>
        <p:txBody>
          <a:bodyPr>
            <a:normAutofit fontScale="85000" lnSpcReduction="20000"/>
          </a:bodyPr>
          <a:lstStyle/>
          <a:p>
            <a:r>
              <a:rPr lang="en-US" b="1" i="0" dirty="0">
                <a:effectLst/>
                <a:latin typeface="sofia-pro"/>
              </a:rPr>
              <a:t>Why called an Object Model?</a:t>
            </a:r>
            <a:endParaRPr lang="en-US" dirty="0">
              <a:latin typeface="sofia-pro"/>
            </a:endParaRPr>
          </a:p>
          <a:p>
            <a:pPr lvl="1"/>
            <a:r>
              <a:rPr lang="en-US" b="0" i="0" dirty="0">
                <a:effectLst/>
                <a:latin typeface="sofia-pro"/>
              </a:rPr>
              <a:t>Documents are modeled using objects, and the model includes not only the structure of a document but also the behavior of a document and the objects of which it is composed like tag elements with attributes in HTML.</a:t>
            </a:r>
          </a:p>
          <a:p>
            <a:r>
              <a:rPr lang="en-US" b="1" i="0" dirty="0">
                <a:effectLst/>
                <a:latin typeface="sofia-pro"/>
              </a:rPr>
              <a:t>Properties of DOM</a:t>
            </a:r>
            <a:r>
              <a:rPr lang="en-US" b="0" i="0" dirty="0">
                <a:effectLst/>
                <a:latin typeface="sofia-pro"/>
              </a:rPr>
              <a:t>: Let’s see the properties of the document object that can be accessed and modified by the document object.</a:t>
            </a:r>
          </a:p>
          <a:p>
            <a:pPr lvl="1">
              <a:buFont typeface="Arial" panose="020B0604020202020204" pitchFamily="34" charset="0"/>
              <a:buChar char="•"/>
            </a:pPr>
            <a:r>
              <a:rPr lang="en-US" b="1" i="0" dirty="0">
                <a:effectLst/>
                <a:latin typeface="sofia-pro"/>
              </a:rPr>
              <a:t>Window Object:</a:t>
            </a:r>
            <a:r>
              <a:rPr lang="en-US" b="0" i="0" dirty="0">
                <a:effectLst/>
                <a:latin typeface="sofia-pro"/>
              </a:rPr>
              <a:t> Window Object is object of the browser which is always at top of the hierarchy.  It is like an API that is used to set and access all the properties and methods of the browser. It is automatically created by the browser.</a:t>
            </a:r>
          </a:p>
          <a:p>
            <a:pPr lvl="1">
              <a:buFont typeface="Arial" panose="020B0604020202020204" pitchFamily="34" charset="0"/>
              <a:buChar char="•"/>
            </a:pPr>
            <a:r>
              <a:rPr lang="en-US" b="1" i="0" dirty="0">
                <a:effectLst/>
                <a:latin typeface="sofia-pro"/>
              </a:rPr>
              <a:t>Document object:</a:t>
            </a:r>
            <a:r>
              <a:rPr lang="en-US" b="0" i="0" dirty="0">
                <a:effectLst/>
                <a:latin typeface="sofia-pro"/>
              </a:rPr>
              <a:t> When an HTML document is loaded into a window, it becomes a document object. The ‘document’ object has various properties that refer to other objects which allow access to and modification of the content of the web page. If there is a need to access any element in an HTML page, we always start with accessing the ‘document’ object. Document object is property of window object.</a:t>
            </a:r>
          </a:p>
          <a:p>
            <a:pPr lvl="1">
              <a:buFont typeface="Arial" panose="020B0604020202020204" pitchFamily="34" charset="0"/>
              <a:buChar char="•"/>
            </a:pPr>
            <a:r>
              <a:rPr lang="en-US" b="1" i="0" dirty="0">
                <a:effectLst/>
                <a:latin typeface="sofia-pro"/>
              </a:rPr>
              <a:t>Form Object:</a:t>
            </a:r>
            <a:r>
              <a:rPr lang="en-US" b="0" i="0" dirty="0">
                <a:effectLst/>
                <a:latin typeface="sofia-pro"/>
              </a:rPr>
              <a:t> It is represented by </a:t>
            </a:r>
            <a:r>
              <a:rPr lang="en-US" b="1" i="1" dirty="0">
                <a:effectLst/>
                <a:latin typeface="sofia-pro"/>
              </a:rPr>
              <a:t>form</a:t>
            </a:r>
            <a:r>
              <a:rPr lang="en-US" b="0" i="0" dirty="0">
                <a:effectLst/>
                <a:latin typeface="sofia-pro"/>
              </a:rPr>
              <a:t> tags.</a:t>
            </a:r>
          </a:p>
          <a:p>
            <a:pPr lvl="1">
              <a:buFont typeface="Arial" panose="020B0604020202020204" pitchFamily="34" charset="0"/>
              <a:buChar char="•"/>
            </a:pPr>
            <a:r>
              <a:rPr lang="en-US" b="1" i="0" dirty="0">
                <a:effectLst/>
                <a:latin typeface="sofia-pro"/>
              </a:rPr>
              <a:t>Link Object:</a:t>
            </a:r>
            <a:r>
              <a:rPr lang="en-US" b="0" i="0" dirty="0">
                <a:effectLst/>
                <a:latin typeface="sofia-pro"/>
              </a:rPr>
              <a:t> It is represented by </a:t>
            </a:r>
            <a:r>
              <a:rPr lang="en-US" b="1" i="1" dirty="0">
                <a:effectLst/>
                <a:latin typeface="sofia-pro"/>
              </a:rPr>
              <a:t>link </a:t>
            </a:r>
            <a:r>
              <a:rPr lang="en-US" b="0" i="0" dirty="0">
                <a:effectLst/>
                <a:latin typeface="sofia-pro"/>
              </a:rPr>
              <a:t>tags.</a:t>
            </a:r>
          </a:p>
          <a:p>
            <a:pPr lvl="1">
              <a:buFont typeface="Arial" panose="020B0604020202020204" pitchFamily="34" charset="0"/>
              <a:buChar char="•"/>
            </a:pPr>
            <a:r>
              <a:rPr lang="en-US" b="1" i="0" dirty="0">
                <a:effectLst/>
                <a:latin typeface="sofia-pro"/>
              </a:rPr>
              <a:t>Anchor Object:</a:t>
            </a:r>
            <a:r>
              <a:rPr lang="en-US" b="0" i="0" dirty="0">
                <a:effectLst/>
                <a:latin typeface="sofia-pro"/>
              </a:rPr>
              <a:t> It is represented by </a:t>
            </a:r>
            <a:r>
              <a:rPr lang="en-US" b="1" i="1" dirty="0">
                <a:effectLst/>
                <a:latin typeface="sofia-pro"/>
              </a:rPr>
              <a:t>a </a:t>
            </a:r>
            <a:r>
              <a:rPr lang="en-US" b="1" i="1" dirty="0" err="1">
                <a:effectLst/>
                <a:latin typeface="sofia-pro"/>
              </a:rPr>
              <a:t>href</a:t>
            </a:r>
            <a:r>
              <a:rPr lang="en-US" b="0" i="0" dirty="0">
                <a:effectLst/>
                <a:latin typeface="sofia-pro"/>
              </a:rPr>
              <a:t> tags.</a:t>
            </a:r>
          </a:p>
          <a:p>
            <a:pPr lvl="1">
              <a:buFont typeface="Arial" panose="020B0604020202020204" pitchFamily="34" charset="0"/>
              <a:buChar char="•"/>
            </a:pPr>
            <a:r>
              <a:rPr lang="en-US" b="1" i="0" dirty="0">
                <a:effectLst/>
                <a:latin typeface="sofia-pro"/>
              </a:rPr>
              <a:t>Form Control Elements:</a:t>
            </a:r>
            <a:r>
              <a:rPr lang="en-US" b="0" i="0" dirty="0">
                <a:effectLst/>
                <a:latin typeface="sofia-pro"/>
              </a:rPr>
              <a:t>: Form can have many control elements such as text fields, buttons, radio buttons, checkboxes, etc.</a:t>
            </a:r>
          </a:p>
        </p:txBody>
      </p:sp>
      <p:pic>
        <p:nvPicPr>
          <p:cNvPr id="1028" name="Picture 4">
            <a:extLst>
              <a:ext uri="{FF2B5EF4-FFF2-40B4-BE49-F238E27FC236}">
                <a16:creationId xmlns:a16="http://schemas.microsoft.com/office/drawing/2014/main" id="{E6790A89-401D-B513-26F3-05387797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211" y="1329178"/>
            <a:ext cx="4067035" cy="24981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DE9F-E871-64EC-21CF-E496342338DA}"/>
              </a:ext>
            </a:extLst>
          </p:cNvPr>
          <p:cNvSpPr txBox="1"/>
          <p:nvPr/>
        </p:nvSpPr>
        <p:spPr>
          <a:xfrm>
            <a:off x="8634952" y="4044097"/>
            <a:ext cx="1975221" cy="369332"/>
          </a:xfrm>
          <a:prstGeom prst="rect">
            <a:avLst/>
          </a:prstGeom>
          <a:noFill/>
        </p:spPr>
        <p:txBody>
          <a:bodyPr wrap="none" rtlCol="0">
            <a:spAutoFit/>
          </a:bodyPr>
          <a:lstStyle/>
          <a:p>
            <a:r>
              <a:rPr lang="en-IN" dirty="0"/>
              <a:t>Properties of DOM</a:t>
            </a:r>
          </a:p>
        </p:txBody>
      </p:sp>
    </p:spTree>
    <p:extLst>
      <p:ext uri="{BB962C8B-B14F-4D97-AF65-F5344CB8AC3E}">
        <p14:creationId xmlns:p14="http://schemas.microsoft.com/office/powerpoint/2010/main" val="65559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8104-3728-5968-E18F-099944878A68}"/>
              </a:ext>
            </a:extLst>
          </p:cNvPr>
          <p:cNvSpPr>
            <a:spLocks noGrp="1"/>
          </p:cNvSpPr>
          <p:nvPr>
            <p:ph type="title"/>
          </p:nvPr>
        </p:nvSpPr>
        <p:spPr>
          <a:xfrm>
            <a:off x="1143000" y="609600"/>
            <a:ext cx="9875520" cy="666541"/>
          </a:xfrm>
        </p:spPr>
        <p:txBody>
          <a:bodyPr>
            <a:normAutofit fontScale="90000"/>
          </a:bodyPr>
          <a:lstStyle/>
          <a:p>
            <a:r>
              <a:rPr lang="en-US" b="0" i="0" dirty="0">
                <a:effectLst/>
                <a:latin typeface="sofia-pro"/>
              </a:rPr>
              <a:t>Searching the DOM</a:t>
            </a:r>
            <a:endParaRPr lang="en-IN" dirty="0"/>
          </a:p>
        </p:txBody>
      </p:sp>
      <p:sp>
        <p:nvSpPr>
          <p:cNvPr id="3" name="Content Placeholder 2">
            <a:extLst>
              <a:ext uri="{FF2B5EF4-FFF2-40B4-BE49-F238E27FC236}">
                <a16:creationId xmlns:a16="http://schemas.microsoft.com/office/drawing/2014/main" id="{DCE7748B-7871-295E-CB58-7C87261EE039}"/>
              </a:ext>
            </a:extLst>
          </p:cNvPr>
          <p:cNvSpPr>
            <a:spLocks noGrp="1"/>
          </p:cNvSpPr>
          <p:nvPr>
            <p:ph idx="1"/>
          </p:nvPr>
        </p:nvSpPr>
        <p:spPr>
          <a:xfrm>
            <a:off x="1143000" y="1446963"/>
            <a:ext cx="9872871" cy="4649037"/>
          </a:xfrm>
        </p:spPr>
        <p:txBody>
          <a:bodyPr>
            <a:normAutofit lnSpcReduction="10000"/>
          </a:bodyPr>
          <a:lstStyle/>
          <a:p>
            <a:r>
              <a:rPr lang="en-US" dirty="0"/>
              <a:t>HTML DOM </a:t>
            </a:r>
            <a:r>
              <a:rPr lang="en-US" dirty="0" err="1"/>
              <a:t>getElementByID</a:t>
            </a:r>
            <a:r>
              <a:rPr lang="en-US" dirty="0"/>
              <a:t>() Method </a:t>
            </a:r>
          </a:p>
          <a:p>
            <a:r>
              <a:rPr lang="en-US" dirty="0"/>
              <a:t>The </a:t>
            </a:r>
            <a:r>
              <a:rPr lang="en-US" dirty="0" err="1"/>
              <a:t>getElementById</a:t>
            </a:r>
            <a:r>
              <a:rPr lang="en-US" dirty="0"/>
              <a:t>() method returns the elements that have given an ID which is passed to the function. This function is a widely used HTML DOM method in web designing to change the value of any particular element or get a particular element. If the passed ID to the function does not exist then it returns null. The element is required to have a unique id, in order to get access to that specific element quickly, &amp; also that particular id should only be used once in the entire document.</a:t>
            </a:r>
          </a:p>
          <a:p>
            <a:r>
              <a:rPr lang="en-US" dirty="0"/>
              <a:t>Syntax:</a:t>
            </a:r>
          </a:p>
          <a:p>
            <a:pPr lvl="1"/>
            <a:r>
              <a:rPr lang="en-US" dirty="0" err="1"/>
              <a:t>document.getElementById</a:t>
            </a:r>
            <a:r>
              <a:rPr lang="en-US" dirty="0"/>
              <a:t>( </a:t>
            </a:r>
            <a:r>
              <a:rPr lang="en-US" dirty="0" err="1"/>
              <a:t>element_ID</a:t>
            </a:r>
            <a:r>
              <a:rPr lang="en-US" dirty="0"/>
              <a:t> )</a:t>
            </a:r>
          </a:p>
          <a:p>
            <a:r>
              <a:rPr lang="en-US" dirty="0"/>
              <a:t>Parameter: This function accepts single parameter </a:t>
            </a:r>
            <a:r>
              <a:rPr lang="en-US" dirty="0" err="1"/>
              <a:t>element_ID</a:t>
            </a:r>
            <a:r>
              <a:rPr lang="en-US" dirty="0"/>
              <a:t> which is used to hold the ID of the element.</a:t>
            </a:r>
          </a:p>
          <a:p>
            <a:r>
              <a:rPr lang="en-US" dirty="0"/>
              <a:t>Return Value: It returns the object of the given ID. If no element exists with the given ID then it returns null.</a:t>
            </a:r>
            <a:endParaRPr lang="en-IN" dirty="0"/>
          </a:p>
        </p:txBody>
      </p:sp>
    </p:spTree>
    <p:extLst>
      <p:ext uri="{BB962C8B-B14F-4D97-AF65-F5344CB8AC3E}">
        <p14:creationId xmlns:p14="http://schemas.microsoft.com/office/powerpoint/2010/main" val="122409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B150-2DB0-C6B4-8DB6-A42FAB888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25A7E5-B0ED-ED54-E0AE-C036ABBAFD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4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9A2A-CDE0-1FED-7643-A05F634D8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14BBFC-3D11-F29C-CAEB-ABC992294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34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E7D5-D921-9D22-E957-E6E7C1FD9C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DAE51-4B24-763A-A04B-C3C15322C1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18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E3E1-729B-63F4-7713-D1C0EA8D2D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F95A4-62A2-51E1-B435-7276E972E1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203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3F0-EC72-B4B3-BFF9-385CC7FECD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0C153-AAE3-1545-089A-581EC9A34E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15187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B4725B-8B21-4EEC-A83D-EE16EA53B2DD}">
  <ds:schemaRefs>
    <ds:schemaRef ds:uri="http://schemas.microsoft.com/sharepoint/v3/contenttype/forms"/>
  </ds:schemaRefs>
</ds:datastoreItem>
</file>

<file path=customXml/itemProps2.xml><?xml version="1.0" encoding="utf-8"?>
<ds:datastoreItem xmlns:ds="http://schemas.openxmlformats.org/officeDocument/2006/customXml" ds:itemID="{20486665-A5B0-438C-93DB-CC09E005E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Basis</Template>
  <TotalTime>64</TotalTime>
  <Words>831</Words>
  <Application>Microsoft Office PowerPoint</Application>
  <PresentationFormat>Widescreen</PresentationFormat>
  <Paragraphs>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sofia-pro</vt:lpstr>
      <vt:lpstr>Basis</vt:lpstr>
      <vt:lpstr>Document Object Model</vt:lpstr>
      <vt:lpstr>What is DOM?</vt:lpstr>
      <vt:lpstr>What is DOM?</vt:lpstr>
      <vt:lpstr>Searching the 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dc:title>
  <dc:creator>Pramod Jana</dc:creator>
  <cp:lastModifiedBy>Jana, Pramod</cp:lastModifiedBy>
  <cp:revision>1</cp:revision>
  <dcterms:created xsi:type="dcterms:W3CDTF">2022-12-27T12:36:34Z</dcterms:created>
  <dcterms:modified xsi:type="dcterms:W3CDTF">2023-01-12T08:09:41Z</dcterms:modified>
</cp:coreProperties>
</file>