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9F3FB95-C556-4433-9C3B-CAE32D357D9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305142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275067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99271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3FB95-C556-4433-9C3B-CAE32D357D9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9D5596-3692-4F0E-BA86-A5FBBF58E00D}"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95549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9D5596-3692-4F0E-BA86-A5FBBF58E00D}"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383367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9D5596-3692-4F0E-BA86-A5FBBF58E00D}"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428887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D5596-3692-4F0E-BA86-A5FBBF58E00D}"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94483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D5596-3692-4F0E-BA86-A5FBBF58E00D}"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95411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D5596-3692-4F0E-BA86-A5FBBF58E00D}"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387138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69D5596-3692-4F0E-BA86-A5FBBF58E00D}" type="datetimeFigureOut">
              <a:rPr lang="en-IN" smtClean="0"/>
              <a:t>26-12-2022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9F3FB95-C556-4433-9C3B-CAE32D357D91}" type="slidenum">
              <a:rPr lang="en-IN" smtClean="0"/>
              <a:t>‹#›</a:t>
            </a:fld>
            <a:endParaRPr lang="en-IN"/>
          </a:p>
        </p:txBody>
      </p:sp>
    </p:spTree>
    <p:extLst>
      <p:ext uri="{BB962C8B-B14F-4D97-AF65-F5344CB8AC3E}">
        <p14:creationId xmlns:p14="http://schemas.microsoft.com/office/powerpoint/2010/main" val="76799360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5C17-8E60-A450-8871-494349BADA93}"/>
              </a:ext>
            </a:extLst>
          </p:cNvPr>
          <p:cNvSpPr>
            <a:spLocks noGrp="1"/>
          </p:cNvSpPr>
          <p:nvPr>
            <p:ph type="ctrTitle"/>
          </p:nvPr>
        </p:nvSpPr>
        <p:spPr/>
        <p:txBody>
          <a:bodyPr/>
          <a:lstStyle/>
          <a:p>
            <a:r>
              <a:rPr lang="en-IN" dirty="0"/>
              <a:t>More About Functions</a:t>
            </a:r>
          </a:p>
        </p:txBody>
      </p:sp>
      <p:sp>
        <p:nvSpPr>
          <p:cNvPr id="3" name="Subtitle 2">
            <a:extLst>
              <a:ext uri="{FF2B5EF4-FFF2-40B4-BE49-F238E27FC236}">
                <a16:creationId xmlns:a16="http://schemas.microsoft.com/office/drawing/2014/main" id="{298A6F0A-7F38-534E-83C6-F0517726D21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3769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F073-23D2-0EC3-584E-7C62B63D6401}"/>
              </a:ext>
            </a:extLst>
          </p:cNvPr>
          <p:cNvSpPr>
            <a:spLocks noGrp="1"/>
          </p:cNvSpPr>
          <p:nvPr>
            <p:ph type="title"/>
          </p:nvPr>
        </p:nvSpPr>
        <p:spPr>
          <a:xfrm>
            <a:off x="1143000" y="609600"/>
            <a:ext cx="9875520" cy="465056"/>
          </a:xfrm>
        </p:spPr>
        <p:txBody>
          <a:bodyPr>
            <a:normAutofit fontScale="90000"/>
          </a:bodyPr>
          <a:lstStyle/>
          <a:p>
            <a:r>
              <a:rPr lang="en-IN" b="0" i="0" dirty="0">
                <a:effectLst/>
                <a:latin typeface="sofia-pro"/>
              </a:rPr>
              <a:t>Pure Functions</a:t>
            </a:r>
            <a:endParaRPr lang="en-IN" dirty="0"/>
          </a:p>
        </p:txBody>
      </p:sp>
      <p:sp>
        <p:nvSpPr>
          <p:cNvPr id="3" name="Content Placeholder 2">
            <a:extLst>
              <a:ext uri="{FF2B5EF4-FFF2-40B4-BE49-F238E27FC236}">
                <a16:creationId xmlns:a16="http://schemas.microsoft.com/office/drawing/2014/main" id="{7B13549F-ADF9-6039-2334-3299D1E7857F}"/>
              </a:ext>
            </a:extLst>
          </p:cNvPr>
          <p:cNvSpPr>
            <a:spLocks noGrp="1"/>
          </p:cNvSpPr>
          <p:nvPr>
            <p:ph idx="1"/>
          </p:nvPr>
        </p:nvSpPr>
        <p:spPr>
          <a:xfrm>
            <a:off x="1143000" y="1150069"/>
            <a:ext cx="9872871" cy="5373279"/>
          </a:xfrm>
        </p:spPr>
        <p:txBody>
          <a:bodyPr>
            <a:normAutofit fontScale="47500" lnSpcReduction="20000"/>
          </a:bodyPr>
          <a:lstStyle/>
          <a:p>
            <a:r>
              <a:rPr lang="en-US" dirty="0"/>
              <a:t>A Pure Function is a function (a block of code) that always returns the same result if the same arguments are passed. It does not depend on any state or data change during a program’s execution. Rather, it only depends on its input arguments.</a:t>
            </a:r>
          </a:p>
          <a:p>
            <a:r>
              <a:rPr lang="en-US" dirty="0"/>
              <a:t>Also a pure function does not produce any observable side effects such as network requests or data mutation etc.</a:t>
            </a:r>
          </a:p>
          <a:p>
            <a:r>
              <a:rPr lang="en-US" dirty="0"/>
              <a:t>Let's see the below JavaScript Function:</a:t>
            </a:r>
          </a:p>
          <a:p>
            <a:pPr marL="548640" lvl="2" indent="0">
              <a:buNone/>
            </a:pPr>
            <a:r>
              <a:rPr lang="en-US" dirty="0"/>
              <a:t>function </a:t>
            </a:r>
            <a:r>
              <a:rPr lang="en-US" dirty="0" err="1"/>
              <a:t>calculateGST</a:t>
            </a:r>
            <a:r>
              <a:rPr lang="en-US" dirty="0"/>
              <a:t>( </a:t>
            </a:r>
            <a:r>
              <a:rPr lang="en-US" dirty="0" err="1"/>
              <a:t>productPrice</a:t>
            </a:r>
            <a:r>
              <a:rPr lang="en-US" dirty="0"/>
              <a:t> ) {</a:t>
            </a:r>
          </a:p>
          <a:p>
            <a:pPr marL="548640" lvl="2" indent="0">
              <a:buNone/>
            </a:pPr>
            <a:r>
              <a:rPr lang="en-US" dirty="0"/>
              <a:t>    return </a:t>
            </a:r>
            <a:r>
              <a:rPr lang="en-US" dirty="0" err="1"/>
              <a:t>productPrice</a:t>
            </a:r>
            <a:r>
              <a:rPr lang="en-US" dirty="0"/>
              <a:t> * 0.05;</a:t>
            </a:r>
          </a:p>
          <a:p>
            <a:pPr marL="548640" lvl="2" indent="0">
              <a:buNone/>
            </a:pPr>
            <a:r>
              <a:rPr lang="en-US" dirty="0"/>
              <a:t>}</a:t>
            </a:r>
          </a:p>
          <a:p>
            <a:r>
              <a:rPr lang="en-US" dirty="0"/>
              <a:t>The above function will always return the same result, if we pass the same </a:t>
            </a:r>
            <a:r>
              <a:rPr lang="en-US" dirty="0" err="1"/>
              <a:t>productPrice</a:t>
            </a:r>
            <a:r>
              <a:rPr lang="en-US" dirty="0"/>
              <a:t>. In other words, its output doesn't get affected by any other values / state changes. So we can call "</a:t>
            </a:r>
            <a:r>
              <a:rPr lang="en-US" dirty="0" err="1"/>
              <a:t>calculateGST</a:t>
            </a:r>
            <a:r>
              <a:rPr lang="en-US" dirty="0"/>
              <a:t>" function a Pure Function.</a:t>
            </a:r>
          </a:p>
          <a:p>
            <a:r>
              <a:rPr lang="en-US" dirty="0"/>
              <a:t>Now, let's see one more function below:</a:t>
            </a:r>
          </a:p>
          <a:p>
            <a:pPr marL="548640" lvl="2" indent="0">
              <a:buNone/>
            </a:pPr>
            <a:r>
              <a:rPr lang="en-US" dirty="0"/>
              <a:t>var tax = 20;</a:t>
            </a:r>
          </a:p>
          <a:p>
            <a:pPr marL="548640" lvl="2" indent="0">
              <a:buNone/>
            </a:pPr>
            <a:r>
              <a:rPr lang="en-US" dirty="0"/>
              <a:t>function </a:t>
            </a:r>
            <a:r>
              <a:rPr lang="en-US" dirty="0" err="1"/>
              <a:t>calculateGST</a:t>
            </a:r>
            <a:r>
              <a:rPr lang="en-US" dirty="0"/>
              <a:t>( </a:t>
            </a:r>
            <a:r>
              <a:rPr lang="en-US" dirty="0" err="1"/>
              <a:t>productPrice</a:t>
            </a:r>
            <a:r>
              <a:rPr lang="en-US" dirty="0"/>
              <a:t> ) {</a:t>
            </a:r>
          </a:p>
          <a:p>
            <a:pPr marL="548640" lvl="2" indent="0">
              <a:buNone/>
            </a:pPr>
            <a:r>
              <a:rPr lang="en-US" dirty="0"/>
              <a:t>    return </a:t>
            </a:r>
            <a:r>
              <a:rPr lang="en-US" dirty="0" err="1"/>
              <a:t>productPrice</a:t>
            </a:r>
            <a:r>
              <a:rPr lang="en-US" dirty="0"/>
              <a:t> * (tax / 100) + </a:t>
            </a:r>
            <a:r>
              <a:rPr lang="en-US" dirty="0" err="1"/>
              <a:t>productPrice</a:t>
            </a:r>
            <a:r>
              <a:rPr lang="en-US" dirty="0"/>
              <a:t>;</a:t>
            </a:r>
          </a:p>
          <a:p>
            <a:pPr marL="548640" lvl="2" indent="0">
              <a:buNone/>
            </a:pPr>
            <a:r>
              <a:rPr lang="en-US" dirty="0"/>
              <a:t>}</a:t>
            </a:r>
          </a:p>
          <a:p>
            <a:r>
              <a:rPr lang="en-US" dirty="0"/>
              <a:t>Pause a second and can you guess whether the above function is Pure or not ?</a:t>
            </a:r>
          </a:p>
          <a:p>
            <a:r>
              <a:rPr lang="en-US" dirty="0"/>
              <a:t>If you guessed that it is isn't, you are right! It is not a pure function as the output is dependent on an external variable "tax". So if the tax value is updated somehow, then we will get a different output though we pass the same </a:t>
            </a:r>
            <a:r>
              <a:rPr lang="en-US" dirty="0" err="1"/>
              <a:t>productPrice</a:t>
            </a:r>
            <a:r>
              <a:rPr lang="en-US" dirty="0"/>
              <a:t> as a parameter to the function.</a:t>
            </a:r>
          </a:p>
          <a:p>
            <a:r>
              <a:rPr lang="en-US" dirty="0"/>
              <a:t>But here we need to make an important note:</a:t>
            </a:r>
          </a:p>
          <a:p>
            <a:r>
              <a:rPr lang="en-US" dirty="0"/>
              <a:t>Note: If a pure function calls a pure function, this isn’t a side effect and the calling function is still considered pure. (Example: using </a:t>
            </a:r>
            <a:r>
              <a:rPr lang="en-US" dirty="0" err="1"/>
              <a:t>Math.max</a:t>
            </a:r>
            <a:r>
              <a:rPr lang="en-US" dirty="0"/>
              <a:t>() inside a function)</a:t>
            </a:r>
          </a:p>
          <a:p>
            <a:r>
              <a:rPr lang="en-US" dirty="0"/>
              <a:t>Below are some side effects (but not limited to) which a function should not produce in order to be considered as a pure function -</a:t>
            </a:r>
          </a:p>
          <a:p>
            <a:pPr lvl="1"/>
            <a:r>
              <a:rPr lang="en-US" dirty="0"/>
              <a:t>Making a HTTP request</a:t>
            </a:r>
          </a:p>
          <a:p>
            <a:pPr lvl="1"/>
            <a:r>
              <a:rPr lang="en-US" dirty="0"/>
              <a:t>Mutating data</a:t>
            </a:r>
          </a:p>
          <a:p>
            <a:pPr lvl="1"/>
            <a:r>
              <a:rPr lang="en-US" dirty="0"/>
              <a:t>Printing to a screen or console</a:t>
            </a:r>
          </a:p>
          <a:p>
            <a:pPr lvl="1"/>
            <a:r>
              <a:rPr lang="en-US" dirty="0"/>
              <a:t>DOM Query/Manipulation</a:t>
            </a:r>
          </a:p>
          <a:p>
            <a:pPr lvl="1"/>
            <a:r>
              <a:rPr lang="en-US" dirty="0" err="1"/>
              <a:t>Math.random</a:t>
            </a:r>
            <a:r>
              <a:rPr lang="en-US" dirty="0"/>
              <a:t>()</a:t>
            </a:r>
          </a:p>
          <a:p>
            <a:pPr lvl="1"/>
            <a:r>
              <a:rPr lang="en-US" dirty="0"/>
              <a:t>Getting the current time</a:t>
            </a:r>
            <a:endParaRPr lang="en-IN" dirty="0"/>
          </a:p>
        </p:txBody>
      </p:sp>
    </p:spTree>
    <p:extLst>
      <p:ext uri="{BB962C8B-B14F-4D97-AF65-F5344CB8AC3E}">
        <p14:creationId xmlns:p14="http://schemas.microsoft.com/office/powerpoint/2010/main" val="57562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3F84-CDBD-8A4F-C828-5479E3824A13}"/>
              </a:ext>
            </a:extLst>
          </p:cNvPr>
          <p:cNvSpPr>
            <a:spLocks noGrp="1"/>
          </p:cNvSpPr>
          <p:nvPr>
            <p:ph type="title"/>
          </p:nvPr>
        </p:nvSpPr>
        <p:spPr>
          <a:xfrm>
            <a:off x="1143000" y="609600"/>
            <a:ext cx="9875520" cy="493336"/>
          </a:xfrm>
        </p:spPr>
        <p:txBody>
          <a:bodyPr>
            <a:normAutofit fontScale="90000"/>
          </a:bodyPr>
          <a:lstStyle/>
          <a:p>
            <a:r>
              <a:rPr lang="en-IN" b="0" i="0" dirty="0">
                <a:effectLst/>
                <a:latin typeface="sofia-pro"/>
              </a:rPr>
              <a:t>First-Class Function</a:t>
            </a:r>
            <a:endParaRPr lang="en-IN" dirty="0"/>
          </a:p>
        </p:txBody>
      </p:sp>
      <p:sp>
        <p:nvSpPr>
          <p:cNvPr id="3" name="Content Placeholder 2">
            <a:extLst>
              <a:ext uri="{FF2B5EF4-FFF2-40B4-BE49-F238E27FC236}">
                <a16:creationId xmlns:a16="http://schemas.microsoft.com/office/drawing/2014/main" id="{8E0E6149-5D11-AD35-6BD1-71094FD6A48F}"/>
              </a:ext>
            </a:extLst>
          </p:cNvPr>
          <p:cNvSpPr>
            <a:spLocks noGrp="1"/>
          </p:cNvSpPr>
          <p:nvPr>
            <p:ph idx="1"/>
          </p:nvPr>
        </p:nvSpPr>
        <p:spPr>
          <a:xfrm>
            <a:off x="1143000" y="1102936"/>
            <a:ext cx="9872871" cy="5297864"/>
          </a:xfrm>
        </p:spPr>
        <p:txBody>
          <a:bodyPr>
            <a:normAutofit fontScale="47500" lnSpcReduction="20000"/>
          </a:bodyPr>
          <a:lstStyle/>
          <a:p>
            <a:r>
              <a:rPr lang="en-US" dirty="0"/>
              <a:t>First-Class Function: A programming language is said to have First-class functions if functions in that language are treated like other variables. So the functions can be assigned to any other variable or passed as an argument or can be returned by another function. JavaScript treat function as a first-class-citizens. This means that functions are simply a value and are just another type of object.</a:t>
            </a:r>
          </a:p>
          <a:p>
            <a:r>
              <a:rPr lang="en-US" dirty="0"/>
              <a:t>Example: Let us take an example to understand more about the first-class function.</a:t>
            </a:r>
          </a:p>
          <a:p>
            <a:pPr marL="548640" lvl="2" indent="0">
              <a:buNone/>
            </a:pPr>
            <a:r>
              <a:rPr lang="en-US" dirty="0"/>
              <a:t>const </a:t>
            </a:r>
            <a:r>
              <a:rPr lang="en-US" dirty="0" err="1"/>
              <a:t>Arithmetics</a:t>
            </a:r>
            <a:r>
              <a:rPr lang="en-US" dirty="0"/>
              <a:t> = {</a:t>
            </a:r>
          </a:p>
          <a:p>
            <a:pPr marL="548640" lvl="2" indent="0">
              <a:buNone/>
            </a:pPr>
            <a:r>
              <a:rPr lang="en-US" dirty="0"/>
              <a:t>add: (a, b) =&gt; {</a:t>
            </a:r>
          </a:p>
          <a:p>
            <a:pPr marL="548640" lvl="2" indent="0">
              <a:buNone/>
            </a:pPr>
            <a:r>
              <a:rPr lang="en-US" dirty="0"/>
              <a:t>return `${a} + ${b} = ${a + b}`;</a:t>
            </a:r>
          </a:p>
          <a:p>
            <a:pPr marL="548640" lvl="2" indent="0">
              <a:buNone/>
            </a:pPr>
            <a:r>
              <a:rPr lang="en-US" dirty="0"/>
              <a:t>},</a:t>
            </a:r>
          </a:p>
          <a:p>
            <a:pPr marL="548640" lvl="2" indent="0">
              <a:buNone/>
            </a:pPr>
            <a:r>
              <a:rPr lang="en-US" dirty="0"/>
              <a:t>subtract: (a, b) =&gt; {</a:t>
            </a:r>
          </a:p>
          <a:p>
            <a:pPr marL="548640" lvl="2" indent="0">
              <a:buNone/>
            </a:pPr>
            <a:r>
              <a:rPr lang="en-US" dirty="0"/>
              <a:t>return `${a} - ${b} = ${a - b}`</a:t>
            </a:r>
          </a:p>
          <a:p>
            <a:pPr marL="548640" lvl="2" indent="0">
              <a:buNone/>
            </a:pPr>
            <a:r>
              <a:rPr lang="en-US" dirty="0"/>
              <a:t>},</a:t>
            </a:r>
          </a:p>
          <a:p>
            <a:pPr marL="548640" lvl="2" indent="0">
              <a:buNone/>
            </a:pPr>
            <a:r>
              <a:rPr lang="en-US" dirty="0"/>
              <a:t>multiply: (a, b) =&gt; {</a:t>
            </a:r>
          </a:p>
          <a:p>
            <a:pPr marL="548640" lvl="2" indent="0">
              <a:buNone/>
            </a:pPr>
            <a:r>
              <a:rPr lang="en-US" dirty="0"/>
              <a:t>return `${a} * ${b} = ${a * b}`</a:t>
            </a:r>
          </a:p>
          <a:p>
            <a:pPr marL="548640" lvl="2" indent="0">
              <a:buNone/>
            </a:pPr>
            <a:r>
              <a:rPr lang="en-US" dirty="0"/>
              <a:t>},</a:t>
            </a:r>
          </a:p>
          <a:p>
            <a:pPr marL="548640" lvl="2" indent="0">
              <a:buNone/>
            </a:pPr>
            <a:r>
              <a:rPr lang="en-US" dirty="0"/>
              <a:t>division: (a, b) =&gt; {</a:t>
            </a:r>
          </a:p>
          <a:p>
            <a:pPr marL="548640" lvl="2" indent="0">
              <a:buNone/>
            </a:pPr>
            <a:r>
              <a:rPr lang="en-US" dirty="0"/>
              <a:t>if (b != 0) return `${a} / ${b} = ${a / b}`;</a:t>
            </a:r>
          </a:p>
          <a:p>
            <a:pPr marL="548640" lvl="2" indent="0">
              <a:buNone/>
            </a:pPr>
            <a:r>
              <a:rPr lang="en-US" dirty="0"/>
              <a:t>return `Cannot Divide by Zero!!!`;</a:t>
            </a:r>
          </a:p>
          <a:p>
            <a:pPr marL="548640" lvl="2" indent="0">
              <a:buNone/>
            </a:pPr>
            <a:r>
              <a:rPr lang="en-US" dirty="0"/>
              <a:t>}</a:t>
            </a:r>
          </a:p>
          <a:p>
            <a:pPr marL="548640" lvl="2" indent="0">
              <a:buNone/>
            </a:pPr>
            <a:r>
              <a:rPr lang="en-US" dirty="0"/>
              <a:t>}</a:t>
            </a:r>
          </a:p>
          <a:p>
            <a:pPr marL="548640" lvl="2" indent="0">
              <a:buNone/>
            </a:pPr>
            <a:r>
              <a:rPr lang="en-US" dirty="0"/>
              <a:t>console.log(</a:t>
            </a:r>
            <a:r>
              <a:rPr lang="en-US" dirty="0" err="1"/>
              <a:t>Arithmetics.add</a:t>
            </a:r>
            <a:r>
              <a:rPr lang="en-US" dirty="0"/>
              <a:t>(100, 100));	//100 + 100 = 200</a:t>
            </a:r>
          </a:p>
          <a:p>
            <a:pPr marL="548640" lvl="2" indent="0">
              <a:buNone/>
            </a:pPr>
            <a:r>
              <a:rPr lang="en-US" dirty="0"/>
              <a:t>console.log(</a:t>
            </a:r>
            <a:r>
              <a:rPr lang="en-US" dirty="0" err="1"/>
              <a:t>Arithmetics.subtract</a:t>
            </a:r>
            <a:r>
              <a:rPr lang="en-US" dirty="0"/>
              <a:t>(100, 7));	//100 - 7 = 93</a:t>
            </a:r>
          </a:p>
          <a:p>
            <a:pPr marL="548640" lvl="2" indent="0">
              <a:buNone/>
            </a:pPr>
            <a:r>
              <a:rPr lang="en-US" dirty="0"/>
              <a:t>console.log(</a:t>
            </a:r>
            <a:r>
              <a:rPr lang="en-US" dirty="0" err="1"/>
              <a:t>Arithmetics.multiply</a:t>
            </a:r>
            <a:r>
              <a:rPr lang="en-US" dirty="0"/>
              <a:t>(5, 5));	//5 * 5 = 25</a:t>
            </a:r>
          </a:p>
          <a:p>
            <a:pPr marL="548640" lvl="2" indent="0">
              <a:buNone/>
            </a:pPr>
            <a:r>
              <a:rPr lang="en-US" dirty="0"/>
              <a:t>console.log(</a:t>
            </a:r>
            <a:r>
              <a:rPr lang="en-US" dirty="0" err="1"/>
              <a:t>Arithmetics.division</a:t>
            </a:r>
            <a:r>
              <a:rPr lang="en-US" dirty="0"/>
              <a:t>(100, 5));	//100 / 5 = 20</a:t>
            </a:r>
          </a:p>
          <a:p>
            <a:r>
              <a:rPr lang="en-US" dirty="0"/>
              <a:t>Note: In the above example, functions are stored as a variable in an object.</a:t>
            </a:r>
          </a:p>
          <a:p>
            <a:r>
              <a:rPr lang="en-US" dirty="0"/>
              <a:t>Example 2:</a:t>
            </a:r>
          </a:p>
          <a:p>
            <a:pPr marL="548640" lvl="2" indent="0">
              <a:buNone/>
            </a:pPr>
            <a:r>
              <a:rPr lang="en-US" dirty="0"/>
              <a:t>const Geek = (a, b) =&gt; {</a:t>
            </a:r>
          </a:p>
          <a:p>
            <a:pPr marL="548640" lvl="2" indent="0">
              <a:buNone/>
            </a:pPr>
            <a:r>
              <a:rPr lang="en-US" dirty="0"/>
              <a:t>return (a + " " + b);</a:t>
            </a:r>
          </a:p>
          <a:p>
            <a:pPr marL="548640" lvl="2" indent="0">
              <a:buNone/>
            </a:pPr>
            <a:r>
              <a:rPr lang="en-US" dirty="0"/>
              <a:t>}</a:t>
            </a:r>
          </a:p>
          <a:p>
            <a:pPr marL="548640" lvl="2" indent="0">
              <a:buNone/>
            </a:pPr>
            <a:r>
              <a:rPr lang="en-US" dirty="0"/>
              <a:t>console.log(Geek("Hello", "Geeks"));	//Hello Geeks</a:t>
            </a:r>
          </a:p>
        </p:txBody>
      </p:sp>
    </p:spTree>
    <p:extLst>
      <p:ext uri="{BB962C8B-B14F-4D97-AF65-F5344CB8AC3E}">
        <p14:creationId xmlns:p14="http://schemas.microsoft.com/office/powerpoint/2010/main" val="231846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0E80-45B4-EDD0-867E-2E79AB4DB496}"/>
              </a:ext>
            </a:extLst>
          </p:cNvPr>
          <p:cNvSpPr>
            <a:spLocks noGrp="1"/>
          </p:cNvSpPr>
          <p:nvPr>
            <p:ph type="title"/>
          </p:nvPr>
        </p:nvSpPr>
        <p:spPr>
          <a:xfrm>
            <a:off x="1143000" y="609600"/>
            <a:ext cx="9875520" cy="483909"/>
          </a:xfrm>
        </p:spPr>
        <p:txBody>
          <a:bodyPr>
            <a:normAutofit fontScale="90000"/>
          </a:bodyPr>
          <a:lstStyle/>
          <a:p>
            <a:r>
              <a:rPr lang="en-IN" b="0" i="0" dirty="0">
                <a:effectLst/>
                <a:latin typeface="sofia-pro"/>
              </a:rPr>
              <a:t>Higher-Order Function</a:t>
            </a:r>
            <a:endParaRPr lang="en-IN" dirty="0"/>
          </a:p>
        </p:txBody>
      </p:sp>
      <p:sp>
        <p:nvSpPr>
          <p:cNvPr id="3" name="Content Placeholder 2">
            <a:extLst>
              <a:ext uri="{FF2B5EF4-FFF2-40B4-BE49-F238E27FC236}">
                <a16:creationId xmlns:a16="http://schemas.microsoft.com/office/drawing/2014/main" id="{FBD53C01-BB67-8E34-F290-7E79B3E8DA56}"/>
              </a:ext>
            </a:extLst>
          </p:cNvPr>
          <p:cNvSpPr>
            <a:spLocks noGrp="1"/>
          </p:cNvSpPr>
          <p:nvPr>
            <p:ph idx="1"/>
          </p:nvPr>
        </p:nvSpPr>
        <p:spPr>
          <a:xfrm>
            <a:off x="1143000" y="1197204"/>
            <a:ext cx="9872871" cy="4898796"/>
          </a:xfrm>
        </p:spPr>
        <p:txBody>
          <a:bodyPr>
            <a:normAutofit fontScale="62500" lnSpcReduction="20000"/>
          </a:bodyPr>
          <a:lstStyle/>
          <a:p>
            <a:r>
              <a:rPr lang="en-US" dirty="0"/>
              <a:t>A Higher-Order function is a function that receives a function as an argument or returns function as output. </a:t>
            </a:r>
          </a:p>
          <a:p>
            <a:r>
              <a:rPr lang="en-US" dirty="0"/>
              <a:t>Example 1:</a:t>
            </a:r>
          </a:p>
          <a:p>
            <a:pPr marL="548640" lvl="2" indent="0">
              <a:buNone/>
            </a:pPr>
            <a:r>
              <a:rPr lang="en-US" dirty="0"/>
              <a:t>function fxn1(){</a:t>
            </a:r>
          </a:p>
          <a:p>
            <a:pPr marL="548640" lvl="2" indent="0">
              <a:buNone/>
            </a:pPr>
            <a:r>
              <a:rPr lang="en-US" dirty="0"/>
              <a:t>	return "Hello";</a:t>
            </a:r>
          </a:p>
          <a:p>
            <a:pPr marL="548640" lvl="2" indent="0">
              <a:buNone/>
            </a:pPr>
            <a:r>
              <a:rPr lang="en-US" dirty="0"/>
              <a:t>}</a:t>
            </a:r>
          </a:p>
          <a:p>
            <a:pPr marL="548640" lvl="2" indent="0">
              <a:buNone/>
            </a:pPr>
            <a:r>
              <a:rPr lang="en-US" dirty="0"/>
              <a:t>//fxn2 </a:t>
            </a:r>
            <a:r>
              <a:rPr lang="en-US" dirty="0" err="1"/>
              <a:t>recieves</a:t>
            </a:r>
            <a:r>
              <a:rPr lang="en-US" dirty="0"/>
              <a:t> a function 'fxn1' as parameter</a:t>
            </a:r>
          </a:p>
          <a:p>
            <a:pPr marL="548640" lvl="2" indent="0">
              <a:buNone/>
            </a:pPr>
            <a:r>
              <a:rPr lang="en-US" dirty="0"/>
              <a:t>//Therefore, fxn2 this is a higher order function</a:t>
            </a:r>
          </a:p>
          <a:p>
            <a:pPr marL="548640" lvl="2" indent="0">
              <a:buNone/>
            </a:pPr>
            <a:r>
              <a:rPr lang="en-US" dirty="0"/>
              <a:t>function fxn2(fxn1){</a:t>
            </a:r>
          </a:p>
          <a:p>
            <a:pPr marL="548640" lvl="2" indent="0">
              <a:buNone/>
            </a:pPr>
            <a:r>
              <a:rPr lang="en-US" dirty="0"/>
              <a:t>	console.log(fxn1(),"Geeks");</a:t>
            </a:r>
          </a:p>
          <a:p>
            <a:pPr marL="548640" lvl="2" indent="0">
              <a:buNone/>
            </a:pPr>
            <a:r>
              <a:rPr lang="en-US" dirty="0"/>
              <a:t>}</a:t>
            </a:r>
          </a:p>
          <a:p>
            <a:pPr marL="548640" lvl="2" indent="0">
              <a:buNone/>
            </a:pPr>
            <a:r>
              <a:rPr lang="en-US" dirty="0"/>
              <a:t>fxn2(fxn1);	//Hello Geeks</a:t>
            </a:r>
          </a:p>
          <a:p>
            <a:r>
              <a:rPr lang="en-US" dirty="0"/>
              <a:t>In the above example we can see that fxn2 is accepting another function fxn1 as a parameter, so fxn2 is a higher order function.</a:t>
            </a:r>
          </a:p>
          <a:p>
            <a:r>
              <a:rPr lang="en-US" dirty="0"/>
              <a:t>Example 2:</a:t>
            </a:r>
          </a:p>
          <a:p>
            <a:pPr marL="548640" lvl="2" indent="0">
              <a:buNone/>
            </a:pPr>
            <a:r>
              <a:rPr lang="en-US" dirty="0"/>
              <a:t>function fxn1(){</a:t>
            </a:r>
          </a:p>
          <a:p>
            <a:pPr marL="548640" lvl="2" indent="0">
              <a:buNone/>
            </a:pPr>
            <a:r>
              <a:rPr lang="en-US" dirty="0"/>
              <a:t>	return function (){</a:t>
            </a:r>
          </a:p>
          <a:p>
            <a:pPr marL="548640" lvl="2" indent="0">
              <a:buNone/>
            </a:pPr>
            <a:r>
              <a:rPr lang="en-US" dirty="0"/>
              <a:t>		console.log("Hello Geeks");</a:t>
            </a:r>
          </a:p>
          <a:p>
            <a:pPr marL="548640" lvl="2" indent="0">
              <a:buNone/>
            </a:pPr>
            <a:r>
              <a:rPr lang="en-US" dirty="0"/>
              <a:t>	}</a:t>
            </a:r>
          </a:p>
          <a:p>
            <a:pPr marL="548640" lvl="2" indent="0">
              <a:buNone/>
            </a:pPr>
            <a:r>
              <a:rPr lang="en-US" dirty="0"/>
              <a:t>}</a:t>
            </a:r>
          </a:p>
          <a:p>
            <a:pPr marL="548640" lvl="2" indent="0">
              <a:buNone/>
            </a:pPr>
            <a:r>
              <a:rPr lang="en-US" dirty="0"/>
              <a:t>//accepting the function returned from fxn1() and calling it.</a:t>
            </a:r>
          </a:p>
          <a:p>
            <a:pPr marL="548640" lvl="2" indent="0">
              <a:buNone/>
            </a:pPr>
            <a:r>
              <a:rPr lang="en-US" dirty="0"/>
              <a:t>const fxn2=fxn1();</a:t>
            </a:r>
          </a:p>
          <a:p>
            <a:pPr marL="548640" lvl="2" indent="0">
              <a:buNone/>
            </a:pPr>
            <a:r>
              <a:rPr lang="en-US" dirty="0"/>
              <a:t>fxn2();	//Hello Geeks</a:t>
            </a:r>
          </a:p>
          <a:p>
            <a:r>
              <a:rPr lang="en-US" dirty="0"/>
              <a:t>In the above example we can see that fxn1() is returning a function, therefore we can say that fxn1 is a higher order function.</a:t>
            </a:r>
            <a:endParaRPr lang="en-IN" dirty="0"/>
          </a:p>
        </p:txBody>
      </p:sp>
    </p:spTree>
    <p:extLst>
      <p:ext uri="{BB962C8B-B14F-4D97-AF65-F5344CB8AC3E}">
        <p14:creationId xmlns:p14="http://schemas.microsoft.com/office/powerpoint/2010/main" val="398862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84E1-5BCE-4774-C8C5-B54FAD2E5C44}"/>
              </a:ext>
            </a:extLst>
          </p:cNvPr>
          <p:cNvSpPr>
            <a:spLocks noGrp="1"/>
          </p:cNvSpPr>
          <p:nvPr>
            <p:ph type="title"/>
          </p:nvPr>
        </p:nvSpPr>
        <p:spPr>
          <a:xfrm>
            <a:off x="1143000" y="609600"/>
            <a:ext cx="9875520" cy="446202"/>
          </a:xfrm>
        </p:spPr>
        <p:txBody>
          <a:bodyPr>
            <a:normAutofit fontScale="90000"/>
          </a:bodyPr>
          <a:lstStyle/>
          <a:p>
            <a:r>
              <a:rPr lang="en-US" b="0" i="0" dirty="0">
                <a:effectLst/>
                <a:latin typeface="sofia-pro"/>
              </a:rPr>
              <a:t>map(), reduce() and filter() functions</a:t>
            </a:r>
            <a:endParaRPr lang="en-IN" dirty="0"/>
          </a:p>
        </p:txBody>
      </p:sp>
      <p:sp>
        <p:nvSpPr>
          <p:cNvPr id="3" name="Content Placeholder 2">
            <a:extLst>
              <a:ext uri="{FF2B5EF4-FFF2-40B4-BE49-F238E27FC236}">
                <a16:creationId xmlns:a16="http://schemas.microsoft.com/office/drawing/2014/main" id="{6D339047-9746-DDD7-979D-32DDFD0267E9}"/>
              </a:ext>
            </a:extLst>
          </p:cNvPr>
          <p:cNvSpPr>
            <a:spLocks noGrp="1"/>
          </p:cNvSpPr>
          <p:nvPr>
            <p:ph idx="1"/>
          </p:nvPr>
        </p:nvSpPr>
        <p:spPr>
          <a:xfrm>
            <a:off x="1143000" y="1300899"/>
            <a:ext cx="9872871" cy="5081047"/>
          </a:xfrm>
        </p:spPr>
        <p:txBody>
          <a:bodyPr>
            <a:normAutofit fontScale="85000" lnSpcReduction="20000"/>
          </a:bodyPr>
          <a:lstStyle/>
          <a:p>
            <a:r>
              <a:rPr lang="en-US" dirty="0"/>
              <a:t>map() method: It applies a given function on all the elements of the array and returns the updated array. It is the simpler and shorter code instead of a loop. The map is similar to the following code: </a:t>
            </a:r>
          </a:p>
          <a:p>
            <a:pPr marL="548640" lvl="2" indent="0">
              <a:buNone/>
            </a:pPr>
            <a:r>
              <a:rPr lang="en-US" dirty="0" err="1"/>
              <a:t>arr</a:t>
            </a:r>
            <a:r>
              <a:rPr lang="en-US" dirty="0"/>
              <a:t> = new Array(1, 2, 3, 6, 5, 4);</a:t>
            </a:r>
          </a:p>
          <a:p>
            <a:pPr marL="548640" lvl="2" indent="0">
              <a:buNone/>
            </a:pPr>
            <a:r>
              <a:rPr lang="en-US" dirty="0"/>
              <a:t>for(let </a:t>
            </a:r>
            <a:r>
              <a:rPr lang="en-US" dirty="0" err="1"/>
              <a:t>i</a:t>
            </a:r>
            <a:r>
              <a:rPr lang="en-US" dirty="0"/>
              <a:t> = 0; </a:t>
            </a:r>
            <a:r>
              <a:rPr lang="en-US" dirty="0" err="1"/>
              <a:t>i</a:t>
            </a:r>
            <a:r>
              <a:rPr lang="en-US" dirty="0"/>
              <a:t> &lt; 6; </a:t>
            </a:r>
            <a:r>
              <a:rPr lang="en-US" dirty="0" err="1"/>
              <a:t>i</a:t>
            </a:r>
            <a:r>
              <a:rPr lang="en-US" dirty="0"/>
              <a:t>++) {</a:t>
            </a:r>
          </a:p>
          <a:p>
            <a:pPr marL="548640" lvl="2" indent="0">
              <a:buNone/>
            </a:pPr>
            <a:r>
              <a:rPr lang="en-US" dirty="0"/>
              <a:t>    </a:t>
            </a:r>
            <a:r>
              <a:rPr lang="en-US" dirty="0" err="1"/>
              <a:t>arr</a:t>
            </a:r>
            <a:r>
              <a:rPr lang="en-US" dirty="0"/>
              <a:t>[</a:t>
            </a:r>
            <a:r>
              <a:rPr lang="en-US" dirty="0" err="1"/>
              <a:t>i</a:t>
            </a:r>
            <a:r>
              <a:rPr lang="en-US" dirty="0"/>
              <a:t>] *= 3;</a:t>
            </a:r>
          </a:p>
          <a:p>
            <a:pPr marL="548640" lvl="2" indent="0">
              <a:buNone/>
            </a:pPr>
            <a:r>
              <a:rPr lang="en-US" dirty="0"/>
              <a:t>}</a:t>
            </a:r>
          </a:p>
          <a:p>
            <a:pPr marL="548640" lvl="2" indent="0">
              <a:buNone/>
            </a:pPr>
            <a:r>
              <a:rPr lang="en-US" dirty="0"/>
              <a:t>console.log(</a:t>
            </a:r>
            <a:r>
              <a:rPr lang="en-US" dirty="0" err="1"/>
              <a:t>arr</a:t>
            </a:r>
            <a:r>
              <a:rPr lang="en-US" dirty="0"/>
              <a:t>);	//[3,6,9,18,15,12]</a:t>
            </a:r>
          </a:p>
          <a:p>
            <a:r>
              <a:rPr lang="en-US" dirty="0"/>
              <a:t>Syntax:</a:t>
            </a:r>
          </a:p>
          <a:p>
            <a:pPr marL="548640" lvl="2" indent="0">
              <a:buNone/>
            </a:pPr>
            <a:r>
              <a:rPr lang="en-US" dirty="0" err="1"/>
              <a:t>array.map</a:t>
            </a:r>
            <a:r>
              <a:rPr lang="en-US" dirty="0"/>
              <a:t>(</a:t>
            </a:r>
            <a:r>
              <a:rPr lang="en-US" dirty="0" err="1"/>
              <a:t>function_to_be_applied</a:t>
            </a:r>
            <a:r>
              <a:rPr lang="en-US" dirty="0"/>
              <a:t>)</a:t>
            </a:r>
          </a:p>
          <a:p>
            <a:pPr marL="548640" lvl="2" indent="0">
              <a:buNone/>
            </a:pPr>
            <a:r>
              <a:rPr lang="en-US" dirty="0" err="1"/>
              <a:t>array.map</a:t>
            </a:r>
            <a:r>
              <a:rPr lang="en-US" dirty="0"/>
              <a:t>(function (</a:t>
            </a:r>
            <a:r>
              <a:rPr lang="en-US" dirty="0" err="1"/>
              <a:t>args</a:t>
            </a:r>
            <a:r>
              <a:rPr lang="en-US" dirty="0"/>
              <a:t>) {</a:t>
            </a:r>
          </a:p>
          <a:p>
            <a:pPr marL="548640" lvl="2" indent="0">
              <a:buNone/>
            </a:pPr>
            <a:r>
              <a:rPr lang="en-US" dirty="0"/>
              <a:t>    // code;</a:t>
            </a:r>
          </a:p>
          <a:p>
            <a:pPr marL="548640" lvl="2" indent="0">
              <a:buNone/>
            </a:pPr>
            <a:r>
              <a:rPr lang="en-US" dirty="0"/>
              <a:t>})</a:t>
            </a:r>
          </a:p>
          <a:p>
            <a:r>
              <a:rPr lang="en-US" dirty="0"/>
              <a:t>Example: </a:t>
            </a:r>
          </a:p>
          <a:p>
            <a:pPr marL="548640" lvl="2" indent="0">
              <a:buNone/>
            </a:pPr>
            <a:r>
              <a:rPr lang="en-US" dirty="0"/>
              <a:t>function triple(n){</a:t>
            </a:r>
          </a:p>
          <a:p>
            <a:pPr marL="548640" lvl="2" indent="0">
              <a:buNone/>
            </a:pPr>
            <a:r>
              <a:rPr lang="en-US" dirty="0"/>
              <a:t>    return n*3;</a:t>
            </a:r>
          </a:p>
          <a:p>
            <a:pPr marL="548640" lvl="2" indent="0">
              <a:buNone/>
            </a:pPr>
            <a:r>
              <a:rPr lang="en-US" dirty="0"/>
              <a:t>}    </a:t>
            </a:r>
          </a:p>
          <a:p>
            <a:pPr marL="548640" lvl="2" indent="0">
              <a:buNone/>
            </a:pPr>
            <a:r>
              <a:rPr lang="en-US" dirty="0" err="1"/>
              <a:t>arr</a:t>
            </a:r>
            <a:r>
              <a:rPr lang="en-US" dirty="0"/>
              <a:t> = new Array(1, 2, 3, 6, 5, 4);</a:t>
            </a:r>
          </a:p>
          <a:p>
            <a:pPr marL="548640" lvl="2" indent="0">
              <a:buNone/>
            </a:pPr>
            <a:r>
              <a:rPr lang="en-US" dirty="0"/>
              <a:t>var </a:t>
            </a:r>
            <a:r>
              <a:rPr lang="en-US" dirty="0" err="1"/>
              <a:t>new_arr</a:t>
            </a:r>
            <a:r>
              <a:rPr lang="en-US" dirty="0"/>
              <a:t> = </a:t>
            </a:r>
            <a:r>
              <a:rPr lang="en-US" dirty="0" err="1"/>
              <a:t>arr.map</a:t>
            </a:r>
            <a:r>
              <a:rPr lang="en-US" dirty="0"/>
              <a:t>(triple)</a:t>
            </a:r>
          </a:p>
          <a:p>
            <a:pPr marL="548640" lvl="2" indent="0">
              <a:buNone/>
            </a:pPr>
            <a:r>
              <a:rPr lang="en-US" dirty="0"/>
              <a:t>console.log(</a:t>
            </a:r>
            <a:r>
              <a:rPr lang="en-US" dirty="0" err="1"/>
              <a:t>new_arr</a:t>
            </a:r>
            <a:r>
              <a:rPr lang="en-US" dirty="0"/>
              <a:t>);	//[ 3, 6, 9, 18, 15, 12 ]</a:t>
            </a:r>
          </a:p>
          <a:p>
            <a:endParaRPr lang="en-IN" dirty="0"/>
          </a:p>
        </p:txBody>
      </p:sp>
    </p:spTree>
    <p:extLst>
      <p:ext uri="{BB962C8B-B14F-4D97-AF65-F5344CB8AC3E}">
        <p14:creationId xmlns:p14="http://schemas.microsoft.com/office/powerpoint/2010/main" val="206222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171A-7E8B-613B-168B-9FE47B2A3B03}"/>
              </a:ext>
            </a:extLst>
          </p:cNvPr>
          <p:cNvSpPr>
            <a:spLocks noGrp="1"/>
          </p:cNvSpPr>
          <p:nvPr>
            <p:ph type="title"/>
          </p:nvPr>
        </p:nvSpPr>
        <p:spPr>
          <a:xfrm>
            <a:off x="1143000" y="609600"/>
            <a:ext cx="9875520" cy="559324"/>
          </a:xfrm>
        </p:spPr>
        <p:txBody>
          <a:bodyPr>
            <a:normAutofit fontScale="90000"/>
          </a:bodyPr>
          <a:lstStyle/>
          <a:p>
            <a:r>
              <a:rPr lang="en-US" b="0" i="0" dirty="0">
                <a:effectLst/>
                <a:latin typeface="sofia-pro"/>
              </a:rPr>
              <a:t>map(), reduce() and filter() functions</a:t>
            </a:r>
            <a:endParaRPr lang="en-IN" dirty="0"/>
          </a:p>
        </p:txBody>
      </p:sp>
      <p:sp>
        <p:nvSpPr>
          <p:cNvPr id="3" name="Content Placeholder 2">
            <a:extLst>
              <a:ext uri="{FF2B5EF4-FFF2-40B4-BE49-F238E27FC236}">
                <a16:creationId xmlns:a16="http://schemas.microsoft.com/office/drawing/2014/main" id="{28760D02-0037-F36E-CB19-2C6F241C17B3}"/>
              </a:ext>
            </a:extLst>
          </p:cNvPr>
          <p:cNvSpPr>
            <a:spLocks noGrp="1"/>
          </p:cNvSpPr>
          <p:nvPr>
            <p:ph idx="1"/>
          </p:nvPr>
        </p:nvSpPr>
        <p:spPr>
          <a:xfrm>
            <a:off x="1143000" y="1310326"/>
            <a:ext cx="9872871" cy="5071620"/>
          </a:xfrm>
        </p:spPr>
        <p:txBody>
          <a:bodyPr>
            <a:normAutofit fontScale="85000" lnSpcReduction="20000"/>
          </a:bodyPr>
          <a:lstStyle/>
          <a:p>
            <a:r>
              <a:rPr lang="en-US" dirty="0"/>
              <a:t>reduce() method: It reduces all the elements of the array to a single value by repeatedly applying a function. It is an alternative of using a loop and updating the result for every scanned element. Reduce can be used in place of the following code: </a:t>
            </a:r>
          </a:p>
          <a:p>
            <a:pPr marL="548640" lvl="2" indent="0">
              <a:buNone/>
            </a:pPr>
            <a:r>
              <a:rPr lang="en-US" dirty="0" err="1"/>
              <a:t>arr</a:t>
            </a:r>
            <a:r>
              <a:rPr lang="en-US" dirty="0"/>
              <a:t> = new Array(1, 2, 3, 6, 5, 4);</a:t>
            </a:r>
          </a:p>
          <a:p>
            <a:pPr marL="548640" lvl="2" indent="0">
              <a:buNone/>
            </a:pPr>
            <a:r>
              <a:rPr lang="en-US" dirty="0"/>
              <a:t>result = 1</a:t>
            </a:r>
          </a:p>
          <a:p>
            <a:pPr marL="548640" lvl="2" indent="0">
              <a:buNone/>
            </a:pPr>
            <a:r>
              <a:rPr lang="en-US" dirty="0"/>
              <a:t>for(let </a:t>
            </a:r>
            <a:r>
              <a:rPr lang="en-US" dirty="0" err="1"/>
              <a:t>i</a:t>
            </a:r>
            <a:r>
              <a:rPr lang="en-US" dirty="0"/>
              <a:t> = 0; </a:t>
            </a:r>
            <a:r>
              <a:rPr lang="en-US" dirty="0" err="1"/>
              <a:t>i</a:t>
            </a:r>
            <a:r>
              <a:rPr lang="en-US" dirty="0"/>
              <a:t> &lt; 6; </a:t>
            </a:r>
            <a:r>
              <a:rPr lang="en-US" dirty="0" err="1"/>
              <a:t>i</a:t>
            </a:r>
            <a:r>
              <a:rPr lang="en-US" dirty="0"/>
              <a:t>++) {</a:t>
            </a:r>
          </a:p>
          <a:p>
            <a:pPr marL="548640" lvl="2" indent="0">
              <a:buNone/>
            </a:pPr>
            <a:r>
              <a:rPr lang="en-US" dirty="0"/>
              <a:t>    result = result * </a:t>
            </a:r>
            <a:r>
              <a:rPr lang="en-US" dirty="0" err="1"/>
              <a:t>arr</a:t>
            </a:r>
            <a:r>
              <a:rPr lang="en-US" dirty="0"/>
              <a:t>[</a:t>
            </a:r>
            <a:r>
              <a:rPr lang="en-US" dirty="0" err="1"/>
              <a:t>i</a:t>
            </a:r>
            <a:r>
              <a:rPr lang="en-US" dirty="0"/>
              <a:t>];</a:t>
            </a:r>
          </a:p>
          <a:p>
            <a:pPr marL="548640" lvl="2" indent="0">
              <a:buNone/>
            </a:pPr>
            <a:r>
              <a:rPr lang="en-US" dirty="0"/>
              <a:t>}</a:t>
            </a:r>
          </a:p>
          <a:p>
            <a:pPr marL="548640" lvl="2" indent="0">
              <a:buNone/>
            </a:pPr>
            <a:r>
              <a:rPr lang="en-US" dirty="0"/>
              <a:t>console.log(result);	//720</a:t>
            </a:r>
          </a:p>
          <a:p>
            <a:r>
              <a:rPr lang="en-US" dirty="0"/>
              <a:t>Syntax: </a:t>
            </a:r>
          </a:p>
          <a:p>
            <a:pPr lvl="1"/>
            <a:r>
              <a:rPr lang="en-US" dirty="0" err="1"/>
              <a:t>array.reduce</a:t>
            </a:r>
            <a:r>
              <a:rPr lang="en-US" dirty="0"/>
              <a:t>(</a:t>
            </a:r>
            <a:r>
              <a:rPr lang="en-US" dirty="0" err="1"/>
              <a:t>function_to_be_applied</a:t>
            </a:r>
            <a:r>
              <a:rPr lang="en-US" dirty="0"/>
              <a:t>);</a:t>
            </a:r>
          </a:p>
          <a:p>
            <a:pPr lvl="1"/>
            <a:r>
              <a:rPr lang="en-US" dirty="0" err="1"/>
              <a:t>array.reduce</a:t>
            </a:r>
            <a:r>
              <a:rPr lang="en-US" dirty="0"/>
              <a:t>(function (</a:t>
            </a:r>
            <a:r>
              <a:rPr lang="en-US" dirty="0" err="1"/>
              <a:t>args</a:t>
            </a:r>
            <a:r>
              <a:rPr lang="en-US" dirty="0"/>
              <a:t>) {   // code;   });</a:t>
            </a:r>
          </a:p>
          <a:p>
            <a:r>
              <a:rPr lang="en-US" dirty="0"/>
              <a:t>Example: </a:t>
            </a:r>
          </a:p>
          <a:p>
            <a:pPr marL="548640" lvl="2" indent="0">
              <a:buNone/>
            </a:pPr>
            <a:r>
              <a:rPr lang="en-US" dirty="0"/>
              <a:t>function product(a, b){</a:t>
            </a:r>
          </a:p>
          <a:p>
            <a:pPr marL="548640" lvl="2" indent="0">
              <a:buNone/>
            </a:pPr>
            <a:r>
              <a:rPr lang="en-US" dirty="0"/>
              <a:t>    return a * b;</a:t>
            </a:r>
          </a:p>
          <a:p>
            <a:pPr marL="548640" lvl="2" indent="0">
              <a:buNone/>
            </a:pPr>
            <a:r>
              <a:rPr lang="en-US" dirty="0"/>
              <a:t>}</a:t>
            </a:r>
          </a:p>
          <a:p>
            <a:pPr marL="548640" lvl="2" indent="0">
              <a:buNone/>
            </a:pPr>
            <a:r>
              <a:rPr lang="en-US" dirty="0" err="1"/>
              <a:t>arr</a:t>
            </a:r>
            <a:r>
              <a:rPr lang="en-US" dirty="0"/>
              <a:t> = new Array(1, 2, 3, 6, 5, 4);</a:t>
            </a:r>
          </a:p>
          <a:p>
            <a:pPr marL="548640" lvl="2" indent="0">
              <a:buNone/>
            </a:pPr>
            <a:r>
              <a:rPr lang="en-US" dirty="0"/>
              <a:t>var </a:t>
            </a:r>
            <a:r>
              <a:rPr lang="en-US" dirty="0" err="1"/>
              <a:t>product_of_arr</a:t>
            </a:r>
            <a:r>
              <a:rPr lang="en-US" dirty="0"/>
              <a:t> = </a:t>
            </a:r>
            <a:r>
              <a:rPr lang="en-US" dirty="0" err="1"/>
              <a:t>arr.reduce</a:t>
            </a:r>
            <a:r>
              <a:rPr lang="en-US" dirty="0"/>
              <a:t>(product)</a:t>
            </a:r>
          </a:p>
          <a:p>
            <a:pPr marL="548640" lvl="2" indent="0">
              <a:buNone/>
            </a:pPr>
            <a:r>
              <a:rPr lang="en-US" dirty="0"/>
              <a:t>console.log(</a:t>
            </a:r>
            <a:r>
              <a:rPr lang="en-US" dirty="0" err="1"/>
              <a:t>product_of_arr</a:t>
            </a:r>
            <a:r>
              <a:rPr lang="en-US" dirty="0"/>
              <a:t>);	//720</a:t>
            </a:r>
          </a:p>
          <a:p>
            <a:endParaRPr lang="en-IN" dirty="0"/>
          </a:p>
        </p:txBody>
      </p:sp>
    </p:spTree>
    <p:extLst>
      <p:ext uri="{BB962C8B-B14F-4D97-AF65-F5344CB8AC3E}">
        <p14:creationId xmlns:p14="http://schemas.microsoft.com/office/powerpoint/2010/main" val="224212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24D1-7E2E-617A-F433-624341BA6F03}"/>
              </a:ext>
            </a:extLst>
          </p:cNvPr>
          <p:cNvSpPr>
            <a:spLocks noGrp="1"/>
          </p:cNvSpPr>
          <p:nvPr>
            <p:ph type="title"/>
          </p:nvPr>
        </p:nvSpPr>
        <p:spPr>
          <a:xfrm>
            <a:off x="1143000" y="609600"/>
            <a:ext cx="9875520" cy="531043"/>
          </a:xfrm>
        </p:spPr>
        <p:txBody>
          <a:bodyPr>
            <a:normAutofit fontScale="90000"/>
          </a:bodyPr>
          <a:lstStyle/>
          <a:p>
            <a:r>
              <a:rPr lang="en-US" b="0" i="0" dirty="0">
                <a:effectLst/>
                <a:latin typeface="sofia-pro"/>
              </a:rPr>
              <a:t>map(), reduce() and filter() functions</a:t>
            </a:r>
            <a:endParaRPr lang="en-IN" dirty="0"/>
          </a:p>
        </p:txBody>
      </p:sp>
      <p:sp>
        <p:nvSpPr>
          <p:cNvPr id="3" name="Content Placeholder 2">
            <a:extLst>
              <a:ext uri="{FF2B5EF4-FFF2-40B4-BE49-F238E27FC236}">
                <a16:creationId xmlns:a16="http://schemas.microsoft.com/office/drawing/2014/main" id="{C330C534-7891-19D3-4433-98767068C72E}"/>
              </a:ext>
            </a:extLst>
          </p:cNvPr>
          <p:cNvSpPr>
            <a:spLocks noGrp="1"/>
          </p:cNvSpPr>
          <p:nvPr>
            <p:ph idx="1"/>
          </p:nvPr>
        </p:nvSpPr>
        <p:spPr>
          <a:xfrm>
            <a:off x="1143000" y="1272619"/>
            <a:ext cx="9872871" cy="5099901"/>
          </a:xfrm>
        </p:spPr>
        <p:txBody>
          <a:bodyPr>
            <a:normAutofit fontScale="92500" lnSpcReduction="20000"/>
          </a:bodyPr>
          <a:lstStyle/>
          <a:p>
            <a:r>
              <a:rPr lang="en-US" sz="2400" dirty="0"/>
              <a:t>filter() method: It filters the elements of the array that return false for the applied condition and returns the array which contains elements that satisfy the applied condition. It is a simpler and shorter code instead of the below code using a loop: </a:t>
            </a:r>
          </a:p>
          <a:p>
            <a:pPr marL="548640" lvl="2" indent="0">
              <a:buNone/>
            </a:pPr>
            <a:r>
              <a:rPr lang="en-US" sz="1400" dirty="0" err="1"/>
              <a:t>arr</a:t>
            </a:r>
            <a:r>
              <a:rPr lang="en-US" sz="1400" dirty="0"/>
              <a:t> = new Array(1, 2, 3, 6, 5, 4);</a:t>
            </a:r>
          </a:p>
          <a:p>
            <a:pPr marL="548640" lvl="2" indent="0">
              <a:buNone/>
            </a:pPr>
            <a:r>
              <a:rPr lang="en-US" sz="1400" dirty="0" err="1"/>
              <a:t>new_arr</a:t>
            </a:r>
            <a:r>
              <a:rPr lang="en-US" sz="1400" dirty="0"/>
              <a:t> = []</a:t>
            </a:r>
          </a:p>
          <a:p>
            <a:pPr marL="548640" lvl="2" indent="0">
              <a:buNone/>
            </a:pPr>
            <a:r>
              <a:rPr lang="en-US" sz="1400" dirty="0"/>
              <a:t>for(let </a:t>
            </a:r>
            <a:r>
              <a:rPr lang="en-US" sz="1400" dirty="0" err="1"/>
              <a:t>i</a:t>
            </a:r>
            <a:r>
              <a:rPr lang="en-US" sz="1400" dirty="0"/>
              <a:t> = 0; </a:t>
            </a:r>
            <a:r>
              <a:rPr lang="en-US" sz="1400" dirty="0" err="1"/>
              <a:t>i</a:t>
            </a:r>
            <a:r>
              <a:rPr lang="en-US" sz="1400" dirty="0"/>
              <a:t> &lt; 6; </a:t>
            </a:r>
            <a:r>
              <a:rPr lang="en-US" sz="1400" dirty="0" err="1"/>
              <a:t>i</a:t>
            </a:r>
            <a:r>
              <a:rPr lang="en-US" sz="1400" dirty="0"/>
              <a:t>++) {</a:t>
            </a:r>
          </a:p>
          <a:p>
            <a:pPr marL="548640" lvl="2" indent="0">
              <a:buNone/>
            </a:pPr>
            <a:r>
              <a:rPr lang="en-US" sz="1400" dirty="0"/>
              <a:t>    if(</a:t>
            </a:r>
            <a:r>
              <a:rPr lang="en-US" sz="1400" dirty="0" err="1"/>
              <a:t>arr</a:t>
            </a:r>
            <a:r>
              <a:rPr lang="en-US" sz="1400" dirty="0"/>
              <a:t>[</a:t>
            </a:r>
            <a:r>
              <a:rPr lang="en-US" sz="1400" dirty="0" err="1"/>
              <a:t>i</a:t>
            </a:r>
            <a:r>
              <a:rPr lang="en-US" sz="1400" dirty="0"/>
              <a:t>] % 2 == 0) {</a:t>
            </a:r>
          </a:p>
          <a:p>
            <a:pPr marL="548640" lvl="2" indent="0">
              <a:buNone/>
            </a:pPr>
            <a:r>
              <a:rPr lang="en-US" sz="1400" dirty="0"/>
              <a:t>         </a:t>
            </a:r>
            <a:r>
              <a:rPr lang="en-US" sz="1400" dirty="0" err="1"/>
              <a:t>new_arr.push</a:t>
            </a:r>
            <a:r>
              <a:rPr lang="en-US" sz="1400" dirty="0"/>
              <a:t>(</a:t>
            </a:r>
            <a:r>
              <a:rPr lang="en-US" sz="1400" dirty="0" err="1"/>
              <a:t>arr</a:t>
            </a:r>
            <a:r>
              <a:rPr lang="en-US" sz="1400" dirty="0"/>
              <a:t>[</a:t>
            </a:r>
            <a:r>
              <a:rPr lang="en-US" sz="1400" dirty="0" err="1"/>
              <a:t>i</a:t>
            </a:r>
            <a:r>
              <a:rPr lang="en-US" sz="1400" dirty="0"/>
              <a:t>]);           </a:t>
            </a:r>
          </a:p>
          <a:p>
            <a:pPr marL="548640" lvl="2" indent="0">
              <a:buNone/>
            </a:pPr>
            <a:r>
              <a:rPr lang="en-US" sz="1400" dirty="0"/>
              <a:t>    }</a:t>
            </a:r>
          </a:p>
          <a:p>
            <a:pPr marL="548640" lvl="2" indent="0">
              <a:buNone/>
            </a:pPr>
            <a:r>
              <a:rPr lang="en-US" sz="1400" dirty="0"/>
              <a:t>}</a:t>
            </a:r>
          </a:p>
          <a:p>
            <a:r>
              <a:rPr lang="en-US" sz="2400" dirty="0"/>
              <a:t>Syntax: </a:t>
            </a:r>
          </a:p>
          <a:p>
            <a:pPr lvl="1"/>
            <a:r>
              <a:rPr lang="en-US" sz="1800" dirty="0" err="1"/>
              <a:t>array.filter</a:t>
            </a:r>
            <a:r>
              <a:rPr lang="en-US" sz="1800" dirty="0"/>
              <a:t>(</a:t>
            </a:r>
            <a:r>
              <a:rPr lang="en-US" sz="1800" dirty="0" err="1"/>
              <a:t>function_to_be_applied</a:t>
            </a:r>
            <a:r>
              <a:rPr lang="en-US" sz="1800" dirty="0"/>
              <a:t>)</a:t>
            </a:r>
          </a:p>
          <a:p>
            <a:pPr lvl="1"/>
            <a:r>
              <a:rPr lang="en-US" sz="1800" dirty="0" err="1"/>
              <a:t>array.filter</a:t>
            </a:r>
            <a:r>
              <a:rPr lang="en-US" sz="1800" dirty="0"/>
              <a:t>(function (</a:t>
            </a:r>
            <a:r>
              <a:rPr lang="en-US" sz="1800" dirty="0" err="1"/>
              <a:t>args</a:t>
            </a:r>
            <a:r>
              <a:rPr lang="en-US" sz="1800" dirty="0"/>
              <a:t>) {  // condition; })</a:t>
            </a:r>
          </a:p>
          <a:p>
            <a:r>
              <a:rPr lang="en-US" sz="2400" dirty="0"/>
              <a:t>Example: </a:t>
            </a:r>
          </a:p>
          <a:p>
            <a:pPr marL="548640" lvl="2" indent="0">
              <a:buNone/>
            </a:pPr>
            <a:r>
              <a:rPr lang="en-US" sz="1400" dirty="0" err="1"/>
              <a:t>arr</a:t>
            </a:r>
            <a:r>
              <a:rPr lang="en-US" sz="1400" dirty="0"/>
              <a:t> = new Array(1, 2, 3, 6, 5, 4);</a:t>
            </a:r>
          </a:p>
          <a:p>
            <a:pPr marL="548640" lvl="2" indent="0">
              <a:buNone/>
            </a:pPr>
            <a:r>
              <a:rPr lang="en-US" sz="1400" dirty="0"/>
              <a:t>var </a:t>
            </a:r>
            <a:r>
              <a:rPr lang="en-US" sz="1400" dirty="0" err="1"/>
              <a:t>new_arr</a:t>
            </a:r>
            <a:r>
              <a:rPr lang="en-US" sz="1400" dirty="0"/>
              <a:t> = </a:t>
            </a:r>
            <a:r>
              <a:rPr lang="en-US" sz="1400" dirty="0" err="1"/>
              <a:t>arr.filter</a:t>
            </a:r>
            <a:r>
              <a:rPr lang="en-US" sz="1400" dirty="0"/>
              <a:t>(function (x){</a:t>
            </a:r>
          </a:p>
          <a:p>
            <a:pPr marL="548640" lvl="2" indent="0">
              <a:buNone/>
            </a:pPr>
            <a:r>
              <a:rPr lang="en-US" sz="1400" dirty="0"/>
              <a:t>    return x % 2==0;</a:t>
            </a:r>
          </a:p>
          <a:p>
            <a:pPr marL="548640" lvl="2" indent="0">
              <a:buNone/>
            </a:pPr>
            <a:r>
              <a:rPr lang="en-US" sz="1400" dirty="0"/>
              <a:t>});</a:t>
            </a:r>
          </a:p>
          <a:p>
            <a:pPr marL="548640" lvl="2" indent="0">
              <a:buNone/>
            </a:pPr>
            <a:r>
              <a:rPr lang="en-US" sz="1400" dirty="0"/>
              <a:t>console.log(</a:t>
            </a:r>
            <a:r>
              <a:rPr lang="en-US" sz="1400" dirty="0" err="1"/>
              <a:t>new_arr</a:t>
            </a:r>
            <a:r>
              <a:rPr lang="en-US" sz="1400" dirty="0"/>
              <a:t>);		//[2,6,4]</a:t>
            </a:r>
          </a:p>
        </p:txBody>
      </p:sp>
    </p:spTree>
    <p:extLst>
      <p:ext uri="{BB962C8B-B14F-4D97-AF65-F5344CB8AC3E}">
        <p14:creationId xmlns:p14="http://schemas.microsoft.com/office/powerpoint/2010/main" val="97594204"/>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2DD950-E471-477E-A7F6-C21DE14090E1}"/>
</file>

<file path=customXml/itemProps2.xml><?xml version="1.0" encoding="utf-8"?>
<ds:datastoreItem xmlns:ds="http://schemas.openxmlformats.org/officeDocument/2006/customXml" ds:itemID="{E74942CC-7511-4DBF-BA1C-217612BFF772}"/>
</file>

<file path=docProps/app.xml><?xml version="1.0" encoding="utf-8"?>
<Properties xmlns="http://schemas.openxmlformats.org/officeDocument/2006/extended-properties" xmlns:vt="http://schemas.openxmlformats.org/officeDocument/2006/docPropsVTypes">
  <Template>Basis</Template>
  <TotalTime>41</TotalTime>
  <Words>1440</Words>
  <Application>Microsoft Office PowerPoint</Application>
  <PresentationFormat>Widescreen</PresentationFormat>
  <Paragraphs>131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sofia-pro</vt:lpstr>
      <vt:lpstr>Basis</vt:lpstr>
      <vt:lpstr>More About Functions</vt:lpstr>
      <vt:lpstr>Pure Functions</vt:lpstr>
      <vt:lpstr>First-Class Function</vt:lpstr>
      <vt:lpstr>Higher-Order Function</vt:lpstr>
      <vt:lpstr>map(), reduce() and filter() functions</vt:lpstr>
      <vt:lpstr>map(), reduce() and filter() functions</vt:lpstr>
      <vt:lpstr>map(), reduce() and filter()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Functions</dc:title>
  <dc:creator>Pramod Jana</dc:creator>
  <cp:lastModifiedBy>Pramod Jana</cp:lastModifiedBy>
  <cp:revision>2</cp:revision>
  <dcterms:created xsi:type="dcterms:W3CDTF">2022-12-26T09:30:07Z</dcterms:created>
  <dcterms:modified xsi:type="dcterms:W3CDTF">2022-12-26T10:11:52Z</dcterms:modified>
</cp:coreProperties>
</file>