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1" r:id="rId15"/>
    <p:sldId id="282" r:id="rId16"/>
    <p:sldId id="283" r:id="rId17"/>
    <p:sldId id="284" r:id="rId18"/>
    <p:sldId id="285"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2CACDFC1-BBB1-447D-84E1-201D453CFC4D}" type="datetimeFigureOut">
              <a:rPr lang="en-IN" smtClean="0"/>
              <a:t>03-12-2022</a:t>
            </a:fld>
            <a:endParaRPr lang="en-IN"/>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7B9E50D8-E7AD-430D-AB14-641E32E0BE70}" type="slidenum">
              <a:rPr lang="en-IN" smtClean="0"/>
              <a:t>‹#›</a:t>
            </a:fld>
            <a:endParaRPr lang="en-IN"/>
          </a:p>
        </p:txBody>
      </p:sp>
    </p:spTree>
    <p:extLst>
      <p:ext uri="{BB962C8B-B14F-4D97-AF65-F5344CB8AC3E}">
        <p14:creationId xmlns:p14="http://schemas.microsoft.com/office/powerpoint/2010/main" val="57455327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ACDFC1-BBB1-447D-84E1-201D453CFC4D}"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9E50D8-E7AD-430D-AB14-641E32E0BE70}" type="slidenum">
              <a:rPr lang="en-IN" smtClean="0"/>
              <a:t>‹#›</a:t>
            </a:fld>
            <a:endParaRPr lang="en-IN"/>
          </a:p>
        </p:txBody>
      </p:sp>
    </p:spTree>
    <p:extLst>
      <p:ext uri="{BB962C8B-B14F-4D97-AF65-F5344CB8AC3E}">
        <p14:creationId xmlns:p14="http://schemas.microsoft.com/office/powerpoint/2010/main" val="1245433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ACDFC1-BBB1-447D-84E1-201D453CFC4D}"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9E50D8-E7AD-430D-AB14-641E32E0BE70}" type="slidenum">
              <a:rPr lang="en-IN" smtClean="0"/>
              <a:t>‹#›</a:t>
            </a:fld>
            <a:endParaRPr lang="en-IN"/>
          </a:p>
        </p:txBody>
      </p:sp>
    </p:spTree>
    <p:extLst>
      <p:ext uri="{BB962C8B-B14F-4D97-AF65-F5344CB8AC3E}">
        <p14:creationId xmlns:p14="http://schemas.microsoft.com/office/powerpoint/2010/main" val="4083431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ACDFC1-BBB1-447D-84E1-201D453CFC4D}"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9E50D8-E7AD-430D-AB14-641E32E0BE70}" type="slidenum">
              <a:rPr lang="en-IN" smtClean="0"/>
              <a:t>‹#›</a:t>
            </a:fld>
            <a:endParaRPr lang="en-IN"/>
          </a:p>
        </p:txBody>
      </p:sp>
    </p:spTree>
    <p:extLst>
      <p:ext uri="{BB962C8B-B14F-4D97-AF65-F5344CB8AC3E}">
        <p14:creationId xmlns:p14="http://schemas.microsoft.com/office/powerpoint/2010/main" val="3715427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2CACDFC1-BBB1-447D-84E1-201D453CFC4D}" type="datetimeFigureOut">
              <a:rPr lang="en-IN" smtClean="0"/>
              <a:t>03-12-2022</a:t>
            </a:fld>
            <a:endParaRPr lang="en-IN"/>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2080"/>
            <a:ext cx="2112264" cy="228600"/>
          </a:xfrm>
        </p:spPr>
        <p:txBody>
          <a:bodyPr/>
          <a:lstStyle/>
          <a:p>
            <a:fld id="{7B9E50D8-E7AD-430D-AB14-641E32E0BE70}" type="slidenum">
              <a:rPr lang="en-IN" smtClean="0"/>
              <a:t>‹#›</a:t>
            </a:fld>
            <a:endParaRPr lang="en-IN"/>
          </a:p>
        </p:txBody>
      </p:sp>
    </p:spTree>
    <p:extLst>
      <p:ext uri="{BB962C8B-B14F-4D97-AF65-F5344CB8AC3E}">
        <p14:creationId xmlns:p14="http://schemas.microsoft.com/office/powerpoint/2010/main" val="349520691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ACDFC1-BBB1-447D-84E1-201D453CFC4D}" type="datetimeFigureOut">
              <a:rPr lang="en-IN" smtClean="0"/>
              <a:t>03-12-2022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9E50D8-E7AD-430D-AB14-641E32E0BE70}" type="slidenum">
              <a:rPr lang="en-IN" smtClean="0"/>
              <a:t>‹#›</a:t>
            </a:fld>
            <a:endParaRPr lang="en-IN"/>
          </a:p>
        </p:txBody>
      </p:sp>
    </p:spTree>
    <p:extLst>
      <p:ext uri="{BB962C8B-B14F-4D97-AF65-F5344CB8AC3E}">
        <p14:creationId xmlns:p14="http://schemas.microsoft.com/office/powerpoint/2010/main" val="4137452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ACDFC1-BBB1-447D-84E1-201D453CFC4D}" type="datetimeFigureOut">
              <a:rPr lang="en-IN" smtClean="0"/>
              <a:t>03-12-2022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9E50D8-E7AD-430D-AB14-641E32E0BE70}" type="slidenum">
              <a:rPr lang="en-IN" smtClean="0"/>
              <a:t>‹#›</a:t>
            </a:fld>
            <a:endParaRPr lang="en-IN"/>
          </a:p>
        </p:txBody>
      </p:sp>
    </p:spTree>
    <p:extLst>
      <p:ext uri="{BB962C8B-B14F-4D97-AF65-F5344CB8AC3E}">
        <p14:creationId xmlns:p14="http://schemas.microsoft.com/office/powerpoint/2010/main" val="3109766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ACDFC1-BBB1-447D-84E1-201D453CFC4D}" type="datetimeFigureOut">
              <a:rPr lang="en-IN" smtClean="0"/>
              <a:t>03-12-2022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9E50D8-E7AD-430D-AB14-641E32E0BE70}" type="slidenum">
              <a:rPr lang="en-IN" smtClean="0"/>
              <a:t>‹#›</a:t>
            </a:fld>
            <a:endParaRPr lang="en-IN"/>
          </a:p>
        </p:txBody>
      </p:sp>
    </p:spTree>
    <p:extLst>
      <p:ext uri="{BB962C8B-B14F-4D97-AF65-F5344CB8AC3E}">
        <p14:creationId xmlns:p14="http://schemas.microsoft.com/office/powerpoint/2010/main" val="2039978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CDFC1-BBB1-447D-84E1-201D453CFC4D}" type="datetimeFigureOut">
              <a:rPr lang="en-IN" smtClean="0"/>
              <a:t>03-12-2022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9E50D8-E7AD-430D-AB14-641E32E0BE70}" type="slidenum">
              <a:rPr lang="en-IN" smtClean="0"/>
              <a:t>‹#›</a:t>
            </a:fld>
            <a:endParaRPr lang="en-IN"/>
          </a:p>
        </p:txBody>
      </p:sp>
    </p:spTree>
    <p:extLst>
      <p:ext uri="{BB962C8B-B14F-4D97-AF65-F5344CB8AC3E}">
        <p14:creationId xmlns:p14="http://schemas.microsoft.com/office/powerpoint/2010/main" val="2013311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CACDFC1-BBB1-447D-84E1-201D453CFC4D}" type="datetimeFigureOut">
              <a:rPr lang="en-IN" smtClean="0"/>
              <a:t>03-12-2022</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6728" y="6227064"/>
            <a:ext cx="1463040" cy="256032"/>
          </a:xfrm>
        </p:spPr>
        <p:txBody>
          <a:bodyPr/>
          <a:lstStyle/>
          <a:p>
            <a:fld id="{7B9E50D8-E7AD-430D-AB14-641E32E0BE70}"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63452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2CACDFC1-BBB1-447D-84E1-201D453CFC4D}" type="datetimeFigureOut">
              <a:rPr lang="en-IN" smtClean="0"/>
              <a:t>03-12-2022</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56032"/>
          </a:xfrm>
        </p:spPr>
        <p:txBody>
          <a:bodyPr/>
          <a:lstStyle/>
          <a:p>
            <a:fld id="{7B9E50D8-E7AD-430D-AB14-641E32E0BE70}"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57298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2CACDFC1-BBB1-447D-84E1-201D453CFC4D}" type="datetimeFigureOut">
              <a:rPr lang="en-IN" smtClean="0"/>
              <a:t>03-12-2022</a:t>
            </a:fld>
            <a:endParaRPr lang="en-IN"/>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7B9E50D8-E7AD-430D-AB14-641E32E0BE70}" type="slidenum">
              <a:rPr lang="en-IN" smtClean="0"/>
              <a:t>‹#›</a:t>
            </a:fld>
            <a:endParaRPr lang="en-IN"/>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1618684904"/>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geeksforgeeks.org/javascript-operator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0D86E-FAA3-8004-0396-355FF912A2D0}"/>
              </a:ext>
            </a:extLst>
          </p:cNvPr>
          <p:cNvSpPr>
            <a:spLocks noGrp="1"/>
          </p:cNvSpPr>
          <p:nvPr>
            <p:ph type="ctrTitle"/>
          </p:nvPr>
        </p:nvSpPr>
        <p:spPr/>
        <p:txBody>
          <a:bodyPr/>
          <a:lstStyle/>
          <a:p>
            <a:r>
              <a:rPr lang="en-IN" dirty="0"/>
              <a:t>JavaScript Fundamentals</a:t>
            </a:r>
          </a:p>
        </p:txBody>
      </p:sp>
      <p:sp>
        <p:nvSpPr>
          <p:cNvPr id="3" name="Subtitle 2">
            <a:extLst>
              <a:ext uri="{FF2B5EF4-FFF2-40B4-BE49-F238E27FC236}">
                <a16:creationId xmlns:a16="http://schemas.microsoft.com/office/drawing/2014/main" id="{775BFECA-596F-F113-092F-200A7183367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88625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26AEB-8528-EB98-2C69-C68C86B9AFB0}"/>
              </a:ext>
            </a:extLst>
          </p:cNvPr>
          <p:cNvSpPr>
            <a:spLocks noGrp="1"/>
          </p:cNvSpPr>
          <p:nvPr>
            <p:ph type="title"/>
          </p:nvPr>
        </p:nvSpPr>
        <p:spPr>
          <a:xfrm>
            <a:off x="1066800" y="642594"/>
            <a:ext cx="10058400" cy="648878"/>
          </a:xfrm>
        </p:spPr>
        <p:txBody>
          <a:bodyPr>
            <a:normAutofit fontScale="90000"/>
          </a:bodyPr>
          <a:lstStyle/>
          <a:p>
            <a:pPr algn="ctr"/>
            <a:r>
              <a:rPr lang="en-IN" b="1" i="0" dirty="0">
                <a:effectLst/>
                <a:latin typeface="Lato" panose="020F0502020204030203" pitchFamily="34" charset="0"/>
              </a:rPr>
              <a:t>Equality Operators</a:t>
            </a:r>
            <a:endParaRPr lang="en-IN" dirty="0"/>
          </a:p>
        </p:txBody>
      </p:sp>
      <p:sp>
        <p:nvSpPr>
          <p:cNvPr id="3" name="Content Placeholder 2">
            <a:extLst>
              <a:ext uri="{FF2B5EF4-FFF2-40B4-BE49-F238E27FC236}">
                <a16:creationId xmlns:a16="http://schemas.microsoft.com/office/drawing/2014/main" id="{CF7AE23D-900B-5A2F-FA1F-D061178CDAEC}"/>
              </a:ext>
            </a:extLst>
          </p:cNvPr>
          <p:cNvSpPr>
            <a:spLocks noGrp="1"/>
          </p:cNvSpPr>
          <p:nvPr>
            <p:ph idx="1"/>
          </p:nvPr>
        </p:nvSpPr>
        <p:spPr>
          <a:xfrm>
            <a:off x="1066800" y="1621410"/>
            <a:ext cx="10058400" cy="4413630"/>
          </a:xfrm>
        </p:spPr>
        <p:txBody>
          <a:bodyPr>
            <a:normAutofit fontScale="77500" lnSpcReduction="20000"/>
          </a:bodyPr>
          <a:lstStyle/>
          <a:p>
            <a:pPr marL="0" indent="0" algn="just">
              <a:buNone/>
            </a:pPr>
            <a:r>
              <a:rPr lang="en-US" b="1" i="0" dirty="0">
                <a:effectLst/>
                <a:latin typeface="Lato" panose="020F0502020204030203" pitchFamily="34" charset="0"/>
              </a:rPr>
              <a:t>Strict inequality (!==): </a:t>
            </a:r>
          </a:p>
          <a:p>
            <a:pPr algn="just"/>
            <a:r>
              <a:rPr lang="en-US" b="0" i="0" dirty="0">
                <a:effectLst/>
                <a:latin typeface="sofia-pro"/>
              </a:rPr>
              <a:t>This operator is used to compare the inequality of two operands with type. If both value and type are not equal then the condition is true otherwise false.</a:t>
            </a:r>
          </a:p>
          <a:p>
            <a:pPr algn="just"/>
            <a:r>
              <a:rPr lang="en-US" b="1" i="0" dirty="0">
                <a:effectLst/>
                <a:latin typeface="sofia-pro"/>
              </a:rPr>
              <a:t>Syntax:</a:t>
            </a:r>
            <a:endParaRPr lang="en-US" b="0" i="0" dirty="0">
              <a:effectLst/>
              <a:latin typeface="sofia-pro"/>
            </a:endParaRPr>
          </a:p>
          <a:p>
            <a:r>
              <a:rPr lang="en-IN" dirty="0"/>
              <a:t>x !== y</a:t>
            </a:r>
          </a:p>
          <a:p>
            <a:r>
              <a:rPr lang="en-US" b="0" i="0" dirty="0">
                <a:effectLst/>
                <a:latin typeface="sofia-pro"/>
              </a:rPr>
              <a:t>Below examples illustrate the </a:t>
            </a:r>
            <a:r>
              <a:rPr lang="en-US" b="1" i="0" dirty="0">
                <a:effectLst/>
                <a:latin typeface="sofia-pro"/>
              </a:rPr>
              <a:t>(!==)</a:t>
            </a:r>
            <a:r>
              <a:rPr lang="en-US" b="0" i="0" dirty="0">
                <a:effectLst/>
                <a:latin typeface="sofia-pro"/>
              </a:rPr>
              <a:t> operator in JavaScript:</a:t>
            </a:r>
            <a:endParaRPr lang="en-IN" b="0" i="0" dirty="0">
              <a:effectLst/>
              <a:latin typeface="sofia-pro"/>
            </a:endParaRPr>
          </a:p>
          <a:p>
            <a:r>
              <a:rPr lang="en-IN" b="1" i="0" dirty="0">
                <a:effectLst/>
                <a:latin typeface="sofia-pro"/>
              </a:rPr>
              <a:t>Example 2:</a:t>
            </a:r>
            <a:endParaRPr lang="en-IN" dirty="0">
              <a:latin typeface="sofia-pro"/>
            </a:endParaRPr>
          </a:p>
          <a:p>
            <a:pPr marL="274320" lvl="1" indent="0">
              <a:buNone/>
            </a:pPr>
            <a:r>
              <a:rPr lang="en-IN" dirty="0"/>
              <a:t>// Illustration of (!==) operator</a:t>
            </a:r>
          </a:p>
          <a:p>
            <a:pPr marL="274320" lvl="1" indent="0">
              <a:buNone/>
            </a:pPr>
            <a:r>
              <a:rPr lang="en-IN" dirty="0"/>
              <a:t>let obj1 = {'val1': 'value'};</a:t>
            </a:r>
          </a:p>
          <a:p>
            <a:pPr marL="274320" lvl="1" indent="0">
              <a:buNone/>
            </a:pPr>
            <a:r>
              <a:rPr lang="en-IN" dirty="0"/>
              <a:t>let obj2 = {'val2': 'value'};</a:t>
            </a:r>
          </a:p>
          <a:p>
            <a:pPr marL="274320" lvl="1" indent="0">
              <a:buNone/>
            </a:pPr>
            <a:endParaRPr lang="en-IN" dirty="0"/>
          </a:p>
          <a:p>
            <a:pPr marL="274320" lvl="1" indent="0">
              <a:buNone/>
            </a:pPr>
            <a:r>
              <a:rPr lang="en-IN" dirty="0"/>
              <a:t>// Checking of operands</a:t>
            </a:r>
          </a:p>
          <a:p>
            <a:pPr marL="274320" lvl="1" indent="0">
              <a:buNone/>
            </a:pPr>
            <a:r>
              <a:rPr lang="en-IN" dirty="0"/>
              <a:t>console.log(obj1.val1 !== 'value’);	//false        </a:t>
            </a:r>
          </a:p>
          <a:p>
            <a:pPr marL="274320" lvl="1" indent="0">
              <a:buNone/>
            </a:pPr>
            <a:r>
              <a:rPr lang="en-IN" dirty="0"/>
              <a:t>console.log(obj1 !== obj2);	//true</a:t>
            </a:r>
          </a:p>
          <a:p>
            <a:pPr marL="274320" lvl="1" indent="0">
              <a:buNone/>
            </a:pPr>
            <a:r>
              <a:rPr lang="en-IN" dirty="0"/>
              <a:t>console.log(obj1.val1 !== obj2.val2);	//false</a:t>
            </a:r>
          </a:p>
          <a:p>
            <a:pPr marL="274320" lvl="1" indent="0">
              <a:buNone/>
            </a:pPr>
            <a:endParaRPr lang="en-IN" dirty="0"/>
          </a:p>
          <a:p>
            <a:pPr marL="274320" lvl="1" indent="0">
              <a:buNone/>
            </a:pPr>
            <a:r>
              <a:rPr lang="en-IN" dirty="0"/>
              <a:t>// Check against undefined</a:t>
            </a:r>
          </a:p>
          <a:p>
            <a:pPr marL="274320" lvl="1" indent="0">
              <a:buNone/>
            </a:pPr>
            <a:r>
              <a:rPr lang="en-IN" dirty="0"/>
              <a:t>console.log(0 !== undefined);	//true   </a:t>
            </a:r>
          </a:p>
          <a:p>
            <a:pPr marL="274320" lvl="1" indent="0">
              <a:buNone/>
            </a:pPr>
            <a:r>
              <a:rPr lang="en-IN" dirty="0"/>
              <a:t>console.log(null !== undefined);	//true</a:t>
            </a:r>
          </a:p>
        </p:txBody>
      </p:sp>
    </p:spTree>
    <p:extLst>
      <p:ext uri="{BB962C8B-B14F-4D97-AF65-F5344CB8AC3E}">
        <p14:creationId xmlns:p14="http://schemas.microsoft.com/office/powerpoint/2010/main" val="205402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A0402-DC4C-35D0-2889-93564DA79028}"/>
              </a:ext>
            </a:extLst>
          </p:cNvPr>
          <p:cNvSpPr>
            <a:spLocks noGrp="1"/>
          </p:cNvSpPr>
          <p:nvPr>
            <p:ph type="title"/>
          </p:nvPr>
        </p:nvSpPr>
        <p:spPr>
          <a:xfrm>
            <a:off x="1066800" y="642594"/>
            <a:ext cx="10058400" cy="667732"/>
          </a:xfrm>
        </p:spPr>
        <p:txBody>
          <a:bodyPr>
            <a:normAutofit fontScale="90000"/>
          </a:bodyPr>
          <a:lstStyle/>
          <a:p>
            <a:pPr algn="ctr"/>
            <a:r>
              <a:rPr lang="en-IN" b="1" i="0" dirty="0">
                <a:effectLst/>
                <a:latin typeface="Lato" panose="020F0502020204030203" pitchFamily="34" charset="0"/>
              </a:rPr>
              <a:t>Relational Operators</a:t>
            </a:r>
          </a:p>
        </p:txBody>
      </p:sp>
      <p:sp>
        <p:nvSpPr>
          <p:cNvPr id="3" name="Content Placeholder 2">
            <a:extLst>
              <a:ext uri="{FF2B5EF4-FFF2-40B4-BE49-F238E27FC236}">
                <a16:creationId xmlns:a16="http://schemas.microsoft.com/office/drawing/2014/main" id="{D9012F4C-BCAC-9AE3-C48C-45AA692C1816}"/>
              </a:ext>
            </a:extLst>
          </p:cNvPr>
          <p:cNvSpPr>
            <a:spLocks noGrp="1"/>
          </p:cNvSpPr>
          <p:nvPr>
            <p:ph idx="1"/>
          </p:nvPr>
        </p:nvSpPr>
        <p:spPr>
          <a:xfrm>
            <a:off x="1066800" y="1451728"/>
            <a:ext cx="10058400" cy="4583312"/>
          </a:xfrm>
        </p:spPr>
        <p:txBody>
          <a:bodyPr>
            <a:normAutofit fontScale="92500" lnSpcReduction="20000"/>
          </a:bodyPr>
          <a:lstStyle/>
          <a:p>
            <a:pPr algn="just"/>
            <a:r>
              <a:rPr lang="en-US" b="1" i="0" dirty="0">
                <a:effectLst/>
                <a:latin typeface="Lato" panose="020F0502020204030203" pitchFamily="34" charset="0"/>
              </a:rPr>
              <a:t> Greater than operator (&gt;): </a:t>
            </a:r>
          </a:p>
          <a:p>
            <a:pPr algn="just"/>
            <a:r>
              <a:rPr lang="en-US" b="0" i="0" dirty="0">
                <a:effectLst/>
                <a:latin typeface="sofia-pro"/>
              </a:rPr>
              <a:t>This operator is used to check whether the left side value is greater than the right side value. If value is greater then the condition is true otherwise false.</a:t>
            </a:r>
          </a:p>
          <a:p>
            <a:pPr algn="just"/>
            <a:r>
              <a:rPr lang="en-US" b="1" i="0" dirty="0">
                <a:effectLst/>
                <a:latin typeface="sofia-pro"/>
              </a:rPr>
              <a:t>Syntax:</a:t>
            </a:r>
          </a:p>
          <a:p>
            <a:pPr algn="just"/>
            <a:r>
              <a:rPr lang="en-US" dirty="0">
                <a:latin typeface="sofia-pro"/>
              </a:rPr>
              <a:t>x &gt; y</a:t>
            </a:r>
          </a:p>
          <a:p>
            <a:pPr algn="just"/>
            <a:r>
              <a:rPr lang="en-US" b="0" i="0" dirty="0">
                <a:effectLst/>
                <a:latin typeface="sofia-pro"/>
              </a:rPr>
              <a:t>Below examples illustrate the </a:t>
            </a:r>
            <a:r>
              <a:rPr lang="en-US" b="1" i="0" dirty="0">
                <a:effectLst/>
                <a:latin typeface="sofia-pro"/>
              </a:rPr>
              <a:t>(&gt;)</a:t>
            </a:r>
            <a:r>
              <a:rPr lang="en-US" b="0" i="0" dirty="0">
                <a:effectLst/>
                <a:latin typeface="sofia-pro"/>
              </a:rPr>
              <a:t> operator in JavaScript:</a:t>
            </a:r>
          </a:p>
          <a:p>
            <a:pPr algn="just"/>
            <a:r>
              <a:rPr lang="en-IN" b="1" i="0" dirty="0">
                <a:effectLst/>
                <a:latin typeface="sofia-pro"/>
              </a:rPr>
              <a:t>Example 1:</a:t>
            </a:r>
            <a:endParaRPr lang="en-US" dirty="0">
              <a:latin typeface="sofia-pro"/>
            </a:endParaRPr>
          </a:p>
          <a:p>
            <a:pPr marL="274320" lvl="1" indent="0" algn="just">
              <a:buNone/>
            </a:pPr>
            <a:r>
              <a:rPr lang="en-US" i="0" dirty="0">
                <a:effectLst/>
                <a:latin typeface="sofia-pro"/>
              </a:rPr>
              <a:t>// Illustration of (&gt;) operator</a:t>
            </a:r>
          </a:p>
          <a:p>
            <a:pPr marL="274320" lvl="1" indent="0" algn="just">
              <a:buNone/>
            </a:pPr>
            <a:r>
              <a:rPr lang="en-US" i="0" dirty="0">
                <a:effectLst/>
                <a:latin typeface="sofia-pro"/>
              </a:rPr>
              <a:t>let val1 = 5;</a:t>
            </a:r>
          </a:p>
          <a:p>
            <a:pPr marL="274320" lvl="1" indent="0" algn="just">
              <a:buNone/>
            </a:pPr>
            <a:r>
              <a:rPr lang="en-US" i="0" dirty="0">
                <a:effectLst/>
                <a:latin typeface="sofia-pro"/>
              </a:rPr>
              <a:t>let val2 = "5";</a:t>
            </a:r>
          </a:p>
          <a:p>
            <a:pPr marL="274320" lvl="1" indent="0" algn="just">
              <a:buNone/>
            </a:pPr>
            <a:endParaRPr lang="en-US" i="0" dirty="0">
              <a:effectLst/>
              <a:latin typeface="sofia-pro"/>
            </a:endParaRPr>
          </a:p>
          <a:p>
            <a:pPr marL="274320" lvl="1" indent="0" algn="just">
              <a:buNone/>
            </a:pPr>
            <a:r>
              <a:rPr lang="en-US" i="0" dirty="0">
                <a:effectLst/>
                <a:latin typeface="sofia-pro"/>
              </a:rPr>
              <a:t>// Checking of operands</a:t>
            </a:r>
          </a:p>
          <a:p>
            <a:pPr marL="274320" lvl="1" indent="0" algn="just">
              <a:buNone/>
            </a:pPr>
            <a:r>
              <a:rPr lang="en-US" i="0" dirty="0">
                <a:effectLst/>
                <a:latin typeface="sofia-pro"/>
              </a:rPr>
              <a:t>console.log(val1 &gt; 0);	//true</a:t>
            </a:r>
          </a:p>
          <a:p>
            <a:pPr marL="274320" lvl="1" indent="0" algn="just">
              <a:buNone/>
            </a:pPr>
            <a:r>
              <a:rPr lang="en-US" i="0" dirty="0">
                <a:effectLst/>
                <a:latin typeface="sofia-pro"/>
              </a:rPr>
              <a:t>console.log(val2 &gt; "10");        	//</a:t>
            </a:r>
            <a:r>
              <a:rPr lang="en-US" i="0" dirty="0">
                <a:solidFill>
                  <a:srgbClr val="FF0000"/>
                </a:solidFill>
                <a:effectLst/>
                <a:latin typeface="sofia-pro"/>
              </a:rPr>
              <a:t>true</a:t>
            </a:r>
          </a:p>
          <a:p>
            <a:pPr marL="274320" lvl="1" indent="0" algn="just">
              <a:buNone/>
            </a:pPr>
            <a:r>
              <a:rPr lang="en-US" i="0" dirty="0">
                <a:effectLst/>
                <a:latin typeface="sofia-pro"/>
              </a:rPr>
              <a:t>console.log(val1 &gt; "10");	//false</a:t>
            </a:r>
          </a:p>
          <a:p>
            <a:pPr marL="274320" lvl="1" indent="0" algn="just">
              <a:buNone/>
            </a:pPr>
            <a:r>
              <a:rPr lang="en-US" i="0" dirty="0">
                <a:effectLst/>
                <a:latin typeface="sofia-pro"/>
              </a:rPr>
              <a:t>console.log(val2 &gt; 0);	//true</a:t>
            </a:r>
          </a:p>
        </p:txBody>
      </p:sp>
    </p:spTree>
    <p:extLst>
      <p:ext uri="{BB962C8B-B14F-4D97-AF65-F5344CB8AC3E}">
        <p14:creationId xmlns:p14="http://schemas.microsoft.com/office/powerpoint/2010/main" val="2699906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2FC71-9599-50F3-34A2-C44466E0CFD3}"/>
              </a:ext>
            </a:extLst>
          </p:cNvPr>
          <p:cNvSpPr>
            <a:spLocks noGrp="1"/>
          </p:cNvSpPr>
          <p:nvPr>
            <p:ph type="title"/>
          </p:nvPr>
        </p:nvSpPr>
        <p:spPr>
          <a:xfrm>
            <a:off x="1066800" y="642594"/>
            <a:ext cx="10058400" cy="620598"/>
          </a:xfrm>
        </p:spPr>
        <p:txBody>
          <a:bodyPr>
            <a:normAutofit fontScale="90000"/>
          </a:bodyPr>
          <a:lstStyle/>
          <a:p>
            <a:pPr algn="ctr"/>
            <a:r>
              <a:rPr lang="en-IN" b="1" i="0" dirty="0">
                <a:effectLst/>
                <a:latin typeface="Lato" panose="020F0502020204030203" pitchFamily="34" charset="0"/>
              </a:rPr>
              <a:t>Relational Operators</a:t>
            </a:r>
            <a:endParaRPr lang="en-IN" dirty="0"/>
          </a:p>
        </p:txBody>
      </p:sp>
      <p:sp>
        <p:nvSpPr>
          <p:cNvPr id="3" name="Content Placeholder 2">
            <a:extLst>
              <a:ext uri="{FF2B5EF4-FFF2-40B4-BE49-F238E27FC236}">
                <a16:creationId xmlns:a16="http://schemas.microsoft.com/office/drawing/2014/main" id="{1BC5E22E-B1AE-099A-A418-6E36001CA5FA}"/>
              </a:ext>
            </a:extLst>
          </p:cNvPr>
          <p:cNvSpPr>
            <a:spLocks noGrp="1"/>
          </p:cNvSpPr>
          <p:nvPr>
            <p:ph idx="1"/>
          </p:nvPr>
        </p:nvSpPr>
        <p:spPr>
          <a:xfrm>
            <a:off x="1066800" y="1461155"/>
            <a:ext cx="10058400" cy="4573885"/>
          </a:xfrm>
        </p:spPr>
        <p:txBody>
          <a:bodyPr>
            <a:normAutofit fontScale="85000" lnSpcReduction="20000"/>
          </a:bodyPr>
          <a:lstStyle/>
          <a:p>
            <a:pPr marL="0" indent="0" algn="just">
              <a:buNone/>
            </a:pPr>
            <a:r>
              <a:rPr lang="en-US" b="1" i="0" dirty="0">
                <a:effectLst/>
                <a:latin typeface="Lato" panose="020F0502020204030203" pitchFamily="34" charset="0"/>
              </a:rPr>
              <a:t> Greater than operator (&gt;): </a:t>
            </a:r>
          </a:p>
          <a:p>
            <a:pPr algn="just"/>
            <a:r>
              <a:rPr lang="en-US" b="0" i="0" dirty="0">
                <a:effectLst/>
                <a:latin typeface="sofia-pro"/>
              </a:rPr>
              <a:t>This operator is used to check whether the left side value is greater than the right side value. If value is greater then the condition is true otherwise false.</a:t>
            </a:r>
          </a:p>
          <a:p>
            <a:pPr algn="just"/>
            <a:r>
              <a:rPr lang="en-US" b="1" i="0" dirty="0">
                <a:effectLst/>
                <a:latin typeface="sofia-pro"/>
              </a:rPr>
              <a:t>Syntax:</a:t>
            </a:r>
          </a:p>
          <a:p>
            <a:pPr algn="just"/>
            <a:r>
              <a:rPr lang="en-US" dirty="0">
                <a:latin typeface="sofia-pro"/>
              </a:rPr>
              <a:t>x &gt; y</a:t>
            </a:r>
          </a:p>
          <a:p>
            <a:pPr algn="just"/>
            <a:r>
              <a:rPr lang="en-US" b="0" i="0" dirty="0">
                <a:effectLst/>
                <a:latin typeface="sofia-pro"/>
              </a:rPr>
              <a:t>Below examples illustrate the </a:t>
            </a:r>
            <a:r>
              <a:rPr lang="en-US" b="1" i="0" dirty="0">
                <a:effectLst/>
                <a:latin typeface="sofia-pro"/>
              </a:rPr>
              <a:t>(&gt;)</a:t>
            </a:r>
            <a:r>
              <a:rPr lang="en-US" b="0" i="0" dirty="0">
                <a:effectLst/>
                <a:latin typeface="sofia-pro"/>
              </a:rPr>
              <a:t> operator in JavaScript:</a:t>
            </a:r>
          </a:p>
          <a:p>
            <a:pPr algn="just"/>
            <a:r>
              <a:rPr lang="en-IN" b="1" i="0" dirty="0">
                <a:effectLst/>
                <a:latin typeface="sofia-pro"/>
              </a:rPr>
              <a:t>Example 2:</a:t>
            </a:r>
            <a:endParaRPr lang="en-US" dirty="0">
              <a:latin typeface="sofia-pro"/>
            </a:endParaRPr>
          </a:p>
          <a:p>
            <a:pPr marL="274320" lvl="1" indent="0" algn="just">
              <a:buNone/>
            </a:pPr>
            <a:r>
              <a:rPr lang="en-US" i="0" dirty="0">
                <a:effectLst/>
                <a:latin typeface="sofia-pro"/>
              </a:rPr>
              <a:t>// Illustration of (&gt;) operator</a:t>
            </a:r>
          </a:p>
          <a:p>
            <a:pPr marL="274320" lvl="1" indent="0" algn="just">
              <a:buNone/>
            </a:pPr>
            <a:r>
              <a:rPr lang="en-US" i="0" dirty="0">
                <a:effectLst/>
                <a:latin typeface="sofia-pro"/>
              </a:rPr>
              <a:t>let obj1 = {'val1': 1};</a:t>
            </a:r>
          </a:p>
          <a:p>
            <a:pPr marL="274320" lvl="1" indent="0" algn="just">
              <a:buNone/>
            </a:pPr>
            <a:r>
              <a:rPr lang="en-US" i="0" dirty="0">
                <a:effectLst/>
                <a:latin typeface="sofia-pro"/>
              </a:rPr>
              <a:t>let obj2 = {'val2': 3};</a:t>
            </a:r>
          </a:p>
          <a:p>
            <a:pPr marL="274320" lvl="1" indent="0" algn="just">
              <a:buNone/>
            </a:pPr>
            <a:endParaRPr lang="en-US" i="0" dirty="0">
              <a:effectLst/>
              <a:latin typeface="sofia-pro"/>
            </a:endParaRPr>
          </a:p>
          <a:p>
            <a:pPr marL="274320" lvl="1" indent="0" algn="just">
              <a:buNone/>
            </a:pPr>
            <a:r>
              <a:rPr lang="en-US" i="0" dirty="0">
                <a:effectLst/>
                <a:latin typeface="sofia-pro"/>
              </a:rPr>
              <a:t>// Checking of operands</a:t>
            </a:r>
          </a:p>
          <a:p>
            <a:pPr marL="274320" lvl="1" indent="0" algn="just">
              <a:buNone/>
            </a:pPr>
            <a:r>
              <a:rPr lang="en-US" i="0" dirty="0">
                <a:effectLst/>
                <a:latin typeface="sofia-pro"/>
              </a:rPr>
              <a:t>console.log(obj1.val1 &gt; 0);	//true        </a:t>
            </a:r>
          </a:p>
          <a:p>
            <a:pPr marL="274320" lvl="1" indent="0" algn="just">
              <a:buNone/>
            </a:pPr>
            <a:r>
              <a:rPr lang="en-US" i="0" dirty="0">
                <a:effectLst/>
                <a:latin typeface="sofia-pro"/>
              </a:rPr>
              <a:t>console.log(obj1 &gt; obj2);	//</a:t>
            </a:r>
            <a:r>
              <a:rPr lang="en-US" i="0" dirty="0">
                <a:solidFill>
                  <a:srgbClr val="FF0000"/>
                </a:solidFill>
                <a:effectLst/>
                <a:latin typeface="sofia-pro"/>
              </a:rPr>
              <a:t>false</a:t>
            </a:r>
          </a:p>
          <a:p>
            <a:pPr marL="274320" lvl="1" indent="0" algn="just">
              <a:buNone/>
            </a:pPr>
            <a:r>
              <a:rPr lang="en-US" i="0" dirty="0">
                <a:effectLst/>
                <a:latin typeface="sofia-pro"/>
              </a:rPr>
              <a:t>console.log(obj1.val1 &gt; obj2.val2);	//false</a:t>
            </a:r>
          </a:p>
          <a:p>
            <a:pPr marL="274320" lvl="1" indent="0" algn="just">
              <a:buNone/>
            </a:pPr>
            <a:r>
              <a:rPr lang="en-US" i="0" dirty="0">
                <a:effectLst/>
                <a:latin typeface="sofia-pro"/>
              </a:rPr>
              <a:t>console.log(obj2 &gt; obj1);	//</a:t>
            </a:r>
            <a:r>
              <a:rPr lang="en-US" i="0" dirty="0">
                <a:solidFill>
                  <a:srgbClr val="FF0000"/>
                </a:solidFill>
                <a:effectLst/>
                <a:latin typeface="sofia-pro"/>
              </a:rPr>
              <a:t>false</a:t>
            </a:r>
          </a:p>
          <a:p>
            <a:pPr marL="274320" lvl="1" indent="0" algn="just">
              <a:buNone/>
            </a:pPr>
            <a:r>
              <a:rPr lang="en-US" i="0" dirty="0">
                <a:effectLst/>
                <a:latin typeface="sofia-pro"/>
              </a:rPr>
              <a:t>console.log(obj2.val2 &gt; obj1.val1);	//true</a:t>
            </a:r>
            <a:endParaRPr lang="en-IN" dirty="0"/>
          </a:p>
        </p:txBody>
      </p:sp>
    </p:spTree>
    <p:extLst>
      <p:ext uri="{BB962C8B-B14F-4D97-AF65-F5344CB8AC3E}">
        <p14:creationId xmlns:p14="http://schemas.microsoft.com/office/powerpoint/2010/main" val="2475895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EB53-F578-8F9D-A9EB-DC09B54840E2}"/>
              </a:ext>
            </a:extLst>
          </p:cNvPr>
          <p:cNvSpPr>
            <a:spLocks noGrp="1"/>
          </p:cNvSpPr>
          <p:nvPr>
            <p:ph type="title"/>
          </p:nvPr>
        </p:nvSpPr>
        <p:spPr>
          <a:xfrm>
            <a:off x="1066800" y="642594"/>
            <a:ext cx="10058400" cy="677159"/>
          </a:xfrm>
        </p:spPr>
        <p:txBody>
          <a:bodyPr>
            <a:normAutofit fontScale="90000"/>
          </a:bodyPr>
          <a:lstStyle/>
          <a:p>
            <a:pPr algn="ctr"/>
            <a:r>
              <a:rPr lang="en-IN" b="1" i="0" dirty="0">
                <a:effectLst/>
                <a:latin typeface="Lato" panose="020F0502020204030203" pitchFamily="34" charset="0"/>
              </a:rPr>
              <a:t>Relational Operators</a:t>
            </a:r>
            <a:endParaRPr lang="en-IN" dirty="0"/>
          </a:p>
        </p:txBody>
      </p:sp>
      <p:sp>
        <p:nvSpPr>
          <p:cNvPr id="3" name="Content Placeholder 2">
            <a:extLst>
              <a:ext uri="{FF2B5EF4-FFF2-40B4-BE49-F238E27FC236}">
                <a16:creationId xmlns:a16="http://schemas.microsoft.com/office/drawing/2014/main" id="{D251437B-0D7C-ADB4-AD28-332790E1A76A}"/>
              </a:ext>
            </a:extLst>
          </p:cNvPr>
          <p:cNvSpPr>
            <a:spLocks noGrp="1"/>
          </p:cNvSpPr>
          <p:nvPr>
            <p:ph idx="1"/>
          </p:nvPr>
        </p:nvSpPr>
        <p:spPr>
          <a:xfrm>
            <a:off x="1066800" y="1527142"/>
            <a:ext cx="10058400" cy="4507898"/>
          </a:xfrm>
        </p:spPr>
        <p:txBody>
          <a:bodyPr>
            <a:normAutofit fontScale="92500" lnSpcReduction="20000"/>
          </a:bodyPr>
          <a:lstStyle/>
          <a:p>
            <a:pPr marL="0" indent="0" algn="just">
              <a:buNone/>
            </a:pPr>
            <a:r>
              <a:rPr lang="en-US" b="1" i="0" dirty="0">
                <a:effectLst/>
                <a:latin typeface="Lato" panose="020F0502020204030203" pitchFamily="34" charset="0"/>
              </a:rPr>
              <a:t>Greater than or equal operator (&gt;=): </a:t>
            </a:r>
          </a:p>
          <a:p>
            <a:pPr algn="just"/>
            <a:r>
              <a:rPr lang="en-US" b="0" i="0" dirty="0">
                <a:effectLst/>
                <a:latin typeface="sofia-pro"/>
              </a:rPr>
              <a:t>This operator is used to check whether the left side operand is greater than or equal to the right side operand. If value is greater than or equal, then the condition is true otherwise false.</a:t>
            </a:r>
          </a:p>
          <a:p>
            <a:r>
              <a:rPr lang="en-IN" b="1" i="0" dirty="0">
                <a:effectLst/>
                <a:latin typeface="sofia-pro"/>
              </a:rPr>
              <a:t>Syntax:</a:t>
            </a:r>
          </a:p>
          <a:p>
            <a:r>
              <a:rPr lang="en-IN" dirty="0">
                <a:latin typeface="sofia-pro"/>
              </a:rPr>
              <a:t>x &gt;= y</a:t>
            </a:r>
          </a:p>
          <a:p>
            <a:pPr algn="just"/>
            <a:r>
              <a:rPr lang="en-US" b="0" i="0" dirty="0">
                <a:effectLst/>
                <a:latin typeface="sofia-pro"/>
              </a:rPr>
              <a:t>Below examples illustrate the </a:t>
            </a:r>
            <a:r>
              <a:rPr lang="en-US" b="1" i="0" dirty="0">
                <a:effectLst/>
                <a:latin typeface="sofia-pro"/>
              </a:rPr>
              <a:t>(&gt;=)</a:t>
            </a:r>
            <a:r>
              <a:rPr lang="en-US" b="0" i="0" dirty="0">
                <a:effectLst/>
                <a:latin typeface="sofia-pro"/>
              </a:rPr>
              <a:t> operator in JavaScript:</a:t>
            </a:r>
          </a:p>
          <a:p>
            <a:pPr algn="just"/>
            <a:r>
              <a:rPr lang="en-US" b="1" i="0" dirty="0">
                <a:effectLst/>
                <a:latin typeface="sofia-pro"/>
              </a:rPr>
              <a:t>Example 1:</a:t>
            </a:r>
            <a:endParaRPr lang="en-US" b="0" i="0" dirty="0">
              <a:effectLst/>
              <a:latin typeface="sofia-pro"/>
            </a:endParaRPr>
          </a:p>
          <a:p>
            <a:pPr marL="274320" lvl="1" indent="0">
              <a:buNone/>
            </a:pPr>
            <a:r>
              <a:rPr lang="en-IN" dirty="0"/>
              <a:t>// Illustration of (&gt;=) operator</a:t>
            </a:r>
          </a:p>
          <a:p>
            <a:pPr marL="274320" lvl="1" indent="0">
              <a:buNone/>
            </a:pPr>
            <a:r>
              <a:rPr lang="en-IN" dirty="0"/>
              <a:t>let val1 = 5;</a:t>
            </a:r>
          </a:p>
          <a:p>
            <a:pPr marL="274320" lvl="1" indent="0">
              <a:buNone/>
            </a:pPr>
            <a:r>
              <a:rPr lang="en-IN" dirty="0"/>
              <a:t>let val2 = "5";</a:t>
            </a:r>
          </a:p>
          <a:p>
            <a:pPr marL="274320" lvl="1" indent="0">
              <a:buNone/>
            </a:pPr>
            <a:endParaRPr lang="en-IN" dirty="0"/>
          </a:p>
          <a:p>
            <a:pPr marL="274320" lvl="1" indent="0">
              <a:buNone/>
            </a:pPr>
            <a:r>
              <a:rPr lang="en-IN" dirty="0"/>
              <a:t>// Checking of operands</a:t>
            </a:r>
          </a:p>
          <a:p>
            <a:pPr marL="274320" lvl="1" indent="0">
              <a:buNone/>
            </a:pPr>
            <a:r>
              <a:rPr lang="en-IN" dirty="0"/>
              <a:t>console.log(val1 &gt;= 5);	//true</a:t>
            </a:r>
          </a:p>
          <a:p>
            <a:pPr marL="274320" lvl="1" indent="0">
              <a:buNone/>
            </a:pPr>
            <a:r>
              <a:rPr lang="en-IN" dirty="0"/>
              <a:t>console.log(val2 &gt;= "15");        	//true</a:t>
            </a:r>
          </a:p>
          <a:p>
            <a:pPr marL="274320" lvl="1" indent="0">
              <a:buNone/>
            </a:pPr>
            <a:r>
              <a:rPr lang="en-IN" dirty="0"/>
              <a:t>console.log(val1 &gt;= "5");	//true</a:t>
            </a:r>
          </a:p>
          <a:p>
            <a:pPr marL="274320" lvl="1" indent="0">
              <a:buNone/>
            </a:pPr>
            <a:r>
              <a:rPr lang="en-IN" dirty="0"/>
              <a:t>console.log(val2 &gt;= 15);	//false</a:t>
            </a:r>
          </a:p>
        </p:txBody>
      </p:sp>
    </p:spTree>
    <p:extLst>
      <p:ext uri="{BB962C8B-B14F-4D97-AF65-F5344CB8AC3E}">
        <p14:creationId xmlns:p14="http://schemas.microsoft.com/office/powerpoint/2010/main" val="1010191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EB53-F578-8F9D-A9EB-DC09B54840E2}"/>
              </a:ext>
            </a:extLst>
          </p:cNvPr>
          <p:cNvSpPr>
            <a:spLocks noGrp="1"/>
          </p:cNvSpPr>
          <p:nvPr>
            <p:ph type="title"/>
          </p:nvPr>
        </p:nvSpPr>
        <p:spPr>
          <a:xfrm>
            <a:off x="1066800" y="642594"/>
            <a:ext cx="10058400" cy="648878"/>
          </a:xfrm>
        </p:spPr>
        <p:txBody>
          <a:bodyPr>
            <a:normAutofit fontScale="90000"/>
          </a:bodyPr>
          <a:lstStyle/>
          <a:p>
            <a:pPr algn="ctr"/>
            <a:r>
              <a:rPr lang="en-IN" b="1" i="0" dirty="0">
                <a:effectLst/>
                <a:latin typeface="Lato" panose="020F0502020204030203" pitchFamily="34" charset="0"/>
              </a:rPr>
              <a:t>Relational Operators</a:t>
            </a:r>
            <a:endParaRPr lang="en-IN" dirty="0"/>
          </a:p>
        </p:txBody>
      </p:sp>
      <p:sp>
        <p:nvSpPr>
          <p:cNvPr id="3" name="Content Placeholder 2">
            <a:extLst>
              <a:ext uri="{FF2B5EF4-FFF2-40B4-BE49-F238E27FC236}">
                <a16:creationId xmlns:a16="http://schemas.microsoft.com/office/drawing/2014/main" id="{D251437B-0D7C-ADB4-AD28-332790E1A76A}"/>
              </a:ext>
            </a:extLst>
          </p:cNvPr>
          <p:cNvSpPr>
            <a:spLocks noGrp="1"/>
          </p:cNvSpPr>
          <p:nvPr>
            <p:ph idx="1"/>
          </p:nvPr>
        </p:nvSpPr>
        <p:spPr>
          <a:xfrm>
            <a:off x="1066800" y="1442301"/>
            <a:ext cx="10058400" cy="4592739"/>
          </a:xfrm>
        </p:spPr>
        <p:txBody>
          <a:bodyPr>
            <a:normAutofit fontScale="92500" lnSpcReduction="20000"/>
          </a:bodyPr>
          <a:lstStyle/>
          <a:p>
            <a:pPr marL="0" indent="0" algn="just">
              <a:buNone/>
            </a:pPr>
            <a:r>
              <a:rPr lang="en-US" b="1" i="0" dirty="0">
                <a:effectLst/>
                <a:latin typeface="Lato" panose="020F0502020204030203" pitchFamily="34" charset="0"/>
              </a:rPr>
              <a:t>Greater than or equal operator (&gt;=): </a:t>
            </a:r>
          </a:p>
          <a:p>
            <a:pPr algn="just"/>
            <a:r>
              <a:rPr lang="en-US" b="0" i="0" dirty="0">
                <a:effectLst/>
                <a:latin typeface="sofia-pro"/>
              </a:rPr>
              <a:t>This operator is used to check whether the left side operand is greater than or equal to the right side operand. If value is greater than or equal, then the condition is true otherwise false.</a:t>
            </a:r>
          </a:p>
          <a:p>
            <a:r>
              <a:rPr lang="en-IN" b="1" i="0" dirty="0">
                <a:effectLst/>
                <a:latin typeface="sofia-pro"/>
              </a:rPr>
              <a:t>Syntax:</a:t>
            </a:r>
          </a:p>
          <a:p>
            <a:r>
              <a:rPr lang="en-IN" dirty="0">
                <a:latin typeface="sofia-pro"/>
              </a:rPr>
              <a:t>x &gt;= y</a:t>
            </a:r>
          </a:p>
          <a:p>
            <a:pPr algn="just"/>
            <a:r>
              <a:rPr lang="en-US" b="0" i="0" dirty="0">
                <a:effectLst/>
                <a:latin typeface="sofia-pro"/>
              </a:rPr>
              <a:t>Below examples illustrate the </a:t>
            </a:r>
            <a:r>
              <a:rPr lang="en-US" b="1" i="0" dirty="0">
                <a:effectLst/>
                <a:latin typeface="sofia-pro"/>
              </a:rPr>
              <a:t>(&gt;=)</a:t>
            </a:r>
            <a:r>
              <a:rPr lang="en-US" b="0" i="0" dirty="0">
                <a:effectLst/>
                <a:latin typeface="sofia-pro"/>
              </a:rPr>
              <a:t> operator in JavaScript:</a:t>
            </a:r>
          </a:p>
          <a:p>
            <a:pPr algn="just"/>
            <a:r>
              <a:rPr lang="en-US" b="1" i="0" dirty="0">
                <a:effectLst/>
                <a:latin typeface="sofia-pro"/>
              </a:rPr>
              <a:t>Example 2:</a:t>
            </a:r>
            <a:endParaRPr lang="en-US" b="0" i="0" dirty="0">
              <a:effectLst/>
              <a:latin typeface="sofia-pro"/>
            </a:endParaRPr>
          </a:p>
          <a:p>
            <a:pPr marL="274320" lvl="1" indent="0">
              <a:buNone/>
            </a:pPr>
            <a:r>
              <a:rPr lang="en-IN" dirty="0"/>
              <a:t>// Illustration of (&gt;=) operator</a:t>
            </a:r>
          </a:p>
          <a:p>
            <a:pPr marL="274320" lvl="1" indent="0">
              <a:buNone/>
            </a:pPr>
            <a:r>
              <a:rPr lang="en-IN" dirty="0"/>
              <a:t>let obj1 = {'val1': 1};</a:t>
            </a:r>
          </a:p>
          <a:p>
            <a:pPr marL="274320" lvl="1" indent="0">
              <a:buNone/>
            </a:pPr>
            <a:r>
              <a:rPr lang="en-IN" dirty="0"/>
              <a:t>let obj2 = {'val2': 3};</a:t>
            </a:r>
          </a:p>
          <a:p>
            <a:pPr marL="274320" lvl="1" indent="0">
              <a:buNone/>
            </a:pPr>
            <a:endParaRPr lang="en-IN" dirty="0"/>
          </a:p>
          <a:p>
            <a:pPr marL="274320" lvl="1" indent="0">
              <a:buNone/>
            </a:pPr>
            <a:r>
              <a:rPr lang="en-IN" dirty="0"/>
              <a:t>// Checking of operands</a:t>
            </a:r>
          </a:p>
          <a:p>
            <a:pPr marL="274320" lvl="1" indent="0">
              <a:buNone/>
            </a:pPr>
            <a:r>
              <a:rPr lang="en-IN" dirty="0"/>
              <a:t>console.log(obj1.val1 &gt;= 0);		//true        </a:t>
            </a:r>
          </a:p>
          <a:p>
            <a:pPr marL="274320" lvl="1" indent="0">
              <a:buNone/>
            </a:pPr>
            <a:r>
              <a:rPr lang="en-IN" dirty="0"/>
              <a:t>console.log(obj1 &gt;= obj2);		//</a:t>
            </a:r>
            <a:r>
              <a:rPr lang="en-IN" dirty="0">
                <a:solidFill>
                  <a:srgbClr val="FF0000"/>
                </a:solidFill>
              </a:rPr>
              <a:t>true</a:t>
            </a:r>
          </a:p>
          <a:p>
            <a:pPr marL="274320" lvl="1" indent="0">
              <a:buNone/>
            </a:pPr>
            <a:r>
              <a:rPr lang="en-IN" dirty="0"/>
              <a:t>console.log(obj1.val1 &gt;= obj2.val2);	//false</a:t>
            </a:r>
          </a:p>
          <a:p>
            <a:pPr marL="274320" lvl="1" indent="0">
              <a:buNone/>
            </a:pPr>
            <a:r>
              <a:rPr lang="en-IN" dirty="0"/>
              <a:t>console.log(obj2 &gt;= obj1);		//</a:t>
            </a:r>
            <a:r>
              <a:rPr lang="en-IN" dirty="0">
                <a:solidFill>
                  <a:srgbClr val="FF0000"/>
                </a:solidFill>
              </a:rPr>
              <a:t>true</a:t>
            </a:r>
          </a:p>
          <a:p>
            <a:pPr marL="274320" lvl="1" indent="0">
              <a:buNone/>
            </a:pPr>
            <a:r>
              <a:rPr lang="en-IN" dirty="0"/>
              <a:t>console.log(obj2.val2 &gt;= obj1.val1);	//true</a:t>
            </a:r>
          </a:p>
        </p:txBody>
      </p:sp>
    </p:spTree>
    <p:extLst>
      <p:ext uri="{BB962C8B-B14F-4D97-AF65-F5344CB8AC3E}">
        <p14:creationId xmlns:p14="http://schemas.microsoft.com/office/powerpoint/2010/main" val="3380690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EB53-F578-8F9D-A9EB-DC09B54840E2}"/>
              </a:ext>
            </a:extLst>
          </p:cNvPr>
          <p:cNvSpPr>
            <a:spLocks noGrp="1"/>
          </p:cNvSpPr>
          <p:nvPr>
            <p:ph type="title"/>
          </p:nvPr>
        </p:nvSpPr>
        <p:spPr>
          <a:xfrm>
            <a:off x="1066800" y="642594"/>
            <a:ext cx="10058400" cy="762000"/>
          </a:xfrm>
        </p:spPr>
        <p:txBody>
          <a:bodyPr/>
          <a:lstStyle/>
          <a:p>
            <a:pPr algn="ctr"/>
            <a:r>
              <a:rPr lang="en-IN" b="1" i="0" dirty="0">
                <a:effectLst/>
                <a:latin typeface="Lato" panose="020F0502020204030203" pitchFamily="34" charset="0"/>
              </a:rPr>
              <a:t>Relational Operators</a:t>
            </a:r>
            <a:endParaRPr lang="en-IN" dirty="0"/>
          </a:p>
        </p:txBody>
      </p:sp>
      <p:sp>
        <p:nvSpPr>
          <p:cNvPr id="3" name="Content Placeholder 2">
            <a:extLst>
              <a:ext uri="{FF2B5EF4-FFF2-40B4-BE49-F238E27FC236}">
                <a16:creationId xmlns:a16="http://schemas.microsoft.com/office/drawing/2014/main" id="{D251437B-0D7C-ADB4-AD28-332790E1A76A}"/>
              </a:ext>
            </a:extLst>
          </p:cNvPr>
          <p:cNvSpPr>
            <a:spLocks noGrp="1"/>
          </p:cNvSpPr>
          <p:nvPr>
            <p:ph idx="1"/>
          </p:nvPr>
        </p:nvSpPr>
        <p:spPr>
          <a:xfrm>
            <a:off x="1066800" y="1536569"/>
            <a:ext cx="10058400" cy="4498471"/>
          </a:xfrm>
        </p:spPr>
        <p:txBody>
          <a:bodyPr>
            <a:normAutofit fontScale="92500" lnSpcReduction="20000"/>
          </a:bodyPr>
          <a:lstStyle/>
          <a:p>
            <a:pPr marL="0" indent="0" algn="just">
              <a:buNone/>
            </a:pPr>
            <a:r>
              <a:rPr lang="en-US" b="1" i="0" dirty="0">
                <a:effectLst/>
                <a:latin typeface="Lato" panose="020F0502020204030203" pitchFamily="34" charset="0"/>
              </a:rPr>
              <a:t>Less than operator  (&lt;): </a:t>
            </a:r>
          </a:p>
          <a:p>
            <a:pPr algn="just"/>
            <a:r>
              <a:rPr lang="en-US" b="0" i="0" dirty="0">
                <a:effectLst/>
                <a:latin typeface="sofia-pro"/>
              </a:rPr>
              <a:t>This operator is used to check whether the left side value is less than right side value. If yes then the condition is true otherwise false.</a:t>
            </a:r>
          </a:p>
          <a:p>
            <a:pPr algn="just"/>
            <a:r>
              <a:rPr lang="en-US" b="1" i="0" dirty="0">
                <a:effectLst/>
                <a:latin typeface="sofia-pro"/>
              </a:rPr>
              <a:t>Syntax:</a:t>
            </a:r>
            <a:endParaRPr lang="en-US" b="0" i="0" dirty="0">
              <a:effectLst/>
              <a:latin typeface="sofia-pro"/>
            </a:endParaRPr>
          </a:p>
          <a:p>
            <a:r>
              <a:rPr lang="en-IN" dirty="0"/>
              <a:t>x &lt; y</a:t>
            </a:r>
          </a:p>
          <a:p>
            <a:pPr algn="just"/>
            <a:r>
              <a:rPr lang="en-US" b="0" i="0" dirty="0">
                <a:effectLst/>
                <a:latin typeface="sofia-pro"/>
              </a:rPr>
              <a:t>Below examples illustrate the </a:t>
            </a:r>
            <a:r>
              <a:rPr lang="en-US" b="1" i="0" dirty="0">
                <a:effectLst/>
                <a:latin typeface="sofia-pro"/>
              </a:rPr>
              <a:t>(&lt;)</a:t>
            </a:r>
            <a:r>
              <a:rPr lang="en-US" b="0" i="0" dirty="0">
                <a:effectLst/>
                <a:latin typeface="sofia-pro"/>
              </a:rPr>
              <a:t> operator in JavaScript:</a:t>
            </a:r>
          </a:p>
          <a:p>
            <a:pPr algn="just"/>
            <a:r>
              <a:rPr lang="en-US" b="1" i="0" dirty="0">
                <a:effectLst/>
                <a:latin typeface="sofia-pro"/>
              </a:rPr>
              <a:t>Example 1:</a:t>
            </a:r>
            <a:endParaRPr lang="en-US" b="0" i="0" dirty="0">
              <a:effectLst/>
              <a:latin typeface="sofia-pro"/>
            </a:endParaRPr>
          </a:p>
          <a:p>
            <a:pPr marL="274320" lvl="1" indent="0">
              <a:buNone/>
            </a:pPr>
            <a:r>
              <a:rPr lang="en-IN" dirty="0"/>
              <a:t>// Illustration of (&lt;) operator</a:t>
            </a:r>
          </a:p>
          <a:p>
            <a:pPr marL="274320" lvl="1" indent="0">
              <a:buNone/>
            </a:pPr>
            <a:r>
              <a:rPr lang="en-IN" dirty="0"/>
              <a:t>let val1 = 5;</a:t>
            </a:r>
          </a:p>
          <a:p>
            <a:pPr marL="274320" lvl="1" indent="0">
              <a:buNone/>
            </a:pPr>
            <a:r>
              <a:rPr lang="en-IN" dirty="0"/>
              <a:t>let val2 = "5";</a:t>
            </a:r>
          </a:p>
          <a:p>
            <a:pPr marL="274320" lvl="1" indent="0">
              <a:buNone/>
            </a:pPr>
            <a:endParaRPr lang="en-IN" dirty="0"/>
          </a:p>
          <a:p>
            <a:pPr marL="274320" lvl="1" indent="0">
              <a:buNone/>
            </a:pPr>
            <a:r>
              <a:rPr lang="en-IN" dirty="0"/>
              <a:t>// Checking of operands</a:t>
            </a:r>
          </a:p>
          <a:p>
            <a:pPr marL="274320" lvl="1" indent="0">
              <a:buNone/>
            </a:pPr>
            <a:r>
              <a:rPr lang="en-IN" dirty="0"/>
              <a:t>console.log(val1 &lt; 15);	//true</a:t>
            </a:r>
          </a:p>
          <a:p>
            <a:pPr marL="274320" lvl="1" indent="0">
              <a:buNone/>
            </a:pPr>
            <a:r>
              <a:rPr lang="en-IN" dirty="0"/>
              <a:t>console.log(val2 &lt; "0");        	//false</a:t>
            </a:r>
          </a:p>
          <a:p>
            <a:pPr marL="274320" lvl="1" indent="0">
              <a:buNone/>
            </a:pPr>
            <a:r>
              <a:rPr lang="en-IN" dirty="0"/>
              <a:t>console.log(val1 &lt; "0");	//false</a:t>
            </a:r>
          </a:p>
          <a:p>
            <a:pPr marL="274320" lvl="1" indent="0">
              <a:buNone/>
            </a:pPr>
            <a:r>
              <a:rPr lang="en-IN" dirty="0"/>
              <a:t>console.log(val2 &lt; 15);	//</a:t>
            </a:r>
            <a:r>
              <a:rPr lang="en-IN" dirty="0">
                <a:solidFill>
                  <a:srgbClr val="FF0000"/>
                </a:solidFill>
              </a:rPr>
              <a:t>true</a:t>
            </a:r>
          </a:p>
        </p:txBody>
      </p:sp>
    </p:spTree>
    <p:extLst>
      <p:ext uri="{BB962C8B-B14F-4D97-AF65-F5344CB8AC3E}">
        <p14:creationId xmlns:p14="http://schemas.microsoft.com/office/powerpoint/2010/main" val="1647358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EB53-F578-8F9D-A9EB-DC09B54840E2}"/>
              </a:ext>
            </a:extLst>
          </p:cNvPr>
          <p:cNvSpPr>
            <a:spLocks noGrp="1"/>
          </p:cNvSpPr>
          <p:nvPr>
            <p:ph type="title"/>
          </p:nvPr>
        </p:nvSpPr>
        <p:spPr>
          <a:xfrm>
            <a:off x="1066800" y="642594"/>
            <a:ext cx="10058400" cy="696012"/>
          </a:xfrm>
        </p:spPr>
        <p:txBody>
          <a:bodyPr>
            <a:normAutofit fontScale="90000"/>
          </a:bodyPr>
          <a:lstStyle/>
          <a:p>
            <a:pPr algn="ctr"/>
            <a:r>
              <a:rPr lang="en-IN" b="1" i="0" dirty="0">
                <a:effectLst/>
                <a:latin typeface="Lato" panose="020F0502020204030203" pitchFamily="34" charset="0"/>
              </a:rPr>
              <a:t>Relational Operators</a:t>
            </a:r>
            <a:endParaRPr lang="en-IN" dirty="0"/>
          </a:p>
        </p:txBody>
      </p:sp>
      <p:sp>
        <p:nvSpPr>
          <p:cNvPr id="3" name="Content Placeholder 2">
            <a:extLst>
              <a:ext uri="{FF2B5EF4-FFF2-40B4-BE49-F238E27FC236}">
                <a16:creationId xmlns:a16="http://schemas.microsoft.com/office/drawing/2014/main" id="{D251437B-0D7C-ADB4-AD28-332790E1A76A}"/>
              </a:ext>
            </a:extLst>
          </p:cNvPr>
          <p:cNvSpPr>
            <a:spLocks noGrp="1"/>
          </p:cNvSpPr>
          <p:nvPr>
            <p:ph idx="1"/>
          </p:nvPr>
        </p:nvSpPr>
        <p:spPr>
          <a:xfrm>
            <a:off x="1066800" y="1508289"/>
            <a:ext cx="10058400" cy="4526751"/>
          </a:xfrm>
        </p:spPr>
        <p:txBody>
          <a:bodyPr>
            <a:normAutofit fontScale="85000" lnSpcReduction="20000"/>
          </a:bodyPr>
          <a:lstStyle/>
          <a:p>
            <a:pPr marL="0" indent="0" algn="just">
              <a:buNone/>
            </a:pPr>
            <a:r>
              <a:rPr lang="en-US" b="1" i="0" dirty="0">
                <a:effectLst/>
                <a:latin typeface="Lato" panose="020F0502020204030203" pitchFamily="34" charset="0"/>
              </a:rPr>
              <a:t>Less than operator  (&lt;): </a:t>
            </a:r>
          </a:p>
          <a:p>
            <a:pPr algn="just"/>
            <a:r>
              <a:rPr lang="en-US" b="0" i="0" dirty="0">
                <a:effectLst/>
                <a:latin typeface="sofia-pro"/>
              </a:rPr>
              <a:t>This operator is used to check whether the left side value is less than right side value. If yes then the condition is true otherwise false.</a:t>
            </a:r>
          </a:p>
          <a:p>
            <a:pPr algn="just"/>
            <a:r>
              <a:rPr lang="en-US" b="1" i="0" dirty="0">
                <a:effectLst/>
                <a:latin typeface="sofia-pro"/>
              </a:rPr>
              <a:t>Syntax:</a:t>
            </a:r>
            <a:endParaRPr lang="en-US" b="0" i="0" dirty="0">
              <a:effectLst/>
              <a:latin typeface="sofia-pro"/>
            </a:endParaRPr>
          </a:p>
          <a:p>
            <a:r>
              <a:rPr lang="en-IN" dirty="0"/>
              <a:t>x &lt; y</a:t>
            </a:r>
          </a:p>
          <a:p>
            <a:pPr algn="just"/>
            <a:r>
              <a:rPr lang="en-US" b="0" i="0" dirty="0">
                <a:effectLst/>
                <a:latin typeface="sofia-pro"/>
              </a:rPr>
              <a:t>Below examples illustrate the </a:t>
            </a:r>
            <a:r>
              <a:rPr lang="en-US" b="1" i="0" dirty="0">
                <a:effectLst/>
                <a:latin typeface="sofia-pro"/>
              </a:rPr>
              <a:t>(&lt;)</a:t>
            </a:r>
            <a:r>
              <a:rPr lang="en-US" b="0" i="0" dirty="0">
                <a:effectLst/>
                <a:latin typeface="sofia-pro"/>
              </a:rPr>
              <a:t> operator in JavaScript:</a:t>
            </a:r>
          </a:p>
          <a:p>
            <a:pPr algn="just"/>
            <a:r>
              <a:rPr lang="en-US" b="1" i="0" dirty="0">
                <a:effectLst/>
                <a:latin typeface="sofia-pro"/>
              </a:rPr>
              <a:t>Example 2:</a:t>
            </a:r>
            <a:endParaRPr lang="en-US" b="0" i="0" dirty="0">
              <a:effectLst/>
              <a:latin typeface="sofia-pro"/>
            </a:endParaRPr>
          </a:p>
          <a:p>
            <a:pPr marL="274320" lvl="1" indent="0">
              <a:buNone/>
            </a:pPr>
            <a:r>
              <a:rPr lang="en-IN" dirty="0"/>
              <a:t>// Illustration of (&lt;) operator</a:t>
            </a:r>
          </a:p>
          <a:p>
            <a:pPr marL="274320" lvl="1" indent="0">
              <a:buNone/>
            </a:pPr>
            <a:r>
              <a:rPr lang="en-IN" dirty="0"/>
              <a:t>let obj1 = {'val1': 1};</a:t>
            </a:r>
          </a:p>
          <a:p>
            <a:pPr marL="274320" lvl="1" indent="0">
              <a:buNone/>
            </a:pPr>
            <a:r>
              <a:rPr lang="en-IN" dirty="0"/>
              <a:t>let obj2 = {'val2': 3};</a:t>
            </a:r>
          </a:p>
          <a:p>
            <a:pPr marL="274320" lvl="1" indent="0">
              <a:buNone/>
            </a:pPr>
            <a:endParaRPr lang="en-IN" dirty="0"/>
          </a:p>
          <a:p>
            <a:pPr marL="274320" lvl="1" indent="0">
              <a:buNone/>
            </a:pPr>
            <a:r>
              <a:rPr lang="en-IN" dirty="0"/>
              <a:t>// Checking of operands</a:t>
            </a:r>
          </a:p>
          <a:p>
            <a:pPr marL="274320" lvl="1" indent="0">
              <a:buNone/>
            </a:pPr>
            <a:r>
              <a:rPr lang="en-IN" dirty="0"/>
              <a:t>console.log(obj1.val1 &lt; 10);		//true        </a:t>
            </a:r>
          </a:p>
          <a:p>
            <a:pPr marL="274320" lvl="1" indent="0">
              <a:buNone/>
            </a:pPr>
            <a:r>
              <a:rPr lang="en-IN" dirty="0"/>
              <a:t>console.log(obj1 &lt; obj2);		//false</a:t>
            </a:r>
          </a:p>
          <a:p>
            <a:pPr marL="274320" lvl="1" indent="0">
              <a:buNone/>
            </a:pPr>
            <a:r>
              <a:rPr lang="en-IN" dirty="0"/>
              <a:t>console.log(obj1.val1 &lt; obj2.val2);		//true</a:t>
            </a:r>
          </a:p>
          <a:p>
            <a:pPr marL="274320" lvl="1" indent="0">
              <a:buNone/>
            </a:pPr>
            <a:r>
              <a:rPr lang="en-IN" dirty="0"/>
              <a:t>console.log(obj2 &lt; obj1);		//false</a:t>
            </a:r>
          </a:p>
          <a:p>
            <a:pPr marL="274320" lvl="1" indent="0">
              <a:buNone/>
            </a:pPr>
            <a:r>
              <a:rPr lang="en-IN" dirty="0"/>
              <a:t>console.log(obj2.val2 &lt; obj1.val1);		//false</a:t>
            </a:r>
          </a:p>
        </p:txBody>
      </p:sp>
    </p:spTree>
    <p:extLst>
      <p:ext uri="{BB962C8B-B14F-4D97-AF65-F5344CB8AC3E}">
        <p14:creationId xmlns:p14="http://schemas.microsoft.com/office/powerpoint/2010/main" val="3513605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EB53-F578-8F9D-A9EB-DC09B54840E2}"/>
              </a:ext>
            </a:extLst>
          </p:cNvPr>
          <p:cNvSpPr>
            <a:spLocks noGrp="1"/>
          </p:cNvSpPr>
          <p:nvPr>
            <p:ph type="title"/>
          </p:nvPr>
        </p:nvSpPr>
        <p:spPr>
          <a:xfrm>
            <a:off x="1066800" y="642594"/>
            <a:ext cx="10058400" cy="696012"/>
          </a:xfrm>
        </p:spPr>
        <p:txBody>
          <a:bodyPr>
            <a:normAutofit fontScale="90000"/>
          </a:bodyPr>
          <a:lstStyle/>
          <a:p>
            <a:pPr algn="ctr"/>
            <a:r>
              <a:rPr lang="en-IN" b="1" i="0" dirty="0">
                <a:effectLst/>
                <a:latin typeface="Lato" panose="020F0502020204030203" pitchFamily="34" charset="0"/>
              </a:rPr>
              <a:t>Relational Operators</a:t>
            </a:r>
            <a:endParaRPr lang="en-IN" dirty="0"/>
          </a:p>
        </p:txBody>
      </p:sp>
      <p:sp>
        <p:nvSpPr>
          <p:cNvPr id="3" name="Content Placeholder 2">
            <a:extLst>
              <a:ext uri="{FF2B5EF4-FFF2-40B4-BE49-F238E27FC236}">
                <a16:creationId xmlns:a16="http://schemas.microsoft.com/office/drawing/2014/main" id="{D251437B-0D7C-ADB4-AD28-332790E1A76A}"/>
              </a:ext>
            </a:extLst>
          </p:cNvPr>
          <p:cNvSpPr>
            <a:spLocks noGrp="1"/>
          </p:cNvSpPr>
          <p:nvPr>
            <p:ph idx="1"/>
          </p:nvPr>
        </p:nvSpPr>
        <p:spPr>
          <a:xfrm>
            <a:off x="1066800" y="1489435"/>
            <a:ext cx="10058400" cy="4545605"/>
          </a:xfrm>
        </p:spPr>
        <p:txBody>
          <a:bodyPr>
            <a:normAutofit fontScale="92500" lnSpcReduction="20000"/>
          </a:bodyPr>
          <a:lstStyle/>
          <a:p>
            <a:pPr marL="0" indent="0" algn="just">
              <a:buNone/>
            </a:pPr>
            <a:r>
              <a:rPr lang="en-US" b="1" i="0" dirty="0">
                <a:effectLst/>
                <a:latin typeface="Lato" panose="020F0502020204030203" pitchFamily="34" charset="0"/>
              </a:rPr>
              <a:t>Less than or equal operator  (&lt;=): </a:t>
            </a:r>
          </a:p>
          <a:p>
            <a:pPr algn="just"/>
            <a:r>
              <a:rPr lang="en-US" b="0" i="0" dirty="0">
                <a:effectLst/>
                <a:latin typeface="sofia-pro"/>
              </a:rPr>
              <a:t>This operator is used to check whether the left side operand value is less than or equal to the right side operand value. If yes then the condition is true otherwise false.</a:t>
            </a:r>
          </a:p>
          <a:p>
            <a:pPr algn="just"/>
            <a:r>
              <a:rPr lang="en-US" b="1" i="0" dirty="0">
                <a:effectLst/>
                <a:latin typeface="sofia-pro"/>
              </a:rPr>
              <a:t>Syntax:</a:t>
            </a:r>
            <a:endParaRPr lang="en-US" b="0" i="0" dirty="0">
              <a:effectLst/>
              <a:latin typeface="sofia-pro"/>
            </a:endParaRPr>
          </a:p>
          <a:p>
            <a:r>
              <a:rPr lang="en-IN" dirty="0"/>
              <a:t>x &lt;=  y</a:t>
            </a:r>
          </a:p>
          <a:p>
            <a:pPr algn="just"/>
            <a:r>
              <a:rPr lang="en-US" b="0" i="0" dirty="0">
                <a:effectLst/>
                <a:latin typeface="sofia-pro"/>
              </a:rPr>
              <a:t>Below examples illustrate the </a:t>
            </a:r>
            <a:r>
              <a:rPr lang="en-US" b="1" i="0" dirty="0">
                <a:effectLst/>
                <a:latin typeface="sofia-pro"/>
              </a:rPr>
              <a:t>(&lt;=)</a:t>
            </a:r>
            <a:r>
              <a:rPr lang="en-US" b="0" i="0" dirty="0">
                <a:effectLst/>
                <a:latin typeface="sofia-pro"/>
              </a:rPr>
              <a:t> operator in JavaScript:</a:t>
            </a:r>
          </a:p>
          <a:p>
            <a:pPr algn="just"/>
            <a:r>
              <a:rPr lang="en-US" b="1" i="0" dirty="0">
                <a:effectLst/>
                <a:latin typeface="sofia-pro"/>
              </a:rPr>
              <a:t>Example 1:</a:t>
            </a:r>
            <a:endParaRPr lang="en-US" b="0" i="0" dirty="0">
              <a:effectLst/>
              <a:latin typeface="sofia-pro"/>
            </a:endParaRPr>
          </a:p>
          <a:p>
            <a:pPr marL="274320" lvl="1" indent="0">
              <a:buNone/>
            </a:pPr>
            <a:r>
              <a:rPr lang="en-IN" dirty="0"/>
              <a:t>// Illustration of (&lt;=) operator</a:t>
            </a:r>
          </a:p>
          <a:p>
            <a:pPr marL="274320" lvl="1" indent="0">
              <a:buNone/>
            </a:pPr>
            <a:r>
              <a:rPr lang="en-IN" dirty="0"/>
              <a:t>let val1 = 5;</a:t>
            </a:r>
          </a:p>
          <a:p>
            <a:pPr marL="274320" lvl="1" indent="0">
              <a:buNone/>
            </a:pPr>
            <a:r>
              <a:rPr lang="en-IN" dirty="0"/>
              <a:t>let val2 = "5";</a:t>
            </a:r>
          </a:p>
          <a:p>
            <a:pPr marL="274320" lvl="1" indent="0">
              <a:buNone/>
            </a:pPr>
            <a:endParaRPr lang="en-IN" dirty="0"/>
          </a:p>
          <a:p>
            <a:pPr marL="274320" lvl="1" indent="0">
              <a:buNone/>
            </a:pPr>
            <a:r>
              <a:rPr lang="en-IN" dirty="0"/>
              <a:t>// Checking of operands</a:t>
            </a:r>
          </a:p>
          <a:p>
            <a:pPr marL="274320" lvl="1" indent="0">
              <a:buNone/>
            </a:pPr>
            <a:r>
              <a:rPr lang="en-IN" dirty="0"/>
              <a:t>console.log(val1 &lt;= 15);	//true</a:t>
            </a:r>
          </a:p>
          <a:p>
            <a:pPr marL="274320" lvl="1" indent="0">
              <a:buNone/>
            </a:pPr>
            <a:r>
              <a:rPr lang="en-IN" dirty="0"/>
              <a:t>console.log(val2 &lt;= "0");        	//false</a:t>
            </a:r>
          </a:p>
          <a:p>
            <a:pPr marL="274320" lvl="1" indent="0">
              <a:buNone/>
            </a:pPr>
            <a:r>
              <a:rPr lang="en-IN" dirty="0"/>
              <a:t>console.log(val1 &lt;= "0");	//false</a:t>
            </a:r>
          </a:p>
          <a:p>
            <a:pPr marL="274320" lvl="1" indent="0">
              <a:buNone/>
            </a:pPr>
            <a:r>
              <a:rPr lang="en-IN" dirty="0"/>
              <a:t>console.log(val2 &lt;= 15);	//true</a:t>
            </a:r>
          </a:p>
        </p:txBody>
      </p:sp>
    </p:spTree>
    <p:extLst>
      <p:ext uri="{BB962C8B-B14F-4D97-AF65-F5344CB8AC3E}">
        <p14:creationId xmlns:p14="http://schemas.microsoft.com/office/powerpoint/2010/main" val="3049980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EB53-F578-8F9D-A9EB-DC09B54840E2}"/>
              </a:ext>
            </a:extLst>
          </p:cNvPr>
          <p:cNvSpPr>
            <a:spLocks noGrp="1"/>
          </p:cNvSpPr>
          <p:nvPr>
            <p:ph type="title"/>
          </p:nvPr>
        </p:nvSpPr>
        <p:spPr>
          <a:xfrm>
            <a:off x="1066800" y="642594"/>
            <a:ext cx="10058400" cy="696012"/>
          </a:xfrm>
        </p:spPr>
        <p:txBody>
          <a:bodyPr>
            <a:normAutofit fontScale="90000"/>
          </a:bodyPr>
          <a:lstStyle/>
          <a:p>
            <a:pPr algn="ctr"/>
            <a:r>
              <a:rPr lang="en-IN" b="1" i="0" dirty="0">
                <a:effectLst/>
                <a:latin typeface="Lato" panose="020F0502020204030203" pitchFamily="34" charset="0"/>
              </a:rPr>
              <a:t>Relational Operators</a:t>
            </a:r>
            <a:endParaRPr lang="en-IN" dirty="0"/>
          </a:p>
        </p:txBody>
      </p:sp>
      <p:sp>
        <p:nvSpPr>
          <p:cNvPr id="3" name="Content Placeholder 2">
            <a:extLst>
              <a:ext uri="{FF2B5EF4-FFF2-40B4-BE49-F238E27FC236}">
                <a16:creationId xmlns:a16="http://schemas.microsoft.com/office/drawing/2014/main" id="{D251437B-0D7C-ADB4-AD28-332790E1A76A}"/>
              </a:ext>
            </a:extLst>
          </p:cNvPr>
          <p:cNvSpPr>
            <a:spLocks noGrp="1"/>
          </p:cNvSpPr>
          <p:nvPr>
            <p:ph idx="1"/>
          </p:nvPr>
        </p:nvSpPr>
        <p:spPr>
          <a:xfrm>
            <a:off x="1066800" y="1489435"/>
            <a:ext cx="10058400" cy="4545605"/>
          </a:xfrm>
        </p:spPr>
        <p:txBody>
          <a:bodyPr>
            <a:normAutofit fontScale="85000" lnSpcReduction="20000"/>
          </a:bodyPr>
          <a:lstStyle/>
          <a:p>
            <a:pPr marL="0" indent="0" algn="just">
              <a:buNone/>
            </a:pPr>
            <a:r>
              <a:rPr lang="en-US" b="1" i="0" dirty="0">
                <a:effectLst/>
                <a:latin typeface="Lato" panose="020F0502020204030203" pitchFamily="34" charset="0"/>
              </a:rPr>
              <a:t>Less than or equal operator  (&lt;=): </a:t>
            </a:r>
          </a:p>
          <a:p>
            <a:pPr algn="just"/>
            <a:r>
              <a:rPr lang="en-US" b="0" i="0" dirty="0">
                <a:effectLst/>
                <a:latin typeface="sofia-pro"/>
              </a:rPr>
              <a:t>This operator is used to check whether the left side operand value is less than or equal to the right side operand value. If yes then the condition is true otherwise false.</a:t>
            </a:r>
          </a:p>
          <a:p>
            <a:pPr algn="just"/>
            <a:r>
              <a:rPr lang="en-US" b="1" i="0" dirty="0">
                <a:effectLst/>
                <a:latin typeface="sofia-pro"/>
              </a:rPr>
              <a:t>Syntax:</a:t>
            </a:r>
            <a:endParaRPr lang="en-US" b="0" i="0" dirty="0">
              <a:effectLst/>
              <a:latin typeface="sofia-pro"/>
            </a:endParaRPr>
          </a:p>
          <a:p>
            <a:r>
              <a:rPr lang="en-IN" dirty="0"/>
              <a:t>x &lt;=  y</a:t>
            </a:r>
          </a:p>
          <a:p>
            <a:pPr algn="just"/>
            <a:r>
              <a:rPr lang="en-US" b="0" i="0" dirty="0">
                <a:effectLst/>
                <a:latin typeface="sofia-pro"/>
              </a:rPr>
              <a:t>Below examples illustrate the </a:t>
            </a:r>
            <a:r>
              <a:rPr lang="en-US" b="1" i="0" dirty="0">
                <a:effectLst/>
                <a:latin typeface="sofia-pro"/>
              </a:rPr>
              <a:t>(&lt;=)</a:t>
            </a:r>
            <a:r>
              <a:rPr lang="en-US" b="0" i="0" dirty="0">
                <a:effectLst/>
                <a:latin typeface="sofia-pro"/>
              </a:rPr>
              <a:t> operator in JavaScript:</a:t>
            </a:r>
          </a:p>
          <a:p>
            <a:pPr algn="just"/>
            <a:r>
              <a:rPr lang="en-US" b="1" i="0" dirty="0">
                <a:effectLst/>
                <a:latin typeface="sofia-pro"/>
              </a:rPr>
              <a:t>Example 2:</a:t>
            </a:r>
            <a:endParaRPr lang="en-US" b="0" i="0" dirty="0">
              <a:effectLst/>
              <a:latin typeface="sofia-pro"/>
            </a:endParaRPr>
          </a:p>
          <a:p>
            <a:pPr marL="274320" lvl="1" indent="0">
              <a:buNone/>
            </a:pPr>
            <a:r>
              <a:rPr lang="en-IN" dirty="0"/>
              <a:t>// Illustration of (&lt;=) operator</a:t>
            </a:r>
          </a:p>
          <a:p>
            <a:pPr marL="274320" lvl="1" indent="0">
              <a:buNone/>
            </a:pPr>
            <a:r>
              <a:rPr lang="en-IN" dirty="0"/>
              <a:t>let obj1 = {'val1': 1};</a:t>
            </a:r>
          </a:p>
          <a:p>
            <a:pPr marL="274320" lvl="1" indent="0">
              <a:buNone/>
            </a:pPr>
            <a:r>
              <a:rPr lang="en-IN" dirty="0"/>
              <a:t>let obj2 = {'val2': 3};</a:t>
            </a:r>
          </a:p>
          <a:p>
            <a:pPr marL="274320" lvl="1" indent="0">
              <a:buNone/>
            </a:pPr>
            <a:endParaRPr lang="en-IN" dirty="0"/>
          </a:p>
          <a:p>
            <a:pPr marL="274320" lvl="1" indent="0">
              <a:buNone/>
            </a:pPr>
            <a:r>
              <a:rPr lang="en-IN" dirty="0"/>
              <a:t>// Checking of operands</a:t>
            </a:r>
          </a:p>
          <a:p>
            <a:pPr marL="274320" lvl="1" indent="0">
              <a:buNone/>
            </a:pPr>
            <a:r>
              <a:rPr lang="en-IN" dirty="0"/>
              <a:t>console.log(obj1.val1 &lt;= 10);		//true        </a:t>
            </a:r>
          </a:p>
          <a:p>
            <a:pPr marL="274320" lvl="1" indent="0">
              <a:buNone/>
            </a:pPr>
            <a:r>
              <a:rPr lang="en-IN" dirty="0"/>
              <a:t>console.log(obj1 &lt;= obj2);		//true</a:t>
            </a:r>
          </a:p>
          <a:p>
            <a:pPr marL="274320" lvl="1" indent="0">
              <a:buNone/>
            </a:pPr>
            <a:r>
              <a:rPr lang="en-IN" dirty="0"/>
              <a:t>console.log(obj1.val1 &lt;= obj2.val2);	//true</a:t>
            </a:r>
          </a:p>
          <a:p>
            <a:pPr marL="274320" lvl="1" indent="0">
              <a:buNone/>
            </a:pPr>
            <a:r>
              <a:rPr lang="en-IN" dirty="0"/>
              <a:t>console.log(obj2 &lt;= obj1);		//true</a:t>
            </a:r>
          </a:p>
          <a:p>
            <a:pPr marL="274320" lvl="1" indent="0">
              <a:buNone/>
            </a:pPr>
            <a:r>
              <a:rPr lang="en-IN" dirty="0"/>
              <a:t>console.log(obj2.val2 &lt;= obj1.val1);	//false</a:t>
            </a:r>
          </a:p>
        </p:txBody>
      </p:sp>
    </p:spTree>
    <p:extLst>
      <p:ext uri="{BB962C8B-B14F-4D97-AF65-F5344CB8AC3E}">
        <p14:creationId xmlns:p14="http://schemas.microsoft.com/office/powerpoint/2010/main" val="1090853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A5218-A9AB-7AA3-89C6-8914501788B8}"/>
              </a:ext>
            </a:extLst>
          </p:cNvPr>
          <p:cNvSpPr>
            <a:spLocks noGrp="1"/>
          </p:cNvSpPr>
          <p:nvPr>
            <p:ph type="title"/>
          </p:nvPr>
        </p:nvSpPr>
        <p:spPr>
          <a:xfrm>
            <a:off x="1066800" y="642594"/>
            <a:ext cx="10058400" cy="601744"/>
          </a:xfrm>
        </p:spPr>
        <p:txBody>
          <a:bodyPr>
            <a:normAutofit fontScale="90000"/>
          </a:bodyPr>
          <a:lstStyle/>
          <a:p>
            <a:pPr algn="ctr"/>
            <a:r>
              <a:rPr lang="en-IN" b="0" i="0" dirty="0">
                <a:effectLst/>
                <a:latin typeface="sofia-pro"/>
              </a:rPr>
              <a:t>JavaScript Conditional Statements</a:t>
            </a:r>
            <a:endParaRPr lang="en-IN" dirty="0"/>
          </a:p>
        </p:txBody>
      </p:sp>
      <p:sp>
        <p:nvSpPr>
          <p:cNvPr id="3" name="Content Placeholder 2">
            <a:extLst>
              <a:ext uri="{FF2B5EF4-FFF2-40B4-BE49-F238E27FC236}">
                <a16:creationId xmlns:a16="http://schemas.microsoft.com/office/drawing/2014/main" id="{06E2B7C9-479D-9109-815C-D836B5D9E153}"/>
              </a:ext>
            </a:extLst>
          </p:cNvPr>
          <p:cNvSpPr>
            <a:spLocks noGrp="1"/>
          </p:cNvSpPr>
          <p:nvPr>
            <p:ph idx="1"/>
          </p:nvPr>
        </p:nvSpPr>
        <p:spPr>
          <a:xfrm>
            <a:off x="1066800" y="1404594"/>
            <a:ext cx="10058400" cy="4630446"/>
          </a:xfrm>
        </p:spPr>
        <p:txBody>
          <a:bodyPr>
            <a:normAutofit fontScale="92500" lnSpcReduction="10000"/>
          </a:bodyPr>
          <a:lstStyle/>
          <a:p>
            <a:r>
              <a:rPr lang="en-US" b="0" i="0" dirty="0">
                <a:effectLst/>
                <a:latin typeface="sofia-pro"/>
              </a:rPr>
              <a:t>The</a:t>
            </a:r>
            <a:r>
              <a:rPr lang="en-US" b="1" i="0" dirty="0">
                <a:effectLst/>
                <a:latin typeface="sofia-pro"/>
              </a:rPr>
              <a:t> if-else</a:t>
            </a:r>
            <a:r>
              <a:rPr lang="en-US" b="0" i="0" dirty="0">
                <a:effectLst/>
                <a:latin typeface="sofia-pro"/>
              </a:rPr>
              <a:t> or conditional statement will perform some action for a specific condition. If the condition meets then a particular block of action will be executed otherwise it will execute another block of action that satisfies that particular condition. Such control statements are used to cause the flow of execution to advance and branch based on changes to the state of a program.</a:t>
            </a:r>
          </a:p>
          <a:p>
            <a:pPr algn="just"/>
            <a:r>
              <a:rPr lang="en-US" b="1" i="0" dirty="0">
                <a:effectLst/>
                <a:latin typeface="sofia-pro"/>
              </a:rPr>
              <a:t>JavaScript's conditional statements:</a:t>
            </a:r>
            <a:endParaRPr lang="en-US" b="0" i="0" dirty="0">
              <a:effectLst/>
              <a:latin typeface="sofia-pro"/>
            </a:endParaRPr>
          </a:p>
          <a:p>
            <a:pPr lvl="1" algn="just">
              <a:buFont typeface="Arial" panose="020B0604020202020204" pitchFamily="34" charset="0"/>
              <a:buChar char="•"/>
            </a:pPr>
            <a:r>
              <a:rPr lang="en-US" b="0" i="0" dirty="0">
                <a:effectLst/>
                <a:latin typeface="sofia-pro"/>
              </a:rPr>
              <a:t>if</a:t>
            </a:r>
          </a:p>
          <a:p>
            <a:pPr lvl="1" algn="just">
              <a:buFont typeface="Arial" panose="020B0604020202020204" pitchFamily="34" charset="0"/>
              <a:buChar char="•"/>
            </a:pPr>
            <a:r>
              <a:rPr lang="en-US" b="0" i="0" dirty="0">
                <a:effectLst/>
                <a:latin typeface="sofia-pro"/>
              </a:rPr>
              <a:t>if-else</a:t>
            </a:r>
          </a:p>
          <a:p>
            <a:pPr lvl="1" algn="just">
              <a:buFont typeface="Arial" panose="020B0604020202020204" pitchFamily="34" charset="0"/>
              <a:buChar char="•"/>
            </a:pPr>
            <a:r>
              <a:rPr lang="en-US" b="0" i="0" dirty="0">
                <a:effectLst/>
                <a:latin typeface="sofia-pro"/>
              </a:rPr>
              <a:t>nested-if</a:t>
            </a:r>
          </a:p>
          <a:p>
            <a:pPr lvl="1" algn="just">
              <a:buFont typeface="Arial" panose="020B0604020202020204" pitchFamily="34" charset="0"/>
              <a:buChar char="•"/>
            </a:pPr>
            <a:r>
              <a:rPr lang="en-US" b="0" i="0" dirty="0">
                <a:effectLst/>
                <a:latin typeface="sofia-pro"/>
              </a:rPr>
              <a:t>if-else-if ladder</a:t>
            </a:r>
          </a:p>
          <a:p>
            <a:r>
              <a:rPr lang="en-US" b="1" i="0" dirty="0">
                <a:effectLst/>
                <a:latin typeface="sofia-pro"/>
              </a:rPr>
              <a:t>if-statement</a:t>
            </a:r>
            <a:r>
              <a:rPr lang="en-US" b="0" i="0" dirty="0">
                <a:effectLst/>
                <a:latin typeface="sofia-pro"/>
              </a:rPr>
              <a:t>: It is a conditional statement used to decide whether a certain statement or block of statements will be executed or not </a:t>
            </a:r>
            <a:r>
              <a:rPr lang="en-US" b="0" i="0" dirty="0" err="1">
                <a:effectLst/>
                <a:latin typeface="sofia-pro"/>
              </a:rPr>
              <a:t>i.e</a:t>
            </a:r>
            <a:r>
              <a:rPr lang="en-US" b="0" i="0" dirty="0">
                <a:effectLst/>
                <a:latin typeface="sofia-pro"/>
              </a:rPr>
              <a:t> if a certain condition is true then a block of statement is executed otherwise not.</a:t>
            </a:r>
            <a:endParaRPr lang="en-US" dirty="0">
              <a:latin typeface="sofia-pro"/>
            </a:endParaRPr>
          </a:p>
          <a:p>
            <a:r>
              <a:rPr lang="en-US" dirty="0">
                <a:latin typeface="sofia-pro"/>
              </a:rPr>
              <a:t>Syntax</a:t>
            </a:r>
          </a:p>
          <a:p>
            <a:pPr marL="274320" lvl="1" indent="0">
              <a:buNone/>
            </a:pPr>
            <a:r>
              <a:rPr lang="en-US" dirty="0"/>
              <a:t>if(condition) </a:t>
            </a:r>
          </a:p>
          <a:p>
            <a:pPr marL="274320" lvl="1" indent="0">
              <a:buNone/>
            </a:pPr>
            <a:r>
              <a:rPr lang="en-US" dirty="0"/>
              <a:t>{</a:t>
            </a:r>
          </a:p>
          <a:p>
            <a:pPr marL="274320" lvl="1" indent="0">
              <a:buNone/>
            </a:pPr>
            <a:r>
              <a:rPr lang="en-US" dirty="0"/>
              <a:t>   // Statements to execute if condition is true</a:t>
            </a:r>
          </a:p>
          <a:p>
            <a:pPr marL="274320" lvl="1" indent="0">
              <a:buNone/>
            </a:pPr>
            <a:r>
              <a:rPr lang="en-US" dirty="0"/>
              <a:t>}</a:t>
            </a:r>
            <a:endParaRPr lang="en-IN" dirty="0"/>
          </a:p>
        </p:txBody>
      </p:sp>
    </p:spTree>
    <p:extLst>
      <p:ext uri="{BB962C8B-B14F-4D97-AF65-F5344CB8AC3E}">
        <p14:creationId xmlns:p14="http://schemas.microsoft.com/office/powerpoint/2010/main" val="1754143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96111-ED39-873F-42AB-F118E0B01004}"/>
              </a:ext>
            </a:extLst>
          </p:cNvPr>
          <p:cNvSpPr>
            <a:spLocks noGrp="1"/>
          </p:cNvSpPr>
          <p:nvPr>
            <p:ph type="title"/>
          </p:nvPr>
        </p:nvSpPr>
        <p:spPr/>
        <p:txBody>
          <a:bodyPr/>
          <a:lstStyle/>
          <a:p>
            <a:pPr algn="ctr"/>
            <a:r>
              <a:rPr lang="en-IN" b="0" i="0" dirty="0">
                <a:effectLst/>
                <a:latin typeface="sofia-pro"/>
              </a:rPr>
              <a:t>JavaScript Comparison Operators</a:t>
            </a:r>
            <a:endParaRPr lang="en-IN" dirty="0"/>
          </a:p>
        </p:txBody>
      </p:sp>
      <p:sp>
        <p:nvSpPr>
          <p:cNvPr id="3" name="Content Placeholder 2">
            <a:extLst>
              <a:ext uri="{FF2B5EF4-FFF2-40B4-BE49-F238E27FC236}">
                <a16:creationId xmlns:a16="http://schemas.microsoft.com/office/drawing/2014/main" id="{890EEAE0-6E6E-3A2E-C514-F4B14BD6FE2E}"/>
              </a:ext>
            </a:extLst>
          </p:cNvPr>
          <p:cNvSpPr>
            <a:spLocks noGrp="1"/>
          </p:cNvSpPr>
          <p:nvPr>
            <p:ph idx="1"/>
          </p:nvPr>
        </p:nvSpPr>
        <p:spPr/>
        <p:txBody>
          <a:bodyPr/>
          <a:lstStyle/>
          <a:p>
            <a:pPr algn="just"/>
            <a:r>
              <a:rPr lang="en-US" b="0" i="0" dirty="0">
                <a:effectLst/>
                <a:latin typeface="sofia-pro"/>
              </a:rPr>
              <a:t>Operators</a:t>
            </a:r>
            <a:r>
              <a:rPr lang="en-US" b="0" i="0" u="none" strike="noStrike" dirty="0">
                <a:solidFill>
                  <a:srgbClr val="4183C4"/>
                </a:solidFill>
                <a:effectLst/>
                <a:latin typeface="sofia-pro"/>
                <a:hlinkClick r:id="rId2"/>
              </a:rPr>
              <a:t> </a:t>
            </a:r>
            <a:r>
              <a:rPr lang="en-US" b="0" i="0" dirty="0">
                <a:effectLst/>
                <a:latin typeface="sofia-pro"/>
              </a:rPr>
              <a:t>are used to perform specific mathematical and logical computations on operands. Like C, C++, Java, Python and various other languages, JavaScript also supports </a:t>
            </a:r>
            <a:r>
              <a:rPr lang="en-US" b="1" i="0" dirty="0">
                <a:effectLst/>
                <a:latin typeface="sofia-pro"/>
              </a:rPr>
              <a:t>Comparison </a:t>
            </a:r>
            <a:r>
              <a:rPr lang="en-US" b="0" i="0" dirty="0">
                <a:effectLst/>
                <a:latin typeface="sofia-pro"/>
              </a:rPr>
              <a:t>operations. </a:t>
            </a:r>
            <a:r>
              <a:rPr lang="en-US" b="1" i="0" dirty="0">
                <a:effectLst/>
                <a:latin typeface="sofia-pro"/>
              </a:rPr>
              <a:t>Comparison operators</a:t>
            </a:r>
            <a:r>
              <a:rPr lang="en-US" b="0" i="0" dirty="0">
                <a:effectLst/>
                <a:latin typeface="sofia-pro"/>
              </a:rPr>
              <a:t> are used in logical statements to determine equality or difference between variables or values. There are various comparison operators supported by JavaScript:</a:t>
            </a:r>
          </a:p>
          <a:p>
            <a:pPr lvl="1" algn="just">
              <a:buFont typeface="Arial" panose="020B0604020202020204" pitchFamily="34" charset="0"/>
              <a:buChar char="•"/>
            </a:pPr>
            <a:r>
              <a:rPr lang="en-US" b="1" i="0" dirty="0">
                <a:effectLst/>
                <a:latin typeface="sofia-pro"/>
              </a:rPr>
              <a:t>Equality Operators</a:t>
            </a:r>
            <a:endParaRPr lang="en-US" b="0" i="0" dirty="0">
              <a:effectLst/>
              <a:latin typeface="sofia-pro"/>
            </a:endParaRPr>
          </a:p>
          <a:p>
            <a:pPr lvl="1" algn="just">
              <a:buFont typeface="Arial" panose="020B0604020202020204" pitchFamily="34" charset="0"/>
              <a:buChar char="•"/>
            </a:pPr>
            <a:r>
              <a:rPr lang="en-US" b="1" i="0" dirty="0">
                <a:effectLst/>
                <a:latin typeface="sofia-pro"/>
              </a:rPr>
              <a:t>Relational Operators</a:t>
            </a:r>
            <a:endParaRPr lang="en-US" b="0" i="0" dirty="0">
              <a:effectLst/>
              <a:latin typeface="sofia-pro"/>
            </a:endParaRPr>
          </a:p>
          <a:p>
            <a:endParaRPr lang="en-IN" dirty="0"/>
          </a:p>
        </p:txBody>
      </p:sp>
    </p:spTree>
    <p:extLst>
      <p:ext uri="{BB962C8B-B14F-4D97-AF65-F5344CB8AC3E}">
        <p14:creationId xmlns:p14="http://schemas.microsoft.com/office/powerpoint/2010/main" val="1227266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BEA1-A9D2-38EB-EA2E-70B2A194C13A}"/>
              </a:ext>
            </a:extLst>
          </p:cNvPr>
          <p:cNvSpPr>
            <a:spLocks noGrp="1"/>
          </p:cNvSpPr>
          <p:nvPr>
            <p:ph type="title"/>
          </p:nvPr>
        </p:nvSpPr>
        <p:spPr>
          <a:xfrm>
            <a:off x="1066800" y="642594"/>
            <a:ext cx="10058400" cy="667732"/>
          </a:xfrm>
        </p:spPr>
        <p:txBody>
          <a:bodyPr>
            <a:normAutofit fontScale="90000"/>
          </a:bodyPr>
          <a:lstStyle/>
          <a:p>
            <a:pPr algn="ctr"/>
            <a:r>
              <a:rPr lang="en-IN" b="0" i="0" dirty="0">
                <a:effectLst/>
                <a:latin typeface="sofia-pro"/>
              </a:rPr>
              <a:t>JavaScript Conditional Statements</a:t>
            </a:r>
            <a:endParaRPr lang="en-IN" dirty="0"/>
          </a:p>
        </p:txBody>
      </p:sp>
      <p:sp>
        <p:nvSpPr>
          <p:cNvPr id="3" name="Content Placeholder 2">
            <a:extLst>
              <a:ext uri="{FF2B5EF4-FFF2-40B4-BE49-F238E27FC236}">
                <a16:creationId xmlns:a16="http://schemas.microsoft.com/office/drawing/2014/main" id="{7FC7A7A2-ED11-BD13-7992-F669AEC1BB3A}"/>
              </a:ext>
            </a:extLst>
          </p:cNvPr>
          <p:cNvSpPr>
            <a:spLocks noGrp="1"/>
          </p:cNvSpPr>
          <p:nvPr>
            <p:ph idx="1"/>
          </p:nvPr>
        </p:nvSpPr>
        <p:spPr>
          <a:xfrm>
            <a:off x="1066799" y="1910715"/>
            <a:ext cx="6512351" cy="4124325"/>
          </a:xfrm>
        </p:spPr>
        <p:txBody>
          <a:bodyPr/>
          <a:lstStyle/>
          <a:p>
            <a:r>
              <a:rPr lang="en-US" b="0" i="0" dirty="0">
                <a:effectLst/>
                <a:latin typeface="sofia-pro"/>
              </a:rPr>
              <a:t>The if statement accepts boolean values - if the value is true then it will execute the block of statements under it. If we do not provide the curly braces '{' and '}' after </a:t>
            </a:r>
            <a:r>
              <a:rPr lang="en-US" b="1" i="0" dirty="0">
                <a:effectLst/>
                <a:latin typeface="sofia-pro"/>
              </a:rPr>
              <a:t>if( condition )</a:t>
            </a:r>
            <a:r>
              <a:rPr lang="en-US" b="0" i="0" dirty="0">
                <a:effectLst/>
                <a:latin typeface="sofia-pro"/>
              </a:rPr>
              <a:t> then by default if statement considers the immediate one statement to be inside its block. For example,</a:t>
            </a:r>
          </a:p>
          <a:p>
            <a:pPr marL="274320" lvl="1" indent="0">
              <a:buNone/>
            </a:pPr>
            <a:r>
              <a:rPr lang="en-US" dirty="0"/>
              <a:t>if(condition)</a:t>
            </a:r>
          </a:p>
          <a:p>
            <a:pPr marL="274320" lvl="1" indent="0">
              <a:buNone/>
            </a:pPr>
            <a:r>
              <a:rPr lang="en-US" dirty="0"/>
              <a:t>   statement1;</a:t>
            </a:r>
          </a:p>
          <a:p>
            <a:pPr marL="274320" lvl="1" indent="0">
              <a:buNone/>
            </a:pPr>
            <a:r>
              <a:rPr lang="en-US" dirty="0"/>
              <a:t>   statement2;</a:t>
            </a:r>
          </a:p>
          <a:p>
            <a:pPr marL="0" indent="0">
              <a:buNone/>
            </a:pPr>
            <a:endParaRPr lang="en-US" dirty="0"/>
          </a:p>
          <a:p>
            <a:pPr marL="0" indent="0">
              <a:buNone/>
            </a:pPr>
            <a:r>
              <a:rPr lang="en-US" dirty="0"/>
              <a:t>// Here if the condition is true, if block will consider only statement1 to be inside its block.</a:t>
            </a:r>
            <a:endParaRPr lang="en-US" dirty="0">
              <a:latin typeface="sofia-pro"/>
            </a:endParaRPr>
          </a:p>
          <a:p>
            <a:endParaRPr lang="en-IN" dirty="0"/>
          </a:p>
        </p:txBody>
      </p:sp>
      <p:pic>
        <p:nvPicPr>
          <p:cNvPr id="4098" name="Picture 2" descr="if-statement-in-JavaScript">
            <a:extLst>
              <a:ext uri="{FF2B5EF4-FFF2-40B4-BE49-F238E27FC236}">
                <a16:creationId xmlns:a16="http://schemas.microsoft.com/office/drawing/2014/main" id="{917ACFCB-9997-75E4-6E5E-A17F83657B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8495" y="1910714"/>
            <a:ext cx="3657600" cy="412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513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4553-6D0A-801B-DDB2-6C5A20F43F95}"/>
              </a:ext>
            </a:extLst>
          </p:cNvPr>
          <p:cNvSpPr>
            <a:spLocks noGrp="1"/>
          </p:cNvSpPr>
          <p:nvPr>
            <p:ph type="title"/>
          </p:nvPr>
        </p:nvSpPr>
        <p:spPr>
          <a:xfrm>
            <a:off x="1066800" y="642594"/>
            <a:ext cx="10058400" cy="724293"/>
          </a:xfrm>
        </p:spPr>
        <p:txBody>
          <a:bodyPr>
            <a:normAutofit fontScale="90000"/>
          </a:bodyPr>
          <a:lstStyle/>
          <a:p>
            <a:pPr algn="ctr"/>
            <a:r>
              <a:rPr lang="en-IN" b="0" i="0" dirty="0">
                <a:effectLst/>
                <a:latin typeface="sofia-pro"/>
              </a:rPr>
              <a:t>JavaScript Conditional Statements</a:t>
            </a:r>
            <a:endParaRPr lang="en-IN" dirty="0"/>
          </a:p>
        </p:txBody>
      </p:sp>
      <p:sp>
        <p:nvSpPr>
          <p:cNvPr id="3" name="Content Placeholder 2">
            <a:extLst>
              <a:ext uri="{FF2B5EF4-FFF2-40B4-BE49-F238E27FC236}">
                <a16:creationId xmlns:a16="http://schemas.microsoft.com/office/drawing/2014/main" id="{5A3127BC-6C7D-3E8A-1B70-FDD44239502E}"/>
              </a:ext>
            </a:extLst>
          </p:cNvPr>
          <p:cNvSpPr>
            <a:spLocks noGrp="1"/>
          </p:cNvSpPr>
          <p:nvPr>
            <p:ph idx="1"/>
          </p:nvPr>
        </p:nvSpPr>
        <p:spPr>
          <a:xfrm>
            <a:off x="1066800" y="1676458"/>
            <a:ext cx="5833621" cy="4358581"/>
          </a:xfrm>
        </p:spPr>
        <p:txBody>
          <a:bodyPr>
            <a:normAutofit fontScale="92500" lnSpcReduction="10000"/>
          </a:bodyPr>
          <a:lstStyle/>
          <a:p>
            <a:r>
              <a:rPr lang="en-US" b="1" i="0" dirty="0">
                <a:effectLst/>
                <a:latin typeface="sofia-pro"/>
              </a:rPr>
              <a:t>if-else statement</a:t>
            </a:r>
            <a:r>
              <a:rPr lang="en-US" b="0" i="0" dirty="0">
                <a:effectLst/>
                <a:latin typeface="sofia-pro"/>
              </a:rPr>
              <a:t>: The if statement alone tells us that if a condition is true it will execute a block of statements and if the condition is false it won't. But what if we want to do something else if the condition is false? Here comes the else statement. We can use the else statement with the if statement to execute a block of code when the condition is false.</a:t>
            </a:r>
          </a:p>
          <a:p>
            <a:r>
              <a:rPr lang="en-US" dirty="0">
                <a:latin typeface="sofia-pro"/>
              </a:rPr>
              <a:t>Syntax</a:t>
            </a:r>
          </a:p>
          <a:p>
            <a:pPr marL="274320" lvl="1" indent="0">
              <a:buNone/>
            </a:pPr>
            <a:r>
              <a:rPr lang="en-US" dirty="0"/>
              <a:t>if (condition)</a:t>
            </a:r>
          </a:p>
          <a:p>
            <a:pPr marL="274320" lvl="1" indent="0">
              <a:buNone/>
            </a:pPr>
            <a:r>
              <a:rPr lang="en-US" dirty="0"/>
              <a:t>{</a:t>
            </a:r>
          </a:p>
          <a:p>
            <a:pPr marL="274320" lvl="1" indent="0">
              <a:buNone/>
            </a:pPr>
            <a:r>
              <a:rPr lang="en-US" dirty="0"/>
              <a:t>    // Executes this block if condition is true</a:t>
            </a:r>
          </a:p>
          <a:p>
            <a:pPr marL="274320" lvl="1" indent="0">
              <a:buNone/>
            </a:pPr>
            <a:r>
              <a:rPr lang="en-US" dirty="0"/>
              <a:t>}</a:t>
            </a:r>
          </a:p>
          <a:p>
            <a:pPr marL="274320" lvl="1" indent="0">
              <a:buNone/>
            </a:pPr>
            <a:r>
              <a:rPr lang="en-US" dirty="0"/>
              <a:t>else</a:t>
            </a:r>
          </a:p>
          <a:p>
            <a:pPr marL="274320" lvl="1" indent="0">
              <a:buNone/>
            </a:pPr>
            <a:r>
              <a:rPr lang="en-US" dirty="0"/>
              <a:t>{</a:t>
            </a:r>
          </a:p>
          <a:p>
            <a:pPr marL="274320" lvl="1" indent="0">
              <a:buNone/>
            </a:pPr>
            <a:r>
              <a:rPr lang="en-US" dirty="0"/>
              <a:t>    // Executes this block if condition is false</a:t>
            </a:r>
          </a:p>
          <a:p>
            <a:pPr marL="274320" lvl="1" indent="0">
              <a:buNone/>
            </a:pPr>
            <a:r>
              <a:rPr lang="en-US" dirty="0"/>
              <a:t>}</a:t>
            </a:r>
            <a:endParaRPr lang="en-IN" dirty="0"/>
          </a:p>
        </p:txBody>
      </p:sp>
      <p:pic>
        <p:nvPicPr>
          <p:cNvPr id="5122" name="Picture 2" descr="if-else-statement">
            <a:extLst>
              <a:ext uri="{FF2B5EF4-FFF2-40B4-BE49-F238E27FC236}">
                <a16:creationId xmlns:a16="http://schemas.microsoft.com/office/drawing/2014/main" id="{F3B92266-DE6A-4226-53F8-8A0CB16C4E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4802" y="1676459"/>
            <a:ext cx="4200525" cy="413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90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B22DA-46F1-CCD9-DA5F-A0576E33E3C9}"/>
              </a:ext>
            </a:extLst>
          </p:cNvPr>
          <p:cNvSpPr>
            <a:spLocks noGrp="1"/>
          </p:cNvSpPr>
          <p:nvPr>
            <p:ph type="title"/>
          </p:nvPr>
        </p:nvSpPr>
        <p:spPr>
          <a:xfrm>
            <a:off x="1066800" y="642594"/>
            <a:ext cx="10058400" cy="677159"/>
          </a:xfrm>
        </p:spPr>
        <p:txBody>
          <a:bodyPr>
            <a:normAutofit fontScale="90000"/>
          </a:bodyPr>
          <a:lstStyle/>
          <a:p>
            <a:pPr algn="ctr"/>
            <a:r>
              <a:rPr lang="en-IN" b="0" i="0" dirty="0">
                <a:effectLst/>
                <a:latin typeface="sofia-pro"/>
              </a:rPr>
              <a:t>JavaScript Conditional Statements</a:t>
            </a:r>
            <a:endParaRPr lang="en-IN" dirty="0"/>
          </a:p>
        </p:txBody>
      </p:sp>
      <p:sp>
        <p:nvSpPr>
          <p:cNvPr id="3" name="Content Placeholder 2">
            <a:extLst>
              <a:ext uri="{FF2B5EF4-FFF2-40B4-BE49-F238E27FC236}">
                <a16:creationId xmlns:a16="http://schemas.microsoft.com/office/drawing/2014/main" id="{71C8F76C-0C9F-6A0F-8882-888E5BDFC99D}"/>
              </a:ext>
            </a:extLst>
          </p:cNvPr>
          <p:cNvSpPr>
            <a:spLocks noGrp="1"/>
          </p:cNvSpPr>
          <p:nvPr>
            <p:ph idx="1"/>
          </p:nvPr>
        </p:nvSpPr>
        <p:spPr>
          <a:xfrm>
            <a:off x="1066800" y="1404594"/>
            <a:ext cx="4221637" cy="4630446"/>
          </a:xfrm>
        </p:spPr>
        <p:txBody>
          <a:bodyPr>
            <a:normAutofit/>
          </a:bodyPr>
          <a:lstStyle/>
          <a:p>
            <a:r>
              <a:rPr lang="en-US" b="1" i="0" dirty="0">
                <a:effectLst/>
                <a:latin typeface="sofia-pro"/>
              </a:rPr>
              <a:t>nested-if statement:</a:t>
            </a:r>
            <a:r>
              <a:rPr lang="en-US" b="0" i="0" dirty="0">
                <a:effectLst/>
                <a:latin typeface="sofia-pro"/>
              </a:rPr>
              <a:t> JavaScript allows us to nest if statements within if statements. </a:t>
            </a:r>
            <a:r>
              <a:rPr lang="en-US" b="0" i="0" dirty="0" err="1">
                <a:effectLst/>
                <a:latin typeface="sofia-pro"/>
              </a:rPr>
              <a:t>i.e</a:t>
            </a:r>
            <a:r>
              <a:rPr lang="en-US" b="0" i="0" dirty="0">
                <a:effectLst/>
                <a:latin typeface="sofia-pro"/>
              </a:rPr>
              <a:t>, we can place an if statement inside another if statement. A nested if is an if statement that is the target of another if or else. </a:t>
            </a:r>
          </a:p>
          <a:p>
            <a:r>
              <a:rPr lang="en-IN" b="1" i="0" dirty="0">
                <a:effectLst/>
                <a:latin typeface="sofia-pro"/>
              </a:rPr>
              <a:t>Syntax</a:t>
            </a:r>
            <a:r>
              <a:rPr lang="en-IN" b="0" i="0" dirty="0">
                <a:effectLst/>
                <a:latin typeface="sofia-pro"/>
              </a:rPr>
              <a:t>:</a:t>
            </a:r>
            <a:endParaRPr lang="en-US" dirty="0">
              <a:latin typeface="sofia-pro"/>
            </a:endParaRPr>
          </a:p>
          <a:p>
            <a:pPr marL="274320" lvl="1" indent="0">
              <a:buNone/>
            </a:pPr>
            <a:r>
              <a:rPr lang="en-US" dirty="0"/>
              <a:t>if (condition1) </a:t>
            </a:r>
          </a:p>
          <a:p>
            <a:pPr marL="274320" lvl="1" indent="0">
              <a:buNone/>
            </a:pPr>
            <a:r>
              <a:rPr lang="en-US" dirty="0"/>
              <a:t>{</a:t>
            </a:r>
          </a:p>
          <a:p>
            <a:pPr marL="274320" lvl="1" indent="0">
              <a:buNone/>
            </a:pPr>
            <a:r>
              <a:rPr lang="en-US" dirty="0"/>
              <a:t>   // Executes when condition1 is true</a:t>
            </a:r>
          </a:p>
          <a:p>
            <a:pPr marL="274320" lvl="1" indent="0">
              <a:buNone/>
            </a:pPr>
            <a:r>
              <a:rPr lang="en-US" dirty="0"/>
              <a:t>   if (condition2) </a:t>
            </a:r>
          </a:p>
          <a:p>
            <a:pPr marL="274320" lvl="1" indent="0">
              <a:buNone/>
            </a:pPr>
            <a:r>
              <a:rPr lang="en-US" dirty="0"/>
              <a:t>   {</a:t>
            </a:r>
          </a:p>
          <a:p>
            <a:pPr marL="274320" lvl="1" indent="0">
              <a:buNone/>
            </a:pPr>
            <a:r>
              <a:rPr lang="en-US" dirty="0"/>
              <a:t>      // Executes when condition2 is true</a:t>
            </a:r>
          </a:p>
          <a:p>
            <a:pPr marL="274320" lvl="1" indent="0">
              <a:buNone/>
            </a:pPr>
            <a:r>
              <a:rPr lang="en-US" dirty="0"/>
              <a:t>   }</a:t>
            </a:r>
          </a:p>
          <a:p>
            <a:pPr marL="274320" lvl="1" indent="0">
              <a:buNone/>
            </a:pPr>
            <a:r>
              <a:rPr lang="en-US" dirty="0"/>
              <a:t>}</a:t>
            </a:r>
            <a:endParaRPr lang="en-IN" dirty="0"/>
          </a:p>
        </p:txBody>
      </p:sp>
      <p:pic>
        <p:nvPicPr>
          <p:cNvPr id="6146" name="Picture 2" descr="nested-if">
            <a:extLst>
              <a:ext uri="{FF2B5EF4-FFF2-40B4-BE49-F238E27FC236}">
                <a16:creationId xmlns:a16="http://schemas.microsoft.com/office/drawing/2014/main" id="{D5EF0FD4-D7C5-94BE-26B9-74FA43CFDC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1240" y="1319753"/>
            <a:ext cx="6092465" cy="409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061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BE49D-8DF4-6D71-1C74-2A8A356E0E7A}"/>
              </a:ext>
            </a:extLst>
          </p:cNvPr>
          <p:cNvSpPr>
            <a:spLocks noGrp="1"/>
          </p:cNvSpPr>
          <p:nvPr>
            <p:ph type="title"/>
          </p:nvPr>
        </p:nvSpPr>
        <p:spPr>
          <a:xfrm>
            <a:off x="1066800" y="642595"/>
            <a:ext cx="10058400" cy="790280"/>
          </a:xfrm>
        </p:spPr>
        <p:txBody>
          <a:bodyPr/>
          <a:lstStyle/>
          <a:p>
            <a:pPr algn="ctr"/>
            <a:r>
              <a:rPr lang="en-IN" b="0" i="0" dirty="0">
                <a:effectLst/>
                <a:latin typeface="sofia-pro"/>
              </a:rPr>
              <a:t>JavaScript Conditional Statements</a:t>
            </a:r>
            <a:endParaRPr lang="en-IN" dirty="0"/>
          </a:p>
        </p:txBody>
      </p:sp>
      <p:sp>
        <p:nvSpPr>
          <p:cNvPr id="3" name="Content Placeholder 2">
            <a:extLst>
              <a:ext uri="{FF2B5EF4-FFF2-40B4-BE49-F238E27FC236}">
                <a16:creationId xmlns:a16="http://schemas.microsoft.com/office/drawing/2014/main" id="{20EC857B-A3AA-BA92-B653-CCDBCCFDBAF5}"/>
              </a:ext>
            </a:extLst>
          </p:cNvPr>
          <p:cNvSpPr>
            <a:spLocks noGrp="1"/>
          </p:cNvSpPr>
          <p:nvPr>
            <p:ph idx="1"/>
          </p:nvPr>
        </p:nvSpPr>
        <p:spPr>
          <a:xfrm>
            <a:off x="1066800" y="1725105"/>
            <a:ext cx="6144705" cy="4309935"/>
          </a:xfrm>
        </p:spPr>
        <p:txBody>
          <a:bodyPr>
            <a:normAutofit fontScale="92500" lnSpcReduction="10000"/>
          </a:bodyPr>
          <a:lstStyle/>
          <a:p>
            <a:r>
              <a:rPr lang="en-US" b="1" i="0" dirty="0">
                <a:effectLst/>
                <a:latin typeface="sofia-pro"/>
              </a:rPr>
              <a:t>if-else-if ladder statement:</a:t>
            </a:r>
            <a:r>
              <a:rPr lang="en-US" b="0" i="0" dirty="0">
                <a:effectLst/>
                <a:latin typeface="sofia-pro"/>
              </a:rPr>
              <a:t> Here, a user can decide among multiple options. The if statements are executed from the top down. As soon as one of the conditions controlling the if is true, the statement associated with that if is executed, and the rest of the ladder is bypassed. If none of the conditions is true, then the final else statement will be executed.</a:t>
            </a:r>
          </a:p>
          <a:p>
            <a:r>
              <a:rPr lang="en-IN" b="1" i="0" dirty="0">
                <a:effectLst/>
                <a:latin typeface="sofia-pro"/>
              </a:rPr>
              <a:t>Syntax:</a:t>
            </a:r>
            <a:endParaRPr lang="en-US" dirty="0">
              <a:latin typeface="sofia-pro"/>
            </a:endParaRPr>
          </a:p>
          <a:p>
            <a:pPr marL="274320" lvl="1" indent="0">
              <a:buNone/>
            </a:pPr>
            <a:r>
              <a:rPr lang="en-US" dirty="0"/>
              <a:t>if (condition)</a:t>
            </a:r>
          </a:p>
          <a:p>
            <a:pPr marL="274320" lvl="1" indent="0">
              <a:buNone/>
            </a:pPr>
            <a:r>
              <a:rPr lang="en-US" dirty="0"/>
              <a:t>    statement;</a:t>
            </a:r>
          </a:p>
          <a:p>
            <a:pPr marL="274320" lvl="1" indent="0">
              <a:buNone/>
            </a:pPr>
            <a:r>
              <a:rPr lang="en-US" dirty="0"/>
              <a:t>else if (condition)</a:t>
            </a:r>
          </a:p>
          <a:p>
            <a:pPr marL="274320" lvl="1" indent="0">
              <a:buNone/>
            </a:pPr>
            <a:r>
              <a:rPr lang="en-US" dirty="0"/>
              <a:t>    statement;</a:t>
            </a:r>
          </a:p>
          <a:p>
            <a:pPr marL="274320" lvl="1" indent="0">
              <a:buNone/>
            </a:pPr>
            <a:r>
              <a:rPr lang="en-US" dirty="0"/>
              <a:t>.</a:t>
            </a:r>
          </a:p>
          <a:p>
            <a:pPr marL="274320" lvl="1" indent="0">
              <a:buNone/>
            </a:pPr>
            <a:r>
              <a:rPr lang="en-US" dirty="0"/>
              <a:t>.</a:t>
            </a:r>
          </a:p>
          <a:p>
            <a:pPr marL="274320" lvl="1" indent="0">
              <a:buNone/>
            </a:pPr>
            <a:r>
              <a:rPr lang="en-US" dirty="0"/>
              <a:t>else</a:t>
            </a:r>
          </a:p>
          <a:p>
            <a:pPr marL="274320" lvl="1" indent="0">
              <a:buNone/>
            </a:pPr>
            <a:r>
              <a:rPr lang="en-US" dirty="0"/>
              <a:t>    statement;</a:t>
            </a:r>
            <a:endParaRPr lang="en-IN" dirty="0"/>
          </a:p>
        </p:txBody>
      </p:sp>
      <p:pic>
        <p:nvPicPr>
          <p:cNvPr id="7170" name="Picture 2" descr="if-else-if-ladder">
            <a:extLst>
              <a:ext uri="{FF2B5EF4-FFF2-40B4-BE49-F238E27FC236}">
                <a16:creationId xmlns:a16="http://schemas.microsoft.com/office/drawing/2014/main" id="{61B6EA44-5C00-5AE1-E777-CABF246101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8328" y="1948020"/>
            <a:ext cx="39243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602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E7F67-4A2C-2806-B177-32A2A792375B}"/>
              </a:ext>
            </a:extLst>
          </p:cNvPr>
          <p:cNvSpPr>
            <a:spLocks noGrp="1"/>
          </p:cNvSpPr>
          <p:nvPr>
            <p:ph type="title"/>
          </p:nvPr>
        </p:nvSpPr>
        <p:spPr>
          <a:xfrm>
            <a:off x="1066800" y="642594"/>
            <a:ext cx="10058400" cy="1091938"/>
          </a:xfrm>
        </p:spPr>
        <p:txBody>
          <a:bodyPr>
            <a:normAutofit/>
          </a:bodyPr>
          <a:lstStyle/>
          <a:p>
            <a:pPr algn="ctr"/>
            <a:r>
              <a:rPr lang="en-IN" b="0" i="0" dirty="0">
                <a:effectLst/>
                <a:latin typeface="sofia-pro"/>
              </a:rPr>
              <a:t>JavaScript Ternary Operator</a:t>
            </a:r>
            <a:endParaRPr lang="en-IN" dirty="0"/>
          </a:p>
        </p:txBody>
      </p:sp>
      <p:sp>
        <p:nvSpPr>
          <p:cNvPr id="3" name="Content Placeholder 2">
            <a:extLst>
              <a:ext uri="{FF2B5EF4-FFF2-40B4-BE49-F238E27FC236}">
                <a16:creationId xmlns:a16="http://schemas.microsoft.com/office/drawing/2014/main" id="{AFDA6AE2-FFA1-34ED-7288-4619C5DF8577}"/>
              </a:ext>
            </a:extLst>
          </p:cNvPr>
          <p:cNvSpPr>
            <a:spLocks noGrp="1"/>
          </p:cNvSpPr>
          <p:nvPr>
            <p:ph idx="1"/>
          </p:nvPr>
        </p:nvSpPr>
        <p:spPr>
          <a:xfrm>
            <a:off x="1066800" y="1555423"/>
            <a:ext cx="10058400" cy="4479617"/>
          </a:xfrm>
        </p:spPr>
        <p:txBody>
          <a:bodyPr>
            <a:normAutofit fontScale="85000" lnSpcReduction="20000"/>
          </a:bodyPr>
          <a:lstStyle/>
          <a:p>
            <a:pPr marL="0" indent="0" algn="just">
              <a:buNone/>
            </a:pPr>
            <a:r>
              <a:rPr lang="en-US" b="1" i="0" dirty="0">
                <a:effectLst/>
                <a:latin typeface="sofia-pro"/>
              </a:rPr>
              <a:t>"Question mark"</a:t>
            </a:r>
            <a:r>
              <a:rPr lang="en-US" b="0" i="0" dirty="0">
                <a:effectLst/>
                <a:latin typeface="sofia-pro"/>
              </a:rPr>
              <a:t> or </a:t>
            </a:r>
            <a:r>
              <a:rPr lang="en-US" b="1" i="0" dirty="0">
                <a:effectLst/>
                <a:latin typeface="sofia-pro"/>
              </a:rPr>
              <a:t>"conditional"</a:t>
            </a:r>
            <a:r>
              <a:rPr lang="en-US" b="0" i="0" dirty="0">
                <a:effectLst/>
                <a:latin typeface="sofia-pro"/>
              </a:rPr>
              <a:t> operator in JavaScript is a ternary operator that has three operands.</a:t>
            </a:r>
          </a:p>
          <a:p>
            <a:pPr algn="just">
              <a:buFont typeface="Arial" panose="020B0604020202020204" pitchFamily="34" charset="0"/>
              <a:buChar char="•"/>
            </a:pPr>
            <a:r>
              <a:rPr lang="en-US" b="0" i="0" dirty="0">
                <a:effectLst/>
                <a:latin typeface="sofia-pro"/>
              </a:rPr>
              <a:t>The expression consists of three operands: the </a:t>
            </a:r>
            <a:r>
              <a:rPr lang="en-US" b="0" i="1" dirty="0">
                <a:effectLst/>
                <a:latin typeface="sofia-pro"/>
              </a:rPr>
              <a:t>condition</a:t>
            </a:r>
            <a:r>
              <a:rPr lang="en-US" b="0" i="0" dirty="0">
                <a:effectLst/>
                <a:latin typeface="sofia-pro"/>
              </a:rPr>
              <a:t>, value if </a:t>
            </a:r>
            <a:r>
              <a:rPr lang="en-US" b="0" i="1" dirty="0">
                <a:effectLst/>
                <a:latin typeface="sofia-pro"/>
              </a:rPr>
              <a:t>true</a:t>
            </a:r>
            <a:r>
              <a:rPr lang="en-US" b="0" i="0" dirty="0">
                <a:effectLst/>
                <a:latin typeface="sofia-pro"/>
              </a:rPr>
              <a:t> and value if </a:t>
            </a:r>
            <a:r>
              <a:rPr lang="en-US" b="0" i="1" dirty="0">
                <a:effectLst/>
                <a:latin typeface="sofia-pro"/>
              </a:rPr>
              <a:t>false.</a:t>
            </a:r>
            <a:endParaRPr lang="en-US" b="0" i="0" dirty="0">
              <a:effectLst/>
              <a:latin typeface="sofia-pro"/>
            </a:endParaRPr>
          </a:p>
          <a:p>
            <a:pPr algn="just">
              <a:buFont typeface="Arial" panose="020B0604020202020204" pitchFamily="34" charset="0"/>
              <a:buChar char="•"/>
            </a:pPr>
            <a:r>
              <a:rPr lang="en-US" b="0" i="0" dirty="0">
                <a:effectLst/>
                <a:latin typeface="sofia-pro"/>
              </a:rPr>
              <a:t>The evaluation of the </a:t>
            </a:r>
            <a:r>
              <a:rPr lang="en-US" b="1" i="0" dirty="0">
                <a:effectLst/>
                <a:latin typeface="sofia-pro"/>
              </a:rPr>
              <a:t>condition</a:t>
            </a:r>
            <a:r>
              <a:rPr lang="en-US" b="0" i="0" dirty="0">
                <a:effectLst/>
                <a:latin typeface="sofia-pro"/>
              </a:rPr>
              <a:t> should result in either true/false or a boolean value.</a:t>
            </a:r>
          </a:p>
          <a:p>
            <a:pPr algn="just">
              <a:buFont typeface="Arial" panose="020B0604020202020204" pitchFamily="34" charset="0"/>
              <a:buChar char="•"/>
            </a:pPr>
            <a:r>
              <a:rPr lang="en-US" b="0" i="0" dirty="0">
                <a:effectLst/>
                <a:latin typeface="sofia-pro"/>
              </a:rPr>
              <a:t>The </a:t>
            </a:r>
            <a:r>
              <a:rPr lang="en-US" b="1" i="0" dirty="0">
                <a:effectLst/>
                <a:latin typeface="sofia-pro"/>
              </a:rPr>
              <a:t>true</a:t>
            </a:r>
            <a:r>
              <a:rPr lang="en-US" b="0" i="0" dirty="0">
                <a:effectLst/>
                <a:latin typeface="sofia-pro"/>
              </a:rPr>
              <a:t> value lies between "</a:t>
            </a:r>
            <a:r>
              <a:rPr lang="en-US" b="1" i="0" dirty="0">
                <a:effectLst/>
                <a:latin typeface="sofia-pro"/>
              </a:rPr>
              <a:t>?</a:t>
            </a:r>
            <a:r>
              <a:rPr lang="en-US" b="0" i="0" dirty="0">
                <a:effectLst/>
                <a:latin typeface="sofia-pro"/>
              </a:rPr>
              <a:t>" &amp; "</a:t>
            </a:r>
            <a:r>
              <a:rPr lang="en-US" b="1" i="0" dirty="0">
                <a:effectLst/>
                <a:latin typeface="sofia-pro"/>
              </a:rPr>
              <a:t>:</a:t>
            </a:r>
            <a:r>
              <a:rPr lang="en-US" b="0" i="0" dirty="0">
                <a:effectLst/>
                <a:latin typeface="sofia-pro"/>
              </a:rPr>
              <a:t>" and is executed if the condition returns true. Similarly, the </a:t>
            </a:r>
            <a:r>
              <a:rPr lang="en-US" b="1" i="0" dirty="0">
                <a:effectLst/>
                <a:latin typeface="sofia-pro"/>
              </a:rPr>
              <a:t>false</a:t>
            </a:r>
            <a:r>
              <a:rPr lang="en-US" b="0" i="0" dirty="0">
                <a:effectLst/>
                <a:latin typeface="sofia-pro"/>
              </a:rPr>
              <a:t> value lies after </a:t>
            </a:r>
            <a:r>
              <a:rPr lang="en-US" b="1" i="0" dirty="0">
                <a:effectLst/>
                <a:latin typeface="sofia-pro"/>
              </a:rPr>
              <a:t>":"</a:t>
            </a:r>
            <a:r>
              <a:rPr lang="en-US" b="0" i="0" dirty="0">
                <a:effectLst/>
                <a:latin typeface="sofia-pro"/>
              </a:rPr>
              <a:t> and is executed if the condition returns false.</a:t>
            </a:r>
          </a:p>
          <a:p>
            <a:pPr algn="just"/>
            <a:r>
              <a:rPr lang="en-US" b="1" i="0" dirty="0">
                <a:effectLst/>
                <a:latin typeface="sofia-pro"/>
              </a:rPr>
              <a:t>Syntax:</a:t>
            </a:r>
            <a:endParaRPr lang="en-US" b="0" i="0" dirty="0">
              <a:effectLst/>
              <a:latin typeface="sofia-pro"/>
            </a:endParaRPr>
          </a:p>
          <a:p>
            <a:pPr marL="274320" lvl="1" indent="0">
              <a:buNone/>
            </a:pPr>
            <a:r>
              <a:rPr lang="en-US" dirty="0"/>
              <a:t>condition ? value if true : value if false</a:t>
            </a:r>
          </a:p>
          <a:p>
            <a:pPr algn="just">
              <a:buFont typeface="Arial" panose="020B0604020202020204" pitchFamily="34" charset="0"/>
              <a:buChar char="•"/>
            </a:pPr>
            <a:r>
              <a:rPr lang="en-US" b="0" i="0" dirty="0">
                <a:effectLst/>
                <a:latin typeface="sofia-pro"/>
              </a:rPr>
              <a:t>Expression to be evaluated which returns a boolean value.</a:t>
            </a:r>
          </a:p>
          <a:p>
            <a:pPr algn="just">
              <a:buFont typeface="Arial" panose="020B0604020202020204" pitchFamily="34" charset="0"/>
              <a:buChar char="•"/>
            </a:pPr>
            <a:r>
              <a:rPr lang="en-US" b="0" i="0" dirty="0">
                <a:effectLst/>
                <a:latin typeface="sofia-pro"/>
              </a:rPr>
              <a:t>Value to be executed if condition results in true state.</a:t>
            </a:r>
          </a:p>
          <a:p>
            <a:pPr algn="just">
              <a:buFont typeface="Arial" panose="020B0604020202020204" pitchFamily="34" charset="0"/>
              <a:buChar char="•"/>
            </a:pPr>
            <a:r>
              <a:rPr lang="en-US" b="0" i="0" dirty="0">
                <a:effectLst/>
                <a:latin typeface="sofia-pro"/>
              </a:rPr>
              <a:t>Value to be executed if condition results in false state.</a:t>
            </a:r>
          </a:p>
          <a:p>
            <a:r>
              <a:rPr lang="en-IN" b="1" i="0" dirty="0">
                <a:effectLst/>
                <a:latin typeface="sofia-pro"/>
              </a:rPr>
              <a:t>Examples:</a:t>
            </a:r>
          </a:p>
          <a:p>
            <a:pPr marL="274320" lvl="1" indent="0">
              <a:buNone/>
            </a:pPr>
            <a:r>
              <a:rPr lang="en-US" dirty="0"/>
              <a:t>Input: let result = (10 &gt; 0) ? true : false;</a:t>
            </a:r>
          </a:p>
          <a:p>
            <a:pPr marL="274320" lvl="1" indent="0">
              <a:buNone/>
            </a:pPr>
            <a:r>
              <a:rPr lang="en-US" dirty="0"/>
              <a:t>Output: true</a:t>
            </a:r>
          </a:p>
          <a:p>
            <a:pPr marL="274320" lvl="1" indent="0">
              <a:buNone/>
            </a:pPr>
            <a:endParaRPr lang="en-US" dirty="0"/>
          </a:p>
          <a:p>
            <a:pPr marL="274320" lvl="1" indent="0">
              <a:buNone/>
            </a:pPr>
            <a:r>
              <a:rPr lang="en-US" dirty="0"/>
              <a:t>Input: let message = (20 &gt; 15) ? "Yes" : "No";</a:t>
            </a:r>
          </a:p>
          <a:p>
            <a:pPr marL="274320" lvl="1" indent="0">
              <a:buNone/>
            </a:pPr>
            <a:r>
              <a:rPr lang="en-US" dirty="0"/>
              <a:t>Output: Yes</a:t>
            </a:r>
            <a:endParaRPr lang="en-IN" dirty="0"/>
          </a:p>
        </p:txBody>
      </p:sp>
    </p:spTree>
    <p:extLst>
      <p:ext uri="{BB962C8B-B14F-4D97-AF65-F5344CB8AC3E}">
        <p14:creationId xmlns:p14="http://schemas.microsoft.com/office/powerpoint/2010/main" val="3969894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B443B-5D95-28D7-9208-C7E4DA692E33}"/>
              </a:ext>
            </a:extLst>
          </p:cNvPr>
          <p:cNvSpPr>
            <a:spLocks noGrp="1"/>
          </p:cNvSpPr>
          <p:nvPr>
            <p:ph type="title"/>
          </p:nvPr>
        </p:nvSpPr>
        <p:spPr>
          <a:xfrm>
            <a:off x="1066800" y="642594"/>
            <a:ext cx="10058400" cy="743146"/>
          </a:xfrm>
        </p:spPr>
        <p:txBody>
          <a:bodyPr>
            <a:normAutofit fontScale="90000"/>
          </a:bodyPr>
          <a:lstStyle/>
          <a:p>
            <a:pPr algn="ctr"/>
            <a:r>
              <a:rPr lang="en-IN" b="0" i="0" dirty="0">
                <a:effectLst/>
                <a:latin typeface="sofia-pro"/>
              </a:rPr>
              <a:t>JavaScript Logical Operators</a:t>
            </a:r>
            <a:endParaRPr lang="en-IN" dirty="0"/>
          </a:p>
        </p:txBody>
      </p:sp>
      <p:sp>
        <p:nvSpPr>
          <p:cNvPr id="3" name="Content Placeholder 2">
            <a:extLst>
              <a:ext uri="{FF2B5EF4-FFF2-40B4-BE49-F238E27FC236}">
                <a16:creationId xmlns:a16="http://schemas.microsoft.com/office/drawing/2014/main" id="{F6299697-A1DE-C11D-9959-3229D1D9BA57}"/>
              </a:ext>
            </a:extLst>
          </p:cNvPr>
          <p:cNvSpPr>
            <a:spLocks noGrp="1"/>
          </p:cNvSpPr>
          <p:nvPr>
            <p:ph idx="1"/>
          </p:nvPr>
        </p:nvSpPr>
        <p:spPr>
          <a:xfrm>
            <a:off x="1066800" y="1451728"/>
            <a:ext cx="10058400" cy="4583312"/>
          </a:xfrm>
        </p:spPr>
        <p:txBody>
          <a:bodyPr>
            <a:normAutofit fontScale="92500" lnSpcReduction="10000"/>
          </a:bodyPr>
          <a:lstStyle/>
          <a:p>
            <a:pPr marL="0" indent="0" algn="just">
              <a:buNone/>
            </a:pPr>
            <a:r>
              <a:rPr lang="en-US" b="0" i="0" dirty="0">
                <a:effectLst/>
                <a:latin typeface="sofia-pro"/>
              </a:rPr>
              <a:t>There are three logical operators in JavaScript: </a:t>
            </a:r>
          </a:p>
          <a:p>
            <a:pPr lvl="1" algn="just">
              <a:buFont typeface="Arial" panose="020B0604020202020204" pitchFamily="34" charset="0"/>
              <a:buChar char="•"/>
            </a:pPr>
            <a:r>
              <a:rPr lang="en-US" b="1" i="0" dirty="0">
                <a:effectLst/>
                <a:latin typeface="sofia-pro"/>
              </a:rPr>
              <a:t>!(NOT)</a:t>
            </a:r>
            <a:endParaRPr lang="en-US" b="0" i="0" dirty="0">
              <a:effectLst/>
              <a:latin typeface="sofia-pro"/>
            </a:endParaRPr>
          </a:p>
          <a:p>
            <a:pPr lvl="1" algn="just">
              <a:buFont typeface="Arial" panose="020B0604020202020204" pitchFamily="34" charset="0"/>
              <a:buChar char="•"/>
            </a:pPr>
            <a:r>
              <a:rPr lang="en-US" b="1" i="0" dirty="0">
                <a:effectLst/>
                <a:latin typeface="sofia-pro"/>
              </a:rPr>
              <a:t>&amp;&amp;(AND)</a:t>
            </a:r>
            <a:endParaRPr lang="en-US" b="0" i="0" dirty="0">
              <a:effectLst/>
              <a:latin typeface="sofia-pro"/>
            </a:endParaRPr>
          </a:p>
          <a:p>
            <a:pPr lvl="1" algn="just">
              <a:buFont typeface="Arial" panose="020B0604020202020204" pitchFamily="34" charset="0"/>
              <a:buChar char="•"/>
            </a:pPr>
            <a:r>
              <a:rPr lang="en-US" b="1" i="0" dirty="0">
                <a:effectLst/>
                <a:latin typeface="sofia-pro"/>
              </a:rPr>
              <a:t>||(OR)</a:t>
            </a:r>
            <a:endParaRPr lang="en-US" b="0" i="0" dirty="0">
              <a:effectLst/>
              <a:latin typeface="sofia-pro"/>
            </a:endParaRPr>
          </a:p>
          <a:p>
            <a:r>
              <a:rPr lang="en-US" b="1" i="0" dirty="0">
                <a:effectLst/>
                <a:latin typeface="sofia-pro"/>
              </a:rPr>
              <a:t>!(NOT)</a:t>
            </a:r>
            <a:r>
              <a:rPr lang="en-US" b="0" i="0" dirty="0">
                <a:effectLst/>
                <a:latin typeface="sofia-pro"/>
              </a:rPr>
              <a:t> </a:t>
            </a:r>
            <a:br>
              <a:rPr lang="en-US" b="0" i="0" dirty="0">
                <a:effectLst/>
                <a:latin typeface="sofia-pro"/>
              </a:rPr>
            </a:br>
            <a:r>
              <a:rPr lang="en-US" b="0" i="0" dirty="0">
                <a:effectLst/>
                <a:latin typeface="sofia-pro"/>
              </a:rPr>
              <a:t>It reverses the boolean result of the operand (or condition). </a:t>
            </a:r>
          </a:p>
          <a:p>
            <a:r>
              <a:rPr lang="en-US" dirty="0">
                <a:latin typeface="sofia-pro"/>
              </a:rPr>
              <a:t>Result != value</a:t>
            </a:r>
          </a:p>
          <a:p>
            <a:pPr algn="just"/>
            <a:r>
              <a:rPr lang="en-US" b="0" i="0" dirty="0">
                <a:effectLst/>
                <a:latin typeface="sofia-pro"/>
              </a:rPr>
              <a:t>The following operator accepts only one argument and does the following:  </a:t>
            </a:r>
          </a:p>
          <a:p>
            <a:pPr lvl="1" algn="just">
              <a:buFont typeface="Arial" panose="020B0604020202020204" pitchFamily="34" charset="0"/>
              <a:buChar char="•"/>
            </a:pPr>
            <a:r>
              <a:rPr lang="en-US" b="0" i="0" dirty="0">
                <a:effectLst/>
                <a:latin typeface="sofia-pro"/>
              </a:rPr>
              <a:t>Converts the operand to boolean type </a:t>
            </a:r>
            <a:r>
              <a:rPr lang="en-US" b="0" i="0" dirty="0" err="1">
                <a:effectLst/>
                <a:latin typeface="sofia-pro"/>
              </a:rPr>
              <a:t>i.e</a:t>
            </a:r>
            <a:r>
              <a:rPr lang="en-US" b="0" i="0" dirty="0">
                <a:effectLst/>
                <a:latin typeface="sofia-pro"/>
              </a:rPr>
              <a:t> </a:t>
            </a:r>
            <a:r>
              <a:rPr lang="en-US" b="0" i="1" dirty="0">
                <a:effectLst/>
                <a:latin typeface="sofia-pro"/>
              </a:rPr>
              <a:t>true/false</a:t>
            </a:r>
            <a:endParaRPr lang="en-US" b="0" i="0" dirty="0">
              <a:effectLst/>
              <a:latin typeface="sofia-pro"/>
            </a:endParaRPr>
          </a:p>
          <a:p>
            <a:pPr lvl="1" algn="just">
              <a:buFont typeface="Arial" panose="020B0604020202020204" pitchFamily="34" charset="0"/>
              <a:buChar char="•"/>
            </a:pPr>
            <a:r>
              <a:rPr lang="en-US" b="0" i="0" dirty="0">
                <a:effectLst/>
                <a:latin typeface="sofia-pro"/>
              </a:rPr>
              <a:t>Returns the flipped value</a:t>
            </a:r>
          </a:p>
          <a:p>
            <a:r>
              <a:rPr lang="en-US" b="0" i="0" dirty="0">
                <a:effectLst/>
                <a:latin typeface="sofia-pro"/>
              </a:rPr>
              <a:t>Example</a:t>
            </a:r>
          </a:p>
          <a:p>
            <a:pPr marL="274320" lvl="1" indent="0">
              <a:buNone/>
            </a:pPr>
            <a:r>
              <a:rPr lang="en-US" b="0" i="0" dirty="0">
                <a:effectLst/>
                <a:latin typeface="sofia-pro"/>
              </a:rPr>
              <a:t>let geek = 1;</a:t>
            </a:r>
          </a:p>
          <a:p>
            <a:pPr marL="274320" lvl="1" indent="0">
              <a:buNone/>
            </a:pPr>
            <a:r>
              <a:rPr lang="en-US" dirty="0">
                <a:latin typeface="sofia-pro"/>
              </a:rPr>
              <a:t>console.log(!=geek);	//false</a:t>
            </a:r>
          </a:p>
          <a:p>
            <a:r>
              <a:rPr lang="en-US" b="0" i="0" dirty="0">
                <a:effectLst/>
                <a:latin typeface="sofia-pro"/>
              </a:rPr>
              <a:t>The operator converted the value '1' to boolean and it resulted in 'true' then after it flipped(inversed) that value and that's why when we finally alert the value we get 'false'.</a:t>
            </a:r>
          </a:p>
        </p:txBody>
      </p:sp>
    </p:spTree>
    <p:extLst>
      <p:ext uri="{BB962C8B-B14F-4D97-AF65-F5344CB8AC3E}">
        <p14:creationId xmlns:p14="http://schemas.microsoft.com/office/powerpoint/2010/main" val="2723092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053A0-31F8-E15D-9B0D-7A2604B1A400}"/>
              </a:ext>
            </a:extLst>
          </p:cNvPr>
          <p:cNvSpPr>
            <a:spLocks noGrp="1"/>
          </p:cNvSpPr>
          <p:nvPr>
            <p:ph type="title"/>
          </p:nvPr>
        </p:nvSpPr>
        <p:spPr>
          <a:xfrm>
            <a:off x="1066800" y="642594"/>
            <a:ext cx="10058400" cy="611171"/>
          </a:xfrm>
        </p:spPr>
        <p:txBody>
          <a:bodyPr>
            <a:normAutofit fontScale="90000"/>
          </a:bodyPr>
          <a:lstStyle/>
          <a:p>
            <a:pPr algn="ctr"/>
            <a:r>
              <a:rPr lang="en-IN" b="0" i="0" dirty="0">
                <a:effectLst/>
                <a:latin typeface="sofia-pro"/>
              </a:rPr>
              <a:t>JavaScript Logical Operators</a:t>
            </a:r>
            <a:endParaRPr lang="en-IN" dirty="0"/>
          </a:p>
        </p:txBody>
      </p:sp>
      <p:sp>
        <p:nvSpPr>
          <p:cNvPr id="3" name="Content Placeholder 2">
            <a:extLst>
              <a:ext uri="{FF2B5EF4-FFF2-40B4-BE49-F238E27FC236}">
                <a16:creationId xmlns:a16="http://schemas.microsoft.com/office/drawing/2014/main" id="{3B36466F-1E08-FB5C-1093-766939095655}"/>
              </a:ext>
            </a:extLst>
          </p:cNvPr>
          <p:cNvSpPr>
            <a:spLocks noGrp="1"/>
          </p:cNvSpPr>
          <p:nvPr>
            <p:ph idx="1"/>
          </p:nvPr>
        </p:nvSpPr>
        <p:spPr>
          <a:xfrm>
            <a:off x="1066800" y="1404594"/>
            <a:ext cx="10058400" cy="4810812"/>
          </a:xfrm>
        </p:spPr>
        <p:txBody>
          <a:bodyPr>
            <a:normAutofit fontScale="47500" lnSpcReduction="20000"/>
          </a:bodyPr>
          <a:lstStyle/>
          <a:p>
            <a:pPr marL="0" indent="0">
              <a:buNone/>
            </a:pPr>
            <a:r>
              <a:rPr lang="en-US" b="1" i="0" dirty="0">
                <a:effectLst/>
                <a:latin typeface="sofia-pro"/>
              </a:rPr>
              <a:t>&amp;&amp;(AND)</a:t>
            </a:r>
            <a:r>
              <a:rPr lang="en-US" b="0" i="0" dirty="0">
                <a:effectLst/>
                <a:latin typeface="sofia-pro"/>
              </a:rPr>
              <a:t> </a:t>
            </a:r>
            <a:br>
              <a:rPr lang="en-US" b="0" i="0" dirty="0">
                <a:effectLst/>
                <a:latin typeface="sofia-pro"/>
              </a:rPr>
            </a:br>
            <a:r>
              <a:rPr lang="en-US" b="0" i="0" dirty="0">
                <a:effectLst/>
                <a:latin typeface="sofia-pro"/>
              </a:rPr>
              <a:t>The &amp;&amp; operator accepts multiple arguments and it mainly does the following:  </a:t>
            </a:r>
          </a:p>
          <a:p>
            <a:pPr algn="just">
              <a:buFont typeface="Arial" panose="020B0604020202020204" pitchFamily="34" charset="0"/>
              <a:buChar char="•"/>
            </a:pPr>
            <a:r>
              <a:rPr lang="en-US" b="0" i="0" dirty="0">
                <a:effectLst/>
                <a:latin typeface="sofia-pro"/>
              </a:rPr>
              <a:t>Evaluates the operands from left to right</a:t>
            </a:r>
          </a:p>
          <a:p>
            <a:pPr algn="just">
              <a:buFont typeface="Arial" panose="020B0604020202020204" pitchFamily="34" charset="0"/>
              <a:buChar char="•"/>
            </a:pPr>
            <a:r>
              <a:rPr lang="en-US" b="0" i="0" dirty="0">
                <a:effectLst/>
                <a:latin typeface="sofia-pro"/>
              </a:rPr>
              <a:t>For each operand, it will first convert it to a boolean. If the result is false, stops and returns the original value of that operand.</a:t>
            </a:r>
          </a:p>
          <a:p>
            <a:pPr algn="just">
              <a:buFont typeface="Arial" panose="020B0604020202020204" pitchFamily="34" charset="0"/>
              <a:buChar char="•"/>
            </a:pPr>
            <a:r>
              <a:rPr lang="en-US" b="0" i="0" dirty="0">
                <a:effectLst/>
                <a:latin typeface="sofia-pro"/>
              </a:rPr>
              <a:t>otherwise if all were truthy it will return the last truthy value.</a:t>
            </a:r>
          </a:p>
          <a:p>
            <a:pPr algn="just">
              <a:buFont typeface="Arial" panose="020B0604020202020204" pitchFamily="34" charset="0"/>
              <a:buChar char="•"/>
            </a:pPr>
            <a:r>
              <a:rPr lang="en-US" b="0" i="0" dirty="0">
                <a:effectLst/>
                <a:latin typeface="sofia-pro"/>
              </a:rPr>
              <a:t>result = a &amp;&amp; b; // can have multiple arguments.</a:t>
            </a:r>
          </a:p>
          <a:p>
            <a:pPr algn="just">
              <a:buFont typeface="Arial" panose="020B0604020202020204" pitchFamily="34" charset="0"/>
              <a:buChar char="•"/>
            </a:pPr>
            <a:r>
              <a:rPr lang="en-US" b="0" i="0" dirty="0">
                <a:effectLst/>
                <a:latin typeface="sofia-pro"/>
              </a:rPr>
              <a:t>Example:  </a:t>
            </a:r>
          </a:p>
          <a:p>
            <a:pPr marL="274320" lvl="1" indent="0" algn="just">
              <a:buNone/>
            </a:pPr>
            <a:r>
              <a:rPr lang="en-US" b="0" i="0" dirty="0">
                <a:effectLst/>
                <a:latin typeface="sofia-pro"/>
              </a:rPr>
              <a:t>// &amp;&amp;(AND) operator</a:t>
            </a:r>
          </a:p>
          <a:p>
            <a:pPr marL="274320" lvl="1" indent="0" algn="just">
              <a:buNone/>
            </a:pPr>
            <a:r>
              <a:rPr lang="en-US" b="0" i="0" dirty="0">
                <a:effectLst/>
                <a:latin typeface="sofia-pro"/>
              </a:rPr>
              <a:t>console.log( 0 &amp;&amp; 1 ); // 0</a:t>
            </a:r>
          </a:p>
          <a:p>
            <a:pPr marL="274320" lvl="1" indent="0" algn="just">
              <a:buNone/>
            </a:pPr>
            <a:r>
              <a:rPr lang="en-US" b="0" i="0" dirty="0">
                <a:effectLst/>
                <a:latin typeface="sofia-pro"/>
              </a:rPr>
              <a:t>console.log( 1 &amp;&amp; 3 ); // 3</a:t>
            </a:r>
          </a:p>
          <a:p>
            <a:pPr marL="274320" lvl="1" indent="0" algn="just">
              <a:buNone/>
            </a:pPr>
            <a:r>
              <a:rPr lang="en-US" b="0" i="0" dirty="0">
                <a:effectLst/>
                <a:latin typeface="sofia-pro"/>
              </a:rPr>
              <a:t>console.log( null &amp;&amp; true ); // null</a:t>
            </a:r>
          </a:p>
          <a:p>
            <a:pPr marL="274320" lvl="1" indent="0" algn="just">
              <a:buNone/>
            </a:pPr>
            <a:r>
              <a:rPr lang="en-US" b="0" i="0" dirty="0">
                <a:effectLst/>
                <a:latin typeface="sofia-pro"/>
              </a:rPr>
              <a:t>console.log( 1 &amp;&amp; 2 &amp;&amp; 3 &amp;&amp; 4); // 4</a:t>
            </a:r>
          </a:p>
          <a:p>
            <a:pPr marL="0" indent="0" algn="just">
              <a:buNone/>
            </a:pPr>
            <a:r>
              <a:rPr lang="en-US" b="1" dirty="0"/>
              <a:t>||(OR) </a:t>
            </a:r>
          </a:p>
          <a:p>
            <a:pPr marL="0" indent="0" algn="just">
              <a:buNone/>
            </a:pPr>
            <a:r>
              <a:rPr lang="en-US" b="0" i="0" dirty="0">
                <a:effectLst/>
                <a:latin typeface="sofia-pro"/>
              </a:rPr>
              <a:t>The 'OR' operator is somewhat opposite of 'AND' operator. It does the following:  </a:t>
            </a:r>
          </a:p>
          <a:p>
            <a:pPr algn="just">
              <a:buFont typeface="Arial" panose="020B0604020202020204" pitchFamily="34" charset="0"/>
              <a:buChar char="•"/>
            </a:pPr>
            <a:r>
              <a:rPr lang="en-US" b="0" i="0" dirty="0">
                <a:effectLst/>
                <a:latin typeface="sofia-pro"/>
              </a:rPr>
              <a:t>evaluates the operand from left to right.</a:t>
            </a:r>
          </a:p>
          <a:p>
            <a:pPr algn="just">
              <a:buFont typeface="Arial" panose="020B0604020202020204" pitchFamily="34" charset="0"/>
              <a:buChar char="•"/>
            </a:pPr>
            <a:r>
              <a:rPr lang="en-US" b="0" i="0" dirty="0">
                <a:effectLst/>
                <a:latin typeface="sofia-pro"/>
              </a:rPr>
              <a:t>For each operand, it will first convert it to a boolean. If the result is true, stops and returns the original value of that operand.</a:t>
            </a:r>
          </a:p>
          <a:p>
            <a:pPr algn="just">
              <a:buFont typeface="Arial" panose="020B0604020202020204" pitchFamily="34" charset="0"/>
              <a:buChar char="•"/>
            </a:pPr>
            <a:r>
              <a:rPr lang="en-US" b="0" i="0" dirty="0">
                <a:effectLst/>
                <a:latin typeface="sofia-pro"/>
              </a:rPr>
              <a:t>otherwise if all the values are </a:t>
            </a:r>
            <a:r>
              <a:rPr lang="en-US" b="0" i="0" dirty="0" err="1">
                <a:effectLst/>
                <a:latin typeface="sofia-pro"/>
              </a:rPr>
              <a:t>falsy</a:t>
            </a:r>
            <a:r>
              <a:rPr lang="en-US" b="0" i="0" dirty="0">
                <a:effectLst/>
                <a:latin typeface="sofia-pro"/>
              </a:rPr>
              <a:t>, it will return the last value.</a:t>
            </a:r>
          </a:p>
          <a:p>
            <a:pPr algn="just">
              <a:buFont typeface="Arial" panose="020B0604020202020204" pitchFamily="34" charset="0"/>
              <a:buChar char="•"/>
            </a:pPr>
            <a:r>
              <a:rPr lang="en-US" b="0" i="0" dirty="0">
                <a:effectLst/>
                <a:latin typeface="sofia-pro"/>
              </a:rPr>
              <a:t>result = a || b;</a:t>
            </a:r>
          </a:p>
          <a:p>
            <a:pPr algn="just">
              <a:buFont typeface="Arial" panose="020B0604020202020204" pitchFamily="34" charset="0"/>
              <a:buChar char="•"/>
            </a:pPr>
            <a:r>
              <a:rPr lang="en-IN" b="1" i="0" dirty="0">
                <a:effectLst/>
                <a:latin typeface="sofia-pro"/>
              </a:rPr>
              <a:t>Example:</a:t>
            </a:r>
            <a:r>
              <a:rPr lang="en-IN" b="0" i="0" dirty="0">
                <a:effectLst/>
                <a:latin typeface="sofia-pro"/>
              </a:rPr>
              <a:t>  </a:t>
            </a:r>
            <a:endParaRPr lang="en-US" b="0" i="0" dirty="0">
              <a:effectLst/>
              <a:latin typeface="sofia-pro"/>
            </a:endParaRPr>
          </a:p>
          <a:p>
            <a:pPr marL="274320" lvl="1" indent="0" algn="just">
              <a:buNone/>
            </a:pPr>
            <a:r>
              <a:rPr lang="en-US" b="0" i="0" dirty="0">
                <a:effectLst/>
                <a:latin typeface="sofia-pro"/>
              </a:rPr>
              <a:t>// ||(OR) Operator</a:t>
            </a:r>
          </a:p>
          <a:p>
            <a:pPr marL="274320" lvl="1" indent="0" algn="just">
              <a:buNone/>
            </a:pPr>
            <a:r>
              <a:rPr lang="en-US" b="0" i="0" dirty="0">
                <a:effectLst/>
                <a:latin typeface="sofia-pro"/>
              </a:rPr>
              <a:t>console.log( 0 || 1 ); // 1</a:t>
            </a:r>
          </a:p>
          <a:p>
            <a:pPr marL="274320" lvl="1" indent="0" algn="just">
              <a:buNone/>
            </a:pPr>
            <a:r>
              <a:rPr lang="en-US" b="0" i="0" dirty="0">
                <a:effectLst/>
                <a:latin typeface="sofia-pro"/>
              </a:rPr>
              <a:t>console.log( 1 || 3 ); // 1</a:t>
            </a:r>
          </a:p>
          <a:p>
            <a:pPr marL="274320" lvl="1" indent="0" algn="just">
              <a:buNone/>
            </a:pPr>
            <a:r>
              <a:rPr lang="en-US" b="0" i="0" dirty="0">
                <a:effectLst/>
                <a:latin typeface="sofia-pro"/>
              </a:rPr>
              <a:t>console.log( null || true ); // true</a:t>
            </a:r>
          </a:p>
          <a:p>
            <a:pPr marL="274320" lvl="1" indent="0" algn="just">
              <a:buNone/>
            </a:pPr>
            <a:r>
              <a:rPr lang="en-US" b="0" i="0" dirty="0">
                <a:effectLst/>
                <a:latin typeface="sofia-pro"/>
              </a:rPr>
              <a:t>console.log( -1 || -2 || -3 || -4); // -1</a:t>
            </a:r>
          </a:p>
          <a:p>
            <a:endParaRPr lang="en-IN" dirty="0"/>
          </a:p>
        </p:txBody>
      </p:sp>
    </p:spTree>
    <p:extLst>
      <p:ext uri="{BB962C8B-B14F-4D97-AF65-F5344CB8AC3E}">
        <p14:creationId xmlns:p14="http://schemas.microsoft.com/office/powerpoint/2010/main" val="2214949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19DA9-CF2E-F599-714D-EA4B3692B441}"/>
              </a:ext>
            </a:extLst>
          </p:cNvPr>
          <p:cNvSpPr>
            <a:spLocks noGrp="1"/>
          </p:cNvSpPr>
          <p:nvPr>
            <p:ph type="title"/>
          </p:nvPr>
        </p:nvSpPr>
        <p:spPr/>
        <p:txBody>
          <a:bodyPr/>
          <a:lstStyle/>
          <a:p>
            <a:r>
              <a:rPr lang="en-IN" b="0" i="0" dirty="0">
                <a:effectLst/>
                <a:latin typeface="sofia-pro"/>
              </a:rPr>
              <a:t>JavaScript </a:t>
            </a:r>
            <a:r>
              <a:rPr lang="en-IN" b="0" i="0" dirty="0" err="1">
                <a:effectLst/>
                <a:latin typeface="sofia-pro"/>
              </a:rPr>
              <a:t>Nullish</a:t>
            </a:r>
            <a:r>
              <a:rPr lang="en-IN" b="0" i="0" dirty="0">
                <a:effectLst/>
                <a:latin typeface="sofia-pro"/>
              </a:rPr>
              <a:t> Coalescing</a:t>
            </a:r>
            <a:endParaRPr lang="en-IN" dirty="0"/>
          </a:p>
        </p:txBody>
      </p:sp>
      <p:sp>
        <p:nvSpPr>
          <p:cNvPr id="3" name="Content Placeholder 2">
            <a:extLst>
              <a:ext uri="{FF2B5EF4-FFF2-40B4-BE49-F238E27FC236}">
                <a16:creationId xmlns:a16="http://schemas.microsoft.com/office/drawing/2014/main" id="{9FA16B80-4B94-7A2D-F981-0CA8CB42E71C}"/>
              </a:ext>
            </a:extLst>
          </p:cNvPr>
          <p:cNvSpPr>
            <a:spLocks noGrp="1"/>
          </p:cNvSpPr>
          <p:nvPr>
            <p:ph idx="1"/>
          </p:nvPr>
        </p:nvSpPr>
        <p:spPr/>
        <p:txBody>
          <a:bodyPr>
            <a:normAutofit fontScale="92500" lnSpcReduction="20000"/>
          </a:bodyPr>
          <a:lstStyle/>
          <a:p>
            <a:pPr algn="just"/>
            <a:r>
              <a:rPr lang="en-US" b="1" i="0" dirty="0" err="1">
                <a:effectLst/>
                <a:latin typeface="sofia-pro"/>
              </a:rPr>
              <a:t>Nullish</a:t>
            </a:r>
            <a:r>
              <a:rPr lang="en-US" b="1" i="0" dirty="0">
                <a:effectLst/>
                <a:latin typeface="sofia-pro"/>
              </a:rPr>
              <a:t> Coalescing Operator:</a:t>
            </a:r>
            <a:r>
              <a:rPr lang="en-US" b="0" i="0" dirty="0">
                <a:effectLst/>
                <a:latin typeface="sofia-pro"/>
              </a:rPr>
              <a:t> It is a new feature introduced in this ECMA proposal has now been adopted into the official JavaScript Specification. This operator returns the right hand value if the left hand value is </a:t>
            </a:r>
            <a:r>
              <a:rPr lang="en-US" b="1" i="0" dirty="0">
                <a:effectLst/>
                <a:latin typeface="sofia-pro"/>
              </a:rPr>
              <a:t>null</a:t>
            </a:r>
            <a:r>
              <a:rPr lang="en-US" b="0" i="0" dirty="0">
                <a:effectLst/>
                <a:latin typeface="sofia-pro"/>
              </a:rPr>
              <a:t> or </a:t>
            </a:r>
            <a:r>
              <a:rPr lang="en-US" b="1" i="0" dirty="0">
                <a:effectLst/>
                <a:latin typeface="sofia-pro"/>
              </a:rPr>
              <a:t>undefined</a:t>
            </a:r>
            <a:r>
              <a:rPr lang="en-US" b="0" i="0" dirty="0">
                <a:effectLst/>
                <a:latin typeface="sofia-pro"/>
              </a:rPr>
              <a:t>. If not null or undefined then it will return left hand value. Before, setting default values for </a:t>
            </a:r>
            <a:r>
              <a:rPr lang="en-US" b="1" i="0" dirty="0">
                <a:effectLst/>
                <a:latin typeface="sofia-pro"/>
              </a:rPr>
              <a:t>undefined</a:t>
            </a:r>
            <a:r>
              <a:rPr lang="en-US" b="0" i="0" dirty="0">
                <a:effectLst/>
                <a:latin typeface="sofia-pro"/>
              </a:rPr>
              <a:t> and </a:t>
            </a:r>
            <a:r>
              <a:rPr lang="en-US" b="1" i="0" dirty="0">
                <a:effectLst/>
                <a:latin typeface="sofia-pro"/>
              </a:rPr>
              <a:t>null</a:t>
            </a:r>
            <a:r>
              <a:rPr lang="en-US" b="0" i="0" dirty="0">
                <a:effectLst/>
                <a:latin typeface="sofia-pro"/>
              </a:rPr>
              <a:t> variables required the use of </a:t>
            </a:r>
            <a:r>
              <a:rPr lang="en-US" b="1" i="0" dirty="0">
                <a:effectLst/>
                <a:latin typeface="sofia-pro"/>
              </a:rPr>
              <a:t>if</a:t>
            </a:r>
            <a:r>
              <a:rPr lang="en-US" b="0" i="0" dirty="0">
                <a:effectLst/>
                <a:latin typeface="sofia-pro"/>
              </a:rPr>
              <a:t> statement or the Logical OR operator "||" as shown below:</a:t>
            </a:r>
          </a:p>
          <a:p>
            <a:pPr algn="just">
              <a:buFont typeface="Arial" panose="020B0604020202020204" pitchFamily="34" charset="0"/>
              <a:buChar char="•"/>
            </a:pPr>
            <a:r>
              <a:rPr lang="en-US" b="1" i="0" dirty="0">
                <a:effectLst/>
                <a:latin typeface="sofia-pro"/>
              </a:rPr>
              <a:t>Program:</a:t>
            </a:r>
            <a:r>
              <a:rPr lang="en-US" b="0" i="0" dirty="0">
                <a:effectLst/>
                <a:latin typeface="sofia-pro"/>
              </a:rPr>
              <a:t> </a:t>
            </a:r>
          </a:p>
          <a:p>
            <a:pPr marL="274320" lvl="1" indent="0">
              <a:buNone/>
            </a:pPr>
            <a:r>
              <a:rPr lang="en-US" dirty="0"/>
              <a:t>function foo(bar) {</a:t>
            </a:r>
          </a:p>
          <a:p>
            <a:pPr marL="274320" lvl="1" indent="0">
              <a:buNone/>
            </a:pPr>
            <a:r>
              <a:rPr lang="en-US" dirty="0"/>
              <a:t>    bar = bar || 42;</a:t>
            </a:r>
          </a:p>
          <a:p>
            <a:pPr marL="274320" lvl="1" indent="0">
              <a:buNone/>
            </a:pPr>
            <a:r>
              <a:rPr lang="en-US" dirty="0"/>
              <a:t>    console.log(bar);</a:t>
            </a:r>
          </a:p>
          <a:p>
            <a:pPr marL="274320" lvl="1" indent="0">
              <a:buNone/>
            </a:pPr>
            <a:r>
              <a:rPr lang="en-US" dirty="0"/>
              <a:t>}</a:t>
            </a:r>
          </a:p>
          <a:p>
            <a:pPr marL="274320" lvl="1" indent="0">
              <a:buNone/>
            </a:pPr>
            <a:endParaRPr lang="en-US" dirty="0"/>
          </a:p>
          <a:p>
            <a:pPr marL="274320" lvl="1" indent="0">
              <a:buNone/>
            </a:pPr>
            <a:r>
              <a:rPr lang="en-US" dirty="0"/>
              <a:t>foo(); //output – 42</a:t>
            </a:r>
          </a:p>
          <a:p>
            <a:r>
              <a:rPr lang="en-US" b="0" i="0" dirty="0">
                <a:effectLst/>
                <a:latin typeface="sofia-pro"/>
              </a:rPr>
              <a:t>When the passed parameter is less than the number of parameters defined in the function prototype, it is assigned the value of </a:t>
            </a:r>
            <a:r>
              <a:rPr lang="en-US" b="1" i="0" dirty="0">
                <a:effectLst/>
                <a:latin typeface="sofia-pro"/>
              </a:rPr>
              <a:t>undefined</a:t>
            </a:r>
            <a:r>
              <a:rPr lang="en-US" b="0" i="0" dirty="0">
                <a:effectLst/>
                <a:latin typeface="sofia-pro"/>
              </a:rPr>
              <a:t>. To set default values for the parameters not passed during the function call, or to set default values for fields not present in a JSON object, the above method is popular.</a:t>
            </a:r>
            <a:endParaRPr lang="en-IN" dirty="0"/>
          </a:p>
        </p:txBody>
      </p:sp>
    </p:spTree>
    <p:extLst>
      <p:ext uri="{BB962C8B-B14F-4D97-AF65-F5344CB8AC3E}">
        <p14:creationId xmlns:p14="http://schemas.microsoft.com/office/powerpoint/2010/main" val="2971917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F3F29-FD69-BAA0-9400-D0AB1D2A67DC}"/>
              </a:ext>
            </a:extLst>
          </p:cNvPr>
          <p:cNvSpPr>
            <a:spLocks noGrp="1"/>
          </p:cNvSpPr>
          <p:nvPr>
            <p:ph type="title"/>
          </p:nvPr>
        </p:nvSpPr>
        <p:spPr>
          <a:xfrm>
            <a:off x="1066800" y="642594"/>
            <a:ext cx="10058400" cy="648878"/>
          </a:xfrm>
        </p:spPr>
        <p:txBody>
          <a:bodyPr>
            <a:normAutofit fontScale="90000"/>
          </a:bodyPr>
          <a:lstStyle/>
          <a:p>
            <a:r>
              <a:rPr lang="en-IN" b="0" i="0" dirty="0">
                <a:effectLst/>
                <a:latin typeface="sofia-pro"/>
              </a:rPr>
              <a:t>JavaScript </a:t>
            </a:r>
            <a:r>
              <a:rPr lang="en-IN" b="0" i="0" dirty="0" err="1">
                <a:effectLst/>
                <a:latin typeface="sofia-pro"/>
              </a:rPr>
              <a:t>Nullish</a:t>
            </a:r>
            <a:r>
              <a:rPr lang="en-IN" b="0" i="0" dirty="0">
                <a:effectLst/>
                <a:latin typeface="sofia-pro"/>
              </a:rPr>
              <a:t> Coalescing</a:t>
            </a:r>
            <a:endParaRPr lang="en-IN" dirty="0"/>
          </a:p>
        </p:txBody>
      </p:sp>
      <p:sp>
        <p:nvSpPr>
          <p:cNvPr id="3" name="Content Placeholder 2">
            <a:extLst>
              <a:ext uri="{FF2B5EF4-FFF2-40B4-BE49-F238E27FC236}">
                <a16:creationId xmlns:a16="http://schemas.microsoft.com/office/drawing/2014/main" id="{FDECA4C8-5BB7-1D4B-9FDD-4F4F7D2770F1}"/>
              </a:ext>
            </a:extLst>
          </p:cNvPr>
          <p:cNvSpPr>
            <a:spLocks noGrp="1"/>
          </p:cNvSpPr>
          <p:nvPr>
            <p:ph idx="1"/>
          </p:nvPr>
        </p:nvSpPr>
        <p:spPr>
          <a:xfrm>
            <a:off x="1066800" y="1291472"/>
            <a:ext cx="10058400" cy="4743568"/>
          </a:xfrm>
        </p:spPr>
        <p:txBody>
          <a:bodyPr>
            <a:normAutofit fontScale="85000" lnSpcReduction="20000"/>
          </a:bodyPr>
          <a:lstStyle/>
          <a:p>
            <a:pPr algn="just"/>
            <a:r>
              <a:rPr lang="en-IN" b="1" i="0" dirty="0">
                <a:effectLst/>
                <a:latin typeface="sofia-pro"/>
              </a:rPr>
              <a:t>Program:</a:t>
            </a:r>
            <a:r>
              <a:rPr lang="en-IN" b="0" i="0" dirty="0">
                <a:effectLst/>
                <a:latin typeface="sofia-pro"/>
              </a:rPr>
              <a:t> </a:t>
            </a:r>
          </a:p>
          <a:p>
            <a:pPr marL="274320" lvl="1" indent="0" algn="just">
              <a:buNone/>
            </a:pPr>
            <a:r>
              <a:rPr lang="en-US" b="0" i="0" dirty="0">
                <a:effectLst/>
                <a:latin typeface="sofia-pro"/>
              </a:rPr>
              <a:t>function foo(bar) {</a:t>
            </a:r>
          </a:p>
          <a:p>
            <a:pPr marL="274320" lvl="1" indent="0" algn="just">
              <a:buNone/>
            </a:pPr>
            <a:r>
              <a:rPr lang="en-US" b="0" i="0" dirty="0">
                <a:effectLst/>
                <a:latin typeface="sofia-pro"/>
              </a:rPr>
              <a:t>    bar = bar || 42;</a:t>
            </a:r>
          </a:p>
          <a:p>
            <a:pPr marL="274320" lvl="1" indent="0" algn="just">
              <a:buNone/>
            </a:pPr>
            <a:r>
              <a:rPr lang="en-US" b="0" i="0" dirty="0">
                <a:effectLst/>
                <a:latin typeface="sofia-pro"/>
              </a:rPr>
              <a:t>    console.log(bar);</a:t>
            </a:r>
          </a:p>
          <a:p>
            <a:pPr marL="274320" lvl="1" indent="0" algn="just">
              <a:buNone/>
            </a:pPr>
            <a:r>
              <a:rPr lang="en-US" b="0" i="0" dirty="0">
                <a:effectLst/>
                <a:latin typeface="sofia-pro"/>
              </a:rPr>
              <a:t>}</a:t>
            </a:r>
          </a:p>
          <a:p>
            <a:pPr marL="274320" lvl="1" indent="0" algn="just">
              <a:buNone/>
            </a:pPr>
            <a:r>
              <a:rPr lang="en-US" b="0" i="0" dirty="0">
                <a:effectLst/>
                <a:latin typeface="sofia-pro"/>
              </a:rPr>
              <a:t>foo(0); //output - 42</a:t>
            </a:r>
          </a:p>
          <a:p>
            <a:pPr algn="just"/>
            <a:r>
              <a:rPr lang="en-US" b="0" i="0" dirty="0">
                <a:effectLst/>
                <a:latin typeface="sofia-pro"/>
              </a:rPr>
              <a:t>There are values in JavaScript like 0 and an empty string that are logically false by nature. These values may change the expected behavior of the programs written in JavaScript. All the reoccurring problems led to the development of the </a:t>
            </a:r>
            <a:r>
              <a:rPr lang="en-US" b="1" i="0" dirty="0" err="1">
                <a:effectLst/>
                <a:latin typeface="sofia-pro"/>
              </a:rPr>
              <a:t>Nullish</a:t>
            </a:r>
            <a:r>
              <a:rPr lang="en-US" b="1" i="0" dirty="0">
                <a:effectLst/>
                <a:latin typeface="sofia-pro"/>
              </a:rPr>
              <a:t> Coalescing Operator</a:t>
            </a:r>
            <a:r>
              <a:rPr lang="en-US" b="0" i="0" dirty="0">
                <a:effectLst/>
                <a:latin typeface="sofia-pro"/>
              </a:rPr>
              <a:t>. The </a:t>
            </a:r>
            <a:r>
              <a:rPr lang="en-US" b="0" i="0" dirty="0" err="1">
                <a:effectLst/>
                <a:latin typeface="sofia-pro"/>
              </a:rPr>
              <a:t>Nullish</a:t>
            </a:r>
            <a:r>
              <a:rPr lang="en-US" b="0" i="0" dirty="0">
                <a:effectLst/>
                <a:latin typeface="sofia-pro"/>
              </a:rPr>
              <a:t> Coalescing Operator is defined by two adjacent question marks </a:t>
            </a:r>
            <a:r>
              <a:rPr lang="en-US" b="1" i="0" dirty="0">
                <a:effectLst/>
                <a:latin typeface="sofia-pro"/>
              </a:rPr>
              <a:t>??</a:t>
            </a:r>
            <a:r>
              <a:rPr lang="en-US" b="0" i="0" dirty="0">
                <a:effectLst/>
                <a:latin typeface="sofia-pro"/>
              </a:rPr>
              <a:t> and its use is as follows:</a:t>
            </a:r>
          </a:p>
          <a:p>
            <a:pPr algn="just">
              <a:buFont typeface="Arial" panose="020B0604020202020204" pitchFamily="34" charset="0"/>
              <a:buChar char="•"/>
            </a:pPr>
            <a:r>
              <a:rPr lang="en-US" b="1" i="0" dirty="0">
                <a:effectLst/>
                <a:latin typeface="sofia-pro"/>
              </a:rPr>
              <a:t>Syntax:</a:t>
            </a:r>
          </a:p>
          <a:p>
            <a:pPr marL="274320" lvl="1" indent="0" algn="just">
              <a:buNone/>
            </a:pPr>
            <a:r>
              <a:rPr lang="en-US" dirty="0">
                <a:latin typeface="sofia-pro"/>
              </a:rPr>
              <a:t>v</a:t>
            </a:r>
            <a:r>
              <a:rPr lang="en-US" i="0" dirty="0">
                <a:effectLst/>
                <a:latin typeface="sofia-pro"/>
              </a:rPr>
              <a:t>ariable ?? </a:t>
            </a:r>
            <a:r>
              <a:rPr lang="en-US" i="0" dirty="0" err="1">
                <a:effectLst/>
                <a:latin typeface="sofia-pro"/>
              </a:rPr>
              <a:t>Default_value</a:t>
            </a:r>
            <a:endParaRPr lang="en-US" i="0" dirty="0">
              <a:effectLst/>
              <a:latin typeface="sofia-pro"/>
            </a:endParaRPr>
          </a:p>
          <a:p>
            <a:pPr algn="just">
              <a:buFont typeface="Arial" panose="020B0604020202020204" pitchFamily="34" charset="0"/>
              <a:buChar char="•"/>
            </a:pPr>
            <a:r>
              <a:rPr lang="en-US" b="1" i="0" dirty="0">
                <a:effectLst/>
                <a:latin typeface="sofia-pro"/>
              </a:rPr>
              <a:t>Examples:</a:t>
            </a:r>
            <a:r>
              <a:rPr lang="en-US" b="0" i="0" dirty="0">
                <a:effectLst/>
                <a:latin typeface="sofia-pro"/>
              </a:rPr>
              <a:t> If the passed variable is either null or undefined and only if it is those two values, the default value would be returned. In all other cases including 0, empty string, or false, the value of the variable is returned and not the default value.</a:t>
            </a:r>
          </a:p>
          <a:p>
            <a:pPr marL="274320" lvl="1" indent="0" algn="just">
              <a:buNone/>
            </a:pPr>
            <a:r>
              <a:rPr lang="en-US" i="0" dirty="0">
                <a:effectLst/>
                <a:latin typeface="sofia-pro"/>
              </a:rPr>
              <a:t>function foo(bar) {</a:t>
            </a:r>
          </a:p>
          <a:p>
            <a:pPr marL="274320" lvl="1" indent="0" algn="just">
              <a:buNone/>
            </a:pPr>
            <a:r>
              <a:rPr lang="en-US" i="0" dirty="0">
                <a:effectLst/>
                <a:latin typeface="sofia-pro"/>
              </a:rPr>
              <a:t>    bar = bar ?? 42;</a:t>
            </a:r>
          </a:p>
          <a:p>
            <a:pPr marL="274320" lvl="1" indent="0" algn="just">
              <a:buNone/>
            </a:pPr>
            <a:r>
              <a:rPr lang="en-US" i="0" dirty="0">
                <a:effectLst/>
                <a:latin typeface="sofia-pro"/>
              </a:rPr>
              <a:t>    console.log(bar);</a:t>
            </a:r>
          </a:p>
          <a:p>
            <a:pPr marL="274320" lvl="1" indent="0" algn="just">
              <a:buNone/>
            </a:pPr>
            <a:r>
              <a:rPr lang="en-US" i="0" dirty="0">
                <a:effectLst/>
                <a:latin typeface="sofia-pro"/>
              </a:rPr>
              <a:t>}</a:t>
            </a:r>
          </a:p>
          <a:p>
            <a:pPr marL="274320" lvl="1" indent="0" algn="just">
              <a:buNone/>
            </a:pPr>
            <a:r>
              <a:rPr lang="en-US" i="0" dirty="0">
                <a:effectLst/>
                <a:latin typeface="sofia-pro"/>
              </a:rPr>
              <a:t>foo();  // 42</a:t>
            </a:r>
          </a:p>
          <a:p>
            <a:pPr marL="274320" lvl="1" indent="0" algn="just">
              <a:buNone/>
            </a:pPr>
            <a:r>
              <a:rPr lang="en-US" i="0" dirty="0">
                <a:effectLst/>
                <a:latin typeface="sofia-pro"/>
              </a:rPr>
              <a:t>foo(0); // 0</a:t>
            </a:r>
          </a:p>
          <a:p>
            <a:endParaRPr lang="en-IN" dirty="0"/>
          </a:p>
        </p:txBody>
      </p:sp>
    </p:spTree>
    <p:extLst>
      <p:ext uri="{BB962C8B-B14F-4D97-AF65-F5344CB8AC3E}">
        <p14:creationId xmlns:p14="http://schemas.microsoft.com/office/powerpoint/2010/main" val="5221441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902B5-7C6A-3969-AA2C-B520FAA33A7E}"/>
              </a:ext>
            </a:extLst>
          </p:cNvPr>
          <p:cNvSpPr>
            <a:spLocks noGrp="1"/>
          </p:cNvSpPr>
          <p:nvPr>
            <p:ph type="title"/>
          </p:nvPr>
        </p:nvSpPr>
        <p:spPr>
          <a:xfrm>
            <a:off x="1066800" y="642594"/>
            <a:ext cx="10058400" cy="611171"/>
          </a:xfrm>
        </p:spPr>
        <p:txBody>
          <a:bodyPr>
            <a:normAutofit fontScale="90000"/>
          </a:bodyPr>
          <a:lstStyle/>
          <a:p>
            <a:r>
              <a:rPr lang="en-IN" b="0" i="0" dirty="0">
                <a:effectLst/>
                <a:latin typeface="sofia-pro"/>
              </a:rPr>
              <a:t>JavaScript Loops</a:t>
            </a:r>
            <a:endParaRPr lang="en-IN" dirty="0"/>
          </a:p>
        </p:txBody>
      </p:sp>
      <p:sp>
        <p:nvSpPr>
          <p:cNvPr id="3" name="Content Placeholder 2">
            <a:extLst>
              <a:ext uri="{FF2B5EF4-FFF2-40B4-BE49-F238E27FC236}">
                <a16:creationId xmlns:a16="http://schemas.microsoft.com/office/drawing/2014/main" id="{7EDB3466-A430-2C9B-703E-E5EE4F178672}"/>
              </a:ext>
            </a:extLst>
          </p:cNvPr>
          <p:cNvSpPr>
            <a:spLocks noGrp="1"/>
          </p:cNvSpPr>
          <p:nvPr>
            <p:ph idx="1"/>
          </p:nvPr>
        </p:nvSpPr>
        <p:spPr>
          <a:xfrm>
            <a:off x="1066800" y="1253765"/>
            <a:ext cx="10058400" cy="4781275"/>
          </a:xfrm>
        </p:spPr>
        <p:txBody>
          <a:bodyPr>
            <a:normAutofit fontScale="85000" lnSpcReduction="20000"/>
          </a:bodyPr>
          <a:lstStyle/>
          <a:p>
            <a:pPr marL="0" indent="0" algn="just">
              <a:buNone/>
            </a:pPr>
            <a:r>
              <a:rPr lang="en-US" b="0" i="0" dirty="0">
                <a:solidFill>
                  <a:srgbClr val="273239"/>
                </a:solidFill>
                <a:effectLst/>
                <a:latin typeface="sofia-pro"/>
              </a:rPr>
              <a:t>Looping in programming languages is a feature which facilitates the execution of a set of instructions/functions repeatedly while some condition evaluates to true. For example, suppose we want to print “Hello World” 5 times. This can be done in two ways: </a:t>
            </a:r>
            <a:endParaRPr lang="en-US" b="0" i="0" dirty="0">
              <a:effectLst/>
              <a:latin typeface="sofia-pro"/>
            </a:endParaRPr>
          </a:p>
          <a:p>
            <a:pPr lvl="1" algn="just">
              <a:buFont typeface="+mj-lt"/>
              <a:buAutoNum type="arabicPeriod"/>
            </a:pPr>
            <a:r>
              <a:rPr lang="en-US" b="1" i="0" dirty="0">
                <a:effectLst/>
                <a:latin typeface="sofia-pro"/>
              </a:rPr>
              <a:t>Without Loops</a:t>
            </a:r>
            <a:r>
              <a:rPr lang="en-US" b="0" i="0" dirty="0">
                <a:effectLst/>
                <a:latin typeface="sofia-pro"/>
              </a:rPr>
              <a:t> we would have to write 'console.log("Hello World")' 5 times. But imagine we had to print "Hello World" 100-200 times. It is not feasible to write 200 lines of code to print "Hello World". This is where loops come into picture.</a:t>
            </a:r>
          </a:p>
          <a:p>
            <a:pPr lvl="1" algn="just">
              <a:buFont typeface="+mj-lt"/>
              <a:buAutoNum type="arabicPeriod"/>
            </a:pPr>
            <a:r>
              <a:rPr lang="en-US" b="1" i="0" dirty="0">
                <a:effectLst/>
                <a:latin typeface="sofia-pro"/>
              </a:rPr>
              <a:t>With Loops </a:t>
            </a:r>
            <a:r>
              <a:rPr lang="en-US" b="0" i="0" dirty="0">
                <a:solidFill>
                  <a:srgbClr val="273239"/>
                </a:solidFill>
                <a:effectLst/>
                <a:latin typeface="sofia-pro"/>
              </a:rPr>
              <a:t>the statement needs to be written only once and the loop will be executed it as many times as required.</a:t>
            </a:r>
            <a:endParaRPr lang="en-US" b="0" i="0" dirty="0">
              <a:effectLst/>
              <a:latin typeface="sofia-pro"/>
            </a:endParaRPr>
          </a:p>
          <a:p>
            <a:pPr marL="0" indent="0">
              <a:buNone/>
            </a:pPr>
            <a:r>
              <a:rPr lang="en-US" b="1" i="0" dirty="0">
                <a:effectLst/>
                <a:latin typeface="sofia-pro"/>
              </a:rPr>
              <a:t>Example: </a:t>
            </a:r>
            <a:r>
              <a:rPr lang="en-US" b="0" i="0" dirty="0">
                <a:effectLst/>
                <a:latin typeface="sofia-pro"/>
              </a:rPr>
              <a:t>Printing "Hello World" 10 times.</a:t>
            </a:r>
          </a:p>
          <a:p>
            <a:pPr marL="274320" lvl="1" indent="0">
              <a:buNone/>
            </a:pPr>
            <a:r>
              <a:rPr lang="nn-NO" dirty="0"/>
              <a:t>var i;</a:t>
            </a:r>
          </a:p>
          <a:p>
            <a:pPr marL="274320" lvl="1" indent="0">
              <a:buNone/>
            </a:pPr>
            <a:r>
              <a:rPr lang="nn-NO" dirty="0"/>
              <a:t>for (i = 0; i &lt; 10; i++)</a:t>
            </a:r>
          </a:p>
          <a:p>
            <a:pPr marL="274320" lvl="1" indent="0">
              <a:buNone/>
            </a:pPr>
            <a:r>
              <a:rPr lang="nn-NO" dirty="0"/>
              <a:t>{</a:t>
            </a:r>
          </a:p>
          <a:p>
            <a:pPr marL="274320" lvl="1" indent="0">
              <a:buNone/>
            </a:pPr>
            <a:r>
              <a:rPr lang="nn-NO" dirty="0"/>
              <a:t>    console.log("Hello World!");</a:t>
            </a:r>
          </a:p>
          <a:p>
            <a:pPr marL="274320" lvl="1" indent="0">
              <a:buNone/>
            </a:pPr>
            <a:r>
              <a:rPr lang="nn-NO" dirty="0"/>
              <a:t>}</a:t>
            </a:r>
            <a:endParaRPr lang="en-IN" dirty="0"/>
          </a:p>
          <a:p>
            <a:pPr algn="just"/>
            <a:r>
              <a:rPr lang="en-US" b="0" i="0" dirty="0">
                <a:effectLst/>
                <a:latin typeface="sofia-pro"/>
              </a:rPr>
              <a:t>You can observe that in the above program using loops we have used the </a:t>
            </a:r>
            <a:r>
              <a:rPr lang="en-US" b="0" i="1" dirty="0">
                <a:effectLst/>
                <a:latin typeface="sofia-pro"/>
              </a:rPr>
              <a:t>console.log</a:t>
            </a:r>
            <a:r>
              <a:rPr lang="en-US" b="0" i="0" dirty="0">
                <a:effectLst/>
                <a:latin typeface="sofia-pro"/>
              </a:rPr>
              <a:t> statement only once but still, the output of the program will be the same as that of the iterative program where we have used the </a:t>
            </a:r>
            <a:r>
              <a:rPr lang="en-US" b="0" i="1" dirty="0">
                <a:effectLst/>
                <a:latin typeface="sofia-pro"/>
              </a:rPr>
              <a:t>console.lo</a:t>
            </a:r>
            <a:r>
              <a:rPr lang="en-US" b="0" i="0" dirty="0">
                <a:effectLst/>
                <a:latin typeface="sofia-pro"/>
              </a:rPr>
              <a:t>g statement 10 times. In computer programming, a loop is a sequence of instructions that is repeated until a certain condition is reached.</a:t>
            </a:r>
          </a:p>
          <a:p>
            <a:pPr lvl="1" algn="just">
              <a:buFont typeface="Arial" panose="020B0604020202020204" pitchFamily="34" charset="0"/>
              <a:buChar char="•"/>
            </a:pPr>
            <a:r>
              <a:rPr lang="en-US" b="0" i="0" dirty="0">
                <a:effectLst/>
                <a:latin typeface="sofia-pro"/>
              </a:rPr>
              <a:t>An operation is done, such as getting an item of data and changing it, and then some condition is checked such as whether a counter has reached a prescribed number.</a:t>
            </a:r>
          </a:p>
          <a:p>
            <a:pPr lvl="1" algn="just">
              <a:buFont typeface="Arial" panose="020B0604020202020204" pitchFamily="34" charset="0"/>
              <a:buChar char="•"/>
            </a:pPr>
            <a:r>
              <a:rPr lang="en-US" b="1" i="0" dirty="0">
                <a:effectLst/>
                <a:latin typeface="sofia-pro"/>
              </a:rPr>
              <a:t>Counter not Reached: </a:t>
            </a:r>
            <a:r>
              <a:rPr lang="en-US" b="0" i="0" dirty="0">
                <a:effectLst/>
                <a:latin typeface="sofia-pro"/>
              </a:rPr>
              <a:t>If the counter has not reached the desired number, the next instruction in the sequence returns to the first instruction in the sequence and repeats it.</a:t>
            </a:r>
          </a:p>
          <a:p>
            <a:pPr lvl="1" algn="just">
              <a:buFont typeface="Arial" panose="020B0604020202020204" pitchFamily="34" charset="0"/>
              <a:buChar char="•"/>
            </a:pPr>
            <a:r>
              <a:rPr lang="en-US" b="1" i="0" dirty="0">
                <a:effectLst/>
                <a:latin typeface="sofia-pro"/>
              </a:rPr>
              <a:t>Counter reached:</a:t>
            </a:r>
            <a:r>
              <a:rPr lang="en-US" b="0" i="0" dirty="0">
                <a:effectLst/>
                <a:latin typeface="sofia-pro"/>
              </a:rPr>
              <a:t> If the condition has been reached, the next instruction “falls through” to the next sequential instruction or branches outside the loop.</a:t>
            </a:r>
          </a:p>
          <a:p>
            <a:endParaRPr lang="en-IN" dirty="0"/>
          </a:p>
        </p:txBody>
      </p:sp>
    </p:spTree>
    <p:extLst>
      <p:ext uri="{BB962C8B-B14F-4D97-AF65-F5344CB8AC3E}">
        <p14:creationId xmlns:p14="http://schemas.microsoft.com/office/powerpoint/2010/main" val="803212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2B754-FBA7-D6BF-E325-7C33199F21B3}"/>
              </a:ext>
            </a:extLst>
          </p:cNvPr>
          <p:cNvSpPr>
            <a:spLocks noGrp="1"/>
          </p:cNvSpPr>
          <p:nvPr>
            <p:ph type="title"/>
          </p:nvPr>
        </p:nvSpPr>
        <p:spPr>
          <a:xfrm>
            <a:off x="1066800" y="642594"/>
            <a:ext cx="10058400" cy="582891"/>
          </a:xfrm>
        </p:spPr>
        <p:txBody>
          <a:bodyPr>
            <a:normAutofit fontScale="90000"/>
          </a:bodyPr>
          <a:lstStyle/>
          <a:p>
            <a:pPr algn="ctr"/>
            <a:r>
              <a:rPr lang="en-IN" b="1" i="0" dirty="0">
                <a:effectLst/>
                <a:latin typeface="Lato" panose="020F0502020204030203" pitchFamily="34" charset="0"/>
              </a:rPr>
              <a:t>Equality Operators</a:t>
            </a:r>
            <a:endParaRPr lang="en-IN" dirty="0"/>
          </a:p>
        </p:txBody>
      </p:sp>
      <p:sp>
        <p:nvSpPr>
          <p:cNvPr id="3" name="Content Placeholder 2">
            <a:extLst>
              <a:ext uri="{FF2B5EF4-FFF2-40B4-BE49-F238E27FC236}">
                <a16:creationId xmlns:a16="http://schemas.microsoft.com/office/drawing/2014/main" id="{CC8BAF38-A183-3D1C-6451-F1DDA3C47238}"/>
              </a:ext>
            </a:extLst>
          </p:cNvPr>
          <p:cNvSpPr>
            <a:spLocks noGrp="1"/>
          </p:cNvSpPr>
          <p:nvPr>
            <p:ph idx="1"/>
          </p:nvPr>
        </p:nvSpPr>
        <p:spPr>
          <a:xfrm>
            <a:off x="1066800" y="1445847"/>
            <a:ext cx="10058400" cy="4589193"/>
          </a:xfrm>
        </p:spPr>
        <p:txBody>
          <a:bodyPr>
            <a:normAutofit fontScale="85000" lnSpcReduction="20000"/>
          </a:bodyPr>
          <a:lstStyle/>
          <a:p>
            <a:pPr marL="0" indent="0" algn="just">
              <a:buNone/>
            </a:pPr>
            <a:r>
              <a:rPr lang="en-US" b="1" i="0" dirty="0">
                <a:effectLst/>
                <a:latin typeface="Lato" panose="020F0502020204030203" pitchFamily="34" charset="0"/>
              </a:rPr>
              <a:t>Equality (==): </a:t>
            </a:r>
          </a:p>
          <a:p>
            <a:pPr algn="just"/>
            <a:r>
              <a:rPr lang="en-US" b="0" i="0" dirty="0">
                <a:effectLst/>
                <a:latin typeface="sofia-pro"/>
              </a:rPr>
              <a:t>This operator is used to compare the equality of two operands. If equal then the condition is true otherwise false.</a:t>
            </a:r>
          </a:p>
          <a:p>
            <a:pPr algn="just"/>
            <a:r>
              <a:rPr lang="en-US" b="1" i="0" dirty="0">
                <a:effectLst/>
                <a:latin typeface="sofia-pro"/>
              </a:rPr>
              <a:t>Syntax:</a:t>
            </a:r>
            <a:endParaRPr lang="en-US" b="0" i="0" dirty="0">
              <a:effectLst/>
              <a:latin typeface="sofia-pro"/>
            </a:endParaRPr>
          </a:p>
          <a:p>
            <a:r>
              <a:rPr kumimoji="0" lang="en-US" altLang="en-US" sz="1800" b="0" i="0" u="none" strike="noStrike" cap="none" normalizeH="0" baseline="0" dirty="0">
                <a:ln>
                  <a:noFill/>
                </a:ln>
                <a:solidFill>
                  <a:schemeClr val="tx1"/>
                </a:solidFill>
                <a:effectLst/>
                <a:latin typeface="Courier New" panose="02070309020205020404" pitchFamily="49" charset="0"/>
              </a:rPr>
              <a:t>x == y</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r>
              <a:rPr lang="en-US" b="0" i="0" dirty="0">
                <a:effectLst/>
                <a:latin typeface="sofia-pro"/>
              </a:rPr>
              <a:t>Below examples illustrate the </a:t>
            </a:r>
            <a:r>
              <a:rPr lang="en-US" b="1" i="0" dirty="0">
                <a:effectLst/>
                <a:latin typeface="sofia-pro"/>
              </a:rPr>
              <a:t>(==)</a:t>
            </a:r>
            <a:r>
              <a:rPr lang="en-US" b="0" i="0" dirty="0">
                <a:effectLst/>
                <a:latin typeface="sofia-pro"/>
              </a:rPr>
              <a:t> operator in JavaScript:</a:t>
            </a:r>
          </a:p>
          <a:p>
            <a:r>
              <a:rPr lang="en-IN" b="1" i="0" dirty="0">
                <a:effectLst/>
                <a:latin typeface="sofia-pro"/>
              </a:rPr>
              <a:t>Example 1:</a:t>
            </a:r>
            <a:endParaRPr lang="en-US" dirty="0">
              <a:latin typeface="sofia-pro"/>
            </a:endParaRPr>
          </a:p>
          <a:p>
            <a:pPr marL="274320" lvl="1" indent="0">
              <a:buNone/>
            </a:pPr>
            <a:r>
              <a:rPr lang="en-IN" dirty="0"/>
              <a:t>// Illustration of (==) operator</a:t>
            </a:r>
          </a:p>
          <a:p>
            <a:pPr marL="274320" lvl="1" indent="0">
              <a:buNone/>
            </a:pPr>
            <a:r>
              <a:rPr lang="en-IN" dirty="0"/>
              <a:t>let val1 = 5;</a:t>
            </a:r>
          </a:p>
          <a:p>
            <a:pPr marL="274320" lvl="1" indent="0">
              <a:buNone/>
            </a:pPr>
            <a:r>
              <a:rPr lang="en-IN" dirty="0"/>
              <a:t>let val2 = '5';</a:t>
            </a:r>
          </a:p>
          <a:p>
            <a:pPr marL="274320" lvl="1" indent="0">
              <a:buNone/>
            </a:pPr>
            <a:endParaRPr lang="en-IN" dirty="0"/>
          </a:p>
          <a:p>
            <a:pPr marL="274320" lvl="1" indent="0">
              <a:buNone/>
            </a:pPr>
            <a:r>
              <a:rPr lang="en-IN" dirty="0"/>
              <a:t>// Checking of operands</a:t>
            </a:r>
          </a:p>
          <a:p>
            <a:pPr marL="274320" lvl="1" indent="0">
              <a:buNone/>
            </a:pPr>
            <a:r>
              <a:rPr lang="en-IN" dirty="0"/>
              <a:t>console.log(val1 == 5);	//True</a:t>
            </a:r>
          </a:p>
          <a:p>
            <a:pPr marL="274320" lvl="1" indent="0">
              <a:buNone/>
            </a:pPr>
            <a:r>
              <a:rPr lang="en-IN" dirty="0"/>
              <a:t>console.log(val2 == 5);  	//True      </a:t>
            </a:r>
          </a:p>
          <a:p>
            <a:pPr marL="274320" lvl="1" indent="0">
              <a:buNone/>
            </a:pPr>
            <a:r>
              <a:rPr lang="en-IN" dirty="0"/>
              <a:t>console.log(val1 == val1);	//True</a:t>
            </a:r>
          </a:p>
          <a:p>
            <a:pPr marL="274320" lvl="1" indent="0">
              <a:buNone/>
            </a:pPr>
            <a:endParaRPr lang="en-IN" dirty="0"/>
          </a:p>
          <a:p>
            <a:pPr marL="274320" lvl="1" indent="0">
              <a:buNone/>
            </a:pPr>
            <a:r>
              <a:rPr lang="en-IN" dirty="0"/>
              <a:t>// Check against null and </a:t>
            </a:r>
            <a:r>
              <a:rPr lang="en-IN" dirty="0" err="1"/>
              <a:t>boolean</a:t>
            </a:r>
            <a:r>
              <a:rPr lang="en-IN" dirty="0"/>
              <a:t> value</a:t>
            </a:r>
          </a:p>
          <a:p>
            <a:pPr marL="274320" lvl="1" indent="0">
              <a:buNone/>
            </a:pPr>
            <a:r>
              <a:rPr lang="en-IN" dirty="0"/>
              <a:t>console.log(0 == false); 	//True</a:t>
            </a:r>
          </a:p>
          <a:p>
            <a:pPr marL="274320" lvl="1" indent="0">
              <a:buNone/>
            </a:pPr>
            <a:r>
              <a:rPr lang="en-IN" dirty="0"/>
              <a:t>console.log(0 == null);	//False</a:t>
            </a:r>
          </a:p>
        </p:txBody>
      </p:sp>
      <p:sp>
        <p:nvSpPr>
          <p:cNvPr id="4" name="Rectangle 1">
            <a:extLst>
              <a:ext uri="{FF2B5EF4-FFF2-40B4-BE49-F238E27FC236}">
                <a16:creationId xmlns:a16="http://schemas.microsoft.com/office/drawing/2014/main" id="{04A9A49F-C026-01A8-1078-AF77CBCCE06A}"/>
              </a:ext>
            </a:extLst>
          </p:cNvPr>
          <p:cNvSpPr>
            <a:spLocks noChangeArrowheads="1"/>
          </p:cNvSpPr>
          <p:nvPr/>
        </p:nvSpPr>
        <p:spPr bwMode="auto">
          <a:xfrm>
            <a:off x="6003634" y="34967"/>
            <a:ext cx="184731" cy="387265"/>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6348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5970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222C9-73DC-C1F6-ACBA-009300F7EED5}"/>
              </a:ext>
            </a:extLst>
          </p:cNvPr>
          <p:cNvSpPr>
            <a:spLocks noGrp="1"/>
          </p:cNvSpPr>
          <p:nvPr>
            <p:ph type="title"/>
          </p:nvPr>
        </p:nvSpPr>
        <p:spPr>
          <a:xfrm>
            <a:off x="1066800" y="642594"/>
            <a:ext cx="10058400" cy="620598"/>
          </a:xfrm>
        </p:spPr>
        <p:txBody>
          <a:bodyPr>
            <a:normAutofit fontScale="90000"/>
          </a:bodyPr>
          <a:lstStyle/>
          <a:p>
            <a:r>
              <a:rPr lang="en-IN" b="0" i="0" dirty="0">
                <a:effectLst/>
                <a:latin typeface="sofia-pro"/>
              </a:rPr>
              <a:t>JavaScript Loops</a:t>
            </a:r>
            <a:endParaRPr lang="en-IN" dirty="0"/>
          </a:p>
        </p:txBody>
      </p:sp>
      <p:sp>
        <p:nvSpPr>
          <p:cNvPr id="3" name="Content Placeholder 2">
            <a:extLst>
              <a:ext uri="{FF2B5EF4-FFF2-40B4-BE49-F238E27FC236}">
                <a16:creationId xmlns:a16="http://schemas.microsoft.com/office/drawing/2014/main" id="{0DAB9715-4314-B522-89BF-1680DE4BD218}"/>
              </a:ext>
            </a:extLst>
          </p:cNvPr>
          <p:cNvSpPr>
            <a:spLocks noGrp="1"/>
          </p:cNvSpPr>
          <p:nvPr>
            <p:ph idx="1"/>
          </p:nvPr>
        </p:nvSpPr>
        <p:spPr>
          <a:xfrm>
            <a:off x="1066800" y="1263192"/>
            <a:ext cx="10058400" cy="4771848"/>
          </a:xfrm>
        </p:spPr>
        <p:txBody>
          <a:bodyPr>
            <a:normAutofit fontScale="55000" lnSpcReduction="20000"/>
          </a:bodyPr>
          <a:lstStyle/>
          <a:p>
            <a:pPr algn="just"/>
            <a:r>
              <a:rPr lang="en-US" b="1" i="0" dirty="0">
                <a:effectLst/>
                <a:latin typeface="sofia-pro"/>
              </a:rPr>
              <a:t>There are mainly two types of loops:</a:t>
            </a:r>
            <a:endParaRPr lang="en-US" b="0" i="0" dirty="0">
              <a:effectLst/>
              <a:latin typeface="sofia-pro"/>
            </a:endParaRPr>
          </a:p>
          <a:p>
            <a:pPr lvl="1" algn="just">
              <a:buFont typeface="+mj-lt"/>
              <a:buAutoNum type="arabicPeriod"/>
            </a:pPr>
            <a:r>
              <a:rPr lang="en-US" b="1" i="0" dirty="0">
                <a:effectLst/>
                <a:latin typeface="sofia-pro"/>
              </a:rPr>
              <a:t>Entry Controlled loops</a:t>
            </a:r>
            <a:r>
              <a:rPr lang="en-US" b="0" i="0" dirty="0">
                <a:effectLst/>
                <a:latin typeface="sofia-pro"/>
              </a:rPr>
              <a:t>: In these types of loops, the test condition is tested before entering the loop body. </a:t>
            </a:r>
            <a:r>
              <a:rPr lang="en-US" b="1" i="0" dirty="0">
                <a:effectLst/>
                <a:latin typeface="sofia-pro"/>
              </a:rPr>
              <a:t>For Loops</a:t>
            </a:r>
            <a:r>
              <a:rPr lang="en-US" b="0" i="0" dirty="0">
                <a:effectLst/>
                <a:latin typeface="sofia-pro"/>
              </a:rPr>
              <a:t> and </a:t>
            </a:r>
            <a:r>
              <a:rPr lang="en-US" b="1" i="0" dirty="0">
                <a:effectLst/>
                <a:latin typeface="sofia-pro"/>
              </a:rPr>
              <a:t>While Loops</a:t>
            </a:r>
            <a:r>
              <a:rPr lang="en-US" b="0" i="0" dirty="0">
                <a:effectLst/>
                <a:latin typeface="sofia-pro"/>
              </a:rPr>
              <a:t> are entry-controlled loops.</a:t>
            </a:r>
          </a:p>
          <a:p>
            <a:pPr lvl="1" algn="just">
              <a:buFont typeface="+mj-lt"/>
              <a:buAutoNum type="arabicPeriod"/>
            </a:pPr>
            <a:r>
              <a:rPr lang="en-US" b="1" i="0" dirty="0">
                <a:effectLst/>
                <a:latin typeface="sofia-pro"/>
              </a:rPr>
              <a:t>Exit Controlled loops</a:t>
            </a:r>
            <a:r>
              <a:rPr lang="en-US" b="0" i="0" dirty="0">
                <a:effectLst/>
                <a:latin typeface="sofia-pro"/>
              </a:rPr>
              <a:t>: In these types of loops the test condition is tested or evaluated at the end of the loop body. Therefore, the loop body will execute at least once, irrespective of whether the test condition is true or false. The </a:t>
            </a:r>
            <a:r>
              <a:rPr lang="en-US" b="1" i="0" dirty="0">
                <a:effectLst/>
                <a:latin typeface="sofia-pro"/>
              </a:rPr>
              <a:t>do-while loop</a:t>
            </a:r>
            <a:r>
              <a:rPr lang="en-US" b="0" i="0" dirty="0">
                <a:effectLst/>
                <a:latin typeface="sofia-pro"/>
              </a:rPr>
              <a:t> is exit controlled loop.</a:t>
            </a:r>
          </a:p>
          <a:p>
            <a:pPr marL="0" indent="0">
              <a:buNone/>
            </a:pPr>
            <a:r>
              <a:rPr lang="en-US" b="1" i="0" dirty="0">
                <a:effectLst/>
                <a:latin typeface="Lato" panose="020F0502020204030203" pitchFamily="34" charset="0"/>
              </a:rPr>
              <a:t>While Loop</a:t>
            </a:r>
          </a:p>
          <a:p>
            <a:pPr algn="just"/>
            <a:r>
              <a:rPr lang="en-US" b="0" i="0" dirty="0">
                <a:effectLst/>
                <a:latin typeface="sofia-pro"/>
              </a:rPr>
              <a:t>A while loop is a control flow statement that allows code to be executed repeatedly based on a given Boolean condition. The while loop can be thought of as a repeating if statement. </a:t>
            </a:r>
          </a:p>
          <a:p>
            <a:pPr lvl="1" algn="just">
              <a:buFont typeface="+mj-lt"/>
              <a:buAutoNum type="arabicPeriod"/>
            </a:pPr>
            <a:r>
              <a:rPr lang="en-US" b="0" i="0" dirty="0">
                <a:effectLst/>
                <a:latin typeface="sofia-pro"/>
              </a:rPr>
              <a:t>While loop starts with checking the condition. If it is evaluated to be true, then the loop body statements are executed otherwise first statement following the loop is executed. For this reason, it is also called the </a:t>
            </a:r>
            <a:r>
              <a:rPr lang="en-US" b="1" i="0" dirty="0">
                <a:effectLst/>
                <a:latin typeface="sofia-pro"/>
              </a:rPr>
              <a:t>Entry control loop</a:t>
            </a:r>
            <a:endParaRPr lang="en-US" b="0" i="0" dirty="0">
              <a:effectLst/>
              <a:latin typeface="sofia-pro"/>
            </a:endParaRPr>
          </a:p>
          <a:p>
            <a:pPr lvl="1" algn="just">
              <a:buFont typeface="+mj-lt"/>
              <a:buAutoNum type="arabicPeriod"/>
            </a:pPr>
            <a:r>
              <a:rPr lang="en-US" b="0" i="0" dirty="0">
                <a:effectLst/>
                <a:latin typeface="sofia-pro"/>
              </a:rPr>
              <a:t>Once the condition is evaluated to be true, the statements in the loop body are executed. Normally the statements contain an update value for the variable being processed for the next iteration.</a:t>
            </a:r>
          </a:p>
          <a:p>
            <a:pPr lvl="1" algn="just">
              <a:buFont typeface="+mj-lt"/>
              <a:buAutoNum type="arabicPeriod"/>
            </a:pPr>
            <a:r>
              <a:rPr lang="en-US" b="0" i="0" dirty="0">
                <a:effectLst/>
                <a:latin typeface="sofia-pro"/>
              </a:rPr>
              <a:t>When the condition becomes false, the loop terminates which marks the end of its life cycle.</a:t>
            </a:r>
            <a:endParaRPr lang="en-IN" dirty="0"/>
          </a:p>
          <a:p>
            <a:pPr marL="0" indent="0">
              <a:buNone/>
            </a:pPr>
            <a:r>
              <a:rPr lang="en-US" b="1" i="0" dirty="0">
                <a:effectLst/>
                <a:latin typeface="Lato" panose="020F0502020204030203" pitchFamily="34" charset="0"/>
              </a:rPr>
              <a:t>For Loop</a:t>
            </a:r>
          </a:p>
          <a:p>
            <a:pPr algn="just"/>
            <a:r>
              <a:rPr lang="en-US" b="0" i="0" dirty="0">
                <a:effectLst/>
                <a:latin typeface="sofia-pro"/>
              </a:rPr>
              <a:t>For loop provides a concise way of writing the loop structure. Unlike a while loop, a for statement consumes the initialization, condition, and increment/decrement in one line thereby providing a shorter, easy-to-debug structure of looping.</a:t>
            </a:r>
            <a:endParaRPr lang="en-IN" dirty="0"/>
          </a:p>
          <a:p>
            <a:pPr lvl="1" algn="just">
              <a:buFont typeface="+mj-lt"/>
              <a:buAutoNum type="arabicPeriod"/>
            </a:pPr>
            <a:r>
              <a:rPr lang="en-US" b="1" i="0" dirty="0">
                <a:effectLst/>
                <a:latin typeface="sofia-pro"/>
              </a:rPr>
              <a:t>Initialization condition: </a:t>
            </a:r>
            <a:r>
              <a:rPr lang="en-US" b="0" i="0" dirty="0">
                <a:effectLst/>
                <a:latin typeface="sofia-pro"/>
              </a:rPr>
              <a:t>Here, we initialize the variable in use. It marks the start of a for loop. An already declared variable can be used or a variable can be declared, local to loop only.</a:t>
            </a:r>
          </a:p>
          <a:p>
            <a:pPr lvl="1" algn="just">
              <a:buFont typeface="+mj-lt"/>
              <a:buAutoNum type="arabicPeriod"/>
            </a:pPr>
            <a:r>
              <a:rPr lang="en-US" b="1" i="0" dirty="0">
                <a:effectLst/>
                <a:latin typeface="sofia-pro"/>
              </a:rPr>
              <a:t>Testing Condition:</a:t>
            </a:r>
            <a:r>
              <a:rPr lang="en-US" b="0" i="0" dirty="0">
                <a:effectLst/>
                <a:latin typeface="sofia-pro"/>
              </a:rPr>
              <a:t> It is used for testing the exit condition for a loop. It must return a boolean value. It is also an </a:t>
            </a:r>
            <a:r>
              <a:rPr lang="en-US" b="1" i="0" dirty="0">
                <a:effectLst/>
                <a:latin typeface="sofia-pro"/>
              </a:rPr>
              <a:t>Entry Control Loop</a:t>
            </a:r>
            <a:r>
              <a:rPr lang="en-US" b="0" i="0" dirty="0">
                <a:effectLst/>
                <a:latin typeface="sofia-pro"/>
              </a:rPr>
              <a:t> as the condition is checked prior to the execution of the loop statements.</a:t>
            </a:r>
          </a:p>
          <a:p>
            <a:pPr lvl="1" algn="just">
              <a:buFont typeface="+mj-lt"/>
              <a:buAutoNum type="arabicPeriod"/>
            </a:pPr>
            <a:r>
              <a:rPr lang="en-US" b="1" i="0" dirty="0">
                <a:effectLst/>
                <a:latin typeface="sofia-pro"/>
              </a:rPr>
              <a:t>Statement execution:</a:t>
            </a:r>
            <a:r>
              <a:rPr lang="en-US" b="0" i="0" dirty="0">
                <a:effectLst/>
                <a:latin typeface="sofia-pro"/>
              </a:rPr>
              <a:t> Once the condition is evaluated to be true, the statements in the loop body are executed.</a:t>
            </a:r>
          </a:p>
          <a:p>
            <a:pPr lvl="1" algn="just">
              <a:buFont typeface="+mj-lt"/>
              <a:buAutoNum type="arabicPeriod"/>
            </a:pPr>
            <a:r>
              <a:rPr lang="en-US" b="1" i="0" dirty="0">
                <a:effectLst/>
                <a:latin typeface="sofia-pro"/>
              </a:rPr>
              <a:t>Increment/ Decrement: </a:t>
            </a:r>
            <a:r>
              <a:rPr lang="en-US" b="0" i="0" dirty="0">
                <a:effectLst/>
                <a:latin typeface="sofia-pro"/>
              </a:rPr>
              <a:t>It is used for updating the variable for the next iteration.</a:t>
            </a:r>
          </a:p>
          <a:p>
            <a:pPr lvl="1" algn="just">
              <a:buFont typeface="+mj-lt"/>
              <a:buAutoNum type="arabicPeriod"/>
            </a:pPr>
            <a:r>
              <a:rPr lang="en-US" b="1" i="0" dirty="0">
                <a:effectLst/>
                <a:latin typeface="sofia-pro"/>
              </a:rPr>
              <a:t>Loop termination: </a:t>
            </a:r>
            <a:r>
              <a:rPr lang="en-US" b="0" i="0" dirty="0">
                <a:effectLst/>
                <a:latin typeface="sofia-pro"/>
              </a:rPr>
              <a:t>When the condition becomes false, the loop terminates marking the end of its life cycle.</a:t>
            </a:r>
          </a:p>
          <a:p>
            <a:pPr marL="0" indent="0">
              <a:buNone/>
            </a:pPr>
            <a:r>
              <a:rPr lang="en-US" b="1" i="0" dirty="0">
                <a:effectLst/>
                <a:latin typeface="Lato" panose="020F0502020204030203" pitchFamily="34" charset="0"/>
              </a:rPr>
              <a:t>Do-While Loop</a:t>
            </a:r>
          </a:p>
          <a:p>
            <a:pPr algn="just"/>
            <a:r>
              <a:rPr lang="en-US" b="0" i="0" dirty="0">
                <a:solidFill>
                  <a:srgbClr val="273239"/>
                </a:solidFill>
                <a:effectLst/>
                <a:latin typeface="sofia-pro"/>
              </a:rPr>
              <a:t>Do-While loop is similar to the while loop with the only difference that it checks for the condition after executing the statements, and therefore is an example of an </a:t>
            </a:r>
            <a:r>
              <a:rPr lang="en-US" b="1" i="0" dirty="0">
                <a:effectLst/>
                <a:latin typeface="sofia-pro"/>
              </a:rPr>
              <a:t>Exit Control Loop.</a:t>
            </a:r>
            <a:endParaRPr lang="en-US" b="0" i="0" dirty="0">
              <a:effectLst/>
              <a:latin typeface="sofia-pro"/>
            </a:endParaRPr>
          </a:p>
          <a:p>
            <a:pPr lvl="1" algn="just">
              <a:buFont typeface="+mj-lt"/>
              <a:buAutoNum type="arabicPeriod"/>
            </a:pPr>
            <a:r>
              <a:rPr lang="en-US" b="0" i="0" dirty="0">
                <a:effectLst/>
                <a:latin typeface="sofia-pro"/>
              </a:rPr>
              <a:t>The do-while loop starts with the execution of the statement(s). There is no checking of any condition for the first time.</a:t>
            </a:r>
          </a:p>
          <a:p>
            <a:pPr lvl="1" algn="just">
              <a:buFont typeface="+mj-lt"/>
              <a:buAutoNum type="arabicPeriod"/>
            </a:pPr>
            <a:r>
              <a:rPr lang="en-US" b="0" i="0" dirty="0">
                <a:effectLst/>
                <a:latin typeface="sofia-pro"/>
              </a:rPr>
              <a:t>After the execution of the statements, and update of the variable value, the condition is checked for a true or false value. If it is evaluated to be true, the next iteration of the loop starts.</a:t>
            </a:r>
          </a:p>
          <a:p>
            <a:pPr lvl="1" algn="just">
              <a:buFont typeface="+mj-lt"/>
              <a:buAutoNum type="arabicPeriod"/>
            </a:pPr>
            <a:r>
              <a:rPr lang="en-US" b="0" i="0" dirty="0">
                <a:effectLst/>
                <a:latin typeface="sofia-pro"/>
              </a:rPr>
              <a:t>When the condition becomes false, the loop terminates which marks the end of its life cycle.</a:t>
            </a:r>
          </a:p>
          <a:p>
            <a:pPr lvl="1" algn="just">
              <a:buFont typeface="+mj-lt"/>
              <a:buAutoNum type="arabicPeriod"/>
            </a:pPr>
            <a:r>
              <a:rPr lang="en-US" b="0" i="0" dirty="0">
                <a:effectLst/>
                <a:latin typeface="sofia-pro"/>
              </a:rPr>
              <a:t>It is important to note that the do-while loop will execute its statements at least once before any condition is checked, and therefore is an example of the exit control loop.</a:t>
            </a:r>
          </a:p>
        </p:txBody>
      </p:sp>
    </p:spTree>
    <p:extLst>
      <p:ext uri="{BB962C8B-B14F-4D97-AF65-F5344CB8AC3E}">
        <p14:creationId xmlns:p14="http://schemas.microsoft.com/office/powerpoint/2010/main" val="3059157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AAD76-6531-9E00-8C20-0982905AF204}"/>
              </a:ext>
            </a:extLst>
          </p:cNvPr>
          <p:cNvSpPr>
            <a:spLocks noGrp="1"/>
          </p:cNvSpPr>
          <p:nvPr>
            <p:ph type="title"/>
          </p:nvPr>
        </p:nvSpPr>
        <p:spPr>
          <a:xfrm>
            <a:off x="1066800" y="642594"/>
            <a:ext cx="10058400" cy="648878"/>
          </a:xfrm>
        </p:spPr>
        <p:txBody>
          <a:bodyPr>
            <a:normAutofit fontScale="90000"/>
          </a:bodyPr>
          <a:lstStyle/>
          <a:p>
            <a:pPr algn="ctr"/>
            <a:r>
              <a:rPr lang="en-IN" b="1" i="0" dirty="0">
                <a:effectLst/>
                <a:latin typeface="Lato" panose="020F0502020204030203" pitchFamily="34" charset="0"/>
              </a:rPr>
              <a:t>Equality Operators</a:t>
            </a:r>
            <a:endParaRPr lang="en-IN" dirty="0"/>
          </a:p>
        </p:txBody>
      </p:sp>
      <p:sp>
        <p:nvSpPr>
          <p:cNvPr id="3" name="Content Placeholder 2">
            <a:extLst>
              <a:ext uri="{FF2B5EF4-FFF2-40B4-BE49-F238E27FC236}">
                <a16:creationId xmlns:a16="http://schemas.microsoft.com/office/drawing/2014/main" id="{6BAB40AD-020B-8A1D-A4D8-9B8FEED07FF3}"/>
              </a:ext>
            </a:extLst>
          </p:cNvPr>
          <p:cNvSpPr>
            <a:spLocks noGrp="1"/>
          </p:cNvSpPr>
          <p:nvPr>
            <p:ph idx="1"/>
          </p:nvPr>
        </p:nvSpPr>
        <p:spPr>
          <a:xfrm>
            <a:off x="1066800" y="1423447"/>
            <a:ext cx="10058400" cy="4611593"/>
          </a:xfrm>
        </p:spPr>
        <p:txBody>
          <a:bodyPr>
            <a:normAutofit fontScale="85000" lnSpcReduction="20000"/>
          </a:bodyPr>
          <a:lstStyle/>
          <a:p>
            <a:pPr marL="0" indent="0" algn="just">
              <a:buNone/>
            </a:pPr>
            <a:r>
              <a:rPr lang="en-US" b="1" i="0" dirty="0">
                <a:effectLst/>
                <a:latin typeface="Lato" panose="020F0502020204030203" pitchFamily="34" charset="0"/>
              </a:rPr>
              <a:t>Equality (==): </a:t>
            </a:r>
          </a:p>
          <a:p>
            <a:pPr algn="just"/>
            <a:r>
              <a:rPr lang="en-US" b="0" i="0" dirty="0">
                <a:effectLst/>
                <a:latin typeface="sofia-pro"/>
              </a:rPr>
              <a:t>This operator is used to compare the equality of two operands. If equal then the condition is true otherwise false.</a:t>
            </a:r>
          </a:p>
          <a:p>
            <a:pPr algn="just"/>
            <a:r>
              <a:rPr lang="en-US" b="1" i="0" dirty="0">
                <a:effectLst/>
                <a:latin typeface="sofia-pro"/>
              </a:rPr>
              <a:t>Syntax:</a:t>
            </a:r>
            <a:endParaRPr lang="en-US" b="0" i="0" dirty="0">
              <a:effectLst/>
              <a:latin typeface="sofia-pro"/>
            </a:endParaRPr>
          </a:p>
          <a:p>
            <a:r>
              <a:rPr kumimoji="0" lang="en-US" altLang="en-US" sz="1800" b="0" i="0" u="none" strike="noStrike" cap="none" normalizeH="0" baseline="0" dirty="0">
                <a:ln>
                  <a:noFill/>
                </a:ln>
                <a:solidFill>
                  <a:schemeClr val="tx1"/>
                </a:solidFill>
                <a:effectLst/>
                <a:latin typeface="Courier New" panose="02070309020205020404" pitchFamily="49" charset="0"/>
              </a:rPr>
              <a:t>x == y</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r>
              <a:rPr lang="en-US" b="0" i="0" dirty="0">
                <a:effectLst/>
                <a:latin typeface="sofia-pro"/>
              </a:rPr>
              <a:t>Below examples illustrate the </a:t>
            </a:r>
            <a:r>
              <a:rPr lang="en-US" b="1" i="0" dirty="0">
                <a:effectLst/>
                <a:latin typeface="sofia-pro"/>
              </a:rPr>
              <a:t>(==)</a:t>
            </a:r>
            <a:r>
              <a:rPr lang="en-US" b="0" i="0" dirty="0">
                <a:effectLst/>
                <a:latin typeface="sofia-pro"/>
              </a:rPr>
              <a:t> operator in JavaScript:</a:t>
            </a:r>
          </a:p>
          <a:p>
            <a:r>
              <a:rPr lang="en-IN" b="1" i="0" dirty="0">
                <a:effectLst/>
                <a:latin typeface="sofia-pro"/>
              </a:rPr>
              <a:t>Example 2:</a:t>
            </a:r>
            <a:endParaRPr lang="en-US" dirty="0">
              <a:latin typeface="sofia-pro"/>
            </a:endParaRPr>
          </a:p>
          <a:p>
            <a:pPr marL="274320" lvl="1" indent="0">
              <a:buNone/>
            </a:pPr>
            <a:r>
              <a:rPr lang="en-IN" dirty="0"/>
              <a:t>// Illustration of (==) operator</a:t>
            </a:r>
          </a:p>
          <a:p>
            <a:pPr marL="274320" lvl="1" indent="0">
              <a:buNone/>
            </a:pPr>
            <a:r>
              <a:rPr lang="en-IN" dirty="0"/>
              <a:t>let obj1 = {'val1': 'value'};</a:t>
            </a:r>
          </a:p>
          <a:p>
            <a:pPr marL="274320" lvl="1" indent="0">
              <a:buNone/>
            </a:pPr>
            <a:r>
              <a:rPr lang="en-IN" dirty="0"/>
              <a:t>let obj2 = {'val2': 'value'};</a:t>
            </a:r>
          </a:p>
          <a:p>
            <a:pPr marL="274320" lvl="1" indent="0">
              <a:buNone/>
            </a:pPr>
            <a:endParaRPr lang="en-IN" dirty="0"/>
          </a:p>
          <a:p>
            <a:pPr marL="274320" lvl="1" indent="0">
              <a:buNone/>
            </a:pPr>
            <a:r>
              <a:rPr lang="en-IN" dirty="0"/>
              <a:t>// Checking of operands</a:t>
            </a:r>
          </a:p>
          <a:p>
            <a:pPr marL="274320" lvl="1" indent="0">
              <a:buNone/>
            </a:pPr>
            <a:r>
              <a:rPr lang="en-IN" dirty="0"/>
              <a:t>console.log(obj1.val1 == 'value’);	//True        </a:t>
            </a:r>
          </a:p>
          <a:p>
            <a:pPr marL="274320" lvl="1" indent="0">
              <a:buNone/>
            </a:pPr>
            <a:r>
              <a:rPr lang="en-IN" dirty="0"/>
              <a:t>console.log(obj1 == obj2);	//False</a:t>
            </a:r>
          </a:p>
          <a:p>
            <a:pPr marL="274320" lvl="1" indent="0">
              <a:buNone/>
            </a:pPr>
            <a:r>
              <a:rPr lang="en-IN" dirty="0"/>
              <a:t>console.log(obj1.val1 == obj2.val2);//True</a:t>
            </a:r>
          </a:p>
          <a:p>
            <a:pPr marL="274320" lvl="1" indent="0">
              <a:buNone/>
            </a:pPr>
            <a:endParaRPr lang="en-IN" dirty="0"/>
          </a:p>
          <a:p>
            <a:pPr marL="274320" lvl="1" indent="0">
              <a:buNone/>
            </a:pPr>
            <a:r>
              <a:rPr lang="en-IN" dirty="0"/>
              <a:t>// Check against undefined</a:t>
            </a:r>
          </a:p>
          <a:p>
            <a:pPr marL="274320" lvl="1" indent="0">
              <a:buNone/>
            </a:pPr>
            <a:r>
              <a:rPr lang="en-IN" dirty="0"/>
              <a:t>console.log(0 == undefined);	//False</a:t>
            </a:r>
          </a:p>
          <a:p>
            <a:pPr marL="274320" lvl="1" indent="0">
              <a:buNone/>
            </a:pPr>
            <a:r>
              <a:rPr lang="en-IN" dirty="0"/>
              <a:t>console.log(null == undefined);	//True</a:t>
            </a:r>
          </a:p>
        </p:txBody>
      </p:sp>
    </p:spTree>
    <p:extLst>
      <p:ext uri="{BB962C8B-B14F-4D97-AF65-F5344CB8AC3E}">
        <p14:creationId xmlns:p14="http://schemas.microsoft.com/office/powerpoint/2010/main" val="1200836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35E88-174D-D89F-9416-BD5FB57A8353}"/>
              </a:ext>
            </a:extLst>
          </p:cNvPr>
          <p:cNvSpPr>
            <a:spLocks noGrp="1"/>
          </p:cNvSpPr>
          <p:nvPr>
            <p:ph type="title"/>
          </p:nvPr>
        </p:nvSpPr>
        <p:spPr>
          <a:xfrm>
            <a:off x="1066800" y="642594"/>
            <a:ext cx="10058400" cy="790280"/>
          </a:xfrm>
        </p:spPr>
        <p:txBody>
          <a:bodyPr/>
          <a:lstStyle/>
          <a:p>
            <a:pPr algn="ctr"/>
            <a:r>
              <a:rPr lang="en-IN" b="1" i="0" dirty="0">
                <a:effectLst/>
                <a:latin typeface="Lato" panose="020F0502020204030203" pitchFamily="34" charset="0"/>
              </a:rPr>
              <a:t>Equality Operators</a:t>
            </a:r>
            <a:endParaRPr lang="en-IN" dirty="0"/>
          </a:p>
        </p:txBody>
      </p:sp>
      <p:sp>
        <p:nvSpPr>
          <p:cNvPr id="3" name="Content Placeholder 2">
            <a:extLst>
              <a:ext uri="{FF2B5EF4-FFF2-40B4-BE49-F238E27FC236}">
                <a16:creationId xmlns:a16="http://schemas.microsoft.com/office/drawing/2014/main" id="{61DBEA24-D0E3-8A24-B53D-BF31B1B91BF6}"/>
              </a:ext>
            </a:extLst>
          </p:cNvPr>
          <p:cNvSpPr>
            <a:spLocks noGrp="1"/>
          </p:cNvSpPr>
          <p:nvPr>
            <p:ph idx="1"/>
          </p:nvPr>
        </p:nvSpPr>
        <p:spPr>
          <a:xfrm>
            <a:off x="1066800" y="1555423"/>
            <a:ext cx="10058400" cy="4479617"/>
          </a:xfrm>
        </p:spPr>
        <p:txBody>
          <a:bodyPr>
            <a:normAutofit fontScale="77500" lnSpcReduction="20000"/>
          </a:bodyPr>
          <a:lstStyle/>
          <a:p>
            <a:pPr marL="0" indent="0">
              <a:buNone/>
            </a:pPr>
            <a:r>
              <a:rPr lang="en-IN" b="1" i="0" dirty="0">
                <a:effectLst/>
                <a:latin typeface="Lato" panose="020F0502020204030203" pitchFamily="34" charset="0"/>
              </a:rPr>
              <a:t>Inequality (!=): </a:t>
            </a:r>
          </a:p>
          <a:p>
            <a:pPr algn="just"/>
            <a:r>
              <a:rPr lang="en-US" b="0" i="0" dirty="0">
                <a:effectLst/>
                <a:latin typeface="sofia-pro"/>
              </a:rPr>
              <a:t>This operator is used to compare the inequality of two operands. If equal then the condition is false otherwise true.</a:t>
            </a:r>
          </a:p>
          <a:p>
            <a:pPr algn="just"/>
            <a:r>
              <a:rPr lang="en-US" b="1" i="0" dirty="0">
                <a:effectLst/>
                <a:latin typeface="sofia-pro"/>
              </a:rPr>
              <a:t>Syntax:</a:t>
            </a:r>
            <a:endParaRPr lang="en-US" b="0" i="0" dirty="0">
              <a:effectLst/>
              <a:latin typeface="sofia-pro"/>
            </a:endParaRPr>
          </a:p>
          <a:p>
            <a:r>
              <a:rPr lang="en-IN" dirty="0"/>
              <a:t>x != y</a:t>
            </a:r>
          </a:p>
          <a:p>
            <a:r>
              <a:rPr lang="en-US" dirty="0">
                <a:effectLst/>
              </a:rPr>
              <a:t>Below examples illustrate the </a:t>
            </a:r>
            <a:r>
              <a:rPr lang="en-US" b="1" dirty="0">
                <a:effectLst/>
              </a:rPr>
              <a:t>(!=)</a:t>
            </a:r>
            <a:r>
              <a:rPr lang="en-US" dirty="0">
                <a:effectLst/>
              </a:rPr>
              <a:t> operator in JavaScript:</a:t>
            </a:r>
          </a:p>
          <a:p>
            <a:r>
              <a:rPr lang="en-US" b="1" dirty="0">
                <a:effectLst/>
              </a:rPr>
              <a:t>Example 1:</a:t>
            </a:r>
            <a:endParaRPr lang="en-US" dirty="0">
              <a:effectLst/>
            </a:endParaRPr>
          </a:p>
          <a:p>
            <a:pPr marL="274320" lvl="1" indent="0">
              <a:buNone/>
            </a:pPr>
            <a:r>
              <a:rPr lang="en-IN" dirty="0"/>
              <a:t>// Illustration of (!=) operator</a:t>
            </a:r>
          </a:p>
          <a:p>
            <a:pPr marL="274320" lvl="1" indent="0">
              <a:buNone/>
            </a:pPr>
            <a:r>
              <a:rPr lang="en-IN" dirty="0"/>
              <a:t>let val1 = 5;	</a:t>
            </a:r>
          </a:p>
          <a:p>
            <a:pPr marL="274320" lvl="1" indent="0">
              <a:buNone/>
            </a:pPr>
            <a:r>
              <a:rPr lang="en-IN" dirty="0"/>
              <a:t>let val2 = '5’;	</a:t>
            </a:r>
          </a:p>
          <a:p>
            <a:pPr marL="274320" lvl="1" indent="0">
              <a:buNone/>
            </a:pPr>
            <a:endParaRPr lang="en-IN" dirty="0"/>
          </a:p>
          <a:p>
            <a:pPr marL="274320" lvl="1" indent="0">
              <a:buNone/>
            </a:pPr>
            <a:r>
              <a:rPr lang="en-IN" dirty="0"/>
              <a:t>// Checking of operands</a:t>
            </a:r>
          </a:p>
          <a:p>
            <a:pPr marL="274320" lvl="1" indent="0">
              <a:buNone/>
            </a:pPr>
            <a:r>
              <a:rPr lang="en-IN" dirty="0"/>
              <a:t>console.log(val1 != 6);	//true</a:t>
            </a:r>
          </a:p>
          <a:p>
            <a:pPr marL="274320" lvl="1" indent="0">
              <a:buNone/>
            </a:pPr>
            <a:r>
              <a:rPr lang="en-IN" dirty="0"/>
              <a:t>console.log(val2 != '5’); 	//false</a:t>
            </a:r>
          </a:p>
          <a:p>
            <a:pPr marL="274320" lvl="1" indent="0">
              <a:buNone/>
            </a:pPr>
            <a:r>
              <a:rPr lang="en-IN" dirty="0"/>
              <a:t>console.log(val1 != val1);	//false</a:t>
            </a:r>
          </a:p>
          <a:p>
            <a:pPr marL="274320" lvl="1" indent="0">
              <a:buNone/>
            </a:pPr>
            <a:endParaRPr lang="en-IN" dirty="0"/>
          </a:p>
          <a:p>
            <a:pPr marL="274320" lvl="1" indent="0">
              <a:buNone/>
            </a:pPr>
            <a:r>
              <a:rPr lang="en-IN" dirty="0"/>
              <a:t>// Check against null and </a:t>
            </a:r>
            <a:r>
              <a:rPr lang="en-IN" dirty="0" err="1"/>
              <a:t>boolean</a:t>
            </a:r>
            <a:r>
              <a:rPr lang="en-IN" dirty="0"/>
              <a:t> value</a:t>
            </a:r>
          </a:p>
          <a:p>
            <a:pPr marL="274320" lvl="1" indent="0">
              <a:buNone/>
            </a:pPr>
            <a:r>
              <a:rPr lang="en-IN" dirty="0"/>
              <a:t>console.log(0 != false); 	//false</a:t>
            </a:r>
          </a:p>
          <a:p>
            <a:pPr marL="274320" lvl="1" indent="0">
              <a:buNone/>
            </a:pPr>
            <a:r>
              <a:rPr lang="en-IN" dirty="0"/>
              <a:t>console.log(0 != null);	//true</a:t>
            </a:r>
          </a:p>
        </p:txBody>
      </p:sp>
    </p:spTree>
    <p:extLst>
      <p:ext uri="{BB962C8B-B14F-4D97-AF65-F5344CB8AC3E}">
        <p14:creationId xmlns:p14="http://schemas.microsoft.com/office/powerpoint/2010/main" val="3266935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DC185-9274-9DD1-9174-B08B29E43B82}"/>
              </a:ext>
            </a:extLst>
          </p:cNvPr>
          <p:cNvSpPr>
            <a:spLocks noGrp="1"/>
          </p:cNvSpPr>
          <p:nvPr>
            <p:ph type="title"/>
          </p:nvPr>
        </p:nvSpPr>
        <p:spPr>
          <a:xfrm>
            <a:off x="1066800" y="642594"/>
            <a:ext cx="10058400" cy="564037"/>
          </a:xfrm>
        </p:spPr>
        <p:txBody>
          <a:bodyPr>
            <a:normAutofit fontScale="90000"/>
          </a:bodyPr>
          <a:lstStyle/>
          <a:p>
            <a:pPr algn="ctr"/>
            <a:r>
              <a:rPr lang="en-IN" b="1" i="0" dirty="0">
                <a:effectLst/>
                <a:latin typeface="Lato" panose="020F0502020204030203" pitchFamily="34" charset="0"/>
              </a:rPr>
              <a:t>Equality Operators</a:t>
            </a:r>
            <a:endParaRPr lang="en-IN" dirty="0"/>
          </a:p>
        </p:txBody>
      </p:sp>
      <p:sp>
        <p:nvSpPr>
          <p:cNvPr id="3" name="Content Placeholder 2">
            <a:extLst>
              <a:ext uri="{FF2B5EF4-FFF2-40B4-BE49-F238E27FC236}">
                <a16:creationId xmlns:a16="http://schemas.microsoft.com/office/drawing/2014/main" id="{511EB7C2-2788-A9A5-BB19-573E29C7D520}"/>
              </a:ext>
            </a:extLst>
          </p:cNvPr>
          <p:cNvSpPr>
            <a:spLocks noGrp="1"/>
          </p:cNvSpPr>
          <p:nvPr>
            <p:ph idx="1"/>
          </p:nvPr>
        </p:nvSpPr>
        <p:spPr>
          <a:xfrm>
            <a:off x="1066800" y="1357460"/>
            <a:ext cx="10058400" cy="4677580"/>
          </a:xfrm>
        </p:spPr>
        <p:txBody>
          <a:bodyPr>
            <a:normAutofit fontScale="85000" lnSpcReduction="20000"/>
          </a:bodyPr>
          <a:lstStyle/>
          <a:p>
            <a:pPr marL="0" indent="0">
              <a:buNone/>
            </a:pPr>
            <a:r>
              <a:rPr lang="en-IN" b="1" i="0" dirty="0">
                <a:effectLst/>
                <a:latin typeface="Lato" panose="020F0502020204030203" pitchFamily="34" charset="0"/>
              </a:rPr>
              <a:t>Inequality (!=): </a:t>
            </a:r>
          </a:p>
          <a:p>
            <a:pPr algn="just"/>
            <a:r>
              <a:rPr lang="en-US" b="0" i="0" dirty="0">
                <a:effectLst/>
                <a:latin typeface="sofia-pro"/>
              </a:rPr>
              <a:t>This operator is used to compare the inequality of two operands. If equal then the condition is false otherwise true.</a:t>
            </a:r>
          </a:p>
          <a:p>
            <a:pPr algn="just"/>
            <a:r>
              <a:rPr lang="en-US" b="1" i="0" dirty="0">
                <a:effectLst/>
                <a:latin typeface="sofia-pro"/>
              </a:rPr>
              <a:t>Syntax:</a:t>
            </a:r>
            <a:endParaRPr lang="en-US" b="0" i="0" dirty="0">
              <a:effectLst/>
              <a:latin typeface="sofia-pro"/>
            </a:endParaRPr>
          </a:p>
          <a:p>
            <a:r>
              <a:rPr lang="en-IN" dirty="0"/>
              <a:t>x != y</a:t>
            </a:r>
          </a:p>
          <a:p>
            <a:r>
              <a:rPr lang="en-US" dirty="0">
                <a:effectLst/>
              </a:rPr>
              <a:t>Below examples illustrate the </a:t>
            </a:r>
            <a:r>
              <a:rPr lang="en-US" b="1" dirty="0">
                <a:effectLst/>
              </a:rPr>
              <a:t>(!=)</a:t>
            </a:r>
            <a:r>
              <a:rPr lang="en-US" dirty="0">
                <a:effectLst/>
              </a:rPr>
              <a:t> operator in JavaScript:</a:t>
            </a:r>
          </a:p>
          <a:p>
            <a:r>
              <a:rPr lang="en-US" b="1" dirty="0">
                <a:effectLst/>
              </a:rPr>
              <a:t>Example 2:</a:t>
            </a:r>
            <a:endParaRPr lang="en-US" dirty="0">
              <a:effectLst/>
            </a:endParaRPr>
          </a:p>
          <a:p>
            <a:pPr marL="274320" lvl="1" indent="0">
              <a:buNone/>
            </a:pPr>
            <a:r>
              <a:rPr lang="en-IN" dirty="0"/>
              <a:t>// Illustration of (!=) operator</a:t>
            </a:r>
          </a:p>
          <a:p>
            <a:pPr marL="274320" lvl="1" indent="0">
              <a:buNone/>
            </a:pPr>
            <a:r>
              <a:rPr lang="en-IN" dirty="0"/>
              <a:t>let obj1 = {'val1': 'value'};</a:t>
            </a:r>
          </a:p>
          <a:p>
            <a:pPr marL="274320" lvl="1" indent="0">
              <a:buNone/>
            </a:pPr>
            <a:r>
              <a:rPr lang="en-IN" dirty="0"/>
              <a:t>let obj2 = {'val2': 'value'};</a:t>
            </a:r>
          </a:p>
          <a:p>
            <a:pPr marL="274320" lvl="1" indent="0">
              <a:buNone/>
            </a:pPr>
            <a:endParaRPr lang="en-IN" dirty="0"/>
          </a:p>
          <a:p>
            <a:pPr marL="274320" lvl="1" indent="0">
              <a:buNone/>
            </a:pPr>
            <a:r>
              <a:rPr lang="en-IN" dirty="0"/>
              <a:t>// Checking of operands</a:t>
            </a:r>
          </a:p>
          <a:p>
            <a:pPr marL="274320" lvl="1" indent="0">
              <a:buNone/>
            </a:pPr>
            <a:r>
              <a:rPr lang="en-IN" dirty="0"/>
              <a:t>console.log(obj1.val1 != 'value’);	//false        </a:t>
            </a:r>
          </a:p>
          <a:p>
            <a:pPr marL="274320" lvl="1" indent="0">
              <a:buNone/>
            </a:pPr>
            <a:r>
              <a:rPr lang="en-IN" dirty="0"/>
              <a:t>console.log(obj1 != obj2);	//true</a:t>
            </a:r>
          </a:p>
          <a:p>
            <a:pPr marL="274320" lvl="1" indent="0">
              <a:buNone/>
            </a:pPr>
            <a:r>
              <a:rPr lang="en-IN" dirty="0"/>
              <a:t>console.log(obj1.val1 != obj2.val2);	//false</a:t>
            </a:r>
          </a:p>
          <a:p>
            <a:pPr marL="274320" lvl="1" indent="0">
              <a:buNone/>
            </a:pPr>
            <a:endParaRPr lang="en-IN" dirty="0"/>
          </a:p>
          <a:p>
            <a:pPr marL="274320" lvl="1" indent="0">
              <a:buNone/>
            </a:pPr>
            <a:r>
              <a:rPr lang="en-IN" dirty="0"/>
              <a:t>// Check against undefined</a:t>
            </a:r>
          </a:p>
          <a:p>
            <a:pPr marL="274320" lvl="1" indent="0">
              <a:buNone/>
            </a:pPr>
            <a:r>
              <a:rPr lang="en-IN" dirty="0"/>
              <a:t>console.log(0 != undefined);	//true   </a:t>
            </a:r>
          </a:p>
          <a:p>
            <a:pPr marL="274320" lvl="1" indent="0">
              <a:buNone/>
            </a:pPr>
            <a:r>
              <a:rPr lang="en-IN" dirty="0"/>
              <a:t>console.log(null != undefined);	//false</a:t>
            </a:r>
          </a:p>
        </p:txBody>
      </p:sp>
    </p:spTree>
    <p:extLst>
      <p:ext uri="{BB962C8B-B14F-4D97-AF65-F5344CB8AC3E}">
        <p14:creationId xmlns:p14="http://schemas.microsoft.com/office/powerpoint/2010/main" val="3304974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6456A-387A-6ACC-5051-A647B9A7911A}"/>
              </a:ext>
            </a:extLst>
          </p:cNvPr>
          <p:cNvSpPr>
            <a:spLocks noGrp="1"/>
          </p:cNvSpPr>
          <p:nvPr>
            <p:ph type="title"/>
          </p:nvPr>
        </p:nvSpPr>
        <p:spPr>
          <a:xfrm>
            <a:off x="1066800" y="642594"/>
            <a:ext cx="10058400" cy="573464"/>
          </a:xfrm>
        </p:spPr>
        <p:txBody>
          <a:bodyPr>
            <a:normAutofit fontScale="90000"/>
          </a:bodyPr>
          <a:lstStyle/>
          <a:p>
            <a:pPr algn="ctr"/>
            <a:r>
              <a:rPr lang="en-IN" b="1" i="0" dirty="0">
                <a:effectLst/>
                <a:latin typeface="Lato" panose="020F0502020204030203" pitchFamily="34" charset="0"/>
              </a:rPr>
              <a:t>Equality Operators</a:t>
            </a:r>
            <a:endParaRPr lang="en-IN" dirty="0"/>
          </a:p>
        </p:txBody>
      </p:sp>
      <p:sp>
        <p:nvSpPr>
          <p:cNvPr id="3" name="Content Placeholder 2">
            <a:extLst>
              <a:ext uri="{FF2B5EF4-FFF2-40B4-BE49-F238E27FC236}">
                <a16:creationId xmlns:a16="http://schemas.microsoft.com/office/drawing/2014/main" id="{11080CE4-8C1D-F7CC-9D54-725B27ABC757}"/>
              </a:ext>
            </a:extLst>
          </p:cNvPr>
          <p:cNvSpPr>
            <a:spLocks noGrp="1"/>
          </p:cNvSpPr>
          <p:nvPr>
            <p:ph idx="1"/>
          </p:nvPr>
        </p:nvSpPr>
        <p:spPr>
          <a:xfrm>
            <a:off x="1066800" y="1395166"/>
            <a:ext cx="10058400" cy="4639873"/>
          </a:xfrm>
        </p:spPr>
        <p:txBody>
          <a:bodyPr>
            <a:normAutofit fontScale="77500" lnSpcReduction="20000"/>
          </a:bodyPr>
          <a:lstStyle/>
          <a:p>
            <a:pPr marL="0" indent="0" algn="just">
              <a:buNone/>
            </a:pPr>
            <a:r>
              <a:rPr lang="en-US" b="1" i="0" dirty="0">
                <a:effectLst/>
                <a:latin typeface="Lato" panose="020F0502020204030203" pitchFamily="34" charset="0"/>
              </a:rPr>
              <a:t>Strict equality (===): </a:t>
            </a:r>
          </a:p>
          <a:p>
            <a:pPr algn="just"/>
            <a:r>
              <a:rPr lang="en-US" b="0" i="0" dirty="0">
                <a:effectLst/>
                <a:latin typeface="sofia-pro"/>
              </a:rPr>
              <a:t>This operator is used to compare the equality of two operands with type. If both value and type are equal then the condition is true otherwise false.</a:t>
            </a:r>
          </a:p>
          <a:p>
            <a:pPr algn="just"/>
            <a:r>
              <a:rPr lang="en-US" b="1" i="0" dirty="0">
                <a:effectLst/>
                <a:latin typeface="sofia-pro"/>
              </a:rPr>
              <a:t>Syntax:</a:t>
            </a:r>
            <a:endParaRPr lang="en-US" b="0" i="0" dirty="0">
              <a:effectLst/>
              <a:latin typeface="sofia-pro"/>
            </a:endParaRPr>
          </a:p>
          <a:p>
            <a:r>
              <a:rPr lang="en-IN" dirty="0"/>
              <a:t>x === y </a:t>
            </a:r>
          </a:p>
          <a:p>
            <a:r>
              <a:rPr lang="en-US" b="0" i="0" dirty="0">
                <a:effectLst/>
                <a:latin typeface="sofia-pro"/>
              </a:rPr>
              <a:t>Below examples illustrate the </a:t>
            </a:r>
            <a:r>
              <a:rPr lang="en-US" b="1" i="0" dirty="0">
                <a:effectLst/>
                <a:latin typeface="sofia-pro"/>
              </a:rPr>
              <a:t>(===)</a:t>
            </a:r>
            <a:r>
              <a:rPr lang="en-US" b="0" i="0" dirty="0">
                <a:effectLst/>
                <a:latin typeface="sofia-pro"/>
              </a:rPr>
              <a:t> operator in JavaScript:</a:t>
            </a:r>
            <a:endParaRPr lang="en-IN" b="0" i="0" dirty="0">
              <a:effectLst/>
              <a:latin typeface="sofia-pro"/>
            </a:endParaRPr>
          </a:p>
          <a:p>
            <a:r>
              <a:rPr lang="en-IN" b="1" i="0" dirty="0">
                <a:effectLst/>
                <a:latin typeface="sofia-pro"/>
              </a:rPr>
              <a:t>Example 1:</a:t>
            </a:r>
            <a:endParaRPr lang="en-IN" dirty="0">
              <a:latin typeface="sofia-pro"/>
            </a:endParaRPr>
          </a:p>
          <a:p>
            <a:pPr marL="274320" lvl="1" indent="0">
              <a:buNone/>
            </a:pPr>
            <a:r>
              <a:rPr lang="en-IN" dirty="0"/>
              <a:t>// Illustration of (===) operator</a:t>
            </a:r>
          </a:p>
          <a:p>
            <a:pPr marL="274320" lvl="1" indent="0">
              <a:buNone/>
            </a:pPr>
            <a:r>
              <a:rPr lang="en-IN" dirty="0"/>
              <a:t>let val1 = 5;</a:t>
            </a:r>
          </a:p>
          <a:p>
            <a:pPr marL="274320" lvl="1" indent="0">
              <a:buNone/>
            </a:pPr>
            <a:r>
              <a:rPr lang="en-IN" dirty="0"/>
              <a:t>let val2 = '5';</a:t>
            </a:r>
          </a:p>
          <a:p>
            <a:pPr marL="274320" lvl="1" indent="0">
              <a:buNone/>
            </a:pPr>
            <a:endParaRPr lang="en-IN" dirty="0"/>
          </a:p>
          <a:p>
            <a:pPr marL="274320" lvl="1" indent="0">
              <a:buNone/>
            </a:pPr>
            <a:r>
              <a:rPr lang="en-IN" dirty="0"/>
              <a:t>// Checking of operands</a:t>
            </a:r>
          </a:p>
          <a:p>
            <a:pPr marL="274320" lvl="1" indent="0">
              <a:buNone/>
            </a:pPr>
            <a:r>
              <a:rPr lang="en-IN" dirty="0"/>
              <a:t>console.log(val1 === 6);		//false</a:t>
            </a:r>
          </a:p>
          <a:p>
            <a:pPr marL="274320" lvl="1" indent="0">
              <a:buNone/>
            </a:pPr>
            <a:r>
              <a:rPr lang="en-IN" dirty="0"/>
              <a:t>console.log(val2 === '5’);		//true        </a:t>
            </a:r>
          </a:p>
          <a:p>
            <a:pPr marL="274320" lvl="1" indent="0">
              <a:buNone/>
            </a:pPr>
            <a:r>
              <a:rPr lang="en-IN" dirty="0"/>
              <a:t>console.log(val1 === val1);	//true</a:t>
            </a:r>
          </a:p>
          <a:p>
            <a:pPr marL="274320" lvl="1" indent="0">
              <a:buNone/>
            </a:pPr>
            <a:endParaRPr lang="en-IN" dirty="0"/>
          </a:p>
          <a:p>
            <a:pPr marL="274320" lvl="1" indent="0">
              <a:buNone/>
            </a:pPr>
            <a:r>
              <a:rPr lang="en-IN" dirty="0"/>
              <a:t>// Check against null and </a:t>
            </a:r>
            <a:r>
              <a:rPr lang="en-IN" dirty="0" err="1"/>
              <a:t>boolean</a:t>
            </a:r>
            <a:r>
              <a:rPr lang="en-IN" dirty="0"/>
              <a:t> value</a:t>
            </a:r>
          </a:p>
          <a:p>
            <a:pPr marL="274320" lvl="1" indent="0">
              <a:buNone/>
            </a:pPr>
            <a:r>
              <a:rPr lang="en-IN" dirty="0"/>
              <a:t>console.log(0 === false);		//false   </a:t>
            </a:r>
          </a:p>
          <a:p>
            <a:pPr marL="274320" lvl="1" indent="0">
              <a:buNone/>
            </a:pPr>
            <a:r>
              <a:rPr lang="en-IN" dirty="0"/>
              <a:t>console.log(0 === null);		//false</a:t>
            </a:r>
          </a:p>
        </p:txBody>
      </p:sp>
    </p:spTree>
    <p:extLst>
      <p:ext uri="{BB962C8B-B14F-4D97-AF65-F5344CB8AC3E}">
        <p14:creationId xmlns:p14="http://schemas.microsoft.com/office/powerpoint/2010/main" val="667783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DC222-2729-58FB-A341-E5D24DE3031B}"/>
              </a:ext>
            </a:extLst>
          </p:cNvPr>
          <p:cNvSpPr>
            <a:spLocks noGrp="1"/>
          </p:cNvSpPr>
          <p:nvPr>
            <p:ph type="title"/>
          </p:nvPr>
        </p:nvSpPr>
        <p:spPr>
          <a:xfrm>
            <a:off x="1066800" y="642594"/>
            <a:ext cx="10058400" cy="564037"/>
          </a:xfrm>
        </p:spPr>
        <p:txBody>
          <a:bodyPr>
            <a:normAutofit fontScale="90000"/>
          </a:bodyPr>
          <a:lstStyle/>
          <a:p>
            <a:pPr algn="ctr"/>
            <a:r>
              <a:rPr lang="en-IN" b="1" i="0" dirty="0">
                <a:effectLst/>
                <a:latin typeface="Lato" panose="020F0502020204030203" pitchFamily="34" charset="0"/>
              </a:rPr>
              <a:t>Equality Operators</a:t>
            </a:r>
            <a:endParaRPr lang="en-IN" dirty="0"/>
          </a:p>
        </p:txBody>
      </p:sp>
      <p:sp>
        <p:nvSpPr>
          <p:cNvPr id="3" name="Content Placeholder 2">
            <a:extLst>
              <a:ext uri="{FF2B5EF4-FFF2-40B4-BE49-F238E27FC236}">
                <a16:creationId xmlns:a16="http://schemas.microsoft.com/office/drawing/2014/main" id="{D939FD66-0D75-FA06-A9D0-21EB73A528BF}"/>
              </a:ext>
            </a:extLst>
          </p:cNvPr>
          <p:cNvSpPr>
            <a:spLocks noGrp="1"/>
          </p:cNvSpPr>
          <p:nvPr>
            <p:ph idx="1"/>
          </p:nvPr>
        </p:nvSpPr>
        <p:spPr>
          <a:xfrm>
            <a:off x="1066800" y="1442301"/>
            <a:ext cx="10058400" cy="4592739"/>
          </a:xfrm>
        </p:spPr>
        <p:txBody>
          <a:bodyPr>
            <a:normAutofit fontScale="77500" lnSpcReduction="20000"/>
          </a:bodyPr>
          <a:lstStyle/>
          <a:p>
            <a:pPr marL="0" indent="0" algn="just">
              <a:buNone/>
            </a:pPr>
            <a:r>
              <a:rPr lang="en-US" b="1" i="0" dirty="0">
                <a:effectLst/>
                <a:latin typeface="Lato" panose="020F0502020204030203" pitchFamily="34" charset="0"/>
              </a:rPr>
              <a:t>Strict equality (===): </a:t>
            </a:r>
          </a:p>
          <a:p>
            <a:pPr algn="just"/>
            <a:r>
              <a:rPr lang="en-US" b="0" i="0" dirty="0">
                <a:effectLst/>
                <a:latin typeface="sofia-pro"/>
              </a:rPr>
              <a:t>This operator is used to compare the equality of two operands with type. If both value and type are equal then the condition is true otherwise false.</a:t>
            </a:r>
          </a:p>
          <a:p>
            <a:pPr algn="just"/>
            <a:r>
              <a:rPr lang="en-US" b="1" i="0" dirty="0">
                <a:effectLst/>
                <a:latin typeface="sofia-pro"/>
              </a:rPr>
              <a:t>Syntax:</a:t>
            </a:r>
            <a:endParaRPr lang="en-US" b="0" i="0" dirty="0">
              <a:effectLst/>
              <a:latin typeface="sofia-pro"/>
            </a:endParaRPr>
          </a:p>
          <a:p>
            <a:r>
              <a:rPr lang="en-IN" dirty="0"/>
              <a:t>x === y </a:t>
            </a:r>
          </a:p>
          <a:p>
            <a:r>
              <a:rPr lang="en-US" b="0" i="0" dirty="0">
                <a:effectLst/>
                <a:latin typeface="sofia-pro"/>
              </a:rPr>
              <a:t>Below examples illustrate the </a:t>
            </a:r>
            <a:r>
              <a:rPr lang="en-US" b="1" i="0" dirty="0">
                <a:effectLst/>
                <a:latin typeface="sofia-pro"/>
              </a:rPr>
              <a:t>(===)</a:t>
            </a:r>
            <a:r>
              <a:rPr lang="en-US" b="0" i="0" dirty="0">
                <a:effectLst/>
                <a:latin typeface="sofia-pro"/>
              </a:rPr>
              <a:t> operator in JavaScript:</a:t>
            </a:r>
            <a:endParaRPr lang="en-IN" b="0" i="0" dirty="0">
              <a:effectLst/>
              <a:latin typeface="sofia-pro"/>
            </a:endParaRPr>
          </a:p>
          <a:p>
            <a:r>
              <a:rPr lang="en-IN" b="1" i="0" dirty="0">
                <a:effectLst/>
                <a:latin typeface="sofia-pro"/>
              </a:rPr>
              <a:t>Example 2:</a:t>
            </a:r>
            <a:endParaRPr lang="en-IN" dirty="0">
              <a:latin typeface="sofia-pro"/>
            </a:endParaRPr>
          </a:p>
          <a:p>
            <a:pPr marL="274320" lvl="1" indent="0">
              <a:buNone/>
            </a:pPr>
            <a:r>
              <a:rPr lang="en-IN" dirty="0"/>
              <a:t>// Illustration of (===) operator</a:t>
            </a:r>
          </a:p>
          <a:p>
            <a:pPr marL="274320" lvl="1" indent="0">
              <a:buNone/>
            </a:pPr>
            <a:r>
              <a:rPr lang="en-IN" dirty="0"/>
              <a:t>let obj1 = {'val1': 'value'};</a:t>
            </a:r>
          </a:p>
          <a:p>
            <a:pPr marL="274320" lvl="1" indent="0">
              <a:buNone/>
            </a:pPr>
            <a:r>
              <a:rPr lang="en-IN" dirty="0"/>
              <a:t>let obj2 = {'val2': 'value'};</a:t>
            </a:r>
          </a:p>
          <a:p>
            <a:pPr marL="274320" lvl="1" indent="0">
              <a:buNone/>
            </a:pPr>
            <a:endParaRPr lang="en-IN" dirty="0"/>
          </a:p>
          <a:p>
            <a:pPr marL="274320" lvl="1" indent="0">
              <a:buNone/>
            </a:pPr>
            <a:r>
              <a:rPr lang="en-IN" dirty="0"/>
              <a:t>// Checking of operands</a:t>
            </a:r>
          </a:p>
          <a:p>
            <a:pPr marL="274320" lvl="1" indent="0">
              <a:buNone/>
            </a:pPr>
            <a:r>
              <a:rPr lang="en-IN" dirty="0"/>
              <a:t>console.log(obj1.val1 === 'value’);	//true        </a:t>
            </a:r>
          </a:p>
          <a:p>
            <a:pPr marL="274320" lvl="1" indent="0">
              <a:buNone/>
            </a:pPr>
            <a:r>
              <a:rPr lang="en-IN" dirty="0"/>
              <a:t>console.log(obj1 === obj2);	//false</a:t>
            </a:r>
          </a:p>
          <a:p>
            <a:pPr marL="274320" lvl="1" indent="0">
              <a:buNone/>
            </a:pPr>
            <a:r>
              <a:rPr lang="en-IN" dirty="0"/>
              <a:t>console.log(obj1.val1 === obj2.val2);	//true</a:t>
            </a:r>
          </a:p>
          <a:p>
            <a:pPr marL="274320" lvl="1" indent="0">
              <a:buNone/>
            </a:pPr>
            <a:endParaRPr lang="en-IN" dirty="0"/>
          </a:p>
          <a:p>
            <a:pPr marL="274320" lvl="1" indent="0">
              <a:buNone/>
            </a:pPr>
            <a:r>
              <a:rPr lang="en-IN" dirty="0"/>
              <a:t>// Check against undefined</a:t>
            </a:r>
          </a:p>
          <a:p>
            <a:pPr marL="274320" lvl="1" indent="0">
              <a:buNone/>
            </a:pPr>
            <a:r>
              <a:rPr lang="en-IN" dirty="0"/>
              <a:t>console.log(0 === undefined); 	//false </a:t>
            </a:r>
          </a:p>
          <a:p>
            <a:pPr marL="274320" lvl="1" indent="0">
              <a:buNone/>
            </a:pPr>
            <a:r>
              <a:rPr lang="en-IN" dirty="0"/>
              <a:t>console.log(null === undefined);	//false</a:t>
            </a:r>
          </a:p>
        </p:txBody>
      </p:sp>
    </p:spTree>
    <p:extLst>
      <p:ext uri="{BB962C8B-B14F-4D97-AF65-F5344CB8AC3E}">
        <p14:creationId xmlns:p14="http://schemas.microsoft.com/office/powerpoint/2010/main" val="3293395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548C3-7C2A-988D-A0EE-4A40B45A8D24}"/>
              </a:ext>
            </a:extLst>
          </p:cNvPr>
          <p:cNvSpPr>
            <a:spLocks noGrp="1"/>
          </p:cNvSpPr>
          <p:nvPr>
            <p:ph type="title"/>
          </p:nvPr>
        </p:nvSpPr>
        <p:spPr>
          <a:xfrm>
            <a:off x="1066800" y="642594"/>
            <a:ext cx="10058400" cy="648878"/>
          </a:xfrm>
        </p:spPr>
        <p:txBody>
          <a:bodyPr>
            <a:normAutofit fontScale="90000"/>
          </a:bodyPr>
          <a:lstStyle/>
          <a:p>
            <a:pPr algn="ctr"/>
            <a:r>
              <a:rPr lang="en-IN" b="1" i="0" dirty="0">
                <a:effectLst/>
                <a:latin typeface="Lato" panose="020F0502020204030203" pitchFamily="34" charset="0"/>
              </a:rPr>
              <a:t>Equality Operators</a:t>
            </a:r>
            <a:endParaRPr lang="en-IN" dirty="0"/>
          </a:p>
        </p:txBody>
      </p:sp>
      <p:sp>
        <p:nvSpPr>
          <p:cNvPr id="3" name="Content Placeholder 2">
            <a:extLst>
              <a:ext uri="{FF2B5EF4-FFF2-40B4-BE49-F238E27FC236}">
                <a16:creationId xmlns:a16="http://schemas.microsoft.com/office/drawing/2014/main" id="{00F7435C-2703-BD8B-B4D6-EF94D742632B}"/>
              </a:ext>
            </a:extLst>
          </p:cNvPr>
          <p:cNvSpPr>
            <a:spLocks noGrp="1"/>
          </p:cNvSpPr>
          <p:nvPr>
            <p:ph idx="1"/>
          </p:nvPr>
        </p:nvSpPr>
        <p:spPr>
          <a:xfrm>
            <a:off x="1066800" y="1291472"/>
            <a:ext cx="10058400" cy="4743568"/>
          </a:xfrm>
        </p:spPr>
        <p:txBody>
          <a:bodyPr>
            <a:normAutofit fontScale="77500" lnSpcReduction="20000"/>
          </a:bodyPr>
          <a:lstStyle/>
          <a:p>
            <a:pPr marL="0" indent="0" algn="just">
              <a:buNone/>
            </a:pPr>
            <a:r>
              <a:rPr lang="en-US" b="1" i="0" dirty="0">
                <a:effectLst/>
                <a:latin typeface="Lato" panose="020F0502020204030203" pitchFamily="34" charset="0"/>
              </a:rPr>
              <a:t>Strict inequality (!==): </a:t>
            </a:r>
          </a:p>
          <a:p>
            <a:pPr algn="just"/>
            <a:r>
              <a:rPr lang="en-US" b="0" i="0" dirty="0">
                <a:effectLst/>
                <a:latin typeface="sofia-pro"/>
              </a:rPr>
              <a:t>This operator is used to compare the inequality of two operands with type. If both value and type are not equal then the condition is true otherwise false.</a:t>
            </a:r>
          </a:p>
          <a:p>
            <a:pPr algn="just"/>
            <a:r>
              <a:rPr lang="en-US" b="1" i="0" dirty="0">
                <a:effectLst/>
                <a:latin typeface="sofia-pro"/>
              </a:rPr>
              <a:t>Syntax:</a:t>
            </a:r>
            <a:endParaRPr lang="en-US" b="0" i="0" dirty="0">
              <a:effectLst/>
              <a:latin typeface="sofia-pro"/>
            </a:endParaRPr>
          </a:p>
          <a:p>
            <a:r>
              <a:rPr lang="en-IN" dirty="0"/>
              <a:t>x !== y</a:t>
            </a:r>
          </a:p>
          <a:p>
            <a:r>
              <a:rPr lang="en-US" b="0" i="0" dirty="0">
                <a:effectLst/>
                <a:latin typeface="sofia-pro"/>
              </a:rPr>
              <a:t>Below examples illustrate the </a:t>
            </a:r>
            <a:r>
              <a:rPr lang="en-US" b="1" i="0" dirty="0">
                <a:effectLst/>
                <a:latin typeface="sofia-pro"/>
              </a:rPr>
              <a:t>(!==)</a:t>
            </a:r>
            <a:r>
              <a:rPr lang="en-US" b="0" i="0" dirty="0">
                <a:effectLst/>
                <a:latin typeface="sofia-pro"/>
              </a:rPr>
              <a:t> operator in JavaScript:</a:t>
            </a:r>
            <a:endParaRPr lang="en-IN" b="0" i="0" dirty="0">
              <a:effectLst/>
              <a:latin typeface="sofia-pro"/>
            </a:endParaRPr>
          </a:p>
          <a:p>
            <a:r>
              <a:rPr lang="en-IN" b="1" i="0" dirty="0">
                <a:effectLst/>
                <a:latin typeface="sofia-pro"/>
              </a:rPr>
              <a:t>Example 1:</a:t>
            </a:r>
            <a:endParaRPr lang="en-IN" dirty="0">
              <a:latin typeface="sofia-pro"/>
            </a:endParaRPr>
          </a:p>
          <a:p>
            <a:pPr marL="274320" lvl="1" indent="0">
              <a:buNone/>
            </a:pPr>
            <a:r>
              <a:rPr lang="en-IN" dirty="0"/>
              <a:t>// Illustration of (!==) operator</a:t>
            </a:r>
          </a:p>
          <a:p>
            <a:pPr marL="274320" lvl="1" indent="0">
              <a:buNone/>
            </a:pPr>
            <a:r>
              <a:rPr lang="en-IN" dirty="0"/>
              <a:t>let val1 = 5;</a:t>
            </a:r>
          </a:p>
          <a:p>
            <a:pPr marL="274320" lvl="1" indent="0">
              <a:buNone/>
            </a:pPr>
            <a:r>
              <a:rPr lang="en-IN" dirty="0"/>
              <a:t>let val2 = '5';</a:t>
            </a:r>
          </a:p>
          <a:p>
            <a:pPr marL="274320" lvl="1" indent="0">
              <a:buNone/>
            </a:pPr>
            <a:endParaRPr lang="en-IN" dirty="0"/>
          </a:p>
          <a:p>
            <a:pPr marL="274320" lvl="1" indent="0">
              <a:buNone/>
            </a:pPr>
            <a:r>
              <a:rPr lang="en-IN" dirty="0"/>
              <a:t>// Checking of operands</a:t>
            </a:r>
          </a:p>
          <a:p>
            <a:pPr marL="274320" lvl="1" indent="0">
              <a:buNone/>
            </a:pPr>
            <a:r>
              <a:rPr lang="en-IN" dirty="0"/>
              <a:t>console.log(val1 !== 6);		//true</a:t>
            </a:r>
          </a:p>
          <a:p>
            <a:pPr marL="274320" lvl="1" indent="0">
              <a:buNone/>
            </a:pPr>
            <a:r>
              <a:rPr lang="en-IN" dirty="0"/>
              <a:t>console.log(val2 !== '5’);		//false        </a:t>
            </a:r>
          </a:p>
          <a:p>
            <a:pPr marL="274320" lvl="1" indent="0">
              <a:buNone/>
            </a:pPr>
            <a:r>
              <a:rPr lang="en-IN" dirty="0"/>
              <a:t>console.log(val1 !== val1);	//false</a:t>
            </a:r>
          </a:p>
          <a:p>
            <a:pPr marL="274320" lvl="1" indent="0">
              <a:buNone/>
            </a:pPr>
            <a:endParaRPr lang="en-IN" dirty="0"/>
          </a:p>
          <a:p>
            <a:pPr marL="274320" lvl="1" indent="0">
              <a:buNone/>
            </a:pPr>
            <a:r>
              <a:rPr lang="en-IN" dirty="0"/>
              <a:t>// Check against null and </a:t>
            </a:r>
            <a:r>
              <a:rPr lang="en-IN" dirty="0" err="1"/>
              <a:t>boolean</a:t>
            </a:r>
            <a:r>
              <a:rPr lang="en-IN" dirty="0"/>
              <a:t> value</a:t>
            </a:r>
          </a:p>
          <a:p>
            <a:pPr marL="274320" lvl="1" indent="0">
              <a:buNone/>
            </a:pPr>
            <a:r>
              <a:rPr lang="en-IN" dirty="0"/>
              <a:t>console.log(0 !== false);		//true   </a:t>
            </a:r>
          </a:p>
          <a:p>
            <a:pPr marL="274320" lvl="1" indent="0">
              <a:buNone/>
            </a:pPr>
            <a:r>
              <a:rPr lang="en-IN" dirty="0"/>
              <a:t>console.log(0 !== null);		//true</a:t>
            </a:r>
          </a:p>
        </p:txBody>
      </p:sp>
    </p:spTree>
    <p:extLst>
      <p:ext uri="{BB962C8B-B14F-4D97-AF65-F5344CB8AC3E}">
        <p14:creationId xmlns:p14="http://schemas.microsoft.com/office/powerpoint/2010/main" val="30474084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emplate>TM03457510[[fn=Savon]]</Template>
  <TotalTime>1246</TotalTime>
  <Words>4553</Words>
  <Application>Microsoft Office PowerPoint</Application>
  <PresentationFormat>Widescreen</PresentationFormat>
  <Paragraphs>459</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Courier New</vt:lpstr>
      <vt:lpstr>Garamond</vt:lpstr>
      <vt:lpstr>Lato</vt:lpstr>
      <vt:lpstr>sofia-pro</vt:lpstr>
      <vt:lpstr>Savon</vt:lpstr>
      <vt:lpstr>JavaScript Fundamentals</vt:lpstr>
      <vt:lpstr>JavaScript Comparison Operators</vt:lpstr>
      <vt:lpstr>Equality Operators</vt:lpstr>
      <vt:lpstr>Equality Operators</vt:lpstr>
      <vt:lpstr>Equality Operators</vt:lpstr>
      <vt:lpstr>Equality Operators</vt:lpstr>
      <vt:lpstr>Equality Operators</vt:lpstr>
      <vt:lpstr>Equality Operators</vt:lpstr>
      <vt:lpstr>Equality Operators</vt:lpstr>
      <vt:lpstr>Equality Operators</vt:lpstr>
      <vt:lpstr>Relational Operators</vt:lpstr>
      <vt:lpstr>Relational Operators</vt:lpstr>
      <vt:lpstr>Relational Operators</vt:lpstr>
      <vt:lpstr>Relational Operators</vt:lpstr>
      <vt:lpstr>Relational Operators</vt:lpstr>
      <vt:lpstr>Relational Operators</vt:lpstr>
      <vt:lpstr>Relational Operators</vt:lpstr>
      <vt:lpstr>Relational Operators</vt:lpstr>
      <vt:lpstr>JavaScript Conditional Statements</vt:lpstr>
      <vt:lpstr>JavaScript Conditional Statements</vt:lpstr>
      <vt:lpstr>JavaScript Conditional Statements</vt:lpstr>
      <vt:lpstr>JavaScript Conditional Statements</vt:lpstr>
      <vt:lpstr>JavaScript Conditional Statements</vt:lpstr>
      <vt:lpstr>JavaScript Ternary Operator</vt:lpstr>
      <vt:lpstr>JavaScript Logical Operators</vt:lpstr>
      <vt:lpstr>JavaScript Logical Operators</vt:lpstr>
      <vt:lpstr>JavaScript Nullish Coalescing</vt:lpstr>
      <vt:lpstr>JavaScript Nullish Coalescing</vt:lpstr>
      <vt:lpstr>JavaScript Loops</vt:lpstr>
      <vt:lpstr>JavaScript Loops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Fundamentals</dc:title>
  <dc:creator>Pramod Jana</dc:creator>
  <cp:lastModifiedBy>Pramod Jana</cp:lastModifiedBy>
  <cp:revision>2</cp:revision>
  <dcterms:created xsi:type="dcterms:W3CDTF">2022-12-03T06:46:57Z</dcterms:created>
  <dcterms:modified xsi:type="dcterms:W3CDTF">2022-12-04T03:33:39Z</dcterms:modified>
</cp:coreProperties>
</file>