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6D204A3-7BDD-411C-AA80-BFF6E045527B}" type="datetimeFigureOut">
              <a:rPr lang="en-US" smtClean="0"/>
              <a:t>1/25/2021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03292FF-E1EC-4CD9-B49D-8421EA5EBA29}" type="slidenum">
              <a:rPr lang="en-US" smtClean="0"/>
              <a:t>‹#›</a:t>
            </a:fld>
            <a:endParaRPr lang="en-US"/>
          </a:p>
        </p:txBody>
      </p:sp>
    </p:spTree>
    <p:extLst>
      <p:ext uri="{BB962C8B-B14F-4D97-AF65-F5344CB8AC3E}">
        <p14:creationId xmlns:p14="http://schemas.microsoft.com/office/powerpoint/2010/main" val="291497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204A3-7BDD-411C-AA80-BFF6E045527B}"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3292FF-E1EC-4CD9-B49D-8421EA5EBA29}" type="slidenum">
              <a:rPr lang="en-US" smtClean="0"/>
              <a:t>‹#›</a:t>
            </a:fld>
            <a:endParaRPr lang="en-US"/>
          </a:p>
        </p:txBody>
      </p:sp>
    </p:spTree>
    <p:extLst>
      <p:ext uri="{BB962C8B-B14F-4D97-AF65-F5344CB8AC3E}">
        <p14:creationId xmlns:p14="http://schemas.microsoft.com/office/powerpoint/2010/main" val="373248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D204A3-7BDD-411C-AA80-BFF6E045527B}"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3292FF-E1EC-4CD9-B49D-8421EA5EBA29}" type="slidenum">
              <a:rPr lang="en-US" smtClean="0"/>
              <a:t>‹#›</a:t>
            </a:fld>
            <a:endParaRPr lang="en-US"/>
          </a:p>
        </p:txBody>
      </p:sp>
    </p:spTree>
    <p:extLst>
      <p:ext uri="{BB962C8B-B14F-4D97-AF65-F5344CB8AC3E}">
        <p14:creationId xmlns:p14="http://schemas.microsoft.com/office/powerpoint/2010/main" val="1733267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D204A3-7BDD-411C-AA80-BFF6E045527B}"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3292FF-E1EC-4CD9-B49D-8421EA5EBA29}" type="slidenum">
              <a:rPr lang="en-US" smtClean="0"/>
              <a:t>‹#›</a:t>
            </a:fld>
            <a:endParaRPr lang="en-US"/>
          </a:p>
        </p:txBody>
      </p:sp>
    </p:spTree>
    <p:extLst>
      <p:ext uri="{BB962C8B-B14F-4D97-AF65-F5344CB8AC3E}">
        <p14:creationId xmlns:p14="http://schemas.microsoft.com/office/powerpoint/2010/main" val="719997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204A3-7BDD-411C-AA80-BFF6E045527B}"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3292FF-E1EC-4CD9-B49D-8421EA5EBA29}" type="slidenum">
              <a:rPr lang="en-US" smtClean="0"/>
              <a:t>‹#›</a:t>
            </a:fld>
            <a:endParaRPr lang="en-US"/>
          </a:p>
        </p:txBody>
      </p:sp>
    </p:spTree>
    <p:extLst>
      <p:ext uri="{BB962C8B-B14F-4D97-AF65-F5344CB8AC3E}">
        <p14:creationId xmlns:p14="http://schemas.microsoft.com/office/powerpoint/2010/main" val="1363186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6D204A3-7BDD-411C-AA80-BFF6E045527B}"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3292FF-E1EC-4CD9-B49D-8421EA5EBA29}" type="slidenum">
              <a:rPr lang="en-US" smtClean="0"/>
              <a:t>‹#›</a:t>
            </a:fld>
            <a:endParaRPr lang="en-US"/>
          </a:p>
        </p:txBody>
      </p:sp>
    </p:spTree>
    <p:extLst>
      <p:ext uri="{BB962C8B-B14F-4D97-AF65-F5344CB8AC3E}">
        <p14:creationId xmlns:p14="http://schemas.microsoft.com/office/powerpoint/2010/main" val="1780278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6D204A3-7BDD-411C-AA80-BFF6E045527B}" type="datetimeFigureOut">
              <a:rPr lang="en-US" smtClean="0"/>
              <a:t>1/25/2021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03292FF-E1EC-4CD9-B49D-8421EA5EBA29}" type="slidenum">
              <a:rPr lang="en-US" smtClean="0"/>
              <a:t>‹#›</a:t>
            </a:fld>
            <a:endParaRPr lang="en-US"/>
          </a:p>
        </p:txBody>
      </p:sp>
    </p:spTree>
    <p:extLst>
      <p:ext uri="{BB962C8B-B14F-4D97-AF65-F5344CB8AC3E}">
        <p14:creationId xmlns:p14="http://schemas.microsoft.com/office/powerpoint/2010/main" val="3736038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6D204A3-7BDD-411C-AA80-BFF6E045527B}"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292FF-E1EC-4CD9-B49D-8421EA5EBA29}" type="slidenum">
              <a:rPr lang="en-US" smtClean="0"/>
              <a:t>‹#›</a:t>
            </a:fld>
            <a:endParaRPr lang="en-US"/>
          </a:p>
        </p:txBody>
      </p:sp>
    </p:spTree>
    <p:extLst>
      <p:ext uri="{BB962C8B-B14F-4D97-AF65-F5344CB8AC3E}">
        <p14:creationId xmlns:p14="http://schemas.microsoft.com/office/powerpoint/2010/main" val="350375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6D204A3-7BDD-411C-AA80-BFF6E045527B}"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3292FF-E1EC-4CD9-B49D-8421EA5EBA29}" type="slidenum">
              <a:rPr lang="en-US" smtClean="0"/>
              <a:t>‹#›</a:t>
            </a:fld>
            <a:endParaRPr lang="en-US"/>
          </a:p>
        </p:txBody>
      </p:sp>
    </p:spTree>
    <p:extLst>
      <p:ext uri="{BB962C8B-B14F-4D97-AF65-F5344CB8AC3E}">
        <p14:creationId xmlns:p14="http://schemas.microsoft.com/office/powerpoint/2010/main" val="49845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204A3-7BDD-411C-AA80-BFF6E045527B}"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292FF-E1EC-4CD9-B49D-8421EA5EBA29}" type="slidenum">
              <a:rPr lang="en-US" smtClean="0"/>
              <a:t>‹#›</a:t>
            </a:fld>
            <a:endParaRPr lang="en-US"/>
          </a:p>
        </p:txBody>
      </p:sp>
    </p:spTree>
    <p:extLst>
      <p:ext uri="{BB962C8B-B14F-4D97-AF65-F5344CB8AC3E}">
        <p14:creationId xmlns:p14="http://schemas.microsoft.com/office/powerpoint/2010/main" val="252771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204A3-7BDD-411C-AA80-BFF6E045527B}"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3292FF-E1EC-4CD9-B49D-8421EA5EBA29}" type="slidenum">
              <a:rPr lang="en-US" smtClean="0"/>
              <a:t>‹#›</a:t>
            </a:fld>
            <a:endParaRPr lang="en-US"/>
          </a:p>
        </p:txBody>
      </p:sp>
    </p:spTree>
    <p:extLst>
      <p:ext uri="{BB962C8B-B14F-4D97-AF65-F5344CB8AC3E}">
        <p14:creationId xmlns:p14="http://schemas.microsoft.com/office/powerpoint/2010/main" val="279007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204A3-7BDD-411C-AA80-BFF6E045527B}"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292FF-E1EC-4CD9-B49D-8421EA5EBA29}" type="slidenum">
              <a:rPr lang="en-US" smtClean="0"/>
              <a:t>‹#›</a:t>
            </a:fld>
            <a:endParaRPr lang="en-US"/>
          </a:p>
        </p:txBody>
      </p:sp>
    </p:spTree>
    <p:extLst>
      <p:ext uri="{BB962C8B-B14F-4D97-AF65-F5344CB8AC3E}">
        <p14:creationId xmlns:p14="http://schemas.microsoft.com/office/powerpoint/2010/main" val="164263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204A3-7BDD-411C-AA80-BFF6E045527B}"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3292FF-E1EC-4CD9-B49D-8421EA5EBA29}" type="slidenum">
              <a:rPr lang="en-US" smtClean="0"/>
              <a:t>‹#›</a:t>
            </a:fld>
            <a:endParaRPr lang="en-US"/>
          </a:p>
        </p:txBody>
      </p:sp>
    </p:spTree>
    <p:extLst>
      <p:ext uri="{BB962C8B-B14F-4D97-AF65-F5344CB8AC3E}">
        <p14:creationId xmlns:p14="http://schemas.microsoft.com/office/powerpoint/2010/main" val="237119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204A3-7BDD-411C-AA80-BFF6E045527B}"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3292FF-E1EC-4CD9-B49D-8421EA5EBA29}" type="slidenum">
              <a:rPr lang="en-US" smtClean="0"/>
              <a:t>‹#›</a:t>
            </a:fld>
            <a:endParaRPr lang="en-US"/>
          </a:p>
        </p:txBody>
      </p:sp>
    </p:spTree>
    <p:extLst>
      <p:ext uri="{BB962C8B-B14F-4D97-AF65-F5344CB8AC3E}">
        <p14:creationId xmlns:p14="http://schemas.microsoft.com/office/powerpoint/2010/main" val="2376381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204A3-7BDD-411C-AA80-BFF6E045527B}"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03292FF-E1EC-4CD9-B49D-8421EA5EBA29}" type="slidenum">
              <a:rPr lang="en-US" smtClean="0"/>
              <a:t>‹#›</a:t>
            </a:fld>
            <a:endParaRPr lang="en-US"/>
          </a:p>
        </p:txBody>
      </p:sp>
    </p:spTree>
    <p:extLst>
      <p:ext uri="{BB962C8B-B14F-4D97-AF65-F5344CB8AC3E}">
        <p14:creationId xmlns:p14="http://schemas.microsoft.com/office/powerpoint/2010/main" val="348177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204A3-7BDD-411C-AA80-BFF6E045527B}"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3292FF-E1EC-4CD9-B49D-8421EA5EBA29}" type="slidenum">
              <a:rPr lang="en-US" smtClean="0"/>
              <a:t>‹#›</a:t>
            </a:fld>
            <a:endParaRPr lang="en-US"/>
          </a:p>
        </p:txBody>
      </p:sp>
    </p:spTree>
    <p:extLst>
      <p:ext uri="{BB962C8B-B14F-4D97-AF65-F5344CB8AC3E}">
        <p14:creationId xmlns:p14="http://schemas.microsoft.com/office/powerpoint/2010/main" val="930786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204A3-7BDD-411C-AA80-BFF6E045527B}"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3292FF-E1EC-4CD9-B49D-8421EA5EBA29}" type="slidenum">
              <a:rPr lang="en-US" smtClean="0"/>
              <a:t>‹#›</a:t>
            </a:fld>
            <a:endParaRPr lang="en-US"/>
          </a:p>
        </p:txBody>
      </p:sp>
    </p:spTree>
    <p:extLst>
      <p:ext uri="{BB962C8B-B14F-4D97-AF65-F5344CB8AC3E}">
        <p14:creationId xmlns:p14="http://schemas.microsoft.com/office/powerpoint/2010/main" val="3564283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6D204A3-7BDD-411C-AA80-BFF6E045527B}" type="datetimeFigureOut">
              <a:rPr lang="en-US" smtClean="0"/>
              <a:t>1/25/2021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03292FF-E1EC-4CD9-B49D-8421EA5EBA29}" type="slidenum">
              <a:rPr lang="en-US" smtClean="0"/>
              <a:t>‹#›</a:t>
            </a:fld>
            <a:endParaRPr lang="en-US"/>
          </a:p>
        </p:txBody>
      </p:sp>
    </p:spTree>
    <p:extLst>
      <p:ext uri="{BB962C8B-B14F-4D97-AF65-F5344CB8AC3E}">
        <p14:creationId xmlns:p14="http://schemas.microsoft.com/office/powerpoint/2010/main" val="400000189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vlocity.com/en/Using-Apex-to-Define-Pricing-Logic.html" TargetMode="External"/><Relationship Id="rId2" Type="http://schemas.openxmlformats.org/officeDocument/2006/relationships/hyperlink" Target="https://docs.vlocity.com/en/Glossary.html#UUID-0d7bc3bc-2264-c240-d97f-8be45c86380d_id_idglossaryterm134" TargetMode="External"/><Relationship Id="rId1" Type="http://schemas.openxmlformats.org/officeDocument/2006/relationships/slideLayout" Target="../slideLayouts/slideLayout2.xml"/><Relationship Id="rId6" Type="http://schemas.openxmlformats.org/officeDocument/2006/relationships/hyperlink" Target="https://docs.vlocity.com/en/Creating-a-Constant-in-a-Calculation-Procedure.html" TargetMode="External"/><Relationship Id="rId5" Type="http://schemas.openxmlformats.org/officeDocument/2006/relationships/hyperlink" Target="https://docs.vlocity.com/en/Create-a-Variable-in-a-Calculation-Procedure.html" TargetMode="External"/><Relationship Id="rId4" Type="http://schemas.openxmlformats.org/officeDocument/2006/relationships/hyperlink" Target="https://docs.vlocity.com/en/Declarative-Calculation-Procedure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B012A-03C8-412C-9EA3-95EF7A03A33B}"/>
              </a:ext>
            </a:extLst>
          </p:cNvPr>
          <p:cNvSpPr>
            <a:spLocks noGrp="1"/>
          </p:cNvSpPr>
          <p:nvPr>
            <p:ph type="ctrTitle"/>
          </p:nvPr>
        </p:nvSpPr>
        <p:spPr/>
        <p:txBody>
          <a:bodyPr/>
          <a:lstStyle/>
          <a:p>
            <a:r>
              <a:rPr lang="en-US" dirty="0"/>
              <a:t>Calculation Procedures</a:t>
            </a:r>
            <a:br>
              <a:rPr lang="en-US" dirty="0"/>
            </a:br>
            <a:endParaRPr lang="en-US" dirty="0"/>
          </a:p>
        </p:txBody>
      </p:sp>
      <p:sp>
        <p:nvSpPr>
          <p:cNvPr id="3" name="Subtitle 2">
            <a:extLst>
              <a:ext uri="{FF2B5EF4-FFF2-40B4-BE49-F238E27FC236}">
                <a16:creationId xmlns:a16="http://schemas.microsoft.com/office/drawing/2014/main" id="{B8A653E4-F4F0-4579-B1F6-8DF5A1118DE0}"/>
              </a:ext>
            </a:extLst>
          </p:cNvPr>
          <p:cNvSpPr>
            <a:spLocks noGrp="1"/>
          </p:cNvSpPr>
          <p:nvPr>
            <p:ph type="subTitle" idx="1"/>
          </p:nvPr>
        </p:nvSpPr>
        <p:spPr/>
        <p:txBody>
          <a:bodyPr>
            <a:normAutofit fontScale="85000" lnSpcReduction="20000"/>
          </a:bodyPr>
          <a:lstStyle/>
          <a:p>
            <a:r>
              <a:rPr lang="en-US" dirty="0"/>
              <a:t>A </a:t>
            </a:r>
            <a:r>
              <a:rPr lang="en-US" i="1" dirty="0"/>
              <a:t>calculation procedure</a:t>
            </a:r>
            <a:r>
              <a:rPr lang="en-US" dirty="0"/>
              <a:t> is a series of calculations performed on matrix lookups and user-defined variables and constants. A </a:t>
            </a:r>
            <a:r>
              <a:rPr lang="en-US" i="1" dirty="0"/>
              <a:t>calculation matrix</a:t>
            </a:r>
            <a:r>
              <a:rPr lang="en-US" dirty="0"/>
              <a:t> is a table that looks up information using multiple input dimensions and returns the corresponding output value. Calculation procedures are part of pricing rules.</a:t>
            </a:r>
          </a:p>
          <a:p>
            <a:endParaRPr lang="en-US" dirty="0"/>
          </a:p>
        </p:txBody>
      </p:sp>
    </p:spTree>
    <p:extLst>
      <p:ext uri="{BB962C8B-B14F-4D97-AF65-F5344CB8AC3E}">
        <p14:creationId xmlns:p14="http://schemas.microsoft.com/office/powerpoint/2010/main" val="797247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F014-3136-4957-80D8-7EBA50A0DC13}"/>
              </a:ext>
            </a:extLst>
          </p:cNvPr>
          <p:cNvSpPr>
            <a:spLocks noGrp="1"/>
          </p:cNvSpPr>
          <p:nvPr>
            <p:ph type="title"/>
          </p:nvPr>
        </p:nvSpPr>
        <p:spPr/>
        <p:txBody>
          <a:bodyPr/>
          <a:lstStyle/>
          <a:p>
            <a:r>
              <a:rPr lang="en-US" dirty="0"/>
              <a:t>What's in a Calculation Procedure</a:t>
            </a:r>
          </a:p>
        </p:txBody>
      </p:sp>
      <p:sp>
        <p:nvSpPr>
          <p:cNvPr id="3" name="Content Placeholder 2">
            <a:extLst>
              <a:ext uri="{FF2B5EF4-FFF2-40B4-BE49-F238E27FC236}">
                <a16:creationId xmlns:a16="http://schemas.microsoft.com/office/drawing/2014/main" id="{9E736AB3-D4A5-4D54-8805-EC29D55B75E9}"/>
              </a:ext>
            </a:extLst>
          </p:cNvPr>
          <p:cNvSpPr>
            <a:spLocks noGrp="1"/>
          </p:cNvSpPr>
          <p:nvPr>
            <p:ph idx="1"/>
          </p:nvPr>
        </p:nvSpPr>
        <p:spPr/>
        <p:txBody>
          <a:bodyPr>
            <a:normAutofit fontScale="77500" lnSpcReduction="20000"/>
          </a:bodyPr>
          <a:lstStyle/>
          <a:p>
            <a:pPr marL="0" indent="0">
              <a:buNone/>
            </a:pPr>
            <a:r>
              <a:rPr lang="en-US" dirty="0"/>
              <a:t>A well-formed calculation procedure contains the following elements:</a:t>
            </a:r>
          </a:p>
          <a:p>
            <a:pPr lvl="1"/>
            <a:r>
              <a:rPr lang="en-US" dirty="0"/>
              <a:t>Constants</a:t>
            </a:r>
          </a:p>
          <a:p>
            <a:pPr lvl="2"/>
            <a:r>
              <a:rPr lang="en-US" dirty="0"/>
              <a:t>All the constants you need for each calculation step</a:t>
            </a:r>
          </a:p>
          <a:p>
            <a:pPr lvl="1"/>
            <a:r>
              <a:rPr lang="en-US" dirty="0"/>
              <a:t>Variables</a:t>
            </a:r>
          </a:p>
          <a:p>
            <a:pPr lvl="2"/>
            <a:r>
              <a:rPr lang="en-US" dirty="0"/>
              <a:t>Input variables, all the variables you need for each calculation step and the group key and subgroup key if you're calling a group of matrices all the variables in calculation matrices you call in matrix lookup steps</a:t>
            </a:r>
          </a:p>
          <a:p>
            <a:pPr lvl="1"/>
            <a:r>
              <a:rPr lang="en-US" dirty="0"/>
              <a:t>Calculation steps, including:</a:t>
            </a:r>
          </a:p>
          <a:p>
            <a:pPr lvl="2"/>
            <a:r>
              <a:rPr lang="en-US" dirty="0"/>
              <a:t>Calculations</a:t>
            </a:r>
          </a:p>
          <a:p>
            <a:pPr lvl="3"/>
            <a:r>
              <a:rPr lang="en-US" dirty="0"/>
              <a:t>Each calculation required to get to the correct result of the whole calculation procedure</a:t>
            </a:r>
          </a:p>
          <a:p>
            <a:pPr lvl="2"/>
            <a:r>
              <a:rPr lang="en-US" dirty="0"/>
              <a:t>Matrix lookups</a:t>
            </a:r>
          </a:p>
          <a:p>
            <a:pPr lvl="3"/>
            <a:r>
              <a:rPr lang="en-US" dirty="0"/>
              <a:t>Finds one or more variable values in calculation matrices, based on one or more variable inputs</a:t>
            </a:r>
          </a:p>
          <a:p>
            <a:pPr lvl="1"/>
            <a:r>
              <a:rPr lang="en-US" dirty="0"/>
              <a:t>Aggregation steps (optional)</a:t>
            </a:r>
          </a:p>
          <a:p>
            <a:pPr lvl="2"/>
            <a:r>
              <a:rPr lang="en-US" dirty="0"/>
              <a:t>If this calculation procedure will handle an array of inputs, aggregation steps will perform calculations over the output sets.</a:t>
            </a:r>
          </a:p>
          <a:p>
            <a:endParaRPr lang="en-US" dirty="0"/>
          </a:p>
        </p:txBody>
      </p:sp>
    </p:spTree>
    <p:extLst>
      <p:ext uri="{BB962C8B-B14F-4D97-AF65-F5344CB8AC3E}">
        <p14:creationId xmlns:p14="http://schemas.microsoft.com/office/powerpoint/2010/main" val="1401956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BEE25-0C37-4E57-B231-98D5866DF8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74072B-9E95-467C-BA22-F68E733F8D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63466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AB92-CE64-46C3-A562-0BBC3DD1EE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1E54B1-D8D1-4541-B49B-84C2367B70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49490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5272B-341B-4C5B-BC9F-486469B461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84AAC7-538F-437F-90DF-2BF12EC78E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05843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C716-AF40-442C-A830-CA4F20CECB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E87333-8A3E-4CE7-92C6-6E9A3DD887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92719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7EE4-9E5D-4CB6-B196-1F33091ADF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38C09B-C54B-48E0-A75B-45BE2C9C29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91378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DC86-8E33-49F7-B282-8F0EBA8542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6B6350-0244-47EB-B92E-58A6295A12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26052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384BF-E13A-4F13-8C72-E2A3F1739A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A33863-9678-4775-BCB7-F5AFD414DCF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1277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30E9-BCFF-4758-B57F-E86021B24E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E9CD75-588A-493E-9824-582287B766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55575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C47E-F595-4D5D-88C7-3E646DB704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BFDC5F-32D3-4502-89D2-2FA09934F3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3423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D7C9-FDB1-44BA-8141-5BA8630D6F69}"/>
              </a:ext>
            </a:extLst>
          </p:cNvPr>
          <p:cNvSpPr>
            <a:spLocks noGrp="1"/>
          </p:cNvSpPr>
          <p:nvPr>
            <p:ph type="title"/>
          </p:nvPr>
        </p:nvSpPr>
        <p:spPr/>
        <p:txBody>
          <a:bodyPr/>
          <a:lstStyle/>
          <a:p>
            <a:r>
              <a:rPr lang="en-US" dirty="0"/>
              <a:t>Vlocity Calculations Overview</a:t>
            </a:r>
          </a:p>
        </p:txBody>
      </p:sp>
      <p:sp>
        <p:nvSpPr>
          <p:cNvPr id="3" name="Content Placeholder 2">
            <a:extLst>
              <a:ext uri="{FF2B5EF4-FFF2-40B4-BE49-F238E27FC236}">
                <a16:creationId xmlns:a16="http://schemas.microsoft.com/office/drawing/2014/main" id="{2D1D1147-C1C7-4E0E-BFF1-B5E37D058806}"/>
              </a:ext>
            </a:extLst>
          </p:cNvPr>
          <p:cNvSpPr>
            <a:spLocks noGrp="1"/>
          </p:cNvSpPr>
          <p:nvPr>
            <p:ph idx="1"/>
          </p:nvPr>
        </p:nvSpPr>
        <p:spPr/>
        <p:txBody>
          <a:bodyPr>
            <a:normAutofit lnSpcReduction="10000"/>
          </a:bodyPr>
          <a:lstStyle/>
          <a:p>
            <a:r>
              <a:rPr lang="en-US" dirty="0"/>
              <a:t>Vlocity </a:t>
            </a:r>
            <a:r>
              <a:rPr lang="en-US" i="1" dirty="0"/>
              <a:t>Calculations</a:t>
            </a:r>
            <a:r>
              <a:rPr lang="en-US" dirty="0"/>
              <a:t> automate the creation of complex quotes. Calculation Matrices enable you to create multidimensional lookup matrices. Vlocity calculation procedures provide tools to configure matrix lookups, set variables and constants, and to perform basic math operations. Vlocity Calculations can guide a customer or agent through a series of questions, pull data from various sources, and present one or more customized quotes or eligibility determinations</a:t>
            </a:r>
          </a:p>
          <a:p>
            <a:r>
              <a:rPr lang="en-US" dirty="0"/>
              <a:t>Vlocity Calculations accept input from a Salesforce form, REST API, and OmniScript (in the data JSON). Inputs can come from more than one source. Vlocity Calculations executes a Vlocity Calculations Procedure and returns the result as a proposal or PDF, or as data for populating an OmniScript, form, list, JSON structure, or for calling a REST API.</a:t>
            </a:r>
          </a:p>
        </p:txBody>
      </p:sp>
    </p:spTree>
    <p:extLst>
      <p:ext uri="{BB962C8B-B14F-4D97-AF65-F5344CB8AC3E}">
        <p14:creationId xmlns:p14="http://schemas.microsoft.com/office/powerpoint/2010/main" val="2541865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C5E8-0903-4E85-831A-B45ADD3655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173DE0-3E89-4822-ABC8-39CEC6E279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7015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1A40-21F1-42FF-98EE-38DDDA0EC30B}"/>
              </a:ext>
            </a:extLst>
          </p:cNvPr>
          <p:cNvSpPr>
            <a:spLocks noGrp="1"/>
          </p:cNvSpPr>
          <p:nvPr>
            <p:ph type="title"/>
          </p:nvPr>
        </p:nvSpPr>
        <p:spPr>
          <a:xfrm>
            <a:off x="1154954" y="973668"/>
            <a:ext cx="8761413" cy="706964"/>
          </a:xfrm>
        </p:spPr>
        <p:txBody>
          <a:bodyPr>
            <a:normAutofit/>
          </a:bodyPr>
          <a:lstStyle/>
          <a:p>
            <a:r>
              <a:rPr lang="en-US">
                <a:solidFill>
                  <a:srgbClr val="EBEBEB"/>
                </a:solidFill>
              </a:rPr>
              <a:t>Calculation Matrices</a:t>
            </a:r>
          </a:p>
        </p:txBody>
      </p:sp>
      <p:sp>
        <p:nvSpPr>
          <p:cNvPr id="3" name="Content Placeholder 2">
            <a:extLst>
              <a:ext uri="{FF2B5EF4-FFF2-40B4-BE49-F238E27FC236}">
                <a16:creationId xmlns:a16="http://schemas.microsoft.com/office/drawing/2014/main" id="{079C2EC3-7421-469B-90F5-002FE2E68A33}"/>
              </a:ext>
            </a:extLst>
          </p:cNvPr>
          <p:cNvSpPr>
            <a:spLocks noGrp="1"/>
          </p:cNvSpPr>
          <p:nvPr>
            <p:ph idx="1"/>
          </p:nvPr>
        </p:nvSpPr>
        <p:spPr>
          <a:xfrm>
            <a:off x="1154954" y="2603500"/>
            <a:ext cx="5211979" cy="3416300"/>
          </a:xfrm>
        </p:spPr>
        <p:txBody>
          <a:bodyPr anchor="ctr">
            <a:normAutofit fontScale="77500" lnSpcReduction="20000"/>
          </a:bodyPr>
          <a:lstStyle/>
          <a:p>
            <a:r>
              <a:rPr lang="en-US" dirty="0"/>
              <a:t>Calculation matrices are one of the key elements of a Vlocity rating engine. Vlocity uses calculation matrices to look up inputs, match them to outputs, and provide the outputs to calculation procedures.</a:t>
            </a:r>
          </a:p>
          <a:p>
            <a:endParaRPr lang="en-US" dirty="0"/>
          </a:p>
          <a:p>
            <a:pPr marL="0" indent="0">
              <a:buNone/>
            </a:pPr>
            <a:r>
              <a:rPr lang="en-US" dirty="0"/>
              <a:t>Vlocity offers three styles of calculation matrices you can use based on your business needs:</a:t>
            </a:r>
          </a:p>
          <a:p>
            <a:pPr lvl="1"/>
            <a:r>
              <a:rPr lang="en-US" dirty="0"/>
              <a:t>Standard Calculation Matrix</a:t>
            </a:r>
          </a:p>
          <a:p>
            <a:pPr lvl="1"/>
            <a:r>
              <a:rPr lang="en-US" dirty="0"/>
              <a:t>Grouped Calculation Matrices</a:t>
            </a:r>
          </a:p>
          <a:p>
            <a:pPr lvl="1"/>
            <a:r>
              <a:rPr lang="en-US" dirty="0"/>
              <a:t>Row-Versioned Calculation Matrices</a:t>
            </a:r>
          </a:p>
          <a:p>
            <a:pPr lvl="1"/>
            <a:r>
              <a:rPr lang="en-US" dirty="0"/>
              <a:t>Note</a:t>
            </a:r>
          </a:p>
          <a:p>
            <a:pPr lvl="2"/>
            <a:r>
              <a:rPr lang="en-US" dirty="0"/>
              <a:t>You can't create calculation matrices that are both grouped and row-versioned.</a:t>
            </a:r>
          </a:p>
        </p:txBody>
      </p:sp>
      <p:pic>
        <p:nvPicPr>
          <p:cNvPr id="4" name="Picture 3" descr="Diagram&#10;&#10;Description automatically generated">
            <a:extLst>
              <a:ext uri="{FF2B5EF4-FFF2-40B4-BE49-F238E27FC236}">
                <a16:creationId xmlns:a16="http://schemas.microsoft.com/office/drawing/2014/main" id="{AAF8D71C-61EE-4BF6-B722-45D2D288C099}"/>
              </a:ext>
            </a:extLst>
          </p:cNvPr>
          <p:cNvPicPr>
            <a:picLocks noChangeAspect="1"/>
          </p:cNvPicPr>
          <p:nvPr/>
        </p:nvPicPr>
        <p:blipFill>
          <a:blip r:embed="rId2"/>
          <a:stretch>
            <a:fillRect/>
          </a:stretch>
        </p:blipFill>
        <p:spPr>
          <a:xfrm>
            <a:off x="6798733" y="3006025"/>
            <a:ext cx="4345024" cy="260701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649273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B0DCE-E9DC-4A16-A4E2-ECAFD6AFA648}"/>
              </a:ext>
            </a:extLst>
          </p:cNvPr>
          <p:cNvSpPr>
            <a:spLocks noGrp="1"/>
          </p:cNvSpPr>
          <p:nvPr>
            <p:ph type="title"/>
          </p:nvPr>
        </p:nvSpPr>
        <p:spPr/>
        <p:txBody>
          <a:bodyPr/>
          <a:lstStyle/>
          <a:p>
            <a:r>
              <a:rPr lang="en-US" dirty="0"/>
              <a:t>How Calculation Matrices Work in Context</a:t>
            </a:r>
            <a:br>
              <a:rPr lang="en-US" dirty="0"/>
            </a:br>
            <a:endParaRPr lang="en-US" dirty="0"/>
          </a:p>
        </p:txBody>
      </p:sp>
      <p:sp>
        <p:nvSpPr>
          <p:cNvPr id="3" name="Content Placeholder 2">
            <a:extLst>
              <a:ext uri="{FF2B5EF4-FFF2-40B4-BE49-F238E27FC236}">
                <a16:creationId xmlns:a16="http://schemas.microsoft.com/office/drawing/2014/main" id="{591A314D-15B5-48B8-8BF4-C6FEB3FBB3A5}"/>
              </a:ext>
            </a:extLst>
          </p:cNvPr>
          <p:cNvSpPr>
            <a:spLocks noGrp="1"/>
          </p:cNvSpPr>
          <p:nvPr>
            <p:ph idx="1"/>
          </p:nvPr>
        </p:nvSpPr>
        <p:spPr/>
        <p:txBody>
          <a:bodyPr>
            <a:normAutofit/>
          </a:bodyPr>
          <a:lstStyle/>
          <a:p>
            <a:pPr marL="0" indent="0">
              <a:buNone/>
            </a:pPr>
            <a:r>
              <a:rPr lang="en-US" dirty="0"/>
              <a:t>A calculation matrix is a Vlocity rating table that is structured and stored as follows:</a:t>
            </a:r>
          </a:p>
          <a:p>
            <a:pPr lvl="1"/>
            <a:r>
              <a:rPr lang="en-US" dirty="0"/>
              <a:t>One input column or a set of input columns</a:t>
            </a:r>
          </a:p>
          <a:p>
            <a:pPr lvl="2"/>
            <a:r>
              <a:rPr lang="en-US" dirty="0"/>
              <a:t>Input column header names must match inputs, such as attributes and remote options</a:t>
            </a:r>
          </a:p>
          <a:p>
            <a:pPr lvl="2"/>
            <a:r>
              <a:rPr lang="en-US" dirty="0"/>
              <a:t>Each input or set of inputs must be unique</a:t>
            </a:r>
          </a:p>
          <a:p>
            <a:pPr lvl="2"/>
            <a:r>
              <a:rPr lang="en-US" dirty="0"/>
              <a:t>Vlocity stores all input column header names and all input data in one JSON</a:t>
            </a:r>
          </a:p>
          <a:p>
            <a:pPr lvl="1"/>
            <a:r>
              <a:rPr lang="en-US" dirty="0"/>
              <a:t>One output column or a set of output columns</a:t>
            </a:r>
          </a:p>
          <a:p>
            <a:pPr lvl="2"/>
            <a:r>
              <a:rPr lang="en-US" dirty="0"/>
              <a:t>Outputs and sets of outputs don't need to be unique</a:t>
            </a:r>
          </a:p>
          <a:p>
            <a:pPr lvl="2"/>
            <a:r>
              <a:rPr lang="en-US" dirty="0"/>
              <a:t>Vlocity stores all output column header names and all output data in one JSON</a:t>
            </a:r>
          </a:p>
          <a:p>
            <a:endParaRPr lang="en-US" dirty="0"/>
          </a:p>
        </p:txBody>
      </p:sp>
    </p:spTree>
    <p:extLst>
      <p:ext uri="{BB962C8B-B14F-4D97-AF65-F5344CB8AC3E}">
        <p14:creationId xmlns:p14="http://schemas.microsoft.com/office/powerpoint/2010/main" val="2116045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A4D9-C51F-49B0-B5A6-C6E41428EA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0A6573-8638-4A3A-8AB9-D8C0770ACCBB}"/>
              </a:ext>
            </a:extLst>
          </p:cNvPr>
          <p:cNvSpPr>
            <a:spLocks noGrp="1"/>
          </p:cNvSpPr>
          <p:nvPr>
            <p:ph idx="1"/>
          </p:nvPr>
        </p:nvSpPr>
        <p:spPr/>
        <p:txBody>
          <a:bodyPr>
            <a:normAutofit fontScale="92500" lnSpcReduction="20000"/>
          </a:bodyPr>
          <a:lstStyle/>
          <a:p>
            <a:r>
              <a:rPr lang="en-US" dirty="0"/>
              <a:t>You can have multiple versions of the same calculation matrix enabled at the same time. Vlocity uses the start date/time, end date/time, and priority (highest number is highest priority, so 2 is higher priority than 1) to determine which version of the matrix to use.</a:t>
            </a:r>
          </a:p>
          <a:p>
            <a:endParaRPr lang="en-US" dirty="0"/>
          </a:p>
          <a:p>
            <a:r>
              <a:rPr lang="en-US" dirty="0"/>
              <a:t>If the start date/time of one version of a calculation matrix overlaps the end date/time of another calculation matrix, you can set priorities on them to enable Vlocity to determine which one to use. If a call to a calculation matrix specifies an effective date, Vlocity uses that date to find the correct matrix. If a date isn't specified, Vlocity uses today as the effective date.</a:t>
            </a:r>
          </a:p>
          <a:p>
            <a:endParaRPr lang="en-US" dirty="0"/>
          </a:p>
          <a:p>
            <a:r>
              <a:rPr lang="en-US" dirty="0"/>
              <a:t>The call to the calculation matrix finds the right hash, matches the input, unpacks the output JSON, finds the correct output, and returns it.</a:t>
            </a:r>
          </a:p>
          <a:p>
            <a:endParaRPr lang="en-US" dirty="0"/>
          </a:p>
        </p:txBody>
      </p:sp>
    </p:spTree>
    <p:extLst>
      <p:ext uri="{BB962C8B-B14F-4D97-AF65-F5344CB8AC3E}">
        <p14:creationId xmlns:p14="http://schemas.microsoft.com/office/powerpoint/2010/main" val="2398449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3A0F-782E-485A-8BE6-4923BBDA38EA}"/>
              </a:ext>
            </a:extLst>
          </p:cNvPr>
          <p:cNvSpPr>
            <a:spLocks noGrp="1"/>
          </p:cNvSpPr>
          <p:nvPr>
            <p:ph type="title"/>
          </p:nvPr>
        </p:nvSpPr>
        <p:spPr/>
        <p:txBody>
          <a:bodyPr/>
          <a:lstStyle/>
          <a:p>
            <a:r>
              <a:rPr lang="en-US" dirty="0"/>
              <a:t>Wildcards</a:t>
            </a:r>
          </a:p>
        </p:txBody>
      </p:sp>
      <p:sp>
        <p:nvSpPr>
          <p:cNvPr id="3" name="Content Placeholder 2">
            <a:extLst>
              <a:ext uri="{FF2B5EF4-FFF2-40B4-BE49-F238E27FC236}">
                <a16:creationId xmlns:a16="http://schemas.microsoft.com/office/drawing/2014/main" id="{5D1B0878-7419-4C77-952B-4B25BB7D1B17}"/>
              </a:ext>
            </a:extLst>
          </p:cNvPr>
          <p:cNvSpPr>
            <a:spLocks noGrp="1"/>
          </p:cNvSpPr>
          <p:nvPr>
            <p:ph idx="1"/>
          </p:nvPr>
        </p:nvSpPr>
        <p:spPr/>
        <p:txBody>
          <a:bodyPr>
            <a:normAutofit fontScale="92500" lnSpcReduction="20000"/>
          </a:bodyPr>
          <a:lstStyle/>
          <a:p>
            <a:r>
              <a:rPr lang="en-US" dirty="0"/>
              <a:t>Starting in Winter '20, you can make it possible for calculation procedures and other Vlocity features that call calculation matrices to use a wildcard in place of a value for one column.</a:t>
            </a:r>
          </a:p>
          <a:p>
            <a:endParaRPr lang="en-US" dirty="0"/>
          </a:p>
          <a:p>
            <a:r>
              <a:rPr lang="en-US" dirty="0"/>
              <a:t>You set up your wildcard column when you first create your calculation matrix. So you need to know the exact name of the column and the value of the wildcard.</a:t>
            </a:r>
          </a:p>
          <a:p>
            <a:pPr lvl="1"/>
            <a:r>
              <a:rPr lang="en-US" dirty="0"/>
              <a:t>For the State example, the column name and value can be:</a:t>
            </a:r>
          </a:p>
          <a:p>
            <a:pPr lvl="2"/>
            <a:r>
              <a:rPr lang="en-US" dirty="0"/>
              <a:t>Wildcard Column: state</a:t>
            </a:r>
          </a:p>
          <a:p>
            <a:pPr lvl="2"/>
            <a:r>
              <a:rPr lang="en-US" dirty="0"/>
              <a:t>Wildcard Value: ALL</a:t>
            </a:r>
          </a:p>
          <a:p>
            <a:pPr lvl="1"/>
            <a:r>
              <a:rPr lang="en-US" dirty="0"/>
              <a:t>Wildcard columns work in standard, grouped, and row-versioned calculation matrices.</a:t>
            </a:r>
          </a:p>
          <a:p>
            <a:endParaRPr lang="en-US" dirty="0"/>
          </a:p>
        </p:txBody>
      </p:sp>
    </p:spTree>
    <p:extLst>
      <p:ext uri="{BB962C8B-B14F-4D97-AF65-F5344CB8AC3E}">
        <p14:creationId xmlns:p14="http://schemas.microsoft.com/office/powerpoint/2010/main" val="428908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3BFC-E07E-451D-B13E-F43395F73306}"/>
              </a:ext>
            </a:extLst>
          </p:cNvPr>
          <p:cNvSpPr>
            <a:spLocks noGrp="1"/>
          </p:cNvSpPr>
          <p:nvPr>
            <p:ph type="title"/>
          </p:nvPr>
        </p:nvSpPr>
        <p:spPr/>
        <p:txBody>
          <a:bodyPr/>
          <a:lstStyle/>
          <a:p>
            <a:r>
              <a:rPr lang="en-US" dirty="0"/>
              <a:t>Calculation Procedures Overview</a:t>
            </a:r>
          </a:p>
        </p:txBody>
      </p:sp>
      <p:sp>
        <p:nvSpPr>
          <p:cNvPr id="3" name="Content Placeholder 2">
            <a:extLst>
              <a:ext uri="{FF2B5EF4-FFF2-40B4-BE49-F238E27FC236}">
                <a16:creationId xmlns:a16="http://schemas.microsoft.com/office/drawing/2014/main" id="{0A33DE96-1D1A-44B4-AD23-9A6DCA4440AC}"/>
              </a:ext>
            </a:extLst>
          </p:cNvPr>
          <p:cNvSpPr>
            <a:spLocks noGrp="1"/>
          </p:cNvSpPr>
          <p:nvPr>
            <p:ph idx="1"/>
          </p:nvPr>
        </p:nvSpPr>
        <p:spPr/>
        <p:txBody>
          <a:bodyPr>
            <a:normAutofit fontScale="77500" lnSpcReduction="20000"/>
          </a:bodyPr>
          <a:lstStyle/>
          <a:p>
            <a:pPr marL="0" indent="0">
              <a:buNone/>
            </a:pPr>
            <a:r>
              <a:rPr lang="en-US" dirty="0"/>
              <a:t>A </a:t>
            </a:r>
            <a:r>
              <a:rPr lang="en-US" dirty="0">
                <a:hlinkClick r:id="rId2"/>
              </a:rPr>
              <a:t>Calculation Procedure</a:t>
            </a:r>
            <a:r>
              <a:rPr lang="en-US" dirty="0"/>
              <a:t> is a series of calculations performed using matrix lookups and user-defined variables and constants. A calculation procedure can call Apex classes for pre- and post-calculation custom logic. Calculation procedures are part of pricing rules.</a:t>
            </a:r>
          </a:p>
          <a:p>
            <a:endParaRPr lang="en-US" dirty="0"/>
          </a:p>
          <a:p>
            <a:pPr marL="0" indent="0">
              <a:buNone/>
            </a:pPr>
            <a:r>
              <a:rPr lang="en-US" dirty="0"/>
              <a:t>There are two types of calculation procedures:</a:t>
            </a:r>
          </a:p>
          <a:p>
            <a:pPr lvl="1"/>
            <a:r>
              <a:rPr lang="en-US" dirty="0">
                <a:hlinkClick r:id="rId3" tooltip="Using Apex to Define Pricing Logic"/>
              </a:rPr>
              <a:t>Class-based</a:t>
            </a:r>
            <a:r>
              <a:rPr lang="en-US" dirty="0"/>
              <a:t>: Pricing logic is written in an Apex class.</a:t>
            </a:r>
          </a:p>
          <a:p>
            <a:pPr lvl="1"/>
            <a:r>
              <a:rPr lang="en-US" dirty="0">
                <a:hlinkClick r:id="rId4" tooltip="Declarative Calculation Procedures"/>
              </a:rPr>
              <a:t>Declarative</a:t>
            </a:r>
            <a:r>
              <a:rPr lang="en-US" dirty="0"/>
              <a:t>: Pricing logic is implemented using matrix lookups, </a:t>
            </a:r>
            <a:r>
              <a:rPr lang="en-US" dirty="0">
                <a:hlinkClick r:id="rId5" tooltip="Creating a Variable in a Calculation Procedure"/>
              </a:rPr>
              <a:t>variables</a:t>
            </a:r>
            <a:r>
              <a:rPr lang="en-US" dirty="0"/>
              <a:t>, </a:t>
            </a:r>
            <a:r>
              <a:rPr lang="en-US" dirty="0">
                <a:hlinkClick r:id="rId6" tooltip="Creating a Constant in a Calculation Procedure"/>
              </a:rPr>
              <a:t>constants</a:t>
            </a:r>
            <a:r>
              <a:rPr lang="en-US" dirty="0"/>
              <a:t>, and basic math operations.</a:t>
            </a:r>
          </a:p>
          <a:p>
            <a:endParaRPr lang="en-US" dirty="0"/>
          </a:p>
          <a:p>
            <a:pPr marL="0" indent="0">
              <a:buNone/>
            </a:pPr>
            <a:r>
              <a:rPr lang="en-US" dirty="0"/>
              <a:t>Declarative calculation procedures are associated with DataRaptor mappings. Declarative calculation procedures use DataRaptors to read and save data from Salesforce objects. You can add variables from the DataRaptor extract, such as Original Price (Currency) and Quantity (Number). For example, you can add a currency variable named </a:t>
            </a:r>
            <a:r>
              <a:rPr lang="en-US" dirty="0" err="1"/>
              <a:t>UnitPrice</a:t>
            </a:r>
            <a:r>
              <a:rPr lang="en-US" dirty="0"/>
              <a:t> as a calculation output that can be used in a DataRaptor load to update a field in a Salesforce object.</a:t>
            </a:r>
          </a:p>
        </p:txBody>
      </p:sp>
    </p:spTree>
    <p:extLst>
      <p:ext uri="{BB962C8B-B14F-4D97-AF65-F5344CB8AC3E}">
        <p14:creationId xmlns:p14="http://schemas.microsoft.com/office/powerpoint/2010/main" val="1804232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DC2F-9785-42A5-B6C2-9FC39E21A3CA}"/>
              </a:ext>
            </a:extLst>
          </p:cNvPr>
          <p:cNvSpPr>
            <a:spLocks noGrp="1"/>
          </p:cNvSpPr>
          <p:nvPr>
            <p:ph type="title"/>
          </p:nvPr>
        </p:nvSpPr>
        <p:spPr/>
        <p:txBody>
          <a:bodyPr/>
          <a:lstStyle/>
          <a:p>
            <a:r>
              <a:rPr lang="en-US" dirty="0"/>
              <a:t>Calculation Procedures Overview</a:t>
            </a:r>
          </a:p>
        </p:txBody>
      </p:sp>
      <p:sp>
        <p:nvSpPr>
          <p:cNvPr id="3" name="Content Placeholder 2">
            <a:extLst>
              <a:ext uri="{FF2B5EF4-FFF2-40B4-BE49-F238E27FC236}">
                <a16:creationId xmlns:a16="http://schemas.microsoft.com/office/drawing/2014/main" id="{F780C297-74A9-475D-A103-5AD89CDCDF76}"/>
              </a:ext>
            </a:extLst>
          </p:cNvPr>
          <p:cNvSpPr>
            <a:spLocks noGrp="1"/>
          </p:cNvSpPr>
          <p:nvPr>
            <p:ph idx="1"/>
          </p:nvPr>
        </p:nvSpPr>
        <p:spPr/>
        <p:txBody>
          <a:bodyPr>
            <a:normAutofit fontScale="77500" lnSpcReduction="20000"/>
          </a:bodyPr>
          <a:lstStyle/>
          <a:p>
            <a:pPr marL="0" indent="0">
              <a:buNone/>
            </a:pPr>
            <a:r>
              <a:rPr lang="en-US" dirty="0"/>
              <a:t>A calculation procedure can use two types of steps.</a:t>
            </a:r>
          </a:p>
          <a:p>
            <a:pPr lvl="1"/>
            <a:r>
              <a:rPr lang="en-US" dirty="0"/>
              <a:t>Matrix: If you have enabled Calculation Matrices, a calculation procedure can include a Calculation Matrix in the calculation steps.</a:t>
            </a:r>
          </a:p>
          <a:p>
            <a:pPr lvl="1"/>
            <a:r>
              <a:rPr lang="en-US" dirty="0"/>
              <a:t>Formula: For example, you can specify the </a:t>
            </a:r>
            <a:r>
              <a:rPr lang="en-US" dirty="0" err="1"/>
              <a:t>UnitPrice</a:t>
            </a:r>
            <a:r>
              <a:rPr lang="en-US" dirty="0"/>
              <a:t> variable as output. If you are using DataRaptor mappings, the calculation procedure output variable name must match the DataRaptor Load input variable name</a:t>
            </a:r>
          </a:p>
          <a:p>
            <a:endParaRPr lang="en-US" dirty="0"/>
          </a:p>
          <a:p>
            <a:pPr marL="0" indent="0">
              <a:buNone/>
            </a:pPr>
            <a:r>
              <a:rPr lang="en-US" dirty="0"/>
              <a:t>	Each step in a Calculation Procedure can have a condition that must be met in order for the step to be executed.</a:t>
            </a:r>
          </a:p>
          <a:p>
            <a:pPr marL="0" indent="0">
              <a:buNone/>
            </a:pPr>
            <a:endParaRPr lang="en-US" dirty="0"/>
          </a:p>
          <a:p>
            <a:pPr marL="0" indent="0">
              <a:buNone/>
            </a:pPr>
            <a:r>
              <a:rPr lang="en-US" dirty="0"/>
              <a:t>	In the Preprocessor Class Name section of the calculation procedure, you must specify the class that implements a </a:t>
            </a:r>
            <a:r>
              <a:rPr lang="en-US" dirty="0" err="1"/>
              <a:t>nameSpace.VlocityOpenInterface</a:t>
            </a:r>
            <a:r>
              <a:rPr lang="en-US" dirty="0"/>
              <a:t> calculation method.</a:t>
            </a:r>
          </a:p>
          <a:p>
            <a:pPr marL="0" indent="0">
              <a:buNone/>
            </a:pPr>
            <a:endParaRPr lang="en-US" dirty="0"/>
          </a:p>
          <a:p>
            <a:pPr marL="0" indent="0">
              <a:buNone/>
            </a:pPr>
            <a:r>
              <a:rPr lang="en-US" dirty="0"/>
              <a:t>	To include the output from a calculation step in the final output, select </a:t>
            </a:r>
            <a:r>
              <a:rPr lang="en-US" b="1" dirty="0"/>
              <a:t>Include in output</a:t>
            </a:r>
            <a:r>
              <a:rPr lang="en-US" dirty="0"/>
              <a:t>.</a:t>
            </a:r>
          </a:p>
          <a:p>
            <a:endParaRPr lang="en-US" dirty="0"/>
          </a:p>
        </p:txBody>
      </p:sp>
    </p:spTree>
    <p:extLst>
      <p:ext uri="{BB962C8B-B14F-4D97-AF65-F5344CB8AC3E}">
        <p14:creationId xmlns:p14="http://schemas.microsoft.com/office/powerpoint/2010/main" val="1673005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66FF-B670-42BF-A669-38D91DEDF525}"/>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b="0" i="0" kern="1200">
                <a:solidFill>
                  <a:srgbClr val="EBEBEB"/>
                </a:solidFill>
                <a:latin typeface="+mj-lt"/>
                <a:ea typeface="+mj-ea"/>
                <a:cs typeface="+mj-cs"/>
              </a:rPr>
              <a:t>Functions for Calculation Procedures</a:t>
            </a:r>
          </a:p>
        </p:txBody>
      </p:sp>
      <p:sp>
        <p:nvSpPr>
          <p:cNvPr id="5" name="Rectangle 1">
            <a:extLst>
              <a:ext uri="{FF2B5EF4-FFF2-40B4-BE49-F238E27FC236}">
                <a16:creationId xmlns:a16="http://schemas.microsoft.com/office/drawing/2014/main" id="{3CF79F99-B24F-4F9D-9B82-67DC2C59F7AC}"/>
              </a:ext>
            </a:extLst>
          </p:cNvPr>
          <p:cNvSpPr>
            <a:spLocks noChangeArrowheads="1"/>
          </p:cNvSpPr>
          <p:nvPr/>
        </p:nvSpPr>
        <p:spPr bwMode="auto">
          <a:xfrm>
            <a:off x="2696065" y="2433687"/>
            <a:ext cx="7220301" cy="99531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spcBef>
                <a:spcPts val="1000"/>
              </a:spcBef>
              <a:spcAft>
                <a:spcPts val="0"/>
              </a:spcAft>
              <a:buClr>
                <a:schemeClr val="accent1"/>
              </a:buClr>
              <a:buSzPct val="80000"/>
              <a:buFont typeface="Wingdings 3" charset="2"/>
              <a:buChar char=""/>
              <a:tabLst/>
            </a:pPr>
            <a:r>
              <a:rPr kumimoji="0" lang="en-US" altLang="en-US" sz="1600" u="none" strike="noStrike" cap="none" normalizeH="0" baseline="0" dirty="0">
                <a:ln>
                  <a:noFill/>
                </a:ln>
                <a:solidFill>
                  <a:schemeClr val="tx1">
                    <a:lumMod val="75000"/>
                    <a:lumOff val="25000"/>
                  </a:schemeClr>
                </a:solidFill>
                <a:effectLst/>
                <a:latin typeface="+mn-lt"/>
              </a:rPr>
              <a:t>For aggregation steps, the following functions are supported.</a:t>
            </a:r>
          </a:p>
          <a:p>
            <a:pPr marL="0" marR="0" lvl="0" indent="0" eaLnBrk="1" fontAlgn="base" hangingPunct="1">
              <a:spcBef>
                <a:spcPts val="1000"/>
              </a:spcBef>
              <a:spcAft>
                <a:spcPts val="0"/>
              </a:spcAft>
              <a:buClr>
                <a:schemeClr val="accent1"/>
              </a:buClr>
              <a:buSzPct val="80000"/>
              <a:buFont typeface="Wingdings 3" charset="2"/>
              <a:buChar char=""/>
              <a:tabLst/>
            </a:pPr>
            <a:endParaRPr kumimoji="0" lang="en-US" altLang="en-US" sz="1600" u="none" strike="noStrike" cap="none" normalizeH="0" baseline="0" dirty="0">
              <a:ln>
                <a:noFill/>
              </a:ln>
              <a:solidFill>
                <a:schemeClr val="tx1">
                  <a:lumMod val="75000"/>
                  <a:lumOff val="25000"/>
                </a:schemeClr>
              </a:solidFill>
              <a:effectLst/>
              <a:latin typeface="+mn-lt"/>
            </a:endParaRPr>
          </a:p>
        </p:txBody>
      </p:sp>
      <p:graphicFrame>
        <p:nvGraphicFramePr>
          <p:cNvPr id="4" name="Content Placeholder 3">
            <a:extLst>
              <a:ext uri="{FF2B5EF4-FFF2-40B4-BE49-F238E27FC236}">
                <a16:creationId xmlns:a16="http://schemas.microsoft.com/office/drawing/2014/main" id="{575E115B-C596-4D35-96F9-D19B4D27F971}"/>
              </a:ext>
            </a:extLst>
          </p:cNvPr>
          <p:cNvGraphicFramePr>
            <a:graphicFrameLocks noGrp="1"/>
          </p:cNvGraphicFramePr>
          <p:nvPr>
            <p:ph idx="1"/>
            <p:extLst>
              <p:ext uri="{D42A27DB-BD31-4B8C-83A1-F6EECF244321}">
                <p14:modId xmlns:p14="http://schemas.microsoft.com/office/powerpoint/2010/main" val="971215558"/>
              </p:ext>
            </p:extLst>
          </p:nvPr>
        </p:nvGraphicFramePr>
        <p:xfrm>
          <a:off x="1154954" y="3042501"/>
          <a:ext cx="10449442" cy="2976474"/>
        </p:xfrm>
        <a:graphic>
          <a:graphicData uri="http://schemas.openxmlformats.org/drawingml/2006/table">
            <a:tbl>
              <a:tblPr firstRow="1" bandRow="1">
                <a:noFill/>
              </a:tblPr>
              <a:tblGrid>
                <a:gridCol w="1780620">
                  <a:extLst>
                    <a:ext uri="{9D8B030D-6E8A-4147-A177-3AD203B41FA5}">
                      <a16:colId xmlns:a16="http://schemas.microsoft.com/office/drawing/2014/main" val="1856377332"/>
                    </a:ext>
                  </a:extLst>
                </a:gridCol>
                <a:gridCol w="4306886">
                  <a:extLst>
                    <a:ext uri="{9D8B030D-6E8A-4147-A177-3AD203B41FA5}">
                      <a16:colId xmlns:a16="http://schemas.microsoft.com/office/drawing/2014/main" val="585541851"/>
                    </a:ext>
                  </a:extLst>
                </a:gridCol>
                <a:gridCol w="4361936">
                  <a:extLst>
                    <a:ext uri="{9D8B030D-6E8A-4147-A177-3AD203B41FA5}">
                      <a16:colId xmlns:a16="http://schemas.microsoft.com/office/drawing/2014/main" val="706337992"/>
                    </a:ext>
                  </a:extLst>
                </a:gridCol>
              </a:tblGrid>
              <a:tr h="429166">
                <a:tc>
                  <a:txBody>
                    <a:bodyPr/>
                    <a:lstStyle/>
                    <a:p>
                      <a:pPr algn="l" fontAlgn="t"/>
                      <a:r>
                        <a:rPr lang="en-US" sz="1600" b="0" cap="none" spc="0">
                          <a:solidFill>
                            <a:schemeClr val="tx1"/>
                          </a:solidFill>
                          <a:effectLst/>
                        </a:rPr>
                        <a:t>Function</a:t>
                      </a:r>
                    </a:p>
                  </a:txBody>
                  <a:tcPr marL="72104" marR="72104" marT="72681" marB="72681">
                    <a:lnL w="12700" cmpd="sng">
                      <a:noFill/>
                    </a:lnL>
                    <a:lnR w="12700" cmpd="sng">
                      <a:noFill/>
                    </a:lnR>
                    <a:lnT w="28575" cap="flat" cmpd="sng" algn="ctr">
                      <a:solidFill>
                        <a:schemeClr val="tx1"/>
                      </a:solidFill>
                      <a:prstDash val="solid"/>
                    </a:lnT>
                    <a:lnB w="38100" cmpd="sng">
                      <a:noFill/>
                    </a:lnB>
                    <a:noFill/>
                  </a:tcPr>
                </a:tc>
                <a:tc>
                  <a:txBody>
                    <a:bodyPr/>
                    <a:lstStyle/>
                    <a:p>
                      <a:pPr algn="l" fontAlgn="t"/>
                      <a:r>
                        <a:rPr lang="en-US" sz="1600" b="0" cap="none" spc="0" dirty="0">
                          <a:solidFill>
                            <a:schemeClr val="tx1"/>
                          </a:solidFill>
                          <a:effectLst/>
                        </a:rPr>
                        <a:t>Description</a:t>
                      </a:r>
                    </a:p>
                  </a:txBody>
                  <a:tcPr marL="72104" marR="72104" marT="72681" marB="72681">
                    <a:lnL w="12700" cmpd="sng">
                      <a:noFill/>
                    </a:lnL>
                    <a:lnR w="12700" cmpd="sng">
                      <a:noFill/>
                    </a:lnR>
                    <a:lnT w="28575" cap="flat" cmpd="sng" algn="ctr">
                      <a:solidFill>
                        <a:schemeClr val="tx1"/>
                      </a:solidFill>
                      <a:prstDash val="solid"/>
                    </a:lnT>
                    <a:lnB w="38100" cmpd="sng">
                      <a:noFill/>
                    </a:lnB>
                    <a:noFill/>
                  </a:tcPr>
                </a:tc>
                <a:tc>
                  <a:txBody>
                    <a:bodyPr/>
                    <a:lstStyle/>
                    <a:p>
                      <a:pPr algn="l" fontAlgn="t"/>
                      <a:r>
                        <a:rPr lang="en-US" sz="1600" b="0" cap="none" spc="0">
                          <a:solidFill>
                            <a:schemeClr val="tx1"/>
                          </a:solidFill>
                          <a:effectLst/>
                        </a:rPr>
                        <a:t>Example</a:t>
                      </a:r>
                    </a:p>
                  </a:txBody>
                  <a:tcPr marL="72104" marR="72104" marT="72681" marB="72681">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4001316580"/>
                  </a:ext>
                </a:extLst>
              </a:tr>
              <a:tr h="671437">
                <a:tc>
                  <a:txBody>
                    <a:bodyPr/>
                    <a:lstStyle/>
                    <a:p>
                      <a:pPr fontAlgn="t"/>
                      <a:r>
                        <a:rPr lang="en-US" sz="1600" cap="none" spc="0">
                          <a:solidFill>
                            <a:schemeClr val="tx1"/>
                          </a:solidFill>
                          <a:effectLst/>
                        </a:rPr>
                        <a:t>AVG</a:t>
                      </a:r>
                    </a:p>
                  </a:txBody>
                  <a:tcPr marL="72104" marR="72104" marT="72681" marB="72681">
                    <a:lnL w="28575" cap="flat" cmpd="sng" algn="ctr">
                      <a:noFill/>
                      <a:prstDash val="solid"/>
                    </a:lnL>
                    <a:lnR w="12700" cmpd="sng">
                      <a:noFill/>
                      <a:prstDash val="solid"/>
                    </a:lnR>
                    <a:lnT w="38100" cmpd="sng">
                      <a:noFill/>
                    </a:lnT>
                    <a:lnB w="12700" cap="flat" cmpd="sng" algn="ctr">
                      <a:noFill/>
                      <a:prstDash val="solid"/>
                    </a:lnB>
                    <a:noFill/>
                  </a:tcPr>
                </a:tc>
                <a:tc>
                  <a:txBody>
                    <a:bodyPr/>
                    <a:lstStyle/>
                    <a:p>
                      <a:pPr fontAlgn="t"/>
                      <a:r>
                        <a:rPr lang="en-US" sz="1600" cap="none" spc="0">
                          <a:solidFill>
                            <a:schemeClr val="tx1"/>
                          </a:solidFill>
                          <a:effectLst/>
                        </a:rPr>
                        <a:t>Average of list of values.</a:t>
                      </a:r>
                    </a:p>
                  </a:txBody>
                  <a:tcPr marL="72104" marR="72104" marT="72681" marB="72681">
                    <a:lnL w="12700" cmpd="sng">
                      <a:noFill/>
                      <a:prstDash val="solid"/>
                    </a:lnL>
                    <a:lnR w="12700" cmpd="sng">
                      <a:noFill/>
                      <a:prstDash val="solid"/>
                    </a:lnR>
                    <a:lnT w="38100" cmpd="sng">
                      <a:noFill/>
                    </a:lnT>
                    <a:lnB w="12700" cap="flat" cmpd="sng" algn="ctr">
                      <a:noFill/>
                      <a:prstDash val="solid"/>
                    </a:lnB>
                    <a:noFill/>
                  </a:tcPr>
                </a:tc>
                <a:tc>
                  <a:txBody>
                    <a:bodyPr/>
                    <a:lstStyle/>
                    <a:p>
                      <a:pPr fontAlgn="t"/>
                      <a:r>
                        <a:rPr lang="en-US" sz="1600" cap="none" spc="0">
                          <a:solidFill>
                            <a:schemeClr val="tx1"/>
                          </a:solidFill>
                          <a:effectLst/>
                        </a:rPr>
                        <a:t>AVG(1,2,3,4,5,6,7,8,9,10) returns 5.5</a:t>
                      </a:r>
                    </a:p>
                  </a:txBody>
                  <a:tcPr marL="72104" marR="72104" marT="72681" marB="72681">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3443974632"/>
                  </a:ext>
                </a:extLst>
              </a:tr>
              <a:tr h="602217">
                <a:tc>
                  <a:txBody>
                    <a:bodyPr/>
                    <a:lstStyle/>
                    <a:p>
                      <a:pPr fontAlgn="t"/>
                      <a:r>
                        <a:rPr lang="en-US" sz="1400" cap="none" spc="0">
                          <a:solidFill>
                            <a:schemeClr val="tx1"/>
                          </a:solidFill>
                          <a:effectLst/>
                        </a:rPr>
                        <a:t>MAX</a:t>
                      </a:r>
                    </a:p>
                  </a:txBody>
                  <a:tcPr marL="72104" marR="72104" marT="72681" marB="726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a:r>
                        <a:rPr lang="en-US" sz="1400" cap="none" spc="0">
                          <a:solidFill>
                            <a:schemeClr val="tx1"/>
                          </a:solidFill>
                          <a:effectLst/>
                        </a:rPr>
                        <a:t>Maximum value in a list of values.</a:t>
                      </a:r>
                    </a:p>
                  </a:txBody>
                  <a:tcPr marL="72104" marR="72104" marT="72681" marB="726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a:r>
                        <a:rPr lang="en-US" sz="1400" cap="none" spc="0">
                          <a:solidFill>
                            <a:schemeClr val="tx1"/>
                          </a:solidFill>
                          <a:effectLst/>
                        </a:rPr>
                        <a:t>MAX(1,2,3,4,5,6,7,8,9,10) returns 10</a:t>
                      </a:r>
                    </a:p>
                  </a:txBody>
                  <a:tcPr marL="72104" marR="72104" marT="72681" marB="726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023803308"/>
                  </a:ext>
                </a:extLst>
              </a:tr>
              <a:tr h="671437">
                <a:tc>
                  <a:txBody>
                    <a:bodyPr/>
                    <a:lstStyle/>
                    <a:p>
                      <a:pPr fontAlgn="t"/>
                      <a:r>
                        <a:rPr lang="en-US" sz="1600" cap="none" spc="0">
                          <a:solidFill>
                            <a:schemeClr val="tx1"/>
                          </a:solidFill>
                          <a:effectLst/>
                        </a:rPr>
                        <a:t>MIN</a:t>
                      </a:r>
                    </a:p>
                  </a:txBody>
                  <a:tcPr marL="72104" marR="72104" marT="72681" marB="72681">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fontAlgn="t"/>
                      <a:r>
                        <a:rPr lang="en-US" sz="1600" cap="none" spc="0">
                          <a:solidFill>
                            <a:schemeClr val="tx1"/>
                          </a:solidFill>
                          <a:effectLst/>
                        </a:rPr>
                        <a:t>Minimum value in a list of values.</a:t>
                      </a:r>
                    </a:p>
                  </a:txBody>
                  <a:tcPr marL="72104" marR="72104" marT="72681" marB="726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t"/>
                      <a:r>
                        <a:rPr lang="en-US" sz="1600" cap="none" spc="0" dirty="0">
                          <a:solidFill>
                            <a:schemeClr val="tx1"/>
                          </a:solidFill>
                          <a:effectLst/>
                        </a:rPr>
                        <a:t>MIN(1,2,3,4,5,6,7,8,9,10) returns 1</a:t>
                      </a:r>
                    </a:p>
                  </a:txBody>
                  <a:tcPr marL="72104" marR="72104" marT="72681" marB="72681">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206664994"/>
                  </a:ext>
                </a:extLst>
              </a:tr>
              <a:tr h="602217">
                <a:tc>
                  <a:txBody>
                    <a:bodyPr/>
                    <a:lstStyle/>
                    <a:p>
                      <a:pPr fontAlgn="t"/>
                      <a:r>
                        <a:rPr lang="en-US" sz="1400" cap="none" spc="0">
                          <a:solidFill>
                            <a:schemeClr val="tx1"/>
                          </a:solidFill>
                          <a:effectLst/>
                        </a:rPr>
                        <a:t>SUM</a:t>
                      </a:r>
                    </a:p>
                  </a:txBody>
                  <a:tcPr marL="72104" marR="72104" marT="72681" marB="726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a:r>
                        <a:rPr lang="en-US" sz="1400" cap="none" spc="0">
                          <a:solidFill>
                            <a:schemeClr val="tx1"/>
                          </a:solidFill>
                          <a:effectLst/>
                        </a:rPr>
                        <a:t>Returns the sum of a list of values</a:t>
                      </a:r>
                    </a:p>
                  </a:txBody>
                  <a:tcPr marL="72104" marR="72104" marT="72681" marB="726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a:r>
                        <a:rPr lang="en-US" sz="1400" cap="none" spc="0" dirty="0">
                          <a:solidFill>
                            <a:schemeClr val="tx1"/>
                          </a:solidFill>
                          <a:effectLst/>
                        </a:rPr>
                        <a:t>SUM(1,2,3,4,5,6,7,8,9,10) returns 55</a:t>
                      </a:r>
                    </a:p>
                  </a:txBody>
                  <a:tcPr marL="72104" marR="72104" marT="72681" marB="726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948335385"/>
                  </a:ext>
                </a:extLst>
              </a:tr>
            </a:tbl>
          </a:graphicData>
        </a:graphic>
      </p:graphicFrame>
      <p:sp>
        <p:nvSpPr>
          <p:cNvPr id="6" name="Rectangle 5">
            <a:extLst>
              <a:ext uri="{FF2B5EF4-FFF2-40B4-BE49-F238E27FC236}">
                <a16:creationId xmlns:a16="http://schemas.microsoft.com/office/drawing/2014/main" id="{E9C57BC8-7979-4AE4-BE8F-16C581DE63B9}"/>
              </a:ext>
            </a:extLst>
          </p:cNvPr>
          <p:cNvSpPr/>
          <p:nvPr/>
        </p:nvSpPr>
        <p:spPr>
          <a:xfrm>
            <a:off x="3596667" y="6185497"/>
            <a:ext cx="3877985" cy="369332"/>
          </a:xfrm>
          <a:prstGeom prst="rect">
            <a:avLst/>
          </a:prstGeom>
        </p:spPr>
        <p:txBody>
          <a:bodyPr wrap="none">
            <a:spAutoFit/>
          </a:bodyPr>
          <a:lstStyle/>
          <a:p>
            <a:r>
              <a:rPr lang="en-US" dirty="0">
                <a:solidFill>
                  <a:srgbClr val="555555"/>
                </a:solidFill>
                <a:latin typeface="Roboto"/>
              </a:rPr>
              <a:t>For looping procedures: PREVIOUS</a:t>
            </a:r>
            <a:endParaRPr lang="en-US" dirty="0"/>
          </a:p>
        </p:txBody>
      </p:sp>
    </p:spTree>
    <p:extLst>
      <p:ext uri="{BB962C8B-B14F-4D97-AF65-F5344CB8AC3E}">
        <p14:creationId xmlns:p14="http://schemas.microsoft.com/office/powerpoint/2010/main" val="352035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02a9836-ee93-41fb-ba3c-167105785a0d" xsi:nil="true"/>
    <lcf76f155ced4ddcb4097134ff3c332f xmlns="11dab2fc-a00f-488b-a519-3911044eea4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E1DCBEC-9F0D-42F7-803C-9842822CA220}"/>
</file>

<file path=customXml/itemProps2.xml><?xml version="1.0" encoding="utf-8"?>
<ds:datastoreItem xmlns:ds="http://schemas.openxmlformats.org/officeDocument/2006/customXml" ds:itemID="{E8F456A7-351E-4808-A6B8-3A975873B4D9}"/>
</file>

<file path=customXml/itemProps3.xml><?xml version="1.0" encoding="utf-8"?>
<ds:datastoreItem xmlns:ds="http://schemas.openxmlformats.org/officeDocument/2006/customXml" ds:itemID="{C8825CC8-F95C-46C7-8B71-96FF4CD6CBC5}"/>
</file>

<file path=docProps/app.xml><?xml version="1.0" encoding="utf-8"?>
<Properties xmlns="http://schemas.openxmlformats.org/officeDocument/2006/extended-properties" xmlns:vt="http://schemas.openxmlformats.org/officeDocument/2006/docPropsVTypes">
  <TotalTime>32</TotalTime>
  <Words>1136</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Roboto</vt:lpstr>
      <vt:lpstr>Wingdings 3</vt:lpstr>
      <vt:lpstr>Ion Boardroom</vt:lpstr>
      <vt:lpstr>Calculation Procedures </vt:lpstr>
      <vt:lpstr>Vlocity Calculations Overview</vt:lpstr>
      <vt:lpstr>Calculation Matrices</vt:lpstr>
      <vt:lpstr>How Calculation Matrices Work in Context </vt:lpstr>
      <vt:lpstr>PowerPoint Presentation</vt:lpstr>
      <vt:lpstr>Wildcards</vt:lpstr>
      <vt:lpstr>Calculation Procedures Overview</vt:lpstr>
      <vt:lpstr>Calculation Procedures Overview</vt:lpstr>
      <vt:lpstr>Functions for Calculation Procedures</vt:lpstr>
      <vt:lpstr>What's in a Calculation Procedure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Calculation Procedures </dc:title>
  <dc:creator>Jana, Pramod A.</dc:creator>
  <cp:lastModifiedBy>Jana, Pramod A.</cp:lastModifiedBy>
  <cp:revision>2</cp:revision>
  <dcterms:created xsi:type="dcterms:W3CDTF">2021-01-25T09:14:06Z</dcterms:created>
  <dcterms:modified xsi:type="dcterms:W3CDTF">2021-01-25T09:46:23Z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0x01010025EC667E64F3664AA9FF84395B73BBB2</vt:lpwstr>
  </property>
</Properties>
</file>