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4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F1E6F-BD28-477B-B96D-AEB9CFE8431C}" type="datetimeFigureOut">
              <a:rPr lang="en-US" smtClean="0"/>
              <a:t>1/28/2021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B7981-DA0D-4B03-9486-43C0F2D643B1}" type="slidenum">
              <a:rPr lang="en-US" smtClean="0"/>
              <a:t>‹#›</a:t>
            </a:fld>
            <a:endParaRPr lang="en-US"/>
          </a:p>
        </p:txBody>
      </p:sp>
    </p:spTree>
    <p:extLst>
      <p:ext uri="{BB962C8B-B14F-4D97-AF65-F5344CB8AC3E}">
        <p14:creationId xmlns:p14="http://schemas.microsoft.com/office/powerpoint/2010/main" val="209823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713733A-CAD2-43CC-892E-00C163422DF8}" type="datetimeFigureOut">
              <a:rPr lang="en-IN" smtClean="0"/>
              <a:t>28-01-2021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3510E0AD-26A4-46F2-89D4-C36BA62725C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13733A-CAD2-43CC-892E-00C163422DF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13733A-CAD2-43CC-892E-00C163422DF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13733A-CAD2-43CC-892E-00C163422DF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13733A-CAD2-43CC-892E-00C163422DF8}" type="datetimeFigureOut">
              <a:rPr lang="en-IN" smtClean="0"/>
              <a:t>28-01-2021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0E0AD-26A4-46F2-89D4-C36BA62725CF}"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13733A-CAD2-43CC-892E-00C163422DF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13733A-CAD2-43CC-892E-00C163422DF8}" type="datetimeFigureOut">
              <a:rPr lang="en-IN" smtClean="0"/>
              <a:t>28-01-2021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713733A-CAD2-43CC-892E-00C163422DF8}" type="datetimeFigureOut">
              <a:rPr lang="en-IN" smtClean="0"/>
              <a:t>28-01-2021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3733A-CAD2-43CC-892E-00C163422DF8}" type="datetimeFigureOut">
              <a:rPr lang="en-IN" smtClean="0"/>
              <a:t>28-01-2021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13733A-CAD2-43CC-892E-00C163422DF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0E0AD-26A4-46F2-89D4-C36BA62725C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713733A-CAD2-43CC-892E-00C163422DF8}" type="datetimeFigureOut">
              <a:rPr lang="en-IN" smtClean="0"/>
              <a:t>28-01-2021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3510E0AD-26A4-46F2-89D4-C36BA62725CF}"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13733A-CAD2-43CC-892E-00C163422DF8}" type="datetimeFigureOut">
              <a:rPr lang="en-IN" smtClean="0"/>
              <a:t>28-01-2021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510E0AD-26A4-46F2-89D4-C36BA62725CF}"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locityinc/vlocity_build" TargetMode="External"/><Relationship Id="rId2" Type="http://schemas.openxmlformats.org/officeDocument/2006/relationships/hyperlink" Target="https://docs.vlocity.com/en/Glossary.html#UUID-0d7bc3bc-2264-c240-d97f-8be45c86380d_id_idglossaryterm4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vlocity.com/en/Using-Actions-with-LWC-Card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alesforce.com/docs/component-library/documentation/en/lwc/lwc.events_pubsub" TargetMode="External"/><Relationship Id="rId2" Type="http://schemas.openxmlformats.org/officeDocument/2006/relationships/hyperlink" Target="https://docs.vlocity.com/en/Integration-Procedur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dirty="0">
                <a:effectLst/>
              </a:rPr>
              <a:t>Classic Cards</a:t>
            </a:r>
            <a:endParaRPr lang="en-IN" dirty="0"/>
          </a:p>
        </p:txBody>
      </p:sp>
      <p:sp>
        <p:nvSpPr>
          <p:cNvPr id="3" name="Subtitle 2"/>
          <p:cNvSpPr>
            <a:spLocks noGrp="1"/>
          </p:cNvSpPr>
          <p:nvPr>
            <p:ph type="subTitle" idx="1"/>
          </p:nvPr>
        </p:nvSpPr>
        <p:spPr/>
        <p:txBody>
          <a:bodyPr>
            <a:normAutofit fontScale="92500" lnSpcReduction="10000"/>
          </a:bodyPr>
          <a:lstStyle/>
          <a:p>
            <a:r>
              <a:rPr lang="en-US" dirty="0"/>
              <a:t>Classic Cards in the Vlocity Cards Framework are UI components rich in information and actions relevant to the customer's context. The Classic Card Designer is a declarative tool to create cards and card layouts, with minimal HTML, CSS, and AngularJS coding.</a:t>
            </a:r>
            <a:endParaRPr lang="en-IN" dirty="0"/>
          </a:p>
        </p:txBody>
      </p:sp>
    </p:spTree>
    <p:extLst>
      <p:ext uri="{BB962C8B-B14F-4D97-AF65-F5344CB8AC3E}">
        <p14:creationId xmlns:p14="http://schemas.microsoft.com/office/powerpoint/2010/main" val="2534015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Cards Framework Versioning</a:t>
            </a:r>
            <a:endParaRPr lang="en-IN" dirty="0"/>
          </a:p>
        </p:txBody>
      </p:sp>
      <p:sp>
        <p:nvSpPr>
          <p:cNvPr id="3" name="Content Placeholder 2"/>
          <p:cNvSpPr>
            <a:spLocks noGrp="1"/>
          </p:cNvSpPr>
          <p:nvPr>
            <p:ph idx="1"/>
          </p:nvPr>
        </p:nvSpPr>
        <p:spPr>
          <a:xfrm>
            <a:off x="457200" y="1935480"/>
            <a:ext cx="8229600" cy="917456"/>
          </a:xfrm>
        </p:spPr>
        <p:txBody>
          <a:bodyPr>
            <a:normAutofit fontScale="77500" lnSpcReduction="20000"/>
          </a:bodyPr>
          <a:lstStyle/>
          <a:p>
            <a:pPr marL="0" indent="0">
              <a:buNone/>
            </a:pPr>
            <a:r>
              <a:rPr lang="en-US" dirty="0"/>
              <a:t>The Vlocity Cards Framework supports versioning for all components. The name, author, and version combination must be unique for each component of a given type (layout, card, or template) in an org.</a:t>
            </a:r>
            <a:endParaRPr lang="en-IN" dirty="0"/>
          </a:p>
        </p:txBody>
      </p:sp>
      <p:graphicFrame>
        <p:nvGraphicFramePr>
          <p:cNvPr id="4" name="Table 4">
            <a:extLst>
              <a:ext uri="{FF2B5EF4-FFF2-40B4-BE49-F238E27FC236}">
                <a16:creationId xmlns:a16="http://schemas.microsoft.com/office/drawing/2014/main" id="{BE061DFF-3938-4B9F-B308-ECAB7C27F752}"/>
              </a:ext>
            </a:extLst>
          </p:cNvPr>
          <p:cNvGraphicFramePr>
            <a:graphicFrameLocks noGrp="1"/>
          </p:cNvGraphicFramePr>
          <p:nvPr>
            <p:extLst>
              <p:ext uri="{D42A27DB-BD31-4B8C-83A1-F6EECF244321}">
                <p14:modId xmlns:p14="http://schemas.microsoft.com/office/powerpoint/2010/main" val="3652880750"/>
              </p:ext>
            </p:extLst>
          </p:nvPr>
        </p:nvGraphicFramePr>
        <p:xfrm>
          <a:off x="693912" y="2852936"/>
          <a:ext cx="7992888" cy="389128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893442265"/>
                    </a:ext>
                  </a:extLst>
                </a:gridCol>
                <a:gridCol w="6768752">
                  <a:extLst>
                    <a:ext uri="{9D8B030D-6E8A-4147-A177-3AD203B41FA5}">
                      <a16:colId xmlns:a16="http://schemas.microsoft.com/office/drawing/2014/main" val="4259532123"/>
                    </a:ext>
                  </a:extLst>
                </a:gridCol>
              </a:tblGrid>
              <a:tr h="362204">
                <a:tc>
                  <a:txBody>
                    <a:bodyPr/>
                    <a:lstStyle/>
                    <a:p>
                      <a:pPr algn="l" fontAlgn="t"/>
                      <a:r>
                        <a:rPr lang="en-US" dirty="0">
                          <a:effectLst/>
                          <a:latin typeface="Salesforce Sans"/>
                        </a:rPr>
                        <a:t>Field</a:t>
                      </a:r>
                    </a:p>
                  </a:txBody>
                  <a:tcPr marL="63500" marR="63500" marT="63500" marB="63500"/>
                </a:tc>
                <a:tc>
                  <a:txBody>
                    <a:bodyPr/>
                    <a:lstStyle/>
                    <a:p>
                      <a:pPr algn="l" fontAlgn="t"/>
                      <a:r>
                        <a:rPr lang="en-US" dirty="0">
                          <a:effectLst/>
                          <a:latin typeface="Salesforce Sans"/>
                        </a:rPr>
                        <a:t>Description</a:t>
                      </a:r>
                    </a:p>
                  </a:txBody>
                  <a:tcPr marL="63500" marR="63500" marT="63500" marB="63500"/>
                </a:tc>
                <a:extLst>
                  <a:ext uri="{0D108BD9-81ED-4DB2-BD59-A6C34878D82A}">
                    <a16:rowId xmlns:a16="http://schemas.microsoft.com/office/drawing/2014/main" val="1357409907"/>
                  </a:ext>
                </a:extLst>
              </a:tr>
              <a:tr h="362204">
                <a:tc>
                  <a:txBody>
                    <a:bodyPr/>
                    <a:lstStyle/>
                    <a:p>
                      <a:r>
                        <a:rPr kumimoji="0" lang="en-US" b="1" i="0" kern="1200" dirty="0">
                          <a:solidFill>
                            <a:schemeClr val="dk1"/>
                          </a:solidFill>
                          <a:effectLst/>
                          <a:latin typeface="+mn-lt"/>
                          <a:ea typeface="+mn-ea"/>
                          <a:cs typeface="+mn-cs"/>
                        </a:rPr>
                        <a:t>Name</a:t>
                      </a:r>
                      <a:endParaRPr lang="en-US" dirty="0"/>
                    </a:p>
                  </a:txBody>
                  <a:tcPr/>
                </a:tc>
                <a:tc>
                  <a:txBody>
                    <a:bodyPr/>
                    <a:lstStyle/>
                    <a:p>
                      <a:pPr fontAlgn="t"/>
                      <a:r>
                        <a:rPr lang="en-US" dirty="0">
                          <a:effectLst/>
                          <a:latin typeface="Salesforce Sans"/>
                        </a:rPr>
                        <a:t>Components are requested by name.</a:t>
                      </a:r>
                    </a:p>
                  </a:txBody>
                  <a:tcPr marL="63500" marR="63500" marT="63500" marB="63500"/>
                </a:tc>
                <a:extLst>
                  <a:ext uri="{0D108BD9-81ED-4DB2-BD59-A6C34878D82A}">
                    <a16:rowId xmlns:a16="http://schemas.microsoft.com/office/drawing/2014/main" val="2400006680"/>
                  </a:ext>
                </a:extLst>
              </a:tr>
              <a:tr h="1104953">
                <a:tc>
                  <a:txBody>
                    <a:bodyPr/>
                    <a:lstStyle/>
                    <a:p>
                      <a:r>
                        <a:rPr kumimoji="0" lang="en-US" b="1" i="0" kern="1200" dirty="0">
                          <a:solidFill>
                            <a:schemeClr val="dk1"/>
                          </a:solidFill>
                          <a:effectLst/>
                          <a:latin typeface="+mn-lt"/>
                          <a:ea typeface="+mn-ea"/>
                          <a:cs typeface="+mn-cs"/>
                        </a:rPr>
                        <a:t>Author</a:t>
                      </a:r>
                      <a:endParaRPr lang="en-US" dirty="0"/>
                    </a:p>
                  </a:txBody>
                  <a:tcPr/>
                </a:tc>
                <a:tc>
                  <a:txBody>
                    <a:bodyPr/>
                    <a:lstStyle/>
                    <a:p>
                      <a:pPr fontAlgn="t"/>
                      <a:r>
                        <a:rPr lang="en-US" dirty="0">
                          <a:effectLst/>
                          <a:latin typeface="Salesforce Sans"/>
                        </a:rPr>
                        <a:t>Specifies the user organization that created the record. Use author names that describe the team creating the content. Vlocity-authored components have Vlocity as the author. You cannot modify these components, but you can clone them.</a:t>
                      </a:r>
                    </a:p>
                  </a:txBody>
                  <a:tcPr marL="63500" marR="63500" marT="63500" marB="63500"/>
                </a:tc>
                <a:extLst>
                  <a:ext uri="{0D108BD9-81ED-4DB2-BD59-A6C34878D82A}">
                    <a16:rowId xmlns:a16="http://schemas.microsoft.com/office/drawing/2014/main" val="277524858"/>
                  </a:ext>
                </a:extLst>
              </a:tr>
              <a:tr h="362204">
                <a:tc>
                  <a:txBody>
                    <a:bodyPr/>
                    <a:lstStyle/>
                    <a:p>
                      <a:r>
                        <a:rPr kumimoji="0" lang="en-US" b="1" i="0" kern="1200" dirty="0">
                          <a:solidFill>
                            <a:schemeClr val="dk1"/>
                          </a:solidFill>
                          <a:effectLst/>
                          <a:latin typeface="+mn-lt"/>
                          <a:ea typeface="+mn-ea"/>
                          <a:cs typeface="+mn-cs"/>
                        </a:rPr>
                        <a:t>Version</a:t>
                      </a:r>
                      <a:endParaRPr lang="en-US" dirty="0"/>
                    </a:p>
                  </a:txBody>
                  <a:tcPr/>
                </a:tc>
                <a:tc>
                  <a:txBody>
                    <a:bodyPr/>
                    <a:lstStyle/>
                    <a:p>
                      <a:pPr fontAlgn="t"/>
                      <a:r>
                        <a:rPr lang="en-US" dirty="0">
                          <a:effectLst/>
                          <a:latin typeface="Salesforce Sans"/>
                        </a:rPr>
                        <a:t>An integer that increases by one with every new version.</a:t>
                      </a:r>
                    </a:p>
                  </a:txBody>
                  <a:tcPr marL="63500" marR="63500" marT="63500" marB="63500"/>
                </a:tc>
                <a:extLst>
                  <a:ext uri="{0D108BD9-81ED-4DB2-BD59-A6C34878D82A}">
                    <a16:rowId xmlns:a16="http://schemas.microsoft.com/office/drawing/2014/main" val="3563454957"/>
                  </a:ext>
                </a:extLst>
              </a:tr>
              <a:tr h="1320442">
                <a:tc>
                  <a:txBody>
                    <a:bodyPr/>
                    <a:lstStyle/>
                    <a:p>
                      <a:r>
                        <a:rPr kumimoji="0" lang="en-US" b="1" i="0" kern="1200" dirty="0">
                          <a:solidFill>
                            <a:schemeClr val="dk1"/>
                          </a:solidFill>
                          <a:effectLst/>
                          <a:latin typeface="+mn-lt"/>
                          <a:ea typeface="+mn-ea"/>
                          <a:cs typeface="+mn-cs"/>
                        </a:rPr>
                        <a:t>Active</a:t>
                      </a:r>
                      <a:endParaRPr lang="en-US" dirty="0"/>
                    </a:p>
                  </a:txBody>
                  <a:tcPr/>
                </a:tc>
                <a:tc>
                  <a:txBody>
                    <a:bodyPr/>
                    <a:lstStyle/>
                    <a:p>
                      <a:r>
                        <a:rPr kumimoji="0" lang="en-US" b="0" i="0" kern="1200" dirty="0">
                          <a:solidFill>
                            <a:schemeClr val="dk1"/>
                          </a:solidFill>
                          <a:effectLst/>
                          <a:latin typeface="+mn-lt"/>
                          <a:ea typeface="+mn-ea"/>
                          <a:cs typeface="+mn-cs"/>
                        </a:rPr>
                        <a:t>Indicates whether a record is active for runtime use. One active record per name is allowed in an org. Activating a component deactivates all other components of the same type that have the same name. Only active records are exported when a </a:t>
                      </a:r>
                      <a:r>
                        <a:rPr kumimoji="0" lang="en-US" b="0" i="0" kern="1200" dirty="0" err="1">
                          <a:solidFill>
                            <a:schemeClr val="dk1"/>
                          </a:solidFill>
                          <a:effectLst/>
                          <a:latin typeface="+mn-lt"/>
                          <a:ea typeface="+mn-ea"/>
                          <a:cs typeface="+mn-cs"/>
                        </a:rPr>
                        <a:t>DataPack</a:t>
                      </a:r>
                      <a:r>
                        <a:rPr kumimoji="0" lang="en-US" b="0" i="0" kern="1200" dirty="0">
                          <a:solidFill>
                            <a:schemeClr val="dk1"/>
                          </a:solidFill>
                          <a:effectLst/>
                          <a:latin typeface="+mn-lt"/>
                          <a:ea typeface="+mn-ea"/>
                          <a:cs typeface="+mn-cs"/>
                        </a:rPr>
                        <a:t> is created.</a:t>
                      </a:r>
                      <a:endParaRPr lang="en-US" dirty="0"/>
                    </a:p>
                  </a:txBody>
                  <a:tcPr/>
                </a:tc>
                <a:extLst>
                  <a:ext uri="{0D108BD9-81ED-4DB2-BD59-A6C34878D82A}">
                    <a16:rowId xmlns:a16="http://schemas.microsoft.com/office/drawing/2014/main" val="1916977624"/>
                  </a:ext>
                </a:extLst>
              </a:tr>
            </a:tbl>
          </a:graphicData>
        </a:graphic>
      </p:graphicFrame>
    </p:spTree>
    <p:extLst>
      <p:ext uri="{BB962C8B-B14F-4D97-AF65-F5344CB8AC3E}">
        <p14:creationId xmlns:p14="http://schemas.microsoft.com/office/powerpoint/2010/main" val="22753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Activation in the Cards Framework</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Multiple versions of a component can exist, but only one version at a time can be active. Activating one version deactivates all the others. Only active component versions are exported when you create a </a:t>
            </a:r>
            <a:r>
              <a:rPr lang="en-US" dirty="0" err="1"/>
              <a:t>DataPack</a:t>
            </a:r>
            <a:r>
              <a:rPr lang="en-US" dirty="0"/>
              <a:t>.</a:t>
            </a:r>
            <a:endParaRPr lang="en-IN" dirty="0"/>
          </a:p>
        </p:txBody>
      </p:sp>
    </p:spTree>
    <p:extLst>
      <p:ext uri="{BB962C8B-B14F-4D97-AF65-F5344CB8AC3E}">
        <p14:creationId xmlns:p14="http://schemas.microsoft.com/office/powerpoint/2010/main" val="109713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Versioning Best Practices</a:t>
            </a:r>
            <a:endParaRPr lang="en-IN" dirty="0"/>
          </a:p>
        </p:txBody>
      </p:sp>
      <p:sp>
        <p:nvSpPr>
          <p:cNvPr id="3" name="Content Placeholder 2"/>
          <p:cNvSpPr>
            <a:spLocks noGrp="1"/>
          </p:cNvSpPr>
          <p:nvPr>
            <p:ph idx="1"/>
          </p:nvPr>
        </p:nvSpPr>
        <p:spPr>
          <a:xfrm>
            <a:off x="179512" y="1935480"/>
            <a:ext cx="8784976" cy="4922520"/>
          </a:xfrm>
        </p:spPr>
        <p:txBody>
          <a:bodyPr>
            <a:normAutofit fontScale="62500" lnSpcReduction="20000"/>
          </a:bodyPr>
          <a:lstStyle/>
          <a:p>
            <a:pPr marL="0" indent="0">
              <a:buNone/>
            </a:pPr>
            <a:r>
              <a:rPr lang="en-US" dirty="0"/>
              <a:t>When working with Vlocity-authored components in a client org:</a:t>
            </a:r>
          </a:p>
          <a:p>
            <a:pPr lvl="1"/>
            <a:r>
              <a:rPr lang="en-US" dirty="0"/>
              <a:t>Set a unique name for the new component if you are only using the original component as a template to start from.</a:t>
            </a:r>
          </a:p>
          <a:p>
            <a:pPr lvl="1"/>
            <a:r>
              <a:rPr lang="en-US" dirty="0"/>
              <a:t>Set a unique author for the new component when replacing a Vlocity component with your own inside of a larger app. For example, inside of </a:t>
            </a:r>
            <a:r>
              <a:rPr lang="en-US" dirty="0">
                <a:hlinkClick r:id="rId2"/>
              </a:rPr>
              <a:t>CPQ</a:t>
            </a:r>
            <a:r>
              <a:rPr lang="en-US" dirty="0"/>
              <a:t> you can replace one component without having to overwrite and clone the whole app.</a:t>
            </a:r>
          </a:p>
          <a:p>
            <a:endParaRPr lang="en-US" dirty="0"/>
          </a:p>
          <a:p>
            <a:pPr marL="0" indent="0">
              <a:buNone/>
            </a:pPr>
            <a:r>
              <a:rPr lang="en-US" dirty="0"/>
              <a:t>When you import </a:t>
            </a:r>
            <a:r>
              <a:rPr lang="en-US" dirty="0" err="1"/>
              <a:t>DataPacks</a:t>
            </a:r>
            <a:r>
              <a:rPr lang="en-US" dirty="0"/>
              <a:t>, components of the same type are matched by Name, Author, and Version combination. If this combination is not unique, a warning is displayed that there is a pending overwrite. Importing components doesn't create new versions of them.</a:t>
            </a:r>
          </a:p>
          <a:p>
            <a:endParaRPr lang="en-US" dirty="0"/>
          </a:p>
          <a:p>
            <a:pPr marL="0" indent="0">
              <a:buNone/>
            </a:pPr>
            <a:r>
              <a:rPr lang="en-US" dirty="0"/>
              <a:t>Make sure to activate your components before creating a </a:t>
            </a:r>
            <a:r>
              <a:rPr lang="en-US" dirty="0" err="1"/>
              <a:t>DataPack</a:t>
            </a:r>
            <a:r>
              <a:rPr lang="en-US" dirty="0"/>
              <a:t>. When you export </a:t>
            </a:r>
            <a:r>
              <a:rPr lang="en-US" dirty="0" err="1"/>
              <a:t>DataPacks</a:t>
            </a:r>
            <a:r>
              <a:rPr lang="en-US" dirty="0"/>
              <a:t>, only active components are exported.</a:t>
            </a:r>
          </a:p>
          <a:p>
            <a:endParaRPr lang="en-US" dirty="0"/>
          </a:p>
          <a:p>
            <a:pPr marL="0" indent="0">
              <a:buNone/>
            </a:pPr>
            <a:r>
              <a:rPr lang="en-US" dirty="0"/>
              <a:t>Use source control. This versioning workflow is not as fail-safe as the security that source control provides.</a:t>
            </a:r>
          </a:p>
          <a:p>
            <a:endParaRPr lang="en-US" dirty="0"/>
          </a:p>
          <a:p>
            <a:pPr marL="0" indent="0">
              <a:buNone/>
            </a:pPr>
            <a:r>
              <a:rPr lang="en-US" dirty="0"/>
              <a:t>Use Vlocity build tools to work efficiently with imports and exports. For large or complex migrations, use the Vlocity Build tool, which is available from </a:t>
            </a:r>
            <a:r>
              <a:rPr lang="en-US" dirty="0">
                <a:hlinkClick r:id="rId3"/>
              </a:rPr>
              <a:t>GitHub</a:t>
            </a:r>
            <a:r>
              <a:rPr lang="en-US" dirty="0"/>
              <a:t>. The Build tool is a command-line tool that packages related objects together as </a:t>
            </a:r>
            <a:r>
              <a:rPr lang="en-US" dirty="0" err="1"/>
              <a:t>DataPacks</a:t>
            </a:r>
            <a:r>
              <a:rPr lang="en-US" dirty="0"/>
              <a:t>, ensuring that dependencies are preserved.</a:t>
            </a:r>
          </a:p>
        </p:txBody>
      </p:sp>
    </p:spTree>
    <p:extLst>
      <p:ext uri="{BB962C8B-B14F-4D97-AF65-F5344CB8AC3E}">
        <p14:creationId xmlns:p14="http://schemas.microsoft.com/office/powerpoint/2010/main" val="142854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Actions with Cards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Cards use Vlocity Actions, OS Actions, and Custom Actions to launch procedures. For example, a card can launch an OmniScript, run an Apex class, redirect to a URL endpoint, and so on. For LWC enabled cards, see </a:t>
            </a:r>
            <a:r>
              <a:rPr lang="en-US" dirty="0">
                <a:hlinkClick r:id="rId2" tooltip="Using Actions with LWC Cards"/>
              </a:rPr>
              <a:t>Using Actions with LWC Cards</a:t>
            </a:r>
            <a:r>
              <a:rPr lang="en-US" dirty="0"/>
              <a:t>.</a:t>
            </a:r>
          </a:p>
          <a:p>
            <a:pPr lvl="1"/>
            <a:r>
              <a:rPr lang="en-US" b="1" dirty="0"/>
              <a:t>Vlocity Actions</a:t>
            </a:r>
            <a:r>
              <a:rPr lang="en-US" dirty="0"/>
              <a:t>: Adds preconfigured actions created in the Vlocity Actions tool in your org. Vlocity Actions are reusable on multiple cards. </a:t>
            </a:r>
          </a:p>
          <a:p>
            <a:pPr lvl="1"/>
            <a:r>
              <a:rPr lang="en-US" b="1" dirty="0"/>
              <a:t>Custom Actions</a:t>
            </a:r>
            <a:r>
              <a:rPr lang="en-US" dirty="0"/>
              <a:t>: Create an action unique to the card state. A custom action is not reusable on other cards.</a:t>
            </a:r>
          </a:p>
          <a:p>
            <a:pPr lvl="1"/>
            <a:r>
              <a:rPr lang="en-US" b="1" dirty="0"/>
              <a:t>OS Actions</a:t>
            </a:r>
            <a:r>
              <a:rPr lang="en-US" dirty="0"/>
              <a:t>: Launch an OmniScript from your card state. </a:t>
            </a:r>
            <a:endParaRPr lang="en-IN" dirty="0"/>
          </a:p>
        </p:txBody>
      </p:sp>
    </p:spTree>
    <p:extLst>
      <p:ext uri="{BB962C8B-B14F-4D97-AF65-F5344CB8AC3E}">
        <p14:creationId xmlns:p14="http://schemas.microsoft.com/office/powerpoint/2010/main" val="262138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Configuring Action Options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Options available for all actions:</a:t>
            </a:r>
          </a:p>
          <a:p>
            <a:pPr lvl="1"/>
            <a:r>
              <a:rPr lang="en-US" b="1" dirty="0"/>
              <a:t>Custom Parameters</a:t>
            </a:r>
            <a:r>
              <a:rPr lang="en-US" dirty="0"/>
              <a:t>: Enter additional parameters to send them with the request.</a:t>
            </a:r>
          </a:p>
          <a:p>
            <a:pPr lvl="1"/>
            <a:r>
              <a:rPr lang="en-US" b="1" dirty="0"/>
              <a:t>Conditions</a:t>
            </a:r>
            <a:r>
              <a:rPr lang="en-US" dirty="0"/>
              <a:t>: Enter conditions to hide actions from specific users.</a:t>
            </a:r>
          </a:p>
          <a:p>
            <a:endParaRPr lang="en-US" dirty="0"/>
          </a:p>
          <a:p>
            <a:pPr marL="0" indent="0">
              <a:buNone/>
            </a:pPr>
            <a:r>
              <a:rPr lang="en-US" dirty="0"/>
              <a:t>Options available only for Custom Actions:</a:t>
            </a:r>
          </a:p>
          <a:p>
            <a:pPr lvl="1"/>
            <a:r>
              <a:rPr lang="en-US" b="1" dirty="0"/>
              <a:t>Invoke Class Name</a:t>
            </a:r>
            <a:r>
              <a:rPr lang="en-US" dirty="0"/>
              <a:t>: Enter an Apex class name to invoke through the action. </a:t>
            </a:r>
          </a:p>
          <a:p>
            <a:pPr lvl="1"/>
            <a:r>
              <a:rPr lang="en-US" b="1" dirty="0"/>
              <a:t>Invoke Method Name</a:t>
            </a:r>
            <a:r>
              <a:rPr lang="en-US" dirty="0"/>
              <a:t>: Enter a method within the Apex class to invoke through the action.</a:t>
            </a:r>
          </a:p>
          <a:p>
            <a:pPr lvl="1"/>
            <a:r>
              <a:rPr lang="en-US" b="1" dirty="0"/>
              <a:t>Input Map</a:t>
            </a:r>
            <a:r>
              <a:rPr lang="en-US" dirty="0"/>
              <a:t>: Enter key-value pairs to send as a Map object to the invoked Apex class.</a:t>
            </a:r>
          </a:p>
          <a:p>
            <a:pPr lvl="1"/>
            <a:r>
              <a:rPr lang="en-US" b="1" dirty="0"/>
              <a:t>Options Map</a:t>
            </a:r>
            <a:r>
              <a:rPr lang="en-US" dirty="0"/>
              <a:t>: Enter key-value pairs to send as an Options Map to the invoked Apex class.</a:t>
            </a:r>
            <a:endParaRPr lang="en-IN" dirty="0"/>
          </a:p>
        </p:txBody>
      </p:sp>
    </p:spTree>
    <p:extLst>
      <p:ext uri="{BB962C8B-B14F-4D97-AF65-F5344CB8AC3E}">
        <p14:creationId xmlns:p14="http://schemas.microsoft.com/office/powerpoint/2010/main" val="197998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Configuring an Integration Procedure Data Source</a:t>
            </a:r>
            <a:endParaRPr lang="en-IN" dirty="0"/>
          </a:p>
        </p:txBody>
      </p:sp>
      <p:sp>
        <p:nvSpPr>
          <p:cNvPr id="3" name="Content Placeholder 2"/>
          <p:cNvSpPr>
            <a:spLocks noGrp="1"/>
          </p:cNvSpPr>
          <p:nvPr>
            <p:ph idx="1"/>
          </p:nvPr>
        </p:nvSpPr>
        <p:spPr>
          <a:xfrm>
            <a:off x="251520" y="1935480"/>
            <a:ext cx="8712968" cy="4922520"/>
          </a:xfrm>
        </p:spPr>
        <p:txBody>
          <a:bodyPr>
            <a:normAutofit fontScale="55000" lnSpcReduction="20000"/>
          </a:bodyPr>
          <a:lstStyle/>
          <a:p>
            <a:pPr marL="0" indent="0">
              <a:buNone/>
            </a:pPr>
            <a:r>
              <a:rPr lang="en-US" dirty="0"/>
              <a:t>Configure a data source to use a Vlocity Integration Procedure to execute multiple actions in a single server call.</a:t>
            </a:r>
          </a:p>
          <a:p>
            <a:endParaRPr lang="en-US" dirty="0"/>
          </a:p>
          <a:p>
            <a:pPr marL="0" indent="0">
              <a:buNone/>
            </a:pPr>
            <a:r>
              <a:rPr lang="en-US" dirty="0"/>
              <a:t>Note</a:t>
            </a:r>
          </a:p>
          <a:p>
            <a:pPr lvl="1"/>
            <a:r>
              <a:rPr lang="en-US" dirty="0"/>
              <a:t>An Integration Procedure does not support the following data sources:</a:t>
            </a:r>
          </a:p>
          <a:p>
            <a:pPr lvl="1"/>
            <a:r>
              <a:rPr lang="en-US" dirty="0"/>
              <a:t>Salesforce Object Search Language (SOSL)</a:t>
            </a:r>
          </a:p>
          <a:p>
            <a:pPr lvl="1"/>
            <a:r>
              <a:rPr lang="en-US" dirty="0"/>
              <a:t>Streaming API</a:t>
            </a:r>
          </a:p>
          <a:p>
            <a:pPr lvl="1"/>
            <a:r>
              <a:rPr lang="en-US" dirty="0"/>
              <a:t>Off-Platform</a:t>
            </a:r>
          </a:p>
          <a:p>
            <a:endParaRPr lang="en-US" dirty="0"/>
          </a:p>
          <a:p>
            <a:pPr marL="0" indent="0">
              <a:buNone/>
            </a:pPr>
            <a:r>
              <a:rPr lang="en-US" dirty="0"/>
              <a:t>Optionally, enter the values for the following:</a:t>
            </a:r>
          </a:p>
          <a:p>
            <a:pPr lvl="1"/>
            <a:r>
              <a:rPr lang="en-US" b="1" dirty="0"/>
              <a:t>Options Map:</a:t>
            </a:r>
            <a:r>
              <a:rPr lang="en-US" dirty="0"/>
              <a:t> To pass additional parameters to the Integration Procedure, enter a name-value pair.</a:t>
            </a:r>
          </a:p>
          <a:p>
            <a:pPr lvl="1"/>
            <a:r>
              <a:rPr lang="en-US" b="1" dirty="0"/>
              <a:t>Return JSON Path: </a:t>
            </a:r>
            <a:r>
              <a:rPr lang="en-US" dirty="0"/>
              <a:t>To drill down through the JSON data to pass a specific dataset to the cards, enter the JSON path. For example, enter </a:t>
            </a:r>
            <a:r>
              <a:rPr lang="en-US" dirty="0" err="1"/>
              <a:t>Account.Cases</a:t>
            </a:r>
            <a:r>
              <a:rPr lang="en-US" dirty="0"/>
              <a:t> to return data from the ‘Cases’ object only.</a:t>
            </a:r>
          </a:p>
          <a:p>
            <a:pPr lvl="1"/>
            <a:r>
              <a:rPr lang="en-US" b="1" dirty="0" err="1"/>
              <a:t>OrderBy</a:t>
            </a:r>
            <a:r>
              <a:rPr lang="en-US" b="1" dirty="0"/>
              <a:t>:</a:t>
            </a:r>
            <a:r>
              <a:rPr lang="en-US" dirty="0"/>
              <a:t> To change the order of the data returned, choose the data field by which to order the returned data.</a:t>
            </a:r>
          </a:p>
          <a:p>
            <a:pPr lvl="1"/>
            <a:r>
              <a:rPr lang="en-US" b="1" dirty="0"/>
              <a:t>Reverse Order:</a:t>
            </a:r>
            <a:r>
              <a:rPr lang="en-US" dirty="0"/>
              <a:t> To reverse the order of the data returned, select </a:t>
            </a:r>
            <a:r>
              <a:rPr lang="en-US" b="1" dirty="0"/>
              <a:t>True</a:t>
            </a:r>
            <a:r>
              <a:rPr lang="en-US" dirty="0"/>
              <a:t> from the picklist.</a:t>
            </a:r>
          </a:p>
          <a:p>
            <a:pPr lvl="1"/>
            <a:r>
              <a:rPr lang="en-US" b="1" dirty="0"/>
              <a:t>Timeout (</a:t>
            </a:r>
            <a:r>
              <a:rPr lang="en-US" b="1" dirty="0" err="1"/>
              <a:t>ms</a:t>
            </a:r>
            <a:r>
              <a:rPr lang="en-US" b="1" dirty="0"/>
              <a:t>):</a:t>
            </a:r>
            <a:r>
              <a:rPr lang="en-US" dirty="0"/>
              <a:t> To limit the time that the framework waits for the designated data source to return a response, set a timeout value in milliseconds.</a:t>
            </a:r>
          </a:p>
          <a:p>
            <a:pPr lvl="2"/>
            <a:r>
              <a:rPr lang="en-US" dirty="0"/>
              <a:t>Timeouts improve handling user interactions with long running processes. Setting an appropriate timeout value allows the application and users to react accordingly to long wait times.</a:t>
            </a:r>
          </a:p>
          <a:p>
            <a:pPr lvl="1"/>
            <a:r>
              <a:rPr lang="en-US" b="1" dirty="0"/>
              <a:t>Interval (</a:t>
            </a:r>
            <a:r>
              <a:rPr lang="en-US" b="1" dirty="0" err="1"/>
              <a:t>ms</a:t>
            </a:r>
            <a:r>
              <a:rPr lang="en-US" b="1" dirty="0"/>
              <a:t>):</a:t>
            </a:r>
            <a:r>
              <a:rPr lang="en-US" dirty="0"/>
              <a:t> To continuously refresh the data and check for changes from the data source, set an interval value in milliseconds.</a:t>
            </a:r>
          </a:p>
          <a:p>
            <a:pPr lvl="2"/>
            <a:r>
              <a:rPr lang="en-US" dirty="0"/>
              <a:t>If changes are found, the layout or card component reloads. Setting an interval enables recursive updates of records.</a:t>
            </a:r>
          </a:p>
        </p:txBody>
      </p:sp>
    </p:spTree>
    <p:extLst>
      <p:ext uri="{BB962C8B-B14F-4D97-AF65-F5344CB8AC3E}">
        <p14:creationId xmlns:p14="http://schemas.microsoft.com/office/powerpoint/2010/main" val="76056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Testing Data Source Settings</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Add runtime variables to fetch and test your data source.</a:t>
            </a:r>
          </a:p>
          <a:p>
            <a:pPr marL="0" indent="0">
              <a:buNone/>
            </a:pPr>
            <a:endParaRPr lang="en-US" dirty="0"/>
          </a:p>
          <a:p>
            <a:pPr marL="0" indent="0">
              <a:buNone/>
            </a:pPr>
            <a:r>
              <a:rPr lang="en-US" dirty="0"/>
              <a:t>Preview a FlexCard using real data by adding test variables that the query can use to return live data.</a:t>
            </a:r>
          </a:p>
          <a:p>
            <a:endParaRPr lang="en-US" dirty="0"/>
          </a:p>
          <a:p>
            <a:pPr lvl="1"/>
            <a:r>
              <a:rPr lang="en-US" dirty="0"/>
              <a:t>In the </a:t>
            </a:r>
            <a:r>
              <a:rPr lang="en-US" b="1" dirty="0"/>
              <a:t>Test Data Source Settings</a:t>
            </a:r>
            <a:r>
              <a:rPr lang="en-US" dirty="0"/>
              <a:t> section, click </a:t>
            </a:r>
            <a:r>
              <a:rPr lang="en-US" b="1" dirty="0"/>
              <a:t>+ Add Test Variables</a:t>
            </a:r>
            <a:endParaRPr lang="en-US" dirty="0"/>
          </a:p>
          <a:p>
            <a:endParaRPr lang="en-US" dirty="0"/>
          </a:p>
          <a:p>
            <a:pPr lvl="1"/>
            <a:r>
              <a:rPr lang="en-US" dirty="0"/>
              <a:t>Set </a:t>
            </a:r>
            <a:r>
              <a:rPr lang="en-US" b="1" dirty="0"/>
              <a:t>Name</a:t>
            </a:r>
            <a:r>
              <a:rPr lang="en-US" dirty="0"/>
              <a:t> to (for example) params.id</a:t>
            </a:r>
          </a:p>
          <a:p>
            <a:endParaRPr lang="en-US" dirty="0"/>
          </a:p>
          <a:p>
            <a:pPr lvl="1"/>
            <a:r>
              <a:rPr lang="en-US" dirty="0"/>
              <a:t>Set </a:t>
            </a:r>
            <a:r>
              <a:rPr lang="en-US" b="1" dirty="0"/>
              <a:t>Value</a:t>
            </a:r>
            <a:r>
              <a:rPr lang="en-US" dirty="0"/>
              <a:t> to an actual record ID value.</a:t>
            </a:r>
          </a:p>
          <a:p>
            <a:endParaRPr lang="en-US" dirty="0"/>
          </a:p>
          <a:p>
            <a:pPr lvl="1"/>
            <a:r>
              <a:rPr lang="en-US" dirty="0"/>
              <a:t>Click the </a:t>
            </a:r>
            <a:r>
              <a:rPr lang="en-US" b="1" dirty="0"/>
              <a:t>View Data</a:t>
            </a:r>
            <a:r>
              <a:rPr lang="en-US" dirty="0"/>
              <a:t> button to view the JSON-formatted response.</a:t>
            </a:r>
            <a:endParaRPr lang="en-IN" dirty="0"/>
          </a:p>
        </p:txBody>
      </p:sp>
    </p:spTree>
    <p:extLst>
      <p:ext uri="{BB962C8B-B14F-4D97-AF65-F5344CB8AC3E}">
        <p14:creationId xmlns:p14="http://schemas.microsoft.com/office/powerpoint/2010/main" val="158552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Zones</a:t>
            </a:r>
            <a:endParaRPr lang="en-IN" dirty="0"/>
          </a:p>
        </p:txBody>
      </p:sp>
      <p:sp>
        <p:nvSpPr>
          <p:cNvPr id="3" name="Content Placeholder 2"/>
          <p:cNvSpPr>
            <a:spLocks noGrp="1"/>
          </p:cNvSpPr>
          <p:nvPr>
            <p:ph idx="1"/>
          </p:nvPr>
        </p:nvSpPr>
        <p:spPr/>
        <p:txBody>
          <a:bodyPr/>
          <a:lstStyle/>
          <a:p>
            <a:r>
              <a:rPr lang="en-US" dirty="0"/>
              <a:t>Zones enable you to arrange the information on a card layout into sections. Create zones in the Template Designer, add the zones to a layout in the Card Designer, then add cards or nested layouts inside the zones.</a:t>
            </a:r>
            <a:endParaRPr lang="en-IN" dirty="0"/>
          </a:p>
        </p:txBody>
      </p:sp>
    </p:spTree>
    <p:extLst>
      <p:ext uri="{BB962C8B-B14F-4D97-AF65-F5344CB8AC3E}">
        <p14:creationId xmlns:p14="http://schemas.microsoft.com/office/powerpoint/2010/main" val="771478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9110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2128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Cards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A Vlocity card is a block that contains a combination of pertinent information and links to processes within a specific context. For LWC enabled cards</a:t>
            </a:r>
          </a:p>
          <a:p>
            <a:pPr lvl="1"/>
            <a:r>
              <a:rPr lang="en-US" dirty="0"/>
              <a:t>An account card, for example, includes unique account information, such as:</a:t>
            </a:r>
          </a:p>
          <a:p>
            <a:pPr lvl="2"/>
            <a:r>
              <a:rPr lang="en-US" dirty="0"/>
              <a:t>Status</a:t>
            </a:r>
          </a:p>
          <a:p>
            <a:pPr lvl="2"/>
            <a:r>
              <a:rPr lang="en-US" dirty="0"/>
              <a:t>Priority or service level agreement</a:t>
            </a:r>
          </a:p>
          <a:p>
            <a:pPr lvl="2"/>
            <a:r>
              <a:rPr lang="en-US" dirty="0"/>
              <a:t>Creation date</a:t>
            </a:r>
          </a:p>
          <a:p>
            <a:endParaRPr lang="en-US" dirty="0"/>
          </a:p>
          <a:p>
            <a:pPr marL="0" indent="0">
              <a:buNone/>
            </a:pPr>
            <a:r>
              <a:rPr lang="en-US" dirty="0"/>
              <a:t>Actions on an account card might include:</a:t>
            </a:r>
          </a:p>
          <a:p>
            <a:pPr lvl="1"/>
            <a:r>
              <a:rPr lang="en-US" dirty="0"/>
              <a:t>Closing a case</a:t>
            </a:r>
          </a:p>
          <a:p>
            <a:pPr lvl="1"/>
            <a:r>
              <a:rPr lang="en-US" dirty="0"/>
              <a:t>Opening a new case</a:t>
            </a:r>
          </a:p>
          <a:p>
            <a:pPr lvl="1"/>
            <a:r>
              <a:rPr lang="en-US" dirty="0"/>
              <a:t>Creating a new task</a:t>
            </a:r>
          </a:p>
          <a:p>
            <a:endParaRPr lang="en-US" dirty="0"/>
          </a:p>
          <a:p>
            <a:pPr marL="0" indent="0">
              <a:buNone/>
            </a:pPr>
            <a:r>
              <a:rPr lang="en-US" dirty="0"/>
              <a:t>Each action can launch an OmniScript to begin a guided process. An action can also open an external web address or application. With an LWC enabled card, you can fire a </a:t>
            </a:r>
            <a:r>
              <a:rPr lang="en-US" dirty="0" err="1"/>
              <a:t>pubsub</a:t>
            </a:r>
            <a:r>
              <a:rPr lang="en-US" dirty="0"/>
              <a:t> event from an action.</a:t>
            </a:r>
            <a:endParaRPr lang="en-IN" dirty="0"/>
          </a:p>
        </p:txBody>
      </p:sp>
    </p:spTree>
    <p:extLst>
      <p:ext uri="{BB962C8B-B14F-4D97-AF65-F5344CB8AC3E}">
        <p14:creationId xmlns:p14="http://schemas.microsoft.com/office/powerpoint/2010/main" val="2106616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64894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64146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3802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15046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5050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0846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0312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0268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92614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0596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Card </a:t>
            </a:r>
            <a:r>
              <a:rPr lang="en-IN" dirty="0" err="1">
                <a:effectLst/>
              </a:rPr>
              <a:t>Flyouts</a:t>
            </a:r>
            <a:endParaRPr lang="en-IN" dirty="0"/>
          </a:p>
        </p:txBody>
      </p:sp>
      <p:sp>
        <p:nvSpPr>
          <p:cNvPr id="3" name="Content Placeholder 2"/>
          <p:cNvSpPr>
            <a:spLocks noGrp="1"/>
          </p:cNvSpPr>
          <p:nvPr>
            <p:ph idx="1"/>
          </p:nvPr>
        </p:nvSpPr>
        <p:spPr/>
        <p:txBody>
          <a:bodyPr>
            <a:normAutofit/>
          </a:bodyPr>
          <a:lstStyle/>
          <a:p>
            <a:pPr marL="0" indent="0">
              <a:buNone/>
            </a:pPr>
            <a:r>
              <a:rPr lang="en-US" dirty="0"/>
              <a:t>You can design a card to have an action that, when clicked, opens or "flies out" an additional card. A card </a:t>
            </a:r>
            <a:r>
              <a:rPr lang="en-US" dirty="0" err="1"/>
              <a:t>flyout</a:t>
            </a:r>
            <a:r>
              <a:rPr lang="en-US" dirty="0"/>
              <a:t> contains additional information and actions related to the parent card</a:t>
            </a:r>
          </a:p>
          <a:p>
            <a:endParaRPr lang="en-IN" dirty="0"/>
          </a:p>
        </p:txBody>
      </p:sp>
    </p:spTree>
    <p:extLst>
      <p:ext uri="{BB962C8B-B14F-4D97-AF65-F5344CB8AC3E}">
        <p14:creationId xmlns:p14="http://schemas.microsoft.com/office/powerpoint/2010/main" val="496390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02944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21692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89224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34152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06431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94875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47360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84702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7529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58937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Card Layouts</a:t>
            </a:r>
            <a:endParaRPr lang="en-IN" dirty="0"/>
          </a:p>
        </p:txBody>
      </p:sp>
      <p:sp>
        <p:nvSpPr>
          <p:cNvPr id="3" name="Content Placeholder 2"/>
          <p:cNvSpPr>
            <a:spLocks noGrp="1"/>
          </p:cNvSpPr>
          <p:nvPr>
            <p:ph idx="1"/>
          </p:nvPr>
        </p:nvSpPr>
        <p:spPr/>
        <p:txBody>
          <a:bodyPr/>
          <a:lstStyle/>
          <a:p>
            <a:r>
              <a:rPr lang="en-US" dirty="0"/>
              <a:t>A card layout contains one or more cards. To create a new card, you must create a card layout for it.</a:t>
            </a:r>
          </a:p>
          <a:p>
            <a:r>
              <a:rPr lang="en-US" dirty="0"/>
              <a:t>When you create a new card layout, you can:</a:t>
            </a:r>
          </a:p>
          <a:p>
            <a:pPr lvl="1"/>
            <a:r>
              <a:rPr lang="en-US" dirty="0"/>
              <a:t>Choose existing cards to include in the layout</a:t>
            </a:r>
          </a:p>
          <a:p>
            <a:pPr lvl="1"/>
            <a:r>
              <a:rPr lang="en-US" dirty="0"/>
              <a:t>Create new cards to include in the layout</a:t>
            </a:r>
          </a:p>
          <a:p>
            <a:endParaRPr lang="en-IN" dirty="0"/>
          </a:p>
        </p:txBody>
      </p:sp>
    </p:spTree>
    <p:extLst>
      <p:ext uri="{BB962C8B-B14F-4D97-AF65-F5344CB8AC3E}">
        <p14:creationId xmlns:p14="http://schemas.microsoft.com/office/powerpoint/2010/main" val="2946519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936092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79870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312942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32118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54426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9145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0703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LWC Cards</a:t>
            </a:r>
          </a:p>
        </p:txBody>
      </p:sp>
      <p:sp>
        <p:nvSpPr>
          <p:cNvPr id="3" name="Content Placeholder 2"/>
          <p:cNvSpPr>
            <a:spLocks noGrp="1"/>
          </p:cNvSpPr>
          <p:nvPr>
            <p:ph idx="1"/>
          </p:nvPr>
        </p:nvSpPr>
        <p:spPr/>
        <p:txBody>
          <a:bodyPr/>
          <a:lstStyle/>
          <a:p>
            <a:r>
              <a:rPr lang="en-IN" dirty="0"/>
              <a:t>Vlocity Lightning Web Components enables you to use standard JavaScript and HTML to modify and extend Vlocity Cards. Vlocity Lightning Web Components enables embedding Vlocity Cards inside OmniScripts, and leverages the Salesforce Lightning Web Components programming model for </a:t>
            </a:r>
            <a:r>
              <a:rPr lang="en-IN" dirty="0" err="1"/>
              <a:t>flyouts</a:t>
            </a:r>
            <a:r>
              <a:rPr lang="en-IN" dirty="0"/>
              <a:t> and editable states.</a:t>
            </a:r>
          </a:p>
          <a:p>
            <a:endParaRPr lang="en-IN" dirty="0"/>
          </a:p>
        </p:txBody>
      </p:sp>
    </p:spTree>
    <p:extLst>
      <p:ext uri="{BB962C8B-B14F-4D97-AF65-F5344CB8AC3E}">
        <p14:creationId xmlns:p14="http://schemas.microsoft.com/office/powerpoint/2010/main" val="928240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an LWC Card Layout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6840759"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310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Defining Metadata Values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Enter or update values for these properties:</a:t>
            </a:r>
          </a:p>
          <a:p>
            <a:pPr lvl="1"/>
            <a:r>
              <a:rPr lang="en-US" b="1" dirty="0"/>
              <a:t>Master Label</a:t>
            </a:r>
            <a:r>
              <a:rPr lang="en-US" dirty="0"/>
              <a:t>: Update the visible name of your card component as you want it to appear in the Lightning App Builder and Community Builder. The default is the </a:t>
            </a:r>
            <a:r>
              <a:rPr lang="en-US" b="1" dirty="0"/>
              <a:t>Layout Name</a:t>
            </a:r>
            <a:r>
              <a:rPr lang="en-US" dirty="0"/>
              <a:t> defined in the Layout pane.</a:t>
            </a:r>
          </a:p>
          <a:p>
            <a:pPr lvl="1"/>
            <a:r>
              <a:rPr lang="en-US" b="1" dirty="0"/>
              <a:t>Description</a:t>
            </a:r>
            <a:r>
              <a:rPr lang="en-US" dirty="0"/>
              <a:t>: Enter a description for your card component.</a:t>
            </a:r>
          </a:p>
          <a:p>
            <a:pPr lvl="1"/>
            <a:r>
              <a:rPr lang="en-US" b="1" dirty="0"/>
              <a:t>API Version</a:t>
            </a:r>
            <a:r>
              <a:rPr lang="en-US" dirty="0"/>
              <a:t>: Defines the API version of your card component. The default is the API version used when creating the card component. When creating a new card, the default value is the current API version.</a:t>
            </a:r>
          </a:p>
          <a:p>
            <a:pPr lvl="1"/>
            <a:r>
              <a:rPr lang="en-US" dirty="0"/>
              <a:t>(Read-Only) </a:t>
            </a:r>
            <a:r>
              <a:rPr lang="en-US" b="1" dirty="0"/>
              <a:t>Runtime Namespace</a:t>
            </a:r>
            <a:r>
              <a:rPr lang="en-US" dirty="0"/>
              <a:t>: Defines the Vlocity package namespace.</a:t>
            </a:r>
          </a:p>
          <a:p>
            <a:pPr lvl="1"/>
            <a:r>
              <a:rPr lang="en-US" b="1" dirty="0"/>
              <a:t>Is Exposed</a:t>
            </a:r>
            <a:r>
              <a:rPr lang="en-US" dirty="0"/>
              <a:t>: When enabled, your card component is public. By default, this feature is enabled.</a:t>
            </a:r>
          </a:p>
          <a:p>
            <a:pPr lvl="1"/>
            <a:r>
              <a:rPr lang="en-US" b="1" dirty="0"/>
              <a:t>Target Name</a:t>
            </a:r>
            <a:r>
              <a:rPr lang="en-US" dirty="0"/>
              <a:t>: Select where your card component is accessible. By default, </a:t>
            </a:r>
            <a:r>
              <a:rPr lang="en-US" b="1" dirty="0" err="1"/>
              <a:t>HomePage</a:t>
            </a:r>
            <a:r>
              <a:rPr lang="en-US" dirty="0"/>
              <a:t>, </a:t>
            </a:r>
            <a:r>
              <a:rPr lang="en-US" b="1" dirty="0"/>
              <a:t>RecordPage</a:t>
            </a:r>
            <a:r>
              <a:rPr lang="en-US" dirty="0"/>
              <a:t>, and </a:t>
            </a:r>
            <a:r>
              <a:rPr lang="en-US" b="1" dirty="0"/>
              <a:t>AppPage</a:t>
            </a:r>
            <a:r>
              <a:rPr lang="en-US" dirty="0"/>
              <a:t> are selected to enable use on a custom home page, a record page, and an app home page.</a:t>
            </a:r>
          </a:p>
          <a:p>
            <a:endParaRPr lang="en-IN" dirty="0"/>
          </a:p>
        </p:txBody>
      </p:sp>
    </p:spTree>
    <p:extLst>
      <p:ext uri="{BB962C8B-B14F-4D97-AF65-F5344CB8AC3E}">
        <p14:creationId xmlns:p14="http://schemas.microsoft.com/office/powerpoint/2010/main" val="3732499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Actions with LWC Cards</a:t>
            </a: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LWC Cards use Vlocity Actions, OS Actions, Custom Actions, Smart Actions, and </a:t>
            </a:r>
            <a:r>
              <a:rPr lang="en-US" dirty="0" err="1"/>
              <a:t>PubSub</a:t>
            </a:r>
            <a:r>
              <a:rPr lang="en-US" dirty="0"/>
              <a:t> Actions to launch procedures. For example, a card can launch an OmniScript, run an Apex class, redirect to a URL endpoint, launch an Integration Procedure, fire a </a:t>
            </a:r>
            <a:r>
              <a:rPr lang="en-US" dirty="0" err="1"/>
              <a:t>pubsub</a:t>
            </a:r>
            <a:r>
              <a:rPr lang="en-US" dirty="0"/>
              <a:t> event, and so on.</a:t>
            </a:r>
          </a:p>
          <a:p>
            <a:endParaRPr lang="en-US" b="1" dirty="0"/>
          </a:p>
          <a:p>
            <a:r>
              <a:rPr lang="en-US" b="1" dirty="0"/>
              <a:t>Vlocity Actions</a:t>
            </a:r>
            <a:r>
              <a:rPr lang="en-US" dirty="0"/>
              <a:t>: Adds preconfigured actions created in the Vlocity Actions tool in your org. Vlocity Actions are reusable on multiple cards.</a:t>
            </a:r>
          </a:p>
          <a:p>
            <a:endParaRPr lang="en-US" b="1" dirty="0"/>
          </a:p>
          <a:p>
            <a:r>
              <a:rPr lang="en-US" b="1" dirty="0"/>
              <a:t>Custom Actions</a:t>
            </a:r>
            <a:r>
              <a:rPr lang="en-US" dirty="0"/>
              <a:t>: Create an action unique to the card state. A custom action is not reusable on other cards.</a:t>
            </a:r>
          </a:p>
          <a:p>
            <a:endParaRPr lang="en-US" b="1" dirty="0"/>
          </a:p>
          <a:p>
            <a:r>
              <a:rPr lang="en-US" b="1" dirty="0"/>
              <a:t>OS Actions</a:t>
            </a:r>
            <a:r>
              <a:rPr lang="en-US" dirty="0"/>
              <a:t>: Launch an OmniScript from your card state.</a:t>
            </a:r>
          </a:p>
          <a:p>
            <a:endParaRPr lang="en-US" b="1" dirty="0"/>
          </a:p>
          <a:p>
            <a:r>
              <a:rPr lang="en-US" b="1" dirty="0"/>
              <a:t>Smart Actions</a:t>
            </a:r>
            <a:r>
              <a:rPr lang="en-US" dirty="0"/>
              <a:t>: Beginning with the Vlocity Summer '19 release, Vlocity supports generating and returning actions to an LWC Card at runtime by using a </a:t>
            </a:r>
            <a:r>
              <a:rPr lang="en-US" dirty="0">
                <a:hlinkClick r:id="rId2" tooltip="Integration Procedures"/>
              </a:rPr>
              <a:t>Vlocity Integration Procedure</a:t>
            </a:r>
            <a:r>
              <a:rPr lang="en-US" dirty="0"/>
              <a:t>, which reduces server processing time, increasing performance.</a:t>
            </a:r>
          </a:p>
          <a:p>
            <a:endParaRPr lang="en-US" b="1" dirty="0"/>
          </a:p>
          <a:p>
            <a:r>
              <a:rPr lang="en-US" b="1" dirty="0" err="1"/>
              <a:t>PubSub</a:t>
            </a:r>
            <a:r>
              <a:rPr lang="en-US" b="1" dirty="0"/>
              <a:t> Action</a:t>
            </a:r>
            <a:r>
              <a:rPr lang="en-US" dirty="0"/>
              <a:t>: Beginning with Vlocity Insurance and Health Vlocity Spring '20, Vlocity supports firing </a:t>
            </a:r>
            <a:r>
              <a:rPr lang="en-US" dirty="0" err="1">
                <a:hlinkClick r:id="rId3"/>
              </a:rPr>
              <a:t>pubsub</a:t>
            </a:r>
            <a:r>
              <a:rPr lang="en-US" dirty="0"/>
              <a:t> events from an action on an LWC Card.</a:t>
            </a:r>
            <a:endParaRPr lang="en-IN" dirty="0"/>
          </a:p>
        </p:txBody>
      </p:sp>
    </p:spTree>
    <p:extLst>
      <p:ext uri="{BB962C8B-B14F-4D97-AF65-F5344CB8AC3E}">
        <p14:creationId xmlns:p14="http://schemas.microsoft.com/office/powerpoint/2010/main" val="7929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Card States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Cards have states. Each state displays a list of fields from either the layout or the individual card data source, plus a list of Vlocity Actions. You can also associate each state with a flyout, an extended version of a card with supplemental data displayed in a larger area.</a:t>
            </a:r>
          </a:p>
          <a:p>
            <a:endParaRPr lang="en-US" dirty="0"/>
          </a:p>
          <a:p>
            <a:pPr marL="0" indent="0">
              <a:buNone/>
            </a:pPr>
            <a:r>
              <a:rPr lang="en-US" dirty="0"/>
              <a:t>Cards states enable presentation of different CRM interactions per state. For example, when a customer adds an auto insurance policy, the policy becomes active, but when a customer misses a payment the policy state becomes past due. Cards with different states present different data.</a:t>
            </a:r>
          </a:p>
          <a:p>
            <a:endParaRPr lang="en-IN" dirty="0"/>
          </a:p>
        </p:txBody>
      </p:sp>
    </p:spTree>
    <p:extLst>
      <p:ext uri="{BB962C8B-B14F-4D97-AF65-F5344CB8AC3E}">
        <p14:creationId xmlns:p14="http://schemas.microsoft.com/office/powerpoint/2010/main" val="2073172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C667E64F3664AA9FF84395B73BBB2" ma:contentTypeVersion="12" ma:contentTypeDescription="Create a new document." ma:contentTypeScope="" ma:versionID="6b12c4ceb98f90cef75c2b4a7241f9ea">
  <xsd:schema xmlns:xsd="http://www.w3.org/2001/XMLSchema" xmlns:xs="http://www.w3.org/2001/XMLSchema" xmlns:p="http://schemas.microsoft.com/office/2006/metadata/properties" xmlns:ns2="11dab2fc-a00f-488b-a519-3911044eea4e" xmlns:ns3="202a9836-ee93-41fb-ba3c-167105785a0d" targetNamespace="http://schemas.microsoft.com/office/2006/metadata/properties" ma:root="true" ma:fieldsID="c1df371a784d1a7c3bc1d50e69810467" ns2:_="" ns3:_="">
    <xsd:import namespace="11dab2fc-a00f-488b-a519-3911044eea4e"/>
    <xsd:import namespace="202a9836-ee93-41fb-ba3c-167105785a0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dab2fc-a00f-488b-a519-3911044ee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02a9836-ee93-41fb-ba3c-167105785a0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5756505-aa7f-4bcc-8574-ad9a60508018}" ma:internalName="TaxCatchAll" ma:showField="CatchAllData" ma:web="202a9836-ee93-41fb-ba3c-167105785a0d">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2a9836-ee93-41fb-ba3c-167105785a0d" xsi:nil="true"/>
    <lcf76f155ced4ddcb4097134ff3c332f xmlns="11dab2fc-a00f-488b-a519-3911044eea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3056526-DBD8-4808-87F3-3F43F8A0F170}"/>
</file>

<file path=customXml/itemProps2.xml><?xml version="1.0" encoding="utf-8"?>
<ds:datastoreItem xmlns:ds="http://schemas.openxmlformats.org/officeDocument/2006/customXml" ds:itemID="{AC70227D-A8DA-495F-AE3E-2E932B019250}"/>
</file>

<file path=customXml/itemProps3.xml><?xml version="1.0" encoding="utf-8"?>
<ds:datastoreItem xmlns:ds="http://schemas.openxmlformats.org/officeDocument/2006/customXml" ds:itemID="{1E913AC3-726A-40B4-8F2B-F1353531A3F3}"/>
</file>

<file path=docProps/app.xml><?xml version="1.0" encoding="utf-8"?>
<Properties xmlns="http://schemas.openxmlformats.org/officeDocument/2006/extended-properties" xmlns:vt="http://schemas.openxmlformats.org/officeDocument/2006/docPropsVTypes">
  <Template>Flow</Template>
  <TotalTime>628</TotalTime>
  <Words>1785</Words>
  <Application>Microsoft Office PowerPoint</Application>
  <PresentationFormat>On-screen Show (4:3)</PresentationFormat>
  <Paragraphs>124</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Constantia</vt:lpstr>
      <vt:lpstr>Salesforce Sans</vt:lpstr>
      <vt:lpstr>Wingdings 2</vt:lpstr>
      <vt:lpstr>Flow</vt:lpstr>
      <vt:lpstr>Classic Cards</vt:lpstr>
      <vt:lpstr>Cards</vt:lpstr>
      <vt:lpstr>Card Flyouts</vt:lpstr>
      <vt:lpstr>Card Layouts</vt:lpstr>
      <vt:lpstr>LWC Cards</vt:lpstr>
      <vt:lpstr>Creating an LWC Card Layout</vt:lpstr>
      <vt:lpstr>Defining Metadata Values</vt:lpstr>
      <vt:lpstr>Using Actions with LWC Cards</vt:lpstr>
      <vt:lpstr>Card States</vt:lpstr>
      <vt:lpstr>Cards Framework Versioning</vt:lpstr>
      <vt:lpstr>Activation in the Cards Framework</vt:lpstr>
      <vt:lpstr>Versioning Best Practices</vt:lpstr>
      <vt:lpstr>Using Actions with Cards</vt:lpstr>
      <vt:lpstr>Configuring Action Options</vt:lpstr>
      <vt:lpstr>Configuring an Integration Procedure Data Source</vt:lpstr>
      <vt:lpstr>Testing Data Source Settings</vt:lpstr>
      <vt:lpstr>Creating Zones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 Cards</dc:title>
  <dc:creator>horler</dc:creator>
  <cp:lastModifiedBy>Jana, Pramod A.</cp:lastModifiedBy>
  <cp:revision>14</cp:revision>
  <dcterms:created xsi:type="dcterms:W3CDTF">2021-01-26T08:30:00Z</dcterms:created>
  <dcterms:modified xsi:type="dcterms:W3CDTF">2021-01-28T11:03:36Z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bc0f418-96a4-4caf-9d7c-ccc5ec7f9d91_Enabled">
    <vt:lpwstr>true</vt:lpwstr>
  </property>
  <property fmtid="{D5CDD505-2E9C-101B-9397-08002B2CF9AE}" pid="3" name="MSIP_Label_1bc0f418-96a4-4caf-9d7c-ccc5ec7f9d91_SetDate">
    <vt:lpwstr>2021-01-28T06:00:38Z</vt:lpwstr>
  </property>
  <property fmtid="{D5CDD505-2E9C-101B-9397-08002B2CF9AE}" pid="4" name="MSIP_Label_1bc0f418-96a4-4caf-9d7c-ccc5ec7f9d91_Method">
    <vt:lpwstr>Privileged</vt:lpwstr>
  </property>
  <property fmtid="{D5CDD505-2E9C-101B-9397-08002B2CF9AE}" pid="5" name="MSIP_Label_1bc0f418-96a4-4caf-9d7c-ccc5ec7f9d91_Name">
    <vt:lpwstr>1bc0f418-96a4-4caf-9d7c-ccc5ec7f9d91</vt:lpwstr>
  </property>
  <property fmtid="{D5CDD505-2E9C-101B-9397-08002B2CF9AE}" pid="6" name="MSIP_Label_1bc0f418-96a4-4caf-9d7c-ccc5ec7f9d91_SiteId">
    <vt:lpwstr>e0793d39-0939-496d-b129-198edd916feb</vt:lpwstr>
  </property>
  <property fmtid="{D5CDD505-2E9C-101B-9397-08002B2CF9AE}" pid="7" name="MSIP_Label_1bc0f418-96a4-4caf-9d7c-ccc5ec7f9d91_ActionId">
    <vt:lpwstr>60f0e252-9c67-488d-bb01-432a8216c976</vt:lpwstr>
  </property>
  <property fmtid="{D5CDD505-2E9C-101B-9397-08002B2CF9AE}" pid="8" name="MSIP_Label_1bc0f418-96a4-4caf-9d7c-ccc5ec7f9d91_ContentBits">
    <vt:lpwstr>0</vt:lpwstr>
  </property>
  <property fmtid="{D5CDD505-2E9C-101B-9397-08002B2CF9AE}" pid="9" name="ContentTypeId">
    <vt:lpwstr>0x01010025EC667E64F3664AA9FF84395B73BBB2</vt:lpwstr>
  </property>
</Properties>
</file>