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B6091BC-A989-4B82-AEC9-9D4C7AD6366D}" type="datetimeFigureOut">
              <a:rPr lang="en-US" smtClean="0"/>
              <a:t>1/25/2021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370170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105464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433242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919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2830061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091BC-A989-4B82-AEC9-9D4C7AD6366D}"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418173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091BC-A989-4B82-AEC9-9D4C7AD6366D}"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3538691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91BC-A989-4B82-AEC9-9D4C7AD6366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1806589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91BC-A989-4B82-AEC9-9D4C7AD6366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38818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91BC-A989-4B82-AEC9-9D4C7AD6366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281367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091BC-A989-4B82-AEC9-9D4C7AD6366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41377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331474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091BC-A989-4B82-AEC9-9D4C7AD6366D}"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148140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091BC-A989-4B82-AEC9-9D4C7AD6366D}"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136308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091BC-A989-4B82-AEC9-9D4C7AD6366D}"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94236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78292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91BC-A989-4B82-AEC9-9D4C7AD6366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A731-7A8B-446E-AC46-0F14ED35E2B2}" type="slidenum">
              <a:rPr lang="en-US" smtClean="0"/>
              <a:t>‹#›</a:t>
            </a:fld>
            <a:endParaRPr lang="en-US"/>
          </a:p>
        </p:txBody>
      </p:sp>
    </p:spTree>
    <p:extLst>
      <p:ext uri="{BB962C8B-B14F-4D97-AF65-F5344CB8AC3E}">
        <p14:creationId xmlns:p14="http://schemas.microsoft.com/office/powerpoint/2010/main" val="258703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6091BC-A989-4B82-AEC9-9D4C7AD6366D}" type="datetimeFigureOut">
              <a:rPr lang="en-US" smtClean="0"/>
              <a:t>1/25/2021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43A731-7A8B-446E-AC46-0F14ED35E2B2}" type="slidenum">
              <a:rPr lang="en-US" smtClean="0"/>
              <a:t>‹#›</a:t>
            </a:fld>
            <a:endParaRPr lang="en-US"/>
          </a:p>
        </p:txBody>
      </p:sp>
    </p:spTree>
    <p:extLst>
      <p:ext uri="{BB962C8B-B14F-4D97-AF65-F5344CB8AC3E}">
        <p14:creationId xmlns:p14="http://schemas.microsoft.com/office/powerpoint/2010/main" val="356854328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sources.docs.salesforce.com/220/latest/en-us/sfdc/pdf/salesforce_data_loader.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alesforce.com/docs/atlas.en-us.210.0.object_reference.meta/object_reference/sforce_api_objects_external_objects.htm" TargetMode="External"/><Relationship Id="rId2" Type="http://schemas.openxmlformats.org/officeDocument/2006/relationships/hyperlink" Target="https://docs.vlocity.com/en/Using-Custom-Input-and-Output-with-DataRaptor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vlocity.com/en/Use-Quick-Match-to-Map-Dat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82DA0358-26BE-43C2-A7A6-288CA461E638}"/>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DataRaptors</a:t>
            </a:r>
            <a:br>
              <a:rPr lang="en-US" sz="4400">
                <a:solidFill>
                  <a:srgbClr val="FFFFFF"/>
                </a:solidFill>
              </a:rPr>
            </a:br>
            <a:endParaRPr lang="en-US" sz="4400">
              <a:solidFill>
                <a:srgbClr val="FFFFFF"/>
              </a:solidFill>
            </a:endParaRPr>
          </a:p>
        </p:txBody>
      </p:sp>
      <p:sp>
        <p:nvSpPr>
          <p:cNvPr id="3" name="Subtitle 2">
            <a:extLst>
              <a:ext uri="{FF2B5EF4-FFF2-40B4-BE49-F238E27FC236}">
                <a16:creationId xmlns:a16="http://schemas.microsoft.com/office/drawing/2014/main" id="{2658CB42-603B-49F0-A74F-8D92D2C2DF0C}"/>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a:solidFill>
                  <a:schemeClr val="bg2"/>
                </a:solidFill>
              </a:rPr>
              <a:t>A DataRaptor is a mapping tool that enables you to read, transform, and write Salesforce data. There are four types of DataRaptor: Turbo Extract, Extract, Transform, and Load.</a:t>
            </a:r>
          </a:p>
        </p:txBody>
      </p:sp>
    </p:spTree>
    <p:extLst>
      <p:ext uri="{BB962C8B-B14F-4D97-AF65-F5344CB8AC3E}">
        <p14:creationId xmlns:p14="http://schemas.microsoft.com/office/powerpoint/2010/main" val="297850688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975-767D-4312-80E5-C0D3957B3340}"/>
              </a:ext>
            </a:extLst>
          </p:cNvPr>
          <p:cNvSpPr>
            <a:spLocks noGrp="1"/>
          </p:cNvSpPr>
          <p:nvPr>
            <p:ph type="title"/>
          </p:nvPr>
        </p:nvSpPr>
        <p:spPr/>
        <p:txBody>
          <a:bodyPr/>
          <a:lstStyle/>
          <a:p>
            <a:r>
              <a:rPr lang="en-US" dirty="0"/>
              <a:t>On the </a:t>
            </a:r>
            <a:r>
              <a:rPr lang="en-US" b="1" dirty="0"/>
              <a:t>Options</a:t>
            </a:r>
            <a:r>
              <a:rPr lang="en-US" dirty="0"/>
              <a:t> tab are optional properties you can set.</a:t>
            </a:r>
          </a:p>
        </p:txBody>
      </p:sp>
      <p:sp>
        <p:nvSpPr>
          <p:cNvPr id="3" name="Content Placeholder 2">
            <a:extLst>
              <a:ext uri="{FF2B5EF4-FFF2-40B4-BE49-F238E27FC236}">
                <a16:creationId xmlns:a16="http://schemas.microsoft.com/office/drawing/2014/main" id="{93B9A298-A35D-4B24-8A0C-E12FB3E03E19}"/>
              </a:ext>
            </a:extLst>
          </p:cNvPr>
          <p:cNvSpPr>
            <a:spLocks noGrp="1"/>
          </p:cNvSpPr>
          <p:nvPr>
            <p:ph idx="1"/>
          </p:nvPr>
        </p:nvSpPr>
        <p:spPr/>
        <p:txBody>
          <a:bodyPr>
            <a:normAutofit fontScale="85000" lnSpcReduction="10000"/>
          </a:bodyPr>
          <a:lstStyle/>
          <a:p>
            <a:pPr marL="0" indent="0">
              <a:buNone/>
            </a:pPr>
            <a:r>
              <a:rPr lang="en-US" dirty="0"/>
              <a:t>The following options are available for all DataRaptor Loads:</a:t>
            </a:r>
          </a:p>
          <a:p>
            <a:pPr lvl="1"/>
            <a:r>
              <a:rPr lang="en-US" b="1" dirty="0"/>
              <a:t>Ignore Errors</a:t>
            </a:r>
            <a:r>
              <a:rPr lang="en-US" dirty="0"/>
              <a:t>: Execute the DataRaptor even if errors occur, skipping only the steps having errors. This option is useful when you know a record will fail with limited data and future steps don't rely on previous steps.</a:t>
            </a:r>
          </a:p>
          <a:p>
            <a:pPr lvl="1"/>
            <a:r>
              <a:rPr lang="en-US" b="1" dirty="0"/>
              <a:t>Rollback on Error</a:t>
            </a:r>
            <a:r>
              <a:rPr lang="en-US" dirty="0"/>
              <a:t>: Don't create or update the sObjects if errors occur.</a:t>
            </a:r>
          </a:p>
          <a:p>
            <a:pPr lvl="1"/>
            <a:r>
              <a:rPr lang="en-US" b="1" dirty="0"/>
              <a:t>Use Assignment Rules</a:t>
            </a:r>
            <a:r>
              <a:rPr lang="en-US" dirty="0"/>
              <a:t>: Use assignment rules for sObjects such as Cases that have user assignment fields. </a:t>
            </a:r>
          </a:p>
          <a:p>
            <a:pPr lvl="1"/>
            <a:r>
              <a:rPr lang="en-US" dirty="0"/>
              <a:t>In Summer '19 and later releases, if emails are configured in Case assignment rules, checking this option automatically sends emails to users when Cases are assigned.</a:t>
            </a:r>
          </a:p>
          <a:p>
            <a:pPr lvl="1"/>
            <a:r>
              <a:rPr lang="en-US" b="1" dirty="0"/>
              <a:t>Overwrite Target For All Null Inputs</a:t>
            </a:r>
            <a:r>
              <a:rPr lang="en-US" dirty="0"/>
              <a:t>: If an input doesn't have a value, set the corresponding output value to NULL.</a:t>
            </a:r>
          </a:p>
          <a:p>
            <a:endParaRPr lang="en-US" dirty="0"/>
          </a:p>
        </p:txBody>
      </p:sp>
    </p:spTree>
    <p:extLst>
      <p:ext uri="{BB962C8B-B14F-4D97-AF65-F5344CB8AC3E}">
        <p14:creationId xmlns:p14="http://schemas.microsoft.com/office/powerpoint/2010/main" val="191252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C275-45C9-4179-A49C-C1A9C39C18E9}"/>
              </a:ext>
            </a:extLst>
          </p:cNvPr>
          <p:cNvSpPr>
            <a:spLocks noGrp="1"/>
          </p:cNvSpPr>
          <p:nvPr>
            <p:ph type="title"/>
          </p:nvPr>
        </p:nvSpPr>
        <p:spPr/>
        <p:txBody>
          <a:bodyPr/>
          <a:lstStyle/>
          <a:p>
            <a:r>
              <a:rPr lang="en-US" dirty="0"/>
              <a:t>Mapping Options</a:t>
            </a:r>
          </a:p>
        </p:txBody>
      </p:sp>
      <p:sp>
        <p:nvSpPr>
          <p:cNvPr id="3" name="Content Placeholder 2">
            <a:extLst>
              <a:ext uri="{FF2B5EF4-FFF2-40B4-BE49-F238E27FC236}">
                <a16:creationId xmlns:a16="http://schemas.microsoft.com/office/drawing/2014/main" id="{32A46552-5164-46DD-B427-1819AB3F203E}"/>
              </a:ext>
            </a:extLst>
          </p:cNvPr>
          <p:cNvSpPr>
            <a:spLocks noGrp="1"/>
          </p:cNvSpPr>
          <p:nvPr>
            <p:ph idx="1"/>
          </p:nvPr>
        </p:nvSpPr>
        <p:spPr/>
        <p:txBody>
          <a:bodyPr>
            <a:normAutofit fontScale="70000" lnSpcReduction="20000"/>
          </a:bodyPr>
          <a:lstStyle/>
          <a:p>
            <a:pPr marL="0" indent="0">
              <a:buNone/>
            </a:pPr>
            <a:r>
              <a:rPr lang="en-US" dirty="0"/>
              <a:t>To control how the update is performed, you can configure the following optional settings:</a:t>
            </a:r>
          </a:p>
          <a:p>
            <a:pPr lvl="1"/>
            <a:r>
              <a:rPr lang="en-US" b="1" dirty="0"/>
              <a:t>Is Disabled</a:t>
            </a:r>
            <a:r>
              <a:rPr lang="en-US" dirty="0"/>
              <a:t>: Prevents the field from being loaded.</a:t>
            </a:r>
          </a:p>
          <a:p>
            <a:pPr lvl="1"/>
            <a:r>
              <a:rPr lang="en-US" b="1" dirty="0"/>
              <a:t>Upsert Key</a:t>
            </a:r>
            <a:r>
              <a:rPr lang="en-US" dirty="0"/>
              <a:t>: Specifies that the field is a key for the Salesforce object being loaded. The DataRaptor uses the value to determine whether it updates an existing record or inserts a new one. If the </a:t>
            </a:r>
            <a:r>
              <a:rPr lang="en-US" b="1" dirty="0"/>
              <a:t>Upsert</a:t>
            </a:r>
            <a:r>
              <a:rPr lang="en-US" dirty="0"/>
              <a:t> property is enabled for multiple field mappings, the result is a multi-field </a:t>
            </a:r>
            <a:r>
              <a:rPr lang="en-US" dirty="0" err="1"/>
              <a:t>upsert</a:t>
            </a:r>
            <a:r>
              <a:rPr lang="en-US" dirty="0"/>
              <a:t> key. DataRaptor uses this key to check the object for unique values to determine whether to create a new object or update an existing one.</a:t>
            </a:r>
          </a:p>
          <a:p>
            <a:pPr lvl="1"/>
            <a:r>
              <a:rPr lang="en-US" b="1" dirty="0"/>
              <a:t>Is Required for Upsert</a:t>
            </a:r>
            <a:r>
              <a:rPr lang="en-US" dirty="0"/>
              <a:t>: Prevents an object record from being updated if this field is null.</a:t>
            </a:r>
          </a:p>
          <a:p>
            <a:pPr lvl="1"/>
            <a:r>
              <a:rPr lang="en-US" b="1" dirty="0"/>
              <a:t>Is Lookup</a:t>
            </a:r>
            <a:r>
              <a:rPr lang="en-US" dirty="0"/>
              <a:t>: Uses the field value to query for the specified Salesforce data, and writes the result to the output field.</a:t>
            </a:r>
          </a:p>
          <a:p>
            <a:pPr lvl="1"/>
            <a:r>
              <a:rPr lang="en-US" b="1" dirty="0"/>
              <a:t>Output Data Type</a:t>
            </a:r>
            <a:r>
              <a:rPr lang="en-US" dirty="0"/>
              <a:t>: Must be compatible with the data type of the target field.</a:t>
            </a:r>
          </a:p>
          <a:p>
            <a:pPr lvl="1"/>
            <a:r>
              <a:rPr lang="en-US" dirty="0"/>
              <a:t>The Output Data Type setting must be compatible with the target field in Salesforce. If you configure incompatible types, the load operation can fail. </a:t>
            </a:r>
          </a:p>
          <a:p>
            <a:pPr lvl="1"/>
            <a:r>
              <a:rPr lang="en-US" b="1" dirty="0"/>
              <a:t>Default Value</a:t>
            </a:r>
            <a:r>
              <a:rPr lang="en-US" dirty="0"/>
              <a:t>: Value to be loaded if the field in the DataRaptor output JSON is null. To specify an empty string for string fields that are null, enter a pair of double quotes (""). Omit if </a:t>
            </a:r>
            <a:r>
              <a:rPr lang="en-US" b="1" dirty="0"/>
              <a:t>Is Required for Upsert</a:t>
            </a:r>
            <a:r>
              <a:rPr lang="en-US" dirty="0"/>
              <a:t> is enabled.</a:t>
            </a:r>
          </a:p>
          <a:p>
            <a:endParaRPr lang="en-US" dirty="0"/>
          </a:p>
        </p:txBody>
      </p:sp>
    </p:spTree>
    <p:extLst>
      <p:ext uri="{BB962C8B-B14F-4D97-AF65-F5344CB8AC3E}">
        <p14:creationId xmlns:p14="http://schemas.microsoft.com/office/powerpoint/2010/main" val="385623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3393-1BE1-473D-9953-D50E35CD4CFC}"/>
              </a:ext>
            </a:extLst>
          </p:cNvPr>
          <p:cNvSpPr>
            <a:spLocks noGrp="1"/>
          </p:cNvSpPr>
          <p:nvPr>
            <p:ph type="title"/>
          </p:nvPr>
        </p:nvSpPr>
        <p:spPr/>
        <p:txBody>
          <a:bodyPr/>
          <a:lstStyle/>
          <a:p>
            <a:r>
              <a:rPr lang="en-US" dirty="0"/>
              <a:t>Interface Objects for External Data Loads</a:t>
            </a:r>
          </a:p>
        </p:txBody>
      </p:sp>
      <p:sp>
        <p:nvSpPr>
          <p:cNvPr id="3" name="Content Placeholder 2">
            <a:extLst>
              <a:ext uri="{FF2B5EF4-FFF2-40B4-BE49-F238E27FC236}">
                <a16:creationId xmlns:a16="http://schemas.microsoft.com/office/drawing/2014/main" id="{04F0190A-5E41-4611-9EDA-5E9FFB8F70A4}"/>
              </a:ext>
            </a:extLst>
          </p:cNvPr>
          <p:cNvSpPr>
            <a:spLocks noGrp="1"/>
          </p:cNvSpPr>
          <p:nvPr>
            <p:ph idx="1"/>
          </p:nvPr>
        </p:nvSpPr>
        <p:spPr/>
        <p:txBody>
          <a:bodyPr>
            <a:normAutofit lnSpcReduction="10000"/>
          </a:bodyPr>
          <a:lstStyle/>
          <a:p>
            <a:pPr marL="0" indent="0">
              <a:buNone/>
            </a:pPr>
            <a:r>
              <a:rPr lang="en-US" dirty="0"/>
              <a:t>To provide data from an external source (for example, a CSV file) to a DataRaptor, create an interface object and optionally a preprocessor class. Interface objects are custom Salesforce objects.</a:t>
            </a:r>
          </a:p>
          <a:p>
            <a:pPr lvl="1"/>
            <a:r>
              <a:rPr lang="en-US" dirty="0"/>
              <a:t>The process is as follows:</a:t>
            </a:r>
          </a:p>
          <a:p>
            <a:pPr lvl="2"/>
            <a:r>
              <a:rPr lang="en-US" dirty="0"/>
              <a:t>Data is loaded into a Salesforce custom object using Salesforce's Data Import Wizard or a tool such as the </a:t>
            </a:r>
            <a:r>
              <a:rPr lang="en-US" dirty="0">
                <a:hlinkClick r:id="rId2"/>
              </a:rPr>
              <a:t>Salesforce Data Loader</a:t>
            </a:r>
            <a:r>
              <a:rPr lang="en-US" dirty="0"/>
              <a:t>, Informatica, or Talend.</a:t>
            </a:r>
          </a:p>
          <a:p>
            <a:pPr lvl="2"/>
            <a:r>
              <a:rPr lang="en-US" dirty="0"/>
              <a:t>Loading data into the object fires an Apex trigger that calls a Vlocity DataRaptor Load.</a:t>
            </a:r>
          </a:p>
          <a:p>
            <a:pPr lvl="2"/>
            <a:r>
              <a:rPr lang="en-US" dirty="0"/>
              <a:t>The DataRaptor transforms data from the interface object as required and writes the resulting data to other Salesforce and Vlocity objects.</a:t>
            </a:r>
          </a:p>
          <a:p>
            <a:endParaRPr lang="en-US" dirty="0"/>
          </a:p>
        </p:txBody>
      </p:sp>
    </p:spTree>
    <p:extLst>
      <p:ext uri="{BB962C8B-B14F-4D97-AF65-F5344CB8AC3E}">
        <p14:creationId xmlns:p14="http://schemas.microsoft.com/office/powerpoint/2010/main" val="259599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B64D-6556-4906-AD1D-89D4F0601B6A}"/>
              </a:ext>
            </a:extLst>
          </p:cNvPr>
          <p:cNvSpPr>
            <a:spLocks noGrp="1"/>
          </p:cNvSpPr>
          <p:nvPr>
            <p:ph type="title"/>
          </p:nvPr>
        </p:nvSpPr>
        <p:spPr/>
        <p:txBody>
          <a:bodyPr/>
          <a:lstStyle/>
          <a:p>
            <a:r>
              <a:rPr lang="en-US" dirty="0"/>
              <a:t>DataRaptor Best Practices</a:t>
            </a:r>
          </a:p>
        </p:txBody>
      </p:sp>
      <p:sp>
        <p:nvSpPr>
          <p:cNvPr id="3" name="Content Placeholder 2">
            <a:extLst>
              <a:ext uri="{FF2B5EF4-FFF2-40B4-BE49-F238E27FC236}">
                <a16:creationId xmlns:a16="http://schemas.microsoft.com/office/drawing/2014/main" id="{FDBF1111-8CCC-4109-9ECB-D1A733A992AA}"/>
              </a:ext>
            </a:extLst>
          </p:cNvPr>
          <p:cNvSpPr>
            <a:spLocks noGrp="1"/>
          </p:cNvSpPr>
          <p:nvPr>
            <p:ph idx="1"/>
          </p:nvPr>
        </p:nvSpPr>
        <p:spPr>
          <a:xfrm>
            <a:off x="1141412" y="2249486"/>
            <a:ext cx="9905999" cy="3989995"/>
          </a:xfrm>
        </p:spPr>
        <p:txBody>
          <a:bodyPr>
            <a:normAutofit/>
          </a:bodyPr>
          <a:lstStyle/>
          <a:p>
            <a:pPr marL="0" indent="0">
              <a:buNone/>
            </a:pPr>
            <a:r>
              <a:rPr lang="en-US" dirty="0"/>
              <a:t>To maximize the benefits of DataRaptors, follow the best practices whenever possible.</a:t>
            </a:r>
          </a:p>
          <a:p>
            <a:pPr lvl="1"/>
            <a:r>
              <a:rPr lang="en-US" dirty="0"/>
              <a:t>Create targeted DataRaptors that only extract or load the data needed for one operation.</a:t>
            </a:r>
          </a:p>
          <a:p>
            <a:pPr lvl="1"/>
            <a:r>
              <a:rPr lang="en-US" dirty="0"/>
              <a:t>Use relationship notation (queries) whenever possible to pull data from other SObjects. </a:t>
            </a:r>
          </a:p>
          <a:p>
            <a:pPr lvl="1"/>
            <a:r>
              <a:rPr lang="en-US" dirty="0"/>
              <a:t>Try to keep the number of SObjects to three or fewer.</a:t>
            </a:r>
          </a:p>
          <a:p>
            <a:pPr lvl="1"/>
            <a:r>
              <a:rPr lang="en-US" dirty="0"/>
              <a:t>Ensure that all filtering and sorting (ORDER BY) operations are on indexed fields. The Id and Name fields are always indexed. </a:t>
            </a:r>
          </a:p>
          <a:p>
            <a:pPr lvl="1"/>
            <a:r>
              <a:rPr lang="en-US" dirty="0"/>
              <a:t>Use caching to store frequently accessed, infrequently updated data.</a:t>
            </a:r>
          </a:p>
          <a:p>
            <a:endParaRPr lang="en-US" dirty="0"/>
          </a:p>
        </p:txBody>
      </p:sp>
    </p:spTree>
    <p:extLst>
      <p:ext uri="{BB962C8B-B14F-4D97-AF65-F5344CB8AC3E}">
        <p14:creationId xmlns:p14="http://schemas.microsoft.com/office/powerpoint/2010/main" val="236350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2B7B-18C7-43A8-AF79-4379C95186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D5BCF-37B2-4682-9CF6-0F5C51AF8A05}"/>
              </a:ext>
            </a:extLst>
          </p:cNvPr>
          <p:cNvSpPr>
            <a:spLocks noGrp="1"/>
          </p:cNvSpPr>
          <p:nvPr>
            <p:ph idx="1"/>
          </p:nvPr>
        </p:nvSpPr>
        <p:spPr/>
        <p:txBody>
          <a:bodyPr>
            <a:normAutofit fontScale="85000" lnSpcReduction="20000"/>
          </a:bodyPr>
          <a:lstStyle/>
          <a:p>
            <a:pPr marL="0" indent="0">
              <a:buNone/>
            </a:pPr>
            <a:r>
              <a:rPr lang="en-US" dirty="0"/>
              <a:t>DataRaptors typically supply data to OmniScripts, Integration Procedures, and Cards, and write updates from OmniScripts, Integration Procedures, and Cards to Salesforce. A typical data flow is as follows:</a:t>
            </a:r>
          </a:p>
          <a:p>
            <a:pPr lvl="1"/>
            <a:r>
              <a:rPr lang="en-US" dirty="0"/>
              <a:t>OmniScript calls DataRaptor Extract to read data from Salesforce.</a:t>
            </a:r>
          </a:p>
          <a:p>
            <a:pPr lvl="1"/>
            <a:r>
              <a:rPr lang="en-US" dirty="0"/>
              <a:t>OmniScript interacts with user to capture changed and new data.</a:t>
            </a:r>
          </a:p>
          <a:p>
            <a:pPr lvl="1"/>
            <a:r>
              <a:rPr lang="en-US" dirty="0"/>
              <a:t>OmniScript calls DataRaptor Load to write data back to Salesforce.</a:t>
            </a:r>
          </a:p>
          <a:p>
            <a:endParaRPr lang="en-US" dirty="0"/>
          </a:p>
          <a:p>
            <a:pPr marL="0" indent="0">
              <a:buNone/>
            </a:pPr>
            <a:r>
              <a:rPr lang="en-US" dirty="0"/>
              <a:t>Both Extract and Load DataRaptors can handle </a:t>
            </a:r>
            <a:r>
              <a:rPr lang="en-US" dirty="0">
                <a:hlinkClick r:id="rId2" tooltip="Custom Input and Output for DataRaptors"/>
              </a:rPr>
              <a:t>custom data formats</a:t>
            </a:r>
            <a:r>
              <a:rPr lang="en-US" dirty="0"/>
              <a:t>. DataRaptors can access </a:t>
            </a:r>
            <a:r>
              <a:rPr lang="en-US" dirty="0">
                <a:hlinkClick r:id="rId3"/>
              </a:rPr>
              <a:t>external objects</a:t>
            </a:r>
            <a:r>
              <a:rPr lang="en-US" dirty="0"/>
              <a:t> and custom metadata as well as sObjects. No special syntax or additional configuration is required</a:t>
            </a:r>
          </a:p>
          <a:p>
            <a:endParaRPr lang="en-US" dirty="0"/>
          </a:p>
        </p:txBody>
      </p:sp>
    </p:spTree>
    <p:extLst>
      <p:ext uri="{BB962C8B-B14F-4D97-AF65-F5344CB8AC3E}">
        <p14:creationId xmlns:p14="http://schemas.microsoft.com/office/powerpoint/2010/main" val="258133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9A8E-146E-44A8-A743-A8C5F067A3F9}"/>
              </a:ext>
            </a:extLst>
          </p:cNvPr>
          <p:cNvSpPr>
            <a:spLocks noGrp="1"/>
          </p:cNvSpPr>
          <p:nvPr>
            <p:ph type="title"/>
          </p:nvPr>
        </p:nvSpPr>
        <p:spPr/>
        <p:txBody>
          <a:bodyPr/>
          <a:lstStyle/>
          <a:p>
            <a:r>
              <a:rPr lang="en-US" dirty="0"/>
              <a:t>DataRaptor Turbo Extract Overview</a:t>
            </a:r>
          </a:p>
        </p:txBody>
      </p:sp>
      <p:sp>
        <p:nvSpPr>
          <p:cNvPr id="3" name="Content Placeholder 2">
            <a:extLst>
              <a:ext uri="{FF2B5EF4-FFF2-40B4-BE49-F238E27FC236}">
                <a16:creationId xmlns:a16="http://schemas.microsoft.com/office/drawing/2014/main" id="{C65A2D48-9CB1-4A0B-AE0E-742FE2C7F16C}"/>
              </a:ext>
            </a:extLst>
          </p:cNvPr>
          <p:cNvSpPr>
            <a:spLocks noGrp="1"/>
          </p:cNvSpPr>
          <p:nvPr>
            <p:ph idx="1"/>
          </p:nvPr>
        </p:nvSpPr>
        <p:spPr/>
        <p:txBody>
          <a:bodyPr>
            <a:normAutofit fontScale="92500" lnSpcReduction="20000"/>
          </a:bodyPr>
          <a:lstStyle/>
          <a:p>
            <a:pPr marL="0" indent="0">
              <a:buNone/>
            </a:pPr>
            <a:r>
              <a:rPr lang="en-US" dirty="0"/>
              <a:t>A DataRaptor Turbo Extract retrieves data from a single Salesforce object type, with support for fields from related objects. You can filter the data and select the fields to return. Unlike a standard DataRaptor Extract, a DataRaptor Turbo Extract doesn't support formulas. There is no Output tab, so you can't use mappings to structure the output. Custom JSON, default values, attributes, and translations aren't supported.</a:t>
            </a:r>
          </a:p>
          <a:p>
            <a:endParaRPr lang="en-US" dirty="0"/>
          </a:p>
          <a:p>
            <a:pPr marL="0" indent="0">
              <a:buNone/>
            </a:pPr>
            <a:r>
              <a:rPr lang="en-US" dirty="0"/>
              <a:t>A DataRaptor Turbo Extract has two advantages over a standard DataRaptor Extract:</a:t>
            </a:r>
          </a:p>
          <a:p>
            <a:pPr lvl="1"/>
            <a:r>
              <a:rPr lang="en-US" dirty="0"/>
              <a:t>Simpler configuration</a:t>
            </a:r>
          </a:p>
          <a:p>
            <a:pPr lvl="1"/>
            <a:r>
              <a:rPr lang="en-US" dirty="0"/>
              <a:t>Better performance at runtime</a:t>
            </a:r>
          </a:p>
          <a:p>
            <a:endParaRPr lang="en-US" dirty="0"/>
          </a:p>
        </p:txBody>
      </p:sp>
    </p:spTree>
    <p:extLst>
      <p:ext uri="{BB962C8B-B14F-4D97-AF65-F5344CB8AC3E}">
        <p14:creationId xmlns:p14="http://schemas.microsoft.com/office/powerpoint/2010/main" val="187515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9619-48E9-4DC2-B44B-8F8D07221680}"/>
              </a:ext>
            </a:extLst>
          </p:cNvPr>
          <p:cNvSpPr>
            <a:spLocks noGrp="1"/>
          </p:cNvSpPr>
          <p:nvPr>
            <p:ph type="title"/>
          </p:nvPr>
        </p:nvSpPr>
        <p:spPr/>
        <p:txBody>
          <a:bodyPr/>
          <a:lstStyle/>
          <a:p>
            <a:r>
              <a:rPr lang="en-US" dirty="0"/>
              <a:t>DataRaptor Extract Overview</a:t>
            </a:r>
          </a:p>
        </p:txBody>
      </p:sp>
      <p:sp>
        <p:nvSpPr>
          <p:cNvPr id="3" name="Content Placeholder 2">
            <a:extLst>
              <a:ext uri="{FF2B5EF4-FFF2-40B4-BE49-F238E27FC236}">
                <a16:creationId xmlns:a16="http://schemas.microsoft.com/office/drawing/2014/main" id="{FF464286-128F-48FA-ABAC-40AD1582E7A5}"/>
              </a:ext>
            </a:extLst>
          </p:cNvPr>
          <p:cNvSpPr>
            <a:spLocks noGrp="1"/>
          </p:cNvSpPr>
          <p:nvPr>
            <p:ph idx="1"/>
          </p:nvPr>
        </p:nvSpPr>
        <p:spPr>
          <a:xfrm>
            <a:off x="1141412" y="2249487"/>
            <a:ext cx="9905999" cy="4141886"/>
          </a:xfrm>
        </p:spPr>
        <p:txBody>
          <a:bodyPr>
            <a:normAutofit fontScale="85000" lnSpcReduction="20000"/>
          </a:bodyPr>
          <a:lstStyle/>
          <a:p>
            <a:pPr marL="0" indent="0">
              <a:buNone/>
            </a:pPr>
            <a:r>
              <a:rPr lang="en-US" dirty="0"/>
              <a:t>DataRaptor Extracts read Salesforce data and return results in JSON, XML, or custom formats. You can filter the data and select the fields to return. Formulas, attributes, default values, and translations are supported. Extracts typically provide OmniScripts, Integration Procedures, and Cards with the data they require.</a:t>
            </a:r>
          </a:p>
          <a:p>
            <a:endParaRPr lang="en-US" dirty="0"/>
          </a:p>
          <a:p>
            <a:pPr marL="0" indent="0">
              <a:buNone/>
            </a:pPr>
            <a:r>
              <a:rPr lang="en-US" dirty="0"/>
              <a:t>To define a DataRaptor extract:</a:t>
            </a:r>
          </a:p>
          <a:p>
            <a:pPr lvl="1"/>
            <a:r>
              <a:rPr lang="en-US" dirty="0"/>
              <a:t>Create the DataRaptor extract.</a:t>
            </a:r>
          </a:p>
          <a:p>
            <a:pPr lvl="1"/>
            <a:r>
              <a:rPr lang="en-US" dirty="0"/>
              <a:t>Configure the initial extraction.</a:t>
            </a:r>
          </a:p>
          <a:p>
            <a:pPr lvl="1"/>
            <a:r>
              <a:rPr lang="en-US" dirty="0"/>
              <a:t>Determine whether you need multiple extract steps or relationship notation.</a:t>
            </a:r>
          </a:p>
          <a:p>
            <a:pPr lvl="1"/>
            <a:r>
              <a:rPr lang="en-US" dirty="0"/>
              <a:t>(Optional) Add data using formulas.</a:t>
            </a:r>
          </a:p>
          <a:p>
            <a:pPr lvl="1"/>
            <a:r>
              <a:rPr lang="en-US" dirty="0"/>
              <a:t>Compose the output. </a:t>
            </a:r>
          </a:p>
          <a:p>
            <a:pPr lvl="1"/>
            <a:r>
              <a:rPr lang="en-US" dirty="0"/>
              <a:t>Test the DataRaptor. </a:t>
            </a:r>
          </a:p>
        </p:txBody>
      </p:sp>
    </p:spTree>
    <p:extLst>
      <p:ext uri="{BB962C8B-B14F-4D97-AF65-F5344CB8AC3E}">
        <p14:creationId xmlns:p14="http://schemas.microsoft.com/office/powerpoint/2010/main" val="370469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C10C-3275-459D-AD0B-22D7F5D0752E}"/>
              </a:ext>
            </a:extLst>
          </p:cNvPr>
          <p:cNvSpPr>
            <a:spLocks noGrp="1"/>
          </p:cNvSpPr>
          <p:nvPr>
            <p:ph type="title"/>
          </p:nvPr>
        </p:nvSpPr>
        <p:spPr/>
        <p:txBody>
          <a:bodyPr/>
          <a:lstStyle/>
          <a:p>
            <a:r>
              <a:rPr lang="en-US" dirty="0"/>
              <a:t>DataRaptor Transform Overview</a:t>
            </a:r>
          </a:p>
        </p:txBody>
      </p:sp>
      <p:sp>
        <p:nvSpPr>
          <p:cNvPr id="3" name="Content Placeholder 2">
            <a:extLst>
              <a:ext uri="{FF2B5EF4-FFF2-40B4-BE49-F238E27FC236}">
                <a16:creationId xmlns:a16="http://schemas.microsoft.com/office/drawing/2014/main" id="{6F313788-A032-464A-B911-F6569CF78035}"/>
              </a:ext>
            </a:extLst>
          </p:cNvPr>
          <p:cNvSpPr>
            <a:spLocks noGrp="1"/>
          </p:cNvSpPr>
          <p:nvPr>
            <p:ph idx="1"/>
          </p:nvPr>
        </p:nvSpPr>
        <p:spPr/>
        <p:txBody>
          <a:bodyPr>
            <a:normAutofit fontScale="70000" lnSpcReduction="20000"/>
          </a:bodyPr>
          <a:lstStyle/>
          <a:p>
            <a:pPr marL="0" indent="0">
              <a:buNone/>
            </a:pPr>
            <a:r>
              <a:rPr lang="en-US" dirty="0"/>
              <a:t>DataRaptor Transforms let you perform intermediate data transformations without reading from or writing to Salesforce. Formulas are supported.</a:t>
            </a:r>
          </a:p>
          <a:p>
            <a:pPr lvl="1"/>
            <a:r>
              <a:rPr lang="en-US" dirty="0"/>
              <a:t>Convert JSON input to XML output, and vice versa</a:t>
            </a:r>
          </a:p>
          <a:p>
            <a:pPr lvl="1"/>
            <a:r>
              <a:rPr lang="en-US" dirty="0"/>
              <a:t>Restructure input data and rename fields</a:t>
            </a:r>
          </a:p>
          <a:p>
            <a:pPr lvl="1"/>
            <a:r>
              <a:rPr lang="en-US" dirty="0"/>
              <a:t>Substitute values in fields (all DataRaptors can substitute values)</a:t>
            </a:r>
          </a:p>
          <a:p>
            <a:pPr lvl="1"/>
            <a:r>
              <a:rPr lang="en-US" dirty="0"/>
              <a:t>Convert data to PDF, DocuSign, or Document Template format</a:t>
            </a:r>
          </a:p>
          <a:p>
            <a:endParaRPr lang="en-US" dirty="0"/>
          </a:p>
          <a:p>
            <a:pPr marL="0" indent="0">
              <a:buNone/>
            </a:pPr>
            <a:r>
              <a:rPr lang="en-US" dirty="0"/>
              <a:t>DataRaptor Transforms are essential for OmniScripts that must populate a DocuSign template or fill fields in a PDF document.</a:t>
            </a:r>
          </a:p>
          <a:p>
            <a:endParaRPr lang="en-US" dirty="0"/>
          </a:p>
          <a:p>
            <a:pPr marL="0" indent="0">
              <a:buNone/>
            </a:pPr>
            <a:r>
              <a:rPr lang="en-US" dirty="0"/>
              <a:t>You can also transform data in many ways using Set Values components in Integration Procedures. </a:t>
            </a:r>
          </a:p>
          <a:p>
            <a:endParaRPr lang="en-US" dirty="0"/>
          </a:p>
        </p:txBody>
      </p:sp>
    </p:spTree>
    <p:extLst>
      <p:ext uri="{BB962C8B-B14F-4D97-AF65-F5344CB8AC3E}">
        <p14:creationId xmlns:p14="http://schemas.microsoft.com/office/powerpoint/2010/main" val="334344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CD82-857D-4A30-8AD0-AFD1BF5A866F}"/>
              </a:ext>
            </a:extLst>
          </p:cNvPr>
          <p:cNvSpPr>
            <a:spLocks noGrp="1"/>
          </p:cNvSpPr>
          <p:nvPr>
            <p:ph type="title"/>
          </p:nvPr>
        </p:nvSpPr>
        <p:spPr/>
        <p:txBody>
          <a:bodyPr/>
          <a:lstStyle/>
          <a:p>
            <a:r>
              <a:rPr lang="en-US" dirty="0"/>
              <a:t>DataRaptor Transform Data Mappings</a:t>
            </a:r>
          </a:p>
        </p:txBody>
      </p:sp>
      <p:sp>
        <p:nvSpPr>
          <p:cNvPr id="3" name="Content Placeholder 2">
            <a:extLst>
              <a:ext uri="{FF2B5EF4-FFF2-40B4-BE49-F238E27FC236}">
                <a16:creationId xmlns:a16="http://schemas.microsoft.com/office/drawing/2014/main" id="{6E766293-D0B1-433D-98E2-CCE10F5730A1}"/>
              </a:ext>
            </a:extLst>
          </p:cNvPr>
          <p:cNvSpPr>
            <a:spLocks noGrp="1"/>
          </p:cNvSpPr>
          <p:nvPr>
            <p:ph idx="1"/>
          </p:nvPr>
        </p:nvSpPr>
        <p:spPr/>
        <p:txBody>
          <a:bodyPr>
            <a:normAutofit fontScale="55000" lnSpcReduction="20000"/>
          </a:bodyPr>
          <a:lstStyle/>
          <a:p>
            <a:pPr marL="0" indent="0">
              <a:buNone/>
            </a:pPr>
            <a:r>
              <a:rPr lang="en-US" dirty="0"/>
              <a:t>To map data from the input to the output, go to the Output tab. You can also handle null values, data types, caching, and list transforms.</a:t>
            </a:r>
          </a:p>
          <a:p>
            <a:pPr marL="0" indent="0">
              <a:buNone/>
            </a:pPr>
            <a:r>
              <a:rPr lang="en-US" dirty="0"/>
              <a:t>You can map data on the Transforms tab in one of two ways:</a:t>
            </a:r>
          </a:p>
          <a:p>
            <a:pPr lvl="1"/>
            <a:r>
              <a:rPr lang="en-US" dirty="0"/>
              <a:t>If the input and output names match, </a:t>
            </a:r>
            <a:r>
              <a:rPr lang="en-US" dirty="0">
                <a:hlinkClick r:id="rId2" tooltip="Use Quick Match to Map Data"/>
              </a:rPr>
              <a:t>Use Quick Match to Map Data</a:t>
            </a:r>
            <a:r>
              <a:rPr lang="en-US" dirty="0"/>
              <a:t>.</a:t>
            </a:r>
          </a:p>
          <a:p>
            <a:pPr lvl="1"/>
            <a:r>
              <a:rPr lang="en-US" dirty="0"/>
              <a:t>Specify each mapping individually.</a:t>
            </a:r>
          </a:p>
          <a:p>
            <a:pPr marL="0" indent="0">
              <a:buNone/>
            </a:pPr>
            <a:r>
              <a:rPr lang="en-US" dirty="0"/>
              <a:t>Both ways apply to JSON input and output and to other input and output types.</a:t>
            </a:r>
          </a:p>
          <a:p>
            <a:endParaRPr lang="en-US" dirty="0"/>
          </a:p>
          <a:p>
            <a:pPr marL="0" indent="0">
              <a:buNone/>
            </a:pPr>
            <a:r>
              <a:rPr lang="en-US" dirty="0"/>
              <a:t>Restructure and Rename Data</a:t>
            </a:r>
          </a:p>
          <a:p>
            <a:pPr lvl="1"/>
            <a:r>
              <a:rPr lang="en-US" dirty="0"/>
              <a:t>All types of DataRaptors can restructure data and rename fields using mappings. To restructure and/or rename a field, you map the input path to the desired output path.</a:t>
            </a:r>
          </a:p>
          <a:p>
            <a:pPr lvl="1"/>
            <a:r>
              <a:rPr lang="en-US" dirty="0"/>
              <a:t>For the PDF, DocuSign, and Document Template output types, output mappings are generated based on the fields in the Target Output file you selected when you created the DataRaptor Transform.</a:t>
            </a:r>
          </a:p>
          <a:p>
            <a:pPr lvl="1"/>
            <a:r>
              <a:rPr lang="en-US" dirty="0"/>
              <a:t>By default, if a value is null, no node is created for the field in the output JSON. To ensure that a node is created, regardless of whether the field is null, go to the Options tab and check </a:t>
            </a:r>
            <a:r>
              <a:rPr lang="en-US" b="1" dirty="0"/>
              <a:t>Overwrite Target For All Null Inputs</a:t>
            </a:r>
            <a:r>
              <a:rPr lang="en-US" dirty="0"/>
              <a:t>.</a:t>
            </a:r>
          </a:p>
        </p:txBody>
      </p:sp>
    </p:spTree>
    <p:extLst>
      <p:ext uri="{BB962C8B-B14F-4D97-AF65-F5344CB8AC3E}">
        <p14:creationId xmlns:p14="http://schemas.microsoft.com/office/powerpoint/2010/main" val="45732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8B94-CC79-4296-9C03-685C0F1B09FC}"/>
              </a:ext>
            </a:extLst>
          </p:cNvPr>
          <p:cNvSpPr>
            <a:spLocks noGrp="1"/>
          </p:cNvSpPr>
          <p:nvPr>
            <p:ph type="title"/>
          </p:nvPr>
        </p:nvSpPr>
        <p:spPr/>
        <p:txBody>
          <a:bodyPr/>
          <a:lstStyle/>
          <a:p>
            <a:r>
              <a:rPr lang="en-US" dirty="0"/>
              <a:t>Use Quick Match to Map Data</a:t>
            </a:r>
          </a:p>
        </p:txBody>
      </p:sp>
      <p:sp>
        <p:nvSpPr>
          <p:cNvPr id="3" name="Content Placeholder 2">
            <a:extLst>
              <a:ext uri="{FF2B5EF4-FFF2-40B4-BE49-F238E27FC236}">
                <a16:creationId xmlns:a16="http://schemas.microsoft.com/office/drawing/2014/main" id="{BD669C83-48B7-4B89-8F0D-08544F46AA19}"/>
              </a:ext>
            </a:extLst>
          </p:cNvPr>
          <p:cNvSpPr>
            <a:spLocks noGrp="1"/>
          </p:cNvSpPr>
          <p:nvPr>
            <p:ph idx="1"/>
          </p:nvPr>
        </p:nvSpPr>
        <p:spPr/>
        <p:txBody>
          <a:bodyPr>
            <a:normAutofit fontScale="77500" lnSpcReduction="20000"/>
          </a:bodyPr>
          <a:lstStyle/>
          <a:p>
            <a:pPr marL="0" indent="0">
              <a:buNone/>
            </a:pPr>
            <a:r>
              <a:rPr lang="en-US" dirty="0"/>
              <a:t>Expand the </a:t>
            </a:r>
            <a:r>
              <a:rPr lang="en-US" b="1" dirty="0"/>
              <a:t>Input JSON</a:t>
            </a:r>
            <a:r>
              <a:rPr lang="en-US" dirty="0"/>
              <a:t> pane and paste the input data structure into it.</a:t>
            </a:r>
          </a:p>
          <a:p>
            <a:pPr marL="0" indent="0">
              <a:buNone/>
            </a:pPr>
            <a:r>
              <a:rPr lang="en-US" dirty="0"/>
              <a:t>Expand the </a:t>
            </a:r>
            <a:r>
              <a:rPr lang="en-US" b="1" dirty="0"/>
              <a:t>Expected JSON Output</a:t>
            </a:r>
            <a:r>
              <a:rPr lang="en-US" dirty="0"/>
              <a:t> pane and paste the desired output structure into it.</a:t>
            </a:r>
          </a:p>
          <a:p>
            <a:pPr marL="0" indent="0">
              <a:buNone/>
            </a:pPr>
            <a:r>
              <a:rPr lang="en-US" dirty="0"/>
              <a:t>Click </a:t>
            </a:r>
            <a:r>
              <a:rPr lang="en-US" b="1" dirty="0"/>
              <a:t>Quick Match</a:t>
            </a:r>
            <a:r>
              <a:rPr lang="en-US" dirty="0"/>
              <a:t>. The Quick Match window opens.</a:t>
            </a:r>
          </a:p>
          <a:p>
            <a:pPr marL="0" indent="0">
              <a:buNone/>
            </a:pPr>
            <a:r>
              <a:rPr lang="en-US" dirty="0"/>
              <a:t>Click </a:t>
            </a:r>
            <a:r>
              <a:rPr lang="en-US" b="1" dirty="0"/>
              <a:t>Auto Match</a:t>
            </a:r>
            <a:r>
              <a:rPr lang="en-US" dirty="0"/>
              <a:t>, or drag each Input Mapping onto the desired Output Mapping.</a:t>
            </a:r>
          </a:p>
          <a:p>
            <a:pPr marL="0" indent="0">
              <a:buNone/>
            </a:pPr>
            <a:r>
              <a:rPr lang="en-US" dirty="0"/>
              <a:t>Another option is to select an Input Mapping and an Output Mapping, then click </a:t>
            </a:r>
            <a:r>
              <a:rPr lang="en-US" b="1" dirty="0"/>
              <a:t>Pair</a:t>
            </a:r>
            <a:r>
              <a:rPr lang="en-US" dirty="0"/>
              <a:t>.</a:t>
            </a:r>
          </a:p>
          <a:p>
            <a:pPr marL="0" indent="0">
              <a:buNone/>
            </a:pPr>
            <a:r>
              <a:rPr lang="en-US" dirty="0"/>
              <a:t>Click </a:t>
            </a:r>
            <a:r>
              <a:rPr lang="en-US" b="1" dirty="0"/>
              <a:t>Save</a:t>
            </a:r>
            <a:r>
              <a:rPr lang="en-US" dirty="0"/>
              <a:t>. The Quick Match window closes and the Transforms tab shows the individual mappings.</a:t>
            </a:r>
          </a:p>
          <a:p>
            <a:pPr marL="0" indent="0">
              <a:buNone/>
            </a:pPr>
            <a:r>
              <a:rPr lang="en-US" dirty="0"/>
              <a:t>Look at the structure in the </a:t>
            </a:r>
            <a:r>
              <a:rPr lang="en-US" b="1" dirty="0"/>
              <a:t>Current JSON Output</a:t>
            </a:r>
            <a:r>
              <a:rPr lang="en-US" dirty="0"/>
              <a:t> pane. Make sure it matches the structure in the </a:t>
            </a:r>
            <a:r>
              <a:rPr lang="en-US" b="1" dirty="0"/>
              <a:t>Expected JSON Output</a:t>
            </a:r>
            <a:r>
              <a:rPr lang="en-US" dirty="0"/>
              <a:t> pane.</a:t>
            </a:r>
          </a:p>
          <a:p>
            <a:endParaRPr lang="en-US" dirty="0"/>
          </a:p>
        </p:txBody>
      </p:sp>
    </p:spTree>
    <p:extLst>
      <p:ext uri="{BB962C8B-B14F-4D97-AF65-F5344CB8AC3E}">
        <p14:creationId xmlns:p14="http://schemas.microsoft.com/office/powerpoint/2010/main" val="318936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4982-867D-40FA-8784-E76F194F0C71}"/>
              </a:ext>
            </a:extLst>
          </p:cNvPr>
          <p:cNvSpPr>
            <a:spLocks noGrp="1"/>
          </p:cNvSpPr>
          <p:nvPr>
            <p:ph type="title"/>
          </p:nvPr>
        </p:nvSpPr>
        <p:spPr/>
        <p:txBody>
          <a:bodyPr/>
          <a:lstStyle/>
          <a:p>
            <a:r>
              <a:rPr lang="en-US" dirty="0"/>
              <a:t>DataRaptor Load Overview</a:t>
            </a:r>
          </a:p>
        </p:txBody>
      </p:sp>
      <p:sp>
        <p:nvSpPr>
          <p:cNvPr id="3" name="Content Placeholder 2">
            <a:extLst>
              <a:ext uri="{FF2B5EF4-FFF2-40B4-BE49-F238E27FC236}">
                <a16:creationId xmlns:a16="http://schemas.microsoft.com/office/drawing/2014/main" id="{8D467742-1835-467E-BE8D-6071FF850B36}"/>
              </a:ext>
            </a:extLst>
          </p:cNvPr>
          <p:cNvSpPr>
            <a:spLocks noGrp="1"/>
          </p:cNvSpPr>
          <p:nvPr>
            <p:ph idx="1"/>
          </p:nvPr>
        </p:nvSpPr>
        <p:spPr>
          <a:xfrm>
            <a:off x="565608" y="2249487"/>
            <a:ext cx="11095349" cy="3689400"/>
          </a:xfrm>
        </p:spPr>
        <p:txBody>
          <a:bodyPr>
            <a:normAutofit fontScale="55000" lnSpcReduction="20000"/>
          </a:bodyPr>
          <a:lstStyle/>
          <a:p>
            <a:pPr marL="0" indent="0">
              <a:buNone/>
            </a:pPr>
            <a:r>
              <a:rPr lang="en-US" dirty="0"/>
              <a:t>DataRaptor Loads accept data in JSON, XML, or custom input formats and write the data to Salesforce objects. Formulas and attributes are supported.</a:t>
            </a:r>
          </a:p>
          <a:p>
            <a:pPr marL="0" indent="0">
              <a:buNone/>
            </a:pPr>
            <a:r>
              <a:rPr lang="en-US" dirty="0"/>
              <a:t>A DataRaptor Load can obtain its input data in the following ways:</a:t>
            </a:r>
          </a:p>
          <a:p>
            <a:pPr lvl="1"/>
            <a:r>
              <a:rPr lang="en-US" dirty="0"/>
              <a:t>OmniScript or Integration Procedure: During execution, an OmniScript or Integration Procedure builds a Data JSON that is populated with the data required for the business use case. When the script invokes the DataRaptor Load, the Data JSON is sent as input.</a:t>
            </a:r>
          </a:p>
          <a:p>
            <a:pPr lvl="1"/>
            <a:r>
              <a:rPr lang="en-US" dirty="0"/>
              <a:t>Interface object: Create a custom object and populate it with data for the DataRaptor Load. Use Salesforce Bulk Loader or other load tools to insert data into the object. If you need to modify the data before it is inserted into the object, define a preprocessor class. This approach enables you to load data from flat files</a:t>
            </a:r>
          </a:p>
          <a:p>
            <a:pPr lvl="1"/>
            <a:r>
              <a:rPr lang="en-US" dirty="0"/>
              <a:t>DataRaptor API REST call: If the DataRaptor is invoked using a POST action, the Data JSON can be included in the payload of the call.</a:t>
            </a:r>
          </a:p>
          <a:p>
            <a:pPr lvl="1"/>
            <a:r>
              <a:rPr lang="en-US" dirty="0"/>
              <a:t>Apex code: Specify the Data JSON as a parameter in the call to the DataRaptor Load.</a:t>
            </a:r>
          </a:p>
          <a:p>
            <a:endParaRPr lang="en-US" dirty="0"/>
          </a:p>
          <a:p>
            <a:r>
              <a:rPr lang="en-US" dirty="0"/>
              <a:t>To modify the input data, you can define formulas, transform values, and change the output data type. To specify how the resulting data is to be written to Salesforce objects, you map fields from the output JSON to fields in Salesforce objects. When invoked, the DataRaptor Load applies its mappings and formulas to the input data to create the output data, then loads the output data into Salesforce objects according to the mappings.</a:t>
            </a:r>
          </a:p>
          <a:p>
            <a:endParaRPr lang="en-US" dirty="0"/>
          </a:p>
        </p:txBody>
      </p:sp>
    </p:spTree>
    <p:extLst>
      <p:ext uri="{BB962C8B-B14F-4D97-AF65-F5344CB8AC3E}">
        <p14:creationId xmlns:p14="http://schemas.microsoft.com/office/powerpoint/2010/main" val="206506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CF5-FA78-4EA2-9B93-A9F77D3D8B19}"/>
              </a:ext>
            </a:extLst>
          </p:cNvPr>
          <p:cNvSpPr>
            <a:spLocks noGrp="1"/>
          </p:cNvSpPr>
          <p:nvPr>
            <p:ph type="title"/>
          </p:nvPr>
        </p:nvSpPr>
        <p:spPr/>
        <p:txBody>
          <a:bodyPr/>
          <a:lstStyle/>
          <a:p>
            <a:r>
              <a:rPr lang="en-US" dirty="0"/>
              <a:t>On the </a:t>
            </a:r>
            <a:r>
              <a:rPr lang="en-US" b="1" dirty="0"/>
              <a:t>Options</a:t>
            </a:r>
            <a:r>
              <a:rPr lang="en-US" dirty="0"/>
              <a:t> tab are optional properties you can set.</a:t>
            </a:r>
          </a:p>
        </p:txBody>
      </p:sp>
      <p:sp>
        <p:nvSpPr>
          <p:cNvPr id="3" name="Content Placeholder 2">
            <a:extLst>
              <a:ext uri="{FF2B5EF4-FFF2-40B4-BE49-F238E27FC236}">
                <a16:creationId xmlns:a16="http://schemas.microsoft.com/office/drawing/2014/main" id="{7785E11A-521F-43F0-943B-B2346BED04E9}"/>
              </a:ext>
            </a:extLst>
          </p:cNvPr>
          <p:cNvSpPr>
            <a:spLocks noGrp="1"/>
          </p:cNvSpPr>
          <p:nvPr>
            <p:ph idx="1"/>
          </p:nvPr>
        </p:nvSpPr>
        <p:spPr/>
        <p:txBody>
          <a:bodyPr>
            <a:normAutofit fontScale="92500" lnSpcReduction="20000"/>
          </a:bodyPr>
          <a:lstStyle/>
          <a:p>
            <a:pPr marL="0" indent="0">
              <a:buNone/>
            </a:pPr>
            <a:r>
              <a:rPr lang="en-US" dirty="0"/>
              <a:t>The following options are available only if the Input Type is </a:t>
            </a:r>
            <a:r>
              <a:rPr lang="en-US" dirty="0" err="1"/>
              <a:t>SObject</a:t>
            </a:r>
            <a:r>
              <a:rPr lang="en-US" dirty="0"/>
              <a:t>:</a:t>
            </a:r>
          </a:p>
          <a:p>
            <a:pPr lvl="1"/>
            <a:r>
              <a:rPr lang="en-US" b="1" dirty="0"/>
              <a:t>Batch Size</a:t>
            </a:r>
            <a:r>
              <a:rPr lang="en-US" dirty="0"/>
              <a:t>: The number of records processed per batch transaction, between 1 and 2000.</a:t>
            </a:r>
          </a:p>
          <a:p>
            <a:pPr lvl="1"/>
            <a:r>
              <a:rPr lang="en-US" b="1" dirty="0"/>
              <a:t>Process Now Threshold</a:t>
            </a:r>
            <a:r>
              <a:rPr lang="en-US" dirty="0"/>
              <a:t>: The number of records processed immediately, between 0 and 199.</a:t>
            </a:r>
          </a:p>
          <a:p>
            <a:pPr lvl="1"/>
            <a:r>
              <a:rPr lang="en-US" b="1" dirty="0"/>
              <a:t>Preprocessor Class Name</a:t>
            </a:r>
            <a:r>
              <a:rPr lang="en-US" dirty="0"/>
              <a:t>: The adapter Apex class that implements the </a:t>
            </a:r>
            <a:r>
              <a:rPr lang="en-US" dirty="0" err="1"/>
              <a:t>IDRPreprocess</a:t>
            </a:r>
            <a:r>
              <a:rPr lang="en-US" dirty="0"/>
              <a:t> Apex interface.</a:t>
            </a:r>
          </a:p>
          <a:p>
            <a:pPr lvl="1"/>
            <a:r>
              <a:rPr lang="en-US" b="1" dirty="0"/>
              <a:t>Delete on Success</a:t>
            </a:r>
            <a:r>
              <a:rPr lang="en-US" dirty="0"/>
              <a:t>: Automatically delete bulk records after successfully bulk-loading data.</a:t>
            </a:r>
          </a:p>
          <a:p>
            <a:pPr lvl="1"/>
            <a:r>
              <a:rPr lang="en-US" b="1" dirty="0"/>
              <a:t>Process Super Bulk</a:t>
            </a:r>
            <a:r>
              <a:rPr lang="en-US" dirty="0"/>
              <a:t>: Process large jobs spread over multiple Salesforce Apex batch jobs without exceeding Salesforce governor limits.</a:t>
            </a:r>
          </a:p>
          <a:p>
            <a:pPr lvl="1"/>
            <a:r>
              <a:rPr lang="en-US" b="1" dirty="0"/>
              <a:t>Is Default for Interface</a:t>
            </a:r>
            <a:r>
              <a:rPr lang="en-US" dirty="0"/>
              <a:t>: Specify this DataRaptor as the default bundle for the specified interface object.</a:t>
            </a:r>
          </a:p>
          <a:p>
            <a:endParaRPr lang="en-US" dirty="0"/>
          </a:p>
        </p:txBody>
      </p:sp>
    </p:spTree>
    <p:extLst>
      <p:ext uri="{BB962C8B-B14F-4D97-AF65-F5344CB8AC3E}">
        <p14:creationId xmlns:p14="http://schemas.microsoft.com/office/powerpoint/2010/main" val="3225964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84C3DE-E8F9-41A8-9ACB-6599924C1E5D}"/>
</file>

<file path=customXml/itemProps2.xml><?xml version="1.0" encoding="utf-8"?>
<ds:datastoreItem xmlns:ds="http://schemas.openxmlformats.org/officeDocument/2006/customXml" ds:itemID="{6009B5AB-520D-4736-B615-7570C5ED9D4D}"/>
</file>

<file path=customXml/itemProps3.xml><?xml version="1.0" encoding="utf-8"?>
<ds:datastoreItem xmlns:ds="http://schemas.openxmlformats.org/officeDocument/2006/customXml" ds:itemID="{E13CB2E6-4DE0-47BE-8AA7-E7ED1FD99126}"/>
</file>

<file path=docProps/app.xml><?xml version="1.0" encoding="utf-8"?>
<Properties xmlns="http://schemas.openxmlformats.org/officeDocument/2006/extended-properties" xmlns:vt="http://schemas.openxmlformats.org/officeDocument/2006/docPropsVTypes">
  <TotalTime>89</TotalTime>
  <Words>1758</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DataRaptors </vt:lpstr>
      <vt:lpstr>PowerPoint Presentation</vt:lpstr>
      <vt:lpstr>DataRaptor Turbo Extract Overview</vt:lpstr>
      <vt:lpstr>DataRaptor Extract Overview</vt:lpstr>
      <vt:lpstr>DataRaptor Transform Overview</vt:lpstr>
      <vt:lpstr>DataRaptor Transform Data Mappings</vt:lpstr>
      <vt:lpstr>Use Quick Match to Map Data</vt:lpstr>
      <vt:lpstr>DataRaptor Load Overview</vt:lpstr>
      <vt:lpstr>On the Options tab are optional properties you can set.</vt:lpstr>
      <vt:lpstr>On the Options tab are optional properties you can set.</vt:lpstr>
      <vt:lpstr>Mapping Options</vt:lpstr>
      <vt:lpstr>Interface Objects for External Data Loads</vt:lpstr>
      <vt:lpstr>DataRaptor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DataRaptors </dc:title>
  <dc:creator>Jana, Pramod A.</dc:creator>
  <cp:lastModifiedBy>Jana, Pramod A.</cp:lastModifiedBy>
  <cp:revision>5</cp:revision>
  <dcterms:created xsi:type="dcterms:W3CDTF">2021-01-25T10:23:15Z</dcterms:created>
  <dcterms:modified xsi:type="dcterms:W3CDTF">2021-01-25T11:52:41Z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