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018600-8AAE-45B5-8CA0-FF8D8186EBD9}"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18600-8AAE-45B5-8CA0-FF8D8186EBD9}"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18600-8AAE-45B5-8CA0-FF8D8186EBD9}"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018600-8AAE-45B5-8CA0-FF8D8186EBD9}"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018600-8AAE-45B5-8CA0-FF8D8186EBD9}"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018600-8AAE-45B5-8CA0-FF8D8186EBD9}"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018600-8AAE-45B5-8CA0-FF8D8186EBD9}"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18600-8AAE-45B5-8CA0-FF8D8186EBD9}"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18600-8AAE-45B5-8CA0-FF8D8186EBD9}"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18600-8AAE-45B5-8CA0-FF8D8186EBD9}"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649B8-5B5A-445C-9218-9F2C4FFC65D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018600-8AAE-45B5-8CA0-FF8D8186EBD9}"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D649B8-5B5A-445C-9218-9F2C4FFC65DB}" type="slidenum">
              <a:rPr lang="en-IN" smtClean="0"/>
              <a:t>‹#›</a:t>
            </a:fld>
            <a:endParaRPr lang="en-IN"/>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8E018600-8AAE-45B5-8CA0-FF8D8186EBD9}" type="datetimeFigureOut">
              <a:rPr lang="en-IN" smtClean="0"/>
              <a:t>26-01-2021</a:t>
            </a:fld>
            <a:endParaRPr lang="en-IN"/>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IN"/>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1CD649B8-5B5A-445C-9218-9F2C4FFC65DB}" type="slidenum">
              <a:rPr lang="en-IN" smtClean="0"/>
              <a:t>‹#›</a:t>
            </a:fld>
            <a:endParaRPr lang="en-IN"/>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Integration </a:t>
            </a:r>
            <a:r>
              <a:rPr lang="en-IN" dirty="0" smtClean="0"/>
              <a:t>Procedures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12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t>
            </a:r>
            <a:r>
              <a:rPr lang="en-IN" dirty="0" smtClean="0"/>
              <a:t>Action</a:t>
            </a:r>
            <a:endParaRPr lang="en-IN" dirty="0"/>
          </a:p>
        </p:txBody>
      </p:sp>
      <p:sp>
        <p:nvSpPr>
          <p:cNvPr id="3" name="Content Placeholder 2"/>
          <p:cNvSpPr>
            <a:spLocks noGrp="1"/>
          </p:cNvSpPr>
          <p:nvPr>
            <p:ph idx="1"/>
          </p:nvPr>
        </p:nvSpPr>
        <p:spPr/>
        <p:txBody>
          <a:bodyPr/>
          <a:lstStyle/>
          <a:p>
            <a:r>
              <a:rPr lang="en-US" dirty="0"/>
              <a:t>A Calculation Action invokes the specified calculation procedure and returns the results to the Integration Procedure.</a:t>
            </a:r>
            <a:endParaRPr lang="en-IN" dirty="0"/>
          </a:p>
        </p:txBody>
      </p:sp>
    </p:spTree>
    <p:extLst>
      <p:ext uri="{BB962C8B-B14F-4D97-AF65-F5344CB8AC3E}">
        <p14:creationId xmlns:p14="http://schemas.microsoft.com/office/powerpoint/2010/main" val="92728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Calculation Action </a:t>
            </a:r>
            <a:r>
              <a:rPr lang="en-IN" dirty="0" smtClean="0"/>
              <a:t>Properties</a:t>
            </a:r>
            <a:endParaRPr lang="en-IN" dirty="0"/>
          </a:p>
        </p:txBody>
      </p:sp>
      <p:sp>
        <p:nvSpPr>
          <p:cNvPr id="3" name="Content Placeholder 2"/>
          <p:cNvSpPr>
            <a:spLocks noGrp="1"/>
          </p:cNvSpPr>
          <p:nvPr>
            <p:ph idx="1"/>
          </p:nvPr>
        </p:nvSpPr>
        <p:spPr>
          <a:xfrm>
            <a:off x="179512" y="1807361"/>
            <a:ext cx="8856983" cy="685535"/>
          </a:xfrm>
        </p:spPr>
        <p:txBody>
          <a:bodyPr>
            <a:normAutofit fontScale="85000" lnSpcReduction="20000"/>
          </a:bodyPr>
          <a:lstStyle/>
          <a:p>
            <a:pPr marL="0" indent="0">
              <a:buNone/>
            </a:pPr>
            <a:r>
              <a:rPr lang="en-US" dirty="0"/>
              <a:t>These properties are unique to or function in a unique manner in Calculation Actions. A Calculation Action invokes the specified calculation procedure and returns the results to the Integration Procedure.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87997912"/>
              </p:ext>
            </p:extLst>
          </p:nvPr>
        </p:nvGraphicFramePr>
        <p:xfrm>
          <a:off x="467544" y="2564904"/>
          <a:ext cx="8424936" cy="3515360"/>
        </p:xfrm>
        <a:graphic>
          <a:graphicData uri="http://schemas.openxmlformats.org/drawingml/2006/table">
            <a:tbl>
              <a:tblPr firstRow="1" bandRow="1">
                <a:tableStyleId>{5C22544A-7EE6-4342-B048-85BDC9FD1C3A}</a:tableStyleId>
              </a:tblPr>
              <a:tblGrid>
                <a:gridCol w="4212468"/>
                <a:gridCol w="4212468"/>
              </a:tblGrid>
              <a:tr h="370840">
                <a:tc>
                  <a:txBody>
                    <a:bodyPr/>
                    <a:lstStyle/>
                    <a:p>
                      <a:r>
                        <a:rPr lang="en-IN" sz="1600" b="1" i="0" kern="1200" dirty="0" smtClean="0">
                          <a:solidFill>
                            <a:schemeClr val="lt1"/>
                          </a:solidFill>
                          <a:effectLst/>
                          <a:latin typeface="+mn-lt"/>
                          <a:ea typeface="+mn-ea"/>
                          <a:cs typeface="+mn-cs"/>
                        </a:rPr>
                        <a:t>Property</a:t>
                      </a:r>
                      <a:endParaRPr lang="en-IN" sz="1600" dirty="0"/>
                    </a:p>
                  </a:txBody>
                  <a:tcPr/>
                </a:tc>
                <a:tc>
                  <a:txBody>
                    <a:bodyPr/>
                    <a:lstStyle/>
                    <a:p>
                      <a:pPr algn="l" fontAlgn="t"/>
                      <a:r>
                        <a:rPr lang="en-IN" sz="1600" dirty="0" smtClean="0">
                          <a:effectLst/>
                          <a:latin typeface="Salesforce Sans"/>
                        </a:rPr>
                        <a:t>Description</a:t>
                      </a:r>
                      <a:endParaRPr lang="en-IN" sz="1600" dirty="0">
                        <a:effectLst/>
                        <a:latin typeface="Salesforce Sans"/>
                      </a:endParaRPr>
                    </a:p>
                  </a:txBody>
                  <a:tcPr marL="76200" marR="76200" marT="76200" marB="76200"/>
                </a:tc>
              </a:tr>
              <a:tr h="370840">
                <a:tc>
                  <a:txBody>
                    <a:bodyPr/>
                    <a:lstStyle/>
                    <a:p>
                      <a:r>
                        <a:rPr lang="en-IN" sz="1600" b="0" i="0" kern="1200" dirty="0" smtClean="0">
                          <a:solidFill>
                            <a:schemeClr val="dk1"/>
                          </a:solidFill>
                          <a:effectLst/>
                          <a:latin typeface="+mn-lt"/>
                          <a:ea typeface="+mn-ea"/>
                          <a:cs typeface="+mn-cs"/>
                        </a:rPr>
                        <a:t>Remote Class</a:t>
                      </a:r>
                      <a:endParaRPr lang="en-IN" sz="1600" dirty="0"/>
                    </a:p>
                  </a:txBody>
                  <a:tcPr/>
                </a:tc>
                <a:tc>
                  <a:txBody>
                    <a:bodyPr/>
                    <a:lstStyle/>
                    <a:p>
                      <a:r>
                        <a:rPr lang="en-US" sz="1600" b="0" i="0" kern="1200" dirty="0" smtClean="0">
                          <a:solidFill>
                            <a:schemeClr val="dk1"/>
                          </a:solidFill>
                          <a:effectLst/>
                          <a:latin typeface="+mn-lt"/>
                          <a:ea typeface="+mn-ea"/>
                          <a:cs typeface="+mn-cs"/>
                        </a:rPr>
                        <a:t>Set to </a:t>
                      </a:r>
                      <a:r>
                        <a:rPr lang="en-US" sz="1600" i="1" kern="1200" dirty="0" err="1" smtClean="0">
                          <a:solidFill>
                            <a:schemeClr val="dk1"/>
                          </a:solidFill>
                          <a:effectLst/>
                          <a:latin typeface="+mn-lt"/>
                          <a:ea typeface="+mn-ea"/>
                          <a:cs typeface="+mn-cs"/>
                        </a:rPr>
                        <a:t>namespace</a:t>
                      </a:r>
                      <a:r>
                        <a:rPr lang="en-US" sz="1600" dirty="0" err="1" smtClean="0"/>
                        <a:t>.PricingMatrixCalculationService</a:t>
                      </a:r>
                      <a:r>
                        <a:rPr lang="en-US" sz="1600" b="0" i="0" kern="1200" dirty="0" smtClean="0">
                          <a:solidFill>
                            <a:schemeClr val="dk1"/>
                          </a:solidFill>
                          <a:effectLst/>
                          <a:latin typeface="+mn-lt"/>
                          <a:ea typeface="+mn-ea"/>
                          <a:cs typeface="+mn-cs"/>
                        </a:rPr>
                        <a:t>, where </a:t>
                      </a:r>
                      <a:r>
                        <a:rPr lang="en-US" sz="1600" b="0" i="1" kern="1200" dirty="0" smtClean="0">
                          <a:solidFill>
                            <a:schemeClr val="dk1"/>
                          </a:solidFill>
                          <a:effectLst/>
                          <a:latin typeface="+mn-lt"/>
                          <a:ea typeface="+mn-ea"/>
                          <a:cs typeface="+mn-cs"/>
                        </a:rPr>
                        <a:t>namespace</a:t>
                      </a:r>
                      <a:r>
                        <a:rPr lang="en-US" sz="1600" b="0" i="0" kern="1200" dirty="0" smtClean="0">
                          <a:solidFill>
                            <a:schemeClr val="dk1"/>
                          </a:solidFill>
                          <a:effectLst/>
                          <a:latin typeface="+mn-lt"/>
                          <a:ea typeface="+mn-ea"/>
                          <a:cs typeface="+mn-cs"/>
                        </a:rPr>
                        <a:t> is </a:t>
                      </a:r>
                      <a:r>
                        <a:rPr lang="en-US" sz="1600" dirty="0" err="1" smtClean="0"/>
                        <a:t>vlocity_cmt</a:t>
                      </a:r>
                      <a:r>
                        <a:rPr lang="en-US" sz="1600" b="0" i="0" kern="1200" dirty="0" smtClean="0">
                          <a:solidFill>
                            <a:schemeClr val="dk1"/>
                          </a:solidFill>
                          <a:effectLst/>
                          <a:latin typeface="+mn-lt"/>
                          <a:ea typeface="+mn-ea"/>
                          <a:cs typeface="+mn-cs"/>
                        </a:rPr>
                        <a:t>, </a:t>
                      </a:r>
                      <a:r>
                        <a:rPr lang="en-US" sz="1600" dirty="0" err="1" smtClean="0"/>
                        <a:t>vlocity_ins</a:t>
                      </a:r>
                      <a:r>
                        <a:rPr lang="en-US" sz="1600" b="0" i="0" kern="1200" dirty="0" smtClean="0">
                          <a:solidFill>
                            <a:schemeClr val="dk1"/>
                          </a:solidFill>
                          <a:effectLst/>
                          <a:latin typeface="+mn-lt"/>
                          <a:ea typeface="+mn-ea"/>
                          <a:cs typeface="+mn-cs"/>
                        </a:rPr>
                        <a:t>, or </a:t>
                      </a:r>
                      <a:r>
                        <a:rPr lang="en-US" sz="1600" dirty="0" err="1" smtClean="0"/>
                        <a:t>vlocity_ps</a:t>
                      </a:r>
                      <a:r>
                        <a:rPr lang="en-US" sz="1600" b="0" i="0" kern="1200" dirty="0" smtClean="0">
                          <a:solidFill>
                            <a:schemeClr val="dk1"/>
                          </a:solidFill>
                          <a:effectLst/>
                          <a:latin typeface="+mn-lt"/>
                          <a:ea typeface="+mn-ea"/>
                          <a:cs typeface="+mn-cs"/>
                        </a:rPr>
                        <a:t>.</a:t>
                      </a:r>
                      <a:endParaRPr lang="en-IN" sz="1600" dirty="0"/>
                    </a:p>
                  </a:txBody>
                  <a:tcPr/>
                </a:tc>
              </a:tr>
              <a:tr h="370840">
                <a:tc>
                  <a:txBody>
                    <a:bodyPr/>
                    <a:lstStyle/>
                    <a:p>
                      <a:r>
                        <a:rPr lang="en-IN" sz="1600" b="0" i="0" kern="1200" dirty="0" smtClean="0">
                          <a:solidFill>
                            <a:schemeClr val="dk1"/>
                          </a:solidFill>
                          <a:effectLst/>
                          <a:latin typeface="+mn-lt"/>
                          <a:ea typeface="+mn-ea"/>
                          <a:cs typeface="+mn-cs"/>
                        </a:rPr>
                        <a:t>Remote Method</a:t>
                      </a:r>
                      <a:endParaRPr lang="en-IN" sz="1600" dirty="0"/>
                    </a:p>
                  </a:txBody>
                  <a:tcPr/>
                </a:tc>
                <a:tc>
                  <a:txBody>
                    <a:bodyPr/>
                    <a:lstStyle/>
                    <a:p>
                      <a:r>
                        <a:rPr lang="en-IN" sz="1600" b="0" i="0" kern="1200" dirty="0" smtClean="0">
                          <a:solidFill>
                            <a:schemeClr val="dk1"/>
                          </a:solidFill>
                          <a:effectLst/>
                          <a:latin typeface="+mn-lt"/>
                          <a:ea typeface="+mn-ea"/>
                          <a:cs typeface="+mn-cs"/>
                        </a:rPr>
                        <a:t>Set to </a:t>
                      </a:r>
                      <a:r>
                        <a:rPr lang="en-IN" sz="1600" dirty="0" smtClean="0"/>
                        <a:t>calculate</a:t>
                      </a:r>
                      <a:r>
                        <a:rPr lang="en-IN" sz="1600" b="0" i="0" kern="1200" dirty="0" smtClean="0">
                          <a:solidFill>
                            <a:schemeClr val="dk1"/>
                          </a:solidFill>
                          <a:effectLst/>
                          <a:latin typeface="+mn-lt"/>
                          <a:ea typeface="+mn-ea"/>
                          <a:cs typeface="+mn-cs"/>
                        </a:rPr>
                        <a:t>.</a:t>
                      </a:r>
                      <a:endParaRPr lang="en-IN" sz="1600" dirty="0"/>
                    </a:p>
                  </a:txBody>
                  <a:tcPr/>
                </a:tc>
              </a:tr>
              <a:tr h="370840">
                <a:tc>
                  <a:txBody>
                    <a:bodyPr/>
                    <a:lstStyle/>
                    <a:p>
                      <a:r>
                        <a:rPr lang="en-IN" sz="1600" b="0" i="0" kern="1200" dirty="0" smtClean="0">
                          <a:solidFill>
                            <a:schemeClr val="dk1"/>
                          </a:solidFill>
                          <a:effectLst/>
                          <a:latin typeface="+mn-lt"/>
                          <a:ea typeface="+mn-ea"/>
                          <a:cs typeface="+mn-cs"/>
                        </a:rPr>
                        <a:t>Configuration Name</a:t>
                      </a:r>
                      <a:endParaRPr lang="en-IN" sz="1600" dirty="0"/>
                    </a:p>
                  </a:txBody>
                  <a:tcPr/>
                </a:tc>
                <a:tc>
                  <a:txBody>
                    <a:bodyPr/>
                    <a:lstStyle/>
                    <a:p>
                      <a:r>
                        <a:rPr lang="en-US" sz="1600" b="0" i="0" kern="1200" dirty="0" smtClean="0">
                          <a:solidFill>
                            <a:schemeClr val="dk1"/>
                          </a:solidFill>
                          <a:effectLst/>
                          <a:latin typeface="+mn-lt"/>
                          <a:ea typeface="+mn-ea"/>
                          <a:cs typeface="+mn-cs"/>
                        </a:rPr>
                        <a:t>Set to the calculation procedure name.</a:t>
                      </a:r>
                      <a:endParaRPr lang="en-IN" sz="1600" dirty="0"/>
                    </a:p>
                  </a:txBody>
                  <a:tcPr/>
                </a:tc>
              </a:tr>
              <a:tr h="370840">
                <a:tc>
                  <a:txBody>
                    <a:bodyPr/>
                    <a:lstStyle/>
                    <a:p>
                      <a:r>
                        <a:rPr lang="en-IN" sz="1600" b="0" i="0" kern="1200" dirty="0" smtClean="0">
                          <a:solidFill>
                            <a:schemeClr val="dk1"/>
                          </a:solidFill>
                          <a:effectLst/>
                          <a:latin typeface="+mn-lt"/>
                          <a:ea typeface="+mn-ea"/>
                          <a:cs typeface="+mn-cs"/>
                        </a:rPr>
                        <a:t>Remote Options: </a:t>
                      </a:r>
                      <a:r>
                        <a:rPr lang="en-IN" sz="1600" dirty="0" err="1" smtClean="0"/>
                        <a:t>includeInputs</a:t>
                      </a:r>
                      <a:endParaRPr lang="en-IN" sz="1600" dirty="0"/>
                    </a:p>
                  </a:txBody>
                  <a:tcPr/>
                </a:tc>
                <a:tc>
                  <a:txBody>
                    <a:bodyPr/>
                    <a:lstStyle/>
                    <a:p>
                      <a:r>
                        <a:rPr lang="en-US" sz="1600" b="0" i="0" kern="1200" dirty="0" smtClean="0">
                          <a:solidFill>
                            <a:schemeClr val="dk1"/>
                          </a:solidFill>
                          <a:effectLst/>
                          <a:latin typeface="+mn-lt"/>
                          <a:ea typeface="+mn-ea"/>
                          <a:cs typeface="+mn-cs"/>
                        </a:rPr>
                        <a:t>(Optional) Set to </a:t>
                      </a:r>
                      <a:r>
                        <a:rPr lang="en-US" sz="1600" dirty="0" smtClean="0"/>
                        <a:t>true</a:t>
                      </a:r>
                      <a:r>
                        <a:rPr lang="en-US" sz="1600" b="0" i="0" kern="1200" dirty="0" smtClean="0">
                          <a:solidFill>
                            <a:schemeClr val="dk1"/>
                          </a:solidFill>
                          <a:effectLst/>
                          <a:latin typeface="+mn-lt"/>
                          <a:ea typeface="+mn-ea"/>
                          <a:cs typeface="+mn-cs"/>
                        </a:rPr>
                        <a:t> to include the calculation procedure input in the calculation procedure output, which is useful for building pricing data.</a:t>
                      </a:r>
                      <a:endParaRPr lang="en-IN" sz="1600" dirty="0"/>
                    </a:p>
                  </a:txBody>
                  <a:tcPr/>
                </a:tc>
              </a:tr>
            </a:tbl>
          </a:graphicData>
        </a:graphic>
      </p:graphicFrame>
    </p:spTree>
    <p:extLst>
      <p:ext uri="{BB962C8B-B14F-4D97-AF65-F5344CB8AC3E}">
        <p14:creationId xmlns:p14="http://schemas.microsoft.com/office/powerpoint/2010/main" val="229567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DataRaptor Extract </a:t>
            </a:r>
            <a:r>
              <a:rPr lang="en-IN" dirty="0" smtClean="0"/>
              <a:t>Action</a:t>
            </a:r>
            <a:endParaRPr lang="en-IN" dirty="0"/>
          </a:p>
        </p:txBody>
      </p:sp>
      <p:sp>
        <p:nvSpPr>
          <p:cNvPr id="3" name="Content Placeholder 2"/>
          <p:cNvSpPr>
            <a:spLocks noGrp="1"/>
          </p:cNvSpPr>
          <p:nvPr>
            <p:ph idx="1"/>
          </p:nvPr>
        </p:nvSpPr>
        <p:spPr/>
        <p:txBody>
          <a:bodyPr/>
          <a:lstStyle/>
          <a:p>
            <a:r>
              <a:rPr lang="en-US" dirty="0"/>
              <a:t>Invoke a DataRaptor Extract to retrieve data from one or more related Salesforce objects. You can also use formulas and complex field mappings.</a:t>
            </a:r>
          </a:p>
          <a:p>
            <a:endParaRPr lang="en-US" dirty="0" smtClean="0"/>
          </a:p>
          <a:p>
            <a:r>
              <a:rPr lang="en-US" dirty="0" smtClean="0"/>
              <a:t>For </a:t>
            </a:r>
            <a:r>
              <a:rPr lang="en-US" dirty="0"/>
              <a:t>a non-LWC OmniScript, you must create the DataRaptor Extract to be called before creating the DataRaptor Extract Action. For an LWC OmniScript, if the DataRaptor Extract doesn't already exist, you can create it by clicking </a:t>
            </a:r>
            <a:r>
              <a:rPr lang="en-US" b="1" dirty="0"/>
              <a:t>Create New DataRaptor</a:t>
            </a:r>
            <a:r>
              <a:rPr lang="en-US" dirty="0"/>
              <a:t> immediately after dragging the DataRaptor Extract Action into the OmniScript structure panel.</a:t>
            </a:r>
          </a:p>
          <a:p>
            <a:endParaRPr lang="en-IN" dirty="0"/>
          </a:p>
        </p:txBody>
      </p:sp>
    </p:spTree>
    <p:extLst>
      <p:ext uri="{BB962C8B-B14F-4D97-AF65-F5344CB8AC3E}">
        <p14:creationId xmlns:p14="http://schemas.microsoft.com/office/powerpoint/2010/main" val="204906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DataRaptor Post </a:t>
            </a:r>
            <a:r>
              <a:rPr lang="en-IN" dirty="0" smtClean="0"/>
              <a:t>Action</a:t>
            </a:r>
            <a:endParaRPr lang="en-IN" dirty="0"/>
          </a:p>
        </p:txBody>
      </p:sp>
      <p:sp>
        <p:nvSpPr>
          <p:cNvPr id="3" name="Content Placeholder 2"/>
          <p:cNvSpPr>
            <a:spLocks noGrp="1"/>
          </p:cNvSpPr>
          <p:nvPr>
            <p:ph idx="1"/>
          </p:nvPr>
        </p:nvSpPr>
        <p:spPr/>
        <p:txBody>
          <a:bodyPr/>
          <a:lstStyle/>
          <a:p>
            <a:r>
              <a:rPr lang="en-US" dirty="0"/>
              <a:t>Invoke a DataRaptor Load action to write data to one or more Salesforce objects.</a:t>
            </a:r>
          </a:p>
          <a:p>
            <a:endParaRPr lang="en-US" dirty="0" smtClean="0"/>
          </a:p>
          <a:p>
            <a:r>
              <a:rPr lang="en-US" dirty="0" smtClean="0"/>
              <a:t>For </a:t>
            </a:r>
            <a:r>
              <a:rPr lang="en-US" dirty="0"/>
              <a:t>a non-LWC OmniScript, you must create the DataRaptor Load to be called before creating the DataRaptor Post Action. For an LWC OmniScript, if the DataRaptor Load doesn't already exist, you can create it by clicking </a:t>
            </a:r>
            <a:r>
              <a:rPr lang="en-US" b="1" dirty="0"/>
              <a:t>Create New DataRaptor</a:t>
            </a:r>
            <a:r>
              <a:rPr lang="en-US" dirty="0"/>
              <a:t> immediately after dragging the DataRaptor Post Action into the OmniScript structure panel.</a:t>
            </a:r>
          </a:p>
          <a:p>
            <a:endParaRPr lang="en-IN" dirty="0"/>
          </a:p>
        </p:txBody>
      </p:sp>
    </p:spTree>
    <p:extLst>
      <p:ext uri="{BB962C8B-B14F-4D97-AF65-F5344CB8AC3E}">
        <p14:creationId xmlns:p14="http://schemas.microsoft.com/office/powerpoint/2010/main" val="371284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DataRaptor Transform </a:t>
            </a:r>
            <a:r>
              <a:rPr lang="en-IN" dirty="0" smtClean="0"/>
              <a:t>Action</a:t>
            </a:r>
            <a:endParaRPr lang="en-IN" dirty="0"/>
          </a:p>
        </p:txBody>
      </p:sp>
      <p:sp>
        <p:nvSpPr>
          <p:cNvPr id="3" name="Content Placeholder 2"/>
          <p:cNvSpPr>
            <a:spLocks noGrp="1"/>
          </p:cNvSpPr>
          <p:nvPr>
            <p:ph idx="1"/>
          </p:nvPr>
        </p:nvSpPr>
        <p:spPr/>
        <p:txBody>
          <a:bodyPr/>
          <a:lstStyle/>
          <a:p>
            <a:r>
              <a:rPr lang="en-US" dirty="0"/>
              <a:t>Invoke a DataRaptor Transform to restructure, rename, and convert data. Unlike DataRaptor Extracts and Loads, Transforms do not read or write Salesforce data.</a:t>
            </a:r>
          </a:p>
          <a:p>
            <a:endParaRPr lang="en-US" dirty="0" smtClean="0"/>
          </a:p>
          <a:p>
            <a:r>
              <a:rPr lang="en-US" dirty="0" smtClean="0"/>
              <a:t>For </a:t>
            </a:r>
            <a:r>
              <a:rPr lang="en-US" dirty="0"/>
              <a:t>a non-LWC OmniScript, you must create the DataRaptor Transform to be called before creating the DataRaptor Transform Action. For an LWC OmniScript, if the DataRaptor Transform doesn't already exist, you can create it by clicking </a:t>
            </a:r>
            <a:r>
              <a:rPr lang="en-US" b="1" dirty="0"/>
              <a:t>Create New DataRaptor</a:t>
            </a:r>
            <a:r>
              <a:rPr lang="en-US" dirty="0"/>
              <a:t> immediately after dragging the DataRaptor Transform into the OmniScript structure panel.</a:t>
            </a:r>
          </a:p>
          <a:p>
            <a:pPr marL="0" indent="0">
              <a:buNone/>
            </a:pPr>
            <a:endParaRPr lang="en-IN" dirty="0"/>
          </a:p>
        </p:txBody>
      </p:sp>
    </p:spTree>
    <p:extLst>
      <p:ext uri="{BB962C8B-B14F-4D97-AF65-F5344CB8AC3E}">
        <p14:creationId xmlns:p14="http://schemas.microsoft.com/office/powerpoint/2010/main" val="1764848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DataRaptor Turbo </a:t>
            </a:r>
            <a:r>
              <a:rPr lang="en-IN" dirty="0" smtClean="0"/>
              <a:t>Action</a:t>
            </a:r>
            <a:endParaRPr lang="en-IN" dirty="0"/>
          </a:p>
        </p:txBody>
      </p:sp>
      <p:sp>
        <p:nvSpPr>
          <p:cNvPr id="3" name="Content Placeholder 2"/>
          <p:cNvSpPr>
            <a:spLocks noGrp="1"/>
          </p:cNvSpPr>
          <p:nvPr>
            <p:ph idx="1"/>
          </p:nvPr>
        </p:nvSpPr>
        <p:spPr/>
        <p:txBody>
          <a:bodyPr>
            <a:normAutofit/>
          </a:bodyPr>
          <a:lstStyle/>
          <a:p>
            <a:r>
              <a:rPr lang="en-US" sz="1600" dirty="0"/>
              <a:t>Beginning with Vlocity Insurance and Health Spring '20, invoke a DataRaptor Turbo Extract to retrieve data from a single Salesforce object. Unlike a standard DataRaptor Extract, a DataRaptor Turbo Extract doesn't support formulas or complex field mappings.</a:t>
            </a:r>
          </a:p>
          <a:p>
            <a:endParaRPr lang="en-US" sz="1600" dirty="0" smtClean="0"/>
          </a:p>
          <a:p>
            <a:r>
              <a:rPr lang="en-US" sz="1600" dirty="0" smtClean="0"/>
              <a:t>For </a:t>
            </a:r>
            <a:r>
              <a:rPr lang="en-US" sz="1600" dirty="0"/>
              <a:t>a non-LWC OmniScript, you must create the DataRaptor Turbo Extract to be called before creating the DataRaptor Turbo Action. For an LWC OmniScript, if the DataRaptor Turbo Extract doesn't already exist, you can create it by clicking </a:t>
            </a:r>
            <a:r>
              <a:rPr lang="en-US" sz="1600" b="1" dirty="0"/>
              <a:t>Create New DataRaptor</a:t>
            </a:r>
            <a:r>
              <a:rPr lang="en-US" sz="1600" dirty="0"/>
              <a:t> immediately after dragging the DataRaptor Turbo Action into the OmniScript structure pane</a:t>
            </a:r>
          </a:p>
          <a:p>
            <a:pPr marL="0" indent="0">
              <a:buNone/>
            </a:pPr>
            <a:endParaRPr lang="en-IN" sz="1600" dirty="0"/>
          </a:p>
        </p:txBody>
      </p:sp>
    </p:spTree>
    <p:extLst>
      <p:ext uri="{BB962C8B-B14F-4D97-AF65-F5344CB8AC3E}">
        <p14:creationId xmlns:p14="http://schemas.microsoft.com/office/powerpoint/2010/main" val="1293285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a:t>
            </a:r>
            <a:r>
              <a:rPr lang="en-IN" dirty="0" smtClean="0"/>
              <a:t>Action</a:t>
            </a:r>
            <a:endParaRPr lang="en-IN" dirty="0"/>
          </a:p>
        </p:txBody>
      </p:sp>
      <p:sp>
        <p:nvSpPr>
          <p:cNvPr id="3" name="Content Placeholder 2"/>
          <p:cNvSpPr>
            <a:spLocks noGrp="1"/>
          </p:cNvSpPr>
          <p:nvPr>
            <p:ph idx="1"/>
          </p:nvPr>
        </p:nvSpPr>
        <p:spPr>
          <a:xfrm>
            <a:off x="467544" y="1807361"/>
            <a:ext cx="8352928" cy="4717983"/>
          </a:xfrm>
        </p:spPr>
        <p:txBody>
          <a:bodyPr>
            <a:normAutofit fontScale="62500" lnSpcReduction="20000"/>
          </a:bodyPr>
          <a:lstStyle/>
          <a:p>
            <a:pPr marL="0" indent="0">
              <a:buNone/>
            </a:pPr>
            <a:r>
              <a:rPr lang="en-US" dirty="0"/>
              <a:t>Using the HTTP Action, you can create applications that use both internal (enterprise) and external web services - without coding and avoiding using Salesforce API calls</a:t>
            </a:r>
            <a:r>
              <a:rPr lang="en-US" dirty="0" smtClean="0"/>
              <a:t>.</a:t>
            </a:r>
          </a:p>
          <a:p>
            <a:r>
              <a:rPr lang="en-US" dirty="0" smtClean="0"/>
              <a:t>Note - In </a:t>
            </a:r>
            <a:r>
              <a:rPr lang="en-US" dirty="0"/>
              <a:t>an LWC OmniScript, to use an HTTP Action that calls Apex, you must add the Salesforce org's domain into a Remote Site's </a:t>
            </a:r>
            <a:r>
              <a:rPr lang="en-US" b="1" dirty="0"/>
              <a:t>Remote Site URL</a:t>
            </a:r>
            <a:r>
              <a:rPr lang="en-US" dirty="0"/>
              <a:t> </a:t>
            </a:r>
            <a:r>
              <a:rPr lang="en-US" dirty="0" smtClean="0"/>
              <a:t>field.</a:t>
            </a:r>
            <a:endParaRPr lang="en-US" dirty="0"/>
          </a:p>
          <a:p>
            <a:pPr marL="0" indent="0">
              <a:buNone/>
            </a:pPr>
            <a:r>
              <a:rPr lang="en-US" dirty="0"/>
              <a:t>Use the HTTP Action to:</a:t>
            </a:r>
          </a:p>
          <a:p>
            <a:pPr lvl="1"/>
            <a:r>
              <a:rPr lang="en-US" dirty="0"/>
              <a:t>Send GET, POST, PUT, or DELETE requests to standard REST Endpoints.</a:t>
            </a:r>
          </a:p>
          <a:p>
            <a:pPr lvl="1"/>
            <a:r>
              <a:rPr lang="en-US" dirty="0"/>
              <a:t>Call Apex REST.</a:t>
            </a:r>
          </a:p>
          <a:p>
            <a:pPr lvl="1"/>
            <a:r>
              <a:rPr lang="en-US" dirty="0"/>
              <a:t>Access Salesforce Named Credential (OAuth) identity services.</a:t>
            </a:r>
          </a:p>
          <a:p>
            <a:pPr marL="0" indent="0">
              <a:buNone/>
            </a:pPr>
            <a:r>
              <a:rPr lang="en-US" dirty="0"/>
              <a:t>Settings:</a:t>
            </a:r>
          </a:p>
          <a:p>
            <a:pPr lvl="1"/>
            <a:r>
              <a:rPr lang="en-US" dirty="0"/>
              <a:t>HTTP Path: The request URL of the API. For example, /NS/v1/application. NS = namespace of the Apex REST API. The path can contain </a:t>
            </a:r>
            <a:r>
              <a:rPr lang="en-US" b="1" dirty="0"/>
              <a:t>merge fields</a:t>
            </a:r>
            <a:r>
              <a:rPr lang="en-US" dirty="0"/>
              <a:t>. For example, to pass a </a:t>
            </a:r>
            <a:r>
              <a:rPr lang="en-US" dirty="0" err="1"/>
              <a:t>UserId</a:t>
            </a:r>
            <a:r>
              <a:rPr lang="en-US" dirty="0"/>
              <a:t> node from the data JSON, add the node name with percentage signs on either side, i.e., %</a:t>
            </a:r>
            <a:r>
              <a:rPr lang="en-US" dirty="0" err="1"/>
              <a:t>UserId</a:t>
            </a:r>
            <a:r>
              <a:rPr lang="en-US" dirty="0"/>
              <a:t>%.</a:t>
            </a:r>
          </a:p>
          <a:p>
            <a:pPr lvl="1"/>
            <a:r>
              <a:rPr lang="en-US" dirty="0"/>
              <a:t>HTTP Method: The method name, which has two parameters. For example, </a:t>
            </a:r>
            <a:r>
              <a:rPr lang="en-US" b="1" dirty="0" err="1"/>
              <a:t>doPost</a:t>
            </a:r>
            <a:r>
              <a:rPr lang="en-US" b="1" dirty="0"/>
              <a:t>(String </a:t>
            </a:r>
            <a:r>
              <a:rPr lang="en-US" b="1" dirty="0" err="1"/>
              <a:t>fullJSON</a:t>
            </a:r>
            <a:r>
              <a:rPr lang="en-US" b="1" dirty="0"/>
              <a:t>, String </a:t>
            </a:r>
            <a:r>
              <a:rPr lang="en-US" b="1" dirty="0" err="1"/>
              <a:t>filesMap</a:t>
            </a:r>
            <a:r>
              <a:rPr lang="en-US" b="1" dirty="0"/>
              <a:t>)</a:t>
            </a:r>
            <a:r>
              <a:rPr lang="en-US" dirty="0"/>
              <a:t>.</a:t>
            </a:r>
          </a:p>
          <a:p>
            <a:pPr lvl="1"/>
            <a:r>
              <a:rPr lang="en-US" dirty="0"/>
              <a:t>Option Source: The type of HTTP Action.</a:t>
            </a:r>
          </a:p>
          <a:p>
            <a:pPr lvl="1"/>
            <a:r>
              <a:rPr lang="en-US" dirty="0"/>
              <a:t>Use Named Credentials (OAuth via Salesforce).</a:t>
            </a:r>
          </a:p>
          <a:p>
            <a:pPr lvl="1"/>
            <a:r>
              <a:rPr lang="en-US" dirty="0"/>
              <a:t>SOAP/XML (Simple Object Access Protocol)</a:t>
            </a:r>
          </a:p>
          <a:p>
            <a:pPr lvl="1"/>
            <a:r>
              <a:rPr lang="en-US" dirty="0"/>
              <a:t>Web (Unauthenticated or Credentials in Header)</a:t>
            </a:r>
          </a:p>
          <a:p>
            <a:pPr lvl="1"/>
            <a:r>
              <a:rPr lang="en-US" dirty="0"/>
              <a:t>Remote Timeout: The timeout for the request, in milliseconds. Defaults to 30,000 (30 seconds. Maximum 12,0000 (120 seconds).</a:t>
            </a:r>
          </a:p>
          <a:p>
            <a:pPr lvl="1"/>
            <a:r>
              <a:rPr lang="en-US" dirty="0"/>
              <a:t>Pre- and Post-Transform DataRaptor Interface: (Optional) DataRaptor Transform interface to run before or after the REST Action.</a:t>
            </a:r>
          </a:p>
          <a:p>
            <a:endParaRPr lang="en-IN" dirty="0"/>
          </a:p>
        </p:txBody>
      </p:sp>
    </p:spTree>
    <p:extLst>
      <p:ext uri="{BB962C8B-B14F-4D97-AF65-F5344CB8AC3E}">
        <p14:creationId xmlns:p14="http://schemas.microsoft.com/office/powerpoint/2010/main" val="746471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Procedure Action </a:t>
            </a:r>
            <a:r>
              <a:rPr lang="en-IN" dirty="0" smtClean="0"/>
              <a:t>Properties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0528952"/>
              </p:ext>
            </p:extLst>
          </p:nvPr>
        </p:nvGraphicFramePr>
        <p:xfrm>
          <a:off x="827585" y="2759175"/>
          <a:ext cx="7704854" cy="3838177"/>
        </p:xfrm>
        <a:graphic>
          <a:graphicData uri="http://schemas.openxmlformats.org/drawingml/2006/table">
            <a:tbl>
              <a:tblPr/>
              <a:tblGrid>
                <a:gridCol w="3852427"/>
                <a:gridCol w="3852427"/>
              </a:tblGrid>
              <a:tr h="284733">
                <a:tc>
                  <a:txBody>
                    <a:bodyPr/>
                    <a:lstStyle/>
                    <a:p>
                      <a:pPr algn="l" fontAlgn="t"/>
                      <a:r>
                        <a:rPr lang="en-IN" sz="1300" dirty="0">
                          <a:solidFill>
                            <a:schemeClr val="bg2"/>
                          </a:solidFill>
                          <a:effectLst/>
                          <a:latin typeface="Salesforce Sans"/>
                        </a:rPr>
                        <a:t>Property</a:t>
                      </a:r>
                    </a:p>
                  </a:txBody>
                  <a:tcPr marL="54183" marR="54183" marT="54183" marB="54183">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300">
                          <a:solidFill>
                            <a:schemeClr val="bg2"/>
                          </a:solidFill>
                          <a:effectLst/>
                          <a:latin typeface="Salesforce Sans"/>
                        </a:rPr>
                        <a:t>Description</a:t>
                      </a:r>
                    </a:p>
                  </a:txBody>
                  <a:tcPr marL="54183" marR="54183" marT="54183" marB="54183">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52850">
                <a:tc>
                  <a:txBody>
                    <a:bodyPr/>
                    <a:lstStyle/>
                    <a:p>
                      <a:pPr fontAlgn="t"/>
                      <a:r>
                        <a:rPr lang="en-IN" sz="1300" dirty="0">
                          <a:solidFill>
                            <a:schemeClr val="bg2"/>
                          </a:solidFill>
                          <a:effectLst/>
                          <a:latin typeface="Salesforce Sans"/>
                        </a:rPr>
                        <a:t>Integration Procedure</a:t>
                      </a:r>
                    </a:p>
                  </a:txBody>
                  <a:tcPr marL="54183" marR="54183" marT="54183" marB="54183">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solidFill>
                            <a:schemeClr val="bg2"/>
                          </a:solidFill>
                          <a:effectLst/>
                          <a:latin typeface="Salesforce Sans"/>
                        </a:rPr>
                        <a:t>Specifies the Integration Procedure to be run in the format </a:t>
                      </a:r>
                      <a:r>
                        <a:rPr lang="en-US" sz="1300" i="1">
                          <a:solidFill>
                            <a:schemeClr val="bg2"/>
                          </a:solidFill>
                          <a:effectLst/>
                          <a:latin typeface="Salesforce Sans"/>
                        </a:rPr>
                        <a:t>Type</a:t>
                      </a:r>
                      <a:r>
                        <a:rPr lang="en-US" sz="1300">
                          <a:solidFill>
                            <a:schemeClr val="bg2"/>
                          </a:solidFill>
                          <a:effectLst/>
                          <a:latin typeface="Salesforce Sans"/>
                        </a:rPr>
                        <a:t>_</a:t>
                      </a:r>
                      <a:r>
                        <a:rPr lang="en-US" sz="1300" i="1">
                          <a:solidFill>
                            <a:schemeClr val="bg2"/>
                          </a:solidFill>
                          <a:effectLst/>
                          <a:latin typeface="Salesforce Sans"/>
                        </a:rPr>
                        <a:t>Subtype</a:t>
                      </a:r>
                      <a:r>
                        <a:rPr lang="en-US" sz="1300">
                          <a:solidFill>
                            <a:schemeClr val="bg2"/>
                          </a:solidFill>
                          <a:effectLst/>
                          <a:latin typeface="Salesforce Sans"/>
                        </a:rPr>
                        <a:t>.</a:t>
                      </a:r>
                    </a:p>
                  </a:txBody>
                  <a:tcPr marL="54183" marR="54183" marT="54183" marB="54183">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1573141">
                <a:tc>
                  <a:txBody>
                    <a:bodyPr/>
                    <a:lstStyle/>
                    <a:p>
                      <a:pPr fontAlgn="t"/>
                      <a:r>
                        <a:rPr lang="en-IN" sz="1300" dirty="0">
                          <a:solidFill>
                            <a:schemeClr val="bg2"/>
                          </a:solidFill>
                          <a:effectLst/>
                          <a:latin typeface="Salesforce Sans"/>
                        </a:rPr>
                        <a:t>Disable Chainable</a:t>
                      </a:r>
                    </a:p>
                  </a:txBody>
                  <a:tcPr marL="54183" marR="54183" marT="54183" marB="54183">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solidFill>
                            <a:schemeClr val="bg2"/>
                          </a:solidFill>
                          <a:effectLst/>
                          <a:latin typeface="Salesforce Sans"/>
                        </a:rPr>
                        <a:t>If checked, disables the Chainable settings of the subordinate Integration Procedure. Doesn't affect the </a:t>
                      </a:r>
                      <a:r>
                        <a:rPr lang="en-US" sz="1300" dirty="0" err="1">
                          <a:solidFill>
                            <a:schemeClr val="bg2"/>
                          </a:solidFill>
                          <a:effectLst/>
                          <a:latin typeface="Salesforce Sans"/>
                        </a:rPr>
                        <a:t>Queueable</a:t>
                      </a:r>
                      <a:r>
                        <a:rPr lang="en-US" sz="1300" dirty="0">
                          <a:solidFill>
                            <a:schemeClr val="bg2"/>
                          </a:solidFill>
                          <a:effectLst/>
                          <a:latin typeface="Salesforce Sans"/>
                        </a:rPr>
                        <a:t> settings. Unchecked by default.</a:t>
                      </a:r>
                    </a:p>
                    <a:p>
                      <a:pPr fontAlgn="t"/>
                      <a:r>
                        <a:rPr lang="en-US" sz="1300" dirty="0">
                          <a:solidFill>
                            <a:schemeClr val="bg2"/>
                          </a:solidFill>
                          <a:effectLst/>
                          <a:latin typeface="Salesforce Sans"/>
                        </a:rPr>
                        <a:t>This property is available in Winter '20 or later releases.</a:t>
                      </a:r>
                    </a:p>
                  </a:txBody>
                  <a:tcPr marL="54183" marR="54183" marT="54183" marB="54183">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52850">
                <a:tc>
                  <a:txBody>
                    <a:bodyPr/>
                    <a:lstStyle/>
                    <a:p>
                      <a:pPr fontAlgn="t"/>
                      <a:r>
                        <a:rPr lang="en-IN" sz="1300">
                          <a:solidFill>
                            <a:schemeClr val="bg2"/>
                          </a:solidFill>
                          <a:effectLst/>
                          <a:latin typeface="Salesforce Sans"/>
                        </a:rPr>
                        <a:t>Remote Options</a:t>
                      </a:r>
                    </a:p>
                  </a:txBody>
                  <a:tcPr marL="54183" marR="54183" marT="54183" marB="54183">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solidFill>
                            <a:schemeClr val="bg2"/>
                          </a:solidFill>
                          <a:effectLst/>
                          <a:latin typeface="Salesforce Sans"/>
                        </a:rPr>
                        <a:t>Specifies additional properties for the Integration Procedure as key/value pairs.</a:t>
                      </a:r>
                    </a:p>
                  </a:txBody>
                  <a:tcPr marL="54183" marR="54183" marT="54183" marB="54183">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52850">
                <a:tc>
                  <a:txBody>
                    <a:bodyPr/>
                    <a:lstStyle/>
                    <a:p>
                      <a:pPr fontAlgn="t"/>
                      <a:r>
                        <a:rPr lang="en-IN" sz="1300">
                          <a:solidFill>
                            <a:schemeClr val="bg2"/>
                          </a:solidFill>
                          <a:effectLst/>
                          <a:latin typeface="Salesforce Sans"/>
                        </a:rPr>
                        <a:t>Additional Input</a:t>
                      </a:r>
                    </a:p>
                  </a:txBody>
                  <a:tcPr marL="54183" marR="54183" marT="54183" marB="54183">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300" dirty="0">
                          <a:solidFill>
                            <a:schemeClr val="bg2"/>
                          </a:solidFill>
                          <a:effectLst/>
                          <a:latin typeface="Salesforce Sans"/>
                        </a:rPr>
                        <a:t>Specifies additional data for the Integration Procedure as key/value pairs.</a:t>
                      </a:r>
                    </a:p>
                  </a:txBody>
                  <a:tcPr marL="54183" marR="54183" marT="54183" marB="54183">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5" name="TextBox 4"/>
          <p:cNvSpPr txBox="1"/>
          <p:nvPr/>
        </p:nvSpPr>
        <p:spPr>
          <a:xfrm>
            <a:off x="899592" y="1988840"/>
            <a:ext cx="7632848" cy="738664"/>
          </a:xfrm>
          <a:prstGeom prst="rect">
            <a:avLst/>
          </a:prstGeom>
          <a:noFill/>
        </p:spPr>
        <p:txBody>
          <a:bodyPr wrap="square" rtlCol="0">
            <a:spAutoFit/>
          </a:bodyPr>
          <a:lstStyle/>
          <a:p>
            <a:r>
              <a:rPr lang="en-US" sz="1400" dirty="0"/>
              <a:t>These properties are unique to or function in a unique manner in Integration Procedure Actions. The Integration Procedure Action runs a subordinate Integration Procedure.</a:t>
            </a:r>
            <a:endParaRPr lang="en-IN" sz="1400" dirty="0"/>
          </a:p>
        </p:txBody>
      </p:sp>
    </p:spTree>
    <p:extLst>
      <p:ext uri="{BB962C8B-B14F-4D97-AF65-F5344CB8AC3E}">
        <p14:creationId xmlns:p14="http://schemas.microsoft.com/office/powerpoint/2010/main" val="180532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Remote Action</a:t>
            </a:r>
            <a:br>
              <a:rPr lang="en-US" sz="2800" dirty="0"/>
            </a:br>
            <a:r>
              <a:rPr lang="en-US" sz="2800" dirty="0"/>
              <a:t>Call Apex classes from OmniScript using the Remote Action element.</a:t>
            </a:r>
            <a:br>
              <a:rPr lang="en-US" sz="2800" dirty="0"/>
            </a:br>
            <a:endParaRPr lang="en-IN" sz="2800" dirty="0"/>
          </a:p>
        </p:txBody>
      </p:sp>
      <p:sp>
        <p:nvSpPr>
          <p:cNvPr id="3" name="Content Placeholder 2"/>
          <p:cNvSpPr>
            <a:spLocks noGrp="1"/>
          </p:cNvSpPr>
          <p:nvPr>
            <p:ph idx="1"/>
          </p:nvPr>
        </p:nvSpPr>
        <p:spPr>
          <a:xfrm>
            <a:off x="1009443" y="1807361"/>
            <a:ext cx="7125112" cy="1909671"/>
          </a:xfrm>
        </p:spPr>
        <p:txBody>
          <a:bodyPr/>
          <a:lstStyle/>
          <a:p>
            <a:r>
              <a:rPr lang="en-IN" dirty="0"/>
              <a:t>Remote Action Properties</a:t>
            </a:r>
          </a:p>
          <a:p>
            <a:r>
              <a:rPr lang="en-US" dirty="0"/>
              <a:t>These properties are unique to or function in a unique manner in Remote Actions. A Remote Action calls the specified Apex class and method. You can also pass in invocation options and data</a:t>
            </a:r>
            <a:r>
              <a:rPr lang="en-US" dirty="0" smtClean="0"/>
              <a: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183663964"/>
              </p:ext>
            </p:extLst>
          </p:nvPr>
        </p:nvGraphicFramePr>
        <p:xfrm>
          <a:off x="899592" y="3645024"/>
          <a:ext cx="7124700" cy="2407920"/>
        </p:xfrm>
        <a:graphic>
          <a:graphicData uri="http://schemas.openxmlformats.org/drawingml/2006/table">
            <a:tbl>
              <a:tblPr/>
              <a:tblGrid>
                <a:gridCol w="3562350"/>
                <a:gridCol w="3562350"/>
              </a:tblGrid>
              <a:tr h="0">
                <a:tc>
                  <a:txBody>
                    <a:bodyPr/>
                    <a:lstStyle/>
                    <a:p>
                      <a:pPr algn="l" fontAlgn="t"/>
                      <a:r>
                        <a:rPr lang="en-IN" dirty="0">
                          <a:solidFill>
                            <a:schemeClr val="bg2"/>
                          </a:solidFill>
                          <a:effectLst/>
                          <a:latin typeface="Salesforce Sans"/>
                        </a:rPr>
                        <a:t>Property</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solidFill>
                            <a:schemeClr val="bg2"/>
                          </a:solidFill>
                          <a:effectLst/>
                          <a:latin typeface="Salesforce Sans"/>
                        </a:rPr>
                        <a:t>Description</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solidFill>
                            <a:schemeClr val="bg2"/>
                          </a:solidFill>
                          <a:effectLst/>
                          <a:latin typeface="Salesforce Sans"/>
                        </a:rPr>
                        <a:t>Remote Class</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a:solidFill>
                            <a:schemeClr val="bg2"/>
                          </a:solidFill>
                          <a:effectLst/>
                          <a:latin typeface="Salesforce Sans"/>
                        </a:rPr>
                        <a:t>Vlocity Open Interface Class</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dirty="0">
                          <a:solidFill>
                            <a:schemeClr val="bg2"/>
                          </a:solidFill>
                          <a:effectLst/>
                          <a:latin typeface="Salesforce Sans"/>
                        </a:rPr>
                        <a:t>Remote Method</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solidFill>
                            <a:schemeClr val="bg2"/>
                          </a:solidFill>
                          <a:effectLst/>
                          <a:latin typeface="Salesforce Sans"/>
                        </a:rPr>
                        <a:t>Vlocity Open Interface Method</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solidFill>
                            <a:schemeClr val="bg2"/>
                          </a:solidFill>
                          <a:effectLst/>
                          <a:latin typeface="Salesforce Sans"/>
                        </a:rPr>
                        <a:t>Remote Options</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solidFill>
                            <a:schemeClr val="bg2"/>
                          </a:solidFill>
                          <a:effectLst/>
                          <a:latin typeface="Salesforce Sans"/>
                        </a:rPr>
                        <a:t>Additional class invocation options</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0">
                <a:tc>
                  <a:txBody>
                    <a:bodyPr/>
                    <a:lstStyle/>
                    <a:p>
                      <a:pPr fontAlgn="t"/>
                      <a:r>
                        <a:rPr lang="en-IN">
                          <a:solidFill>
                            <a:schemeClr val="bg2"/>
                          </a:solidFill>
                          <a:effectLst/>
                          <a:latin typeface="Salesforce Sans"/>
                        </a:rPr>
                        <a:t>Additional Input</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dirty="0">
                          <a:solidFill>
                            <a:schemeClr val="bg2"/>
                          </a:solidFill>
                          <a:effectLst/>
                          <a:latin typeface="Salesforce Sans"/>
                        </a:rPr>
                        <a:t>Data passed to the method</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963465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Errors </a:t>
            </a:r>
            <a:r>
              <a:rPr lang="en-IN" dirty="0" smtClean="0"/>
              <a:t>Properties</a:t>
            </a:r>
            <a:endParaRPr lang="en-IN" dirty="0"/>
          </a:p>
        </p:txBody>
      </p:sp>
      <p:graphicFrame>
        <p:nvGraphicFramePr>
          <p:cNvPr id="4" name="Content Placeholder 3"/>
          <p:cNvGraphicFramePr>
            <a:graphicFrameLocks noGrp="1"/>
          </p:cNvGraphicFramePr>
          <p:nvPr>
            <p:ph idx="1"/>
          </p:nvPr>
        </p:nvGraphicFramePr>
        <p:xfrm>
          <a:off x="1009650" y="1821339"/>
          <a:ext cx="7124700" cy="4023360"/>
        </p:xfrm>
        <a:graphic>
          <a:graphicData uri="http://schemas.openxmlformats.org/drawingml/2006/table">
            <a:tbl>
              <a:tblPr/>
              <a:tblGrid>
                <a:gridCol w="3562350"/>
                <a:gridCol w="3562350"/>
              </a:tblGrid>
              <a:tr h="0">
                <a:tc>
                  <a:txBody>
                    <a:bodyPr/>
                    <a:lstStyle/>
                    <a:p>
                      <a:pPr algn="l" fontAlgn="t"/>
                      <a:r>
                        <a:rPr lang="en-IN">
                          <a:effectLst/>
                          <a:latin typeface="Salesforce Sans"/>
                        </a:rPr>
                        <a:t>Property</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a:effectLst/>
                          <a:latin typeface="Salesforce Sans"/>
                        </a:rPr>
                        <a:t>Description</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latin typeface="Salesforce Sans"/>
                        </a:rPr>
                        <a:t>Element Name</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latin typeface="Salesforce Sans"/>
                        </a:rPr>
                        <a:t>The OmniScript element for which an error is to be set.</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IN">
                          <a:effectLst/>
                          <a:latin typeface="Salesforce Sans"/>
                        </a:rPr>
                        <a:t>Value</a:t>
                      </a:r>
                    </a:p>
                  </a:txBody>
                  <a:tcPr marL="76200" marR="76200" marT="76200" marB="7620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tcPr>
                </a:tc>
                <a:tc>
                  <a:txBody>
                    <a:bodyPr/>
                    <a:lstStyle/>
                    <a:p>
                      <a:pPr fontAlgn="t"/>
                      <a:r>
                        <a:rPr lang="en-US" dirty="0">
                          <a:effectLst/>
                          <a:latin typeface="Salesforce Sans"/>
                        </a:rPr>
                        <a:t>The error message. Options:</a:t>
                      </a:r>
                    </a:p>
                    <a:p>
                      <a:pPr fontAlgn="t">
                        <a:buFont typeface="Arial"/>
                        <a:buChar char="•"/>
                      </a:pPr>
                      <a:r>
                        <a:rPr lang="en-US" dirty="0">
                          <a:effectLst/>
                          <a:latin typeface="Salesforce Sans"/>
                        </a:rPr>
                        <a:t>Merge fields from a previous step (%</a:t>
                      </a:r>
                      <a:r>
                        <a:rPr lang="en-US" dirty="0" err="1">
                          <a:effectLst/>
                          <a:latin typeface="Salesforce Sans"/>
                        </a:rPr>
                        <a:t>elementName</a:t>
                      </a:r>
                      <a:r>
                        <a:rPr lang="en-US" dirty="0">
                          <a:effectLst/>
                          <a:latin typeface="Salesforce Sans"/>
                        </a:rPr>
                        <a:t>%)</a:t>
                      </a:r>
                    </a:p>
                    <a:p>
                      <a:pPr fontAlgn="t">
                        <a:buFont typeface="Arial"/>
                        <a:buChar char="•"/>
                      </a:pPr>
                      <a:r>
                        <a:rPr lang="en-US" dirty="0">
                          <a:effectLst/>
                          <a:latin typeface="Salesforce Sans"/>
                        </a:rPr>
                        <a:t>Literal value</a:t>
                      </a:r>
                    </a:p>
                    <a:p>
                      <a:pPr fontAlgn="t">
                        <a:buFont typeface="Arial"/>
                        <a:buChar char="•"/>
                      </a:pPr>
                      <a:r>
                        <a:rPr lang="en-US" dirty="0">
                          <a:effectLst/>
                          <a:latin typeface="Salesforce Sans"/>
                        </a:rPr>
                        <a:t>Concatenated values</a:t>
                      </a:r>
                    </a:p>
                    <a:p>
                      <a:pPr fontAlgn="t">
                        <a:buFont typeface="Arial"/>
                        <a:buChar char="•"/>
                      </a:pPr>
                      <a:r>
                        <a:rPr lang="en-US" dirty="0">
                          <a:effectLst/>
                          <a:latin typeface="Salesforce Sans"/>
                        </a:rPr>
                        <a:t>Results of formulas and functions</a:t>
                      </a:r>
                    </a:p>
                    <a:p>
                      <a:pPr fontAlgn="t">
                        <a:buFont typeface="Arial"/>
                        <a:buChar char="•"/>
                      </a:pPr>
                      <a:r>
                        <a:rPr lang="en-US" dirty="0">
                          <a:effectLst/>
                          <a:latin typeface="Salesforce Sans"/>
                        </a:rPr>
                        <a:t>Expressions that combine the options: "Case Status: %</a:t>
                      </a:r>
                      <a:r>
                        <a:rPr lang="en-US" dirty="0" err="1">
                          <a:effectLst/>
                          <a:latin typeface="Salesforce Sans"/>
                        </a:rPr>
                        <a:t>caseStatus</a:t>
                      </a:r>
                      <a:r>
                        <a:rPr lang="en-US" dirty="0">
                          <a:effectLst/>
                          <a:latin typeface="Salesforce Sans"/>
                        </a:rPr>
                        <a:t>%"</a:t>
                      </a:r>
                    </a:p>
                  </a:txBody>
                  <a:tcPr marL="76200" marR="76200" marT="76200" marB="7620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70321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Vlocity Integration Procedures are declarative, server-side processes that execute multiple actions in a single server call. Integration procedures can read and write data from Salesforce and from external systems (using REST calls) and can call Apex code. An Integration Procedure can be called from an OmniScript, an API, or an Apex method, and can be a data source for a Vlocity Card.</a:t>
            </a:r>
          </a:p>
          <a:p>
            <a:endParaRPr lang="en-US" dirty="0" smtClean="0"/>
          </a:p>
          <a:p>
            <a:r>
              <a:rPr lang="en-US" dirty="0" smtClean="0"/>
              <a:t>Integration </a:t>
            </a:r>
            <a:r>
              <a:rPr lang="en-US" dirty="0"/>
              <a:t>Procedures are optimal when you need to access and transform data from third-party sources and no user interaction is required, and moving the workload from client to server is desirable.</a:t>
            </a:r>
          </a:p>
          <a:p>
            <a:endParaRPr lang="en-IN" dirty="0"/>
          </a:p>
        </p:txBody>
      </p:sp>
    </p:spTree>
    <p:extLst>
      <p:ext uri="{BB962C8B-B14F-4D97-AF65-F5344CB8AC3E}">
        <p14:creationId xmlns:p14="http://schemas.microsoft.com/office/powerpoint/2010/main" val="418852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Set Values Properties</a:t>
            </a:r>
            <a:endParaRPr lang="en-IN" dirty="0"/>
          </a:p>
        </p:txBody>
      </p:sp>
      <p:sp>
        <p:nvSpPr>
          <p:cNvPr id="3" name="Content Placeholder 2"/>
          <p:cNvSpPr>
            <a:spLocks noGrp="1"/>
          </p:cNvSpPr>
          <p:nvPr>
            <p:ph idx="1"/>
          </p:nvPr>
        </p:nvSpPr>
        <p:spPr>
          <a:xfrm>
            <a:off x="1009443" y="1807361"/>
            <a:ext cx="7125112" cy="1045575"/>
          </a:xfrm>
        </p:spPr>
        <p:txBody>
          <a:bodyPr>
            <a:normAutofit fontScale="85000" lnSpcReduction="10000"/>
          </a:bodyPr>
          <a:lstStyle/>
          <a:p>
            <a:pPr marL="0" indent="0">
              <a:buNone/>
            </a:pPr>
            <a:r>
              <a:rPr lang="en-US" dirty="0"/>
              <a:t>These properties are unique to or function in a unique manner in Set Values actions. The Set Values action sets values in the data JSON of an Integration Procedure literally, using merge fields, or using formulas</a:t>
            </a:r>
            <a:r>
              <a:rPr lang="en-US" dirty="0" smtClean="0"/>
              <a:t>.</a:t>
            </a:r>
            <a:r>
              <a:rPr lang="en-US" dirty="0"/>
              <a:t/>
            </a:r>
            <a:br>
              <a:rPr lang="en-US"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75128794"/>
              </p:ext>
            </p:extLst>
          </p:nvPr>
        </p:nvGraphicFramePr>
        <p:xfrm>
          <a:off x="539552" y="2799720"/>
          <a:ext cx="8352928" cy="3540120"/>
        </p:xfrm>
        <a:graphic>
          <a:graphicData uri="http://schemas.openxmlformats.org/drawingml/2006/table">
            <a:tbl>
              <a:tblPr/>
              <a:tblGrid>
                <a:gridCol w="4176464"/>
                <a:gridCol w="4176464"/>
              </a:tblGrid>
              <a:tr h="198618">
                <a:tc>
                  <a:txBody>
                    <a:bodyPr/>
                    <a:lstStyle/>
                    <a:p>
                      <a:pPr algn="l" fontAlgn="t"/>
                      <a:r>
                        <a:rPr lang="en-IN" sz="1700">
                          <a:effectLst/>
                          <a:latin typeface="Salesforce Sans"/>
                        </a:rPr>
                        <a:t>Property</a:t>
                      </a:r>
                    </a:p>
                  </a:txBody>
                  <a:tcPr marL="71860" marR="71860" marT="71860" marB="7186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sz="1700">
                          <a:effectLst/>
                          <a:latin typeface="Salesforce Sans"/>
                        </a:rPr>
                        <a:t>Description</a:t>
                      </a:r>
                    </a:p>
                  </a:txBody>
                  <a:tcPr marL="71860" marR="71860" marT="71860" marB="7186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26369">
                <a:tc>
                  <a:txBody>
                    <a:bodyPr/>
                    <a:lstStyle/>
                    <a:p>
                      <a:pPr fontAlgn="t"/>
                      <a:r>
                        <a:rPr lang="en-US" sz="1700">
                          <a:effectLst/>
                          <a:latin typeface="Salesforce Sans"/>
                        </a:rPr>
                        <a:t>Element Value Map: Element Name</a:t>
                      </a:r>
                    </a:p>
                  </a:txBody>
                  <a:tcPr marL="71860" marR="71860" marT="71860" marB="7186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700">
                          <a:effectLst/>
                          <a:latin typeface="Salesforce Sans"/>
                        </a:rPr>
                        <a:t>The JSON node for which value is to be set.</a:t>
                      </a:r>
                    </a:p>
                  </a:txBody>
                  <a:tcPr marL="71860" marR="71860" marT="71860" marB="7186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476124">
                <a:tc>
                  <a:txBody>
                    <a:bodyPr/>
                    <a:lstStyle/>
                    <a:p>
                      <a:pPr fontAlgn="t"/>
                      <a:r>
                        <a:rPr lang="en-IN" sz="1700">
                          <a:effectLst/>
                          <a:latin typeface="Salesforce Sans"/>
                        </a:rPr>
                        <a:t>Element Value Map: Value</a:t>
                      </a:r>
                    </a:p>
                  </a:txBody>
                  <a:tcPr marL="71860" marR="71860" marT="71860" marB="71860">
                    <a:lnL>
                      <a:noFill/>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a:noFill/>
                    </a:lnB>
                  </a:tcPr>
                </a:tc>
                <a:tc>
                  <a:txBody>
                    <a:bodyPr/>
                    <a:lstStyle/>
                    <a:p>
                      <a:pPr fontAlgn="t"/>
                      <a:r>
                        <a:rPr lang="en-US" sz="1700" dirty="0">
                          <a:effectLst/>
                          <a:latin typeface="Salesforce Sans"/>
                        </a:rPr>
                        <a:t>The value to assign to the JSON node. Options:</a:t>
                      </a:r>
                    </a:p>
                    <a:p>
                      <a:pPr fontAlgn="t">
                        <a:buFont typeface="Arial"/>
                        <a:buChar char="•"/>
                      </a:pPr>
                      <a:r>
                        <a:rPr lang="en-US" sz="1700" dirty="0">
                          <a:effectLst/>
                          <a:latin typeface="Salesforce Sans"/>
                        </a:rPr>
                        <a:t>Merge fields from a previous step (%</a:t>
                      </a:r>
                      <a:r>
                        <a:rPr lang="en-US" sz="1700" dirty="0" err="1">
                          <a:effectLst/>
                          <a:latin typeface="Salesforce Sans"/>
                        </a:rPr>
                        <a:t>elementName</a:t>
                      </a:r>
                      <a:r>
                        <a:rPr lang="en-US" sz="1700" dirty="0">
                          <a:effectLst/>
                          <a:latin typeface="Salesforce Sans"/>
                        </a:rPr>
                        <a:t>%)</a:t>
                      </a:r>
                    </a:p>
                    <a:p>
                      <a:pPr fontAlgn="t">
                        <a:buFont typeface="Arial"/>
                        <a:buChar char="•"/>
                      </a:pPr>
                      <a:r>
                        <a:rPr lang="en-US" sz="1700" dirty="0">
                          <a:effectLst/>
                          <a:latin typeface="Salesforce Sans"/>
                        </a:rPr>
                        <a:t>Literal value</a:t>
                      </a:r>
                    </a:p>
                    <a:p>
                      <a:pPr fontAlgn="t">
                        <a:buFont typeface="Arial"/>
                        <a:buChar char="•"/>
                      </a:pPr>
                      <a:r>
                        <a:rPr lang="en-US" sz="1700" dirty="0">
                          <a:effectLst/>
                          <a:latin typeface="Salesforce Sans"/>
                        </a:rPr>
                        <a:t>Concatenated values</a:t>
                      </a:r>
                    </a:p>
                    <a:p>
                      <a:pPr fontAlgn="t">
                        <a:buFont typeface="Arial"/>
                        <a:buChar char="•"/>
                      </a:pPr>
                      <a:r>
                        <a:rPr lang="en-US" sz="1700" dirty="0">
                          <a:effectLst/>
                          <a:latin typeface="Salesforce Sans"/>
                        </a:rPr>
                        <a:t>Results of formulas and functions</a:t>
                      </a:r>
                    </a:p>
                    <a:p>
                      <a:pPr fontAlgn="t">
                        <a:buFont typeface="Arial"/>
                        <a:buChar char="•"/>
                      </a:pPr>
                      <a:r>
                        <a:rPr lang="en-US" sz="1700" dirty="0">
                          <a:effectLst/>
                          <a:latin typeface="Salesforce Sans"/>
                        </a:rPr>
                        <a:t>Expressions that combine the options: "Case Status: %</a:t>
                      </a:r>
                      <a:r>
                        <a:rPr lang="en-US" sz="1700" dirty="0" err="1">
                          <a:effectLst/>
                          <a:latin typeface="Salesforce Sans"/>
                        </a:rPr>
                        <a:t>caseStatus</a:t>
                      </a:r>
                      <a:r>
                        <a:rPr lang="en-US" sz="1700" dirty="0">
                          <a:effectLst/>
                          <a:latin typeface="Salesforce Sans"/>
                        </a:rPr>
                        <a:t>%"</a:t>
                      </a:r>
                    </a:p>
                  </a:txBody>
                  <a:tcPr marL="71860" marR="71860" marT="71860" marB="71860">
                    <a:lnL w="7620" cap="flat" cmpd="sng" algn="ctr">
                      <a:solidFill>
                        <a:srgbClr val="DDDDDD"/>
                      </a:solidFill>
                      <a:prstDash val="solid"/>
                      <a:round/>
                      <a:headEnd type="none" w="med" len="med"/>
                      <a:tailEnd type="none" w="med" len="med"/>
                    </a:lnL>
                    <a:lnR>
                      <a:noFill/>
                    </a:lnR>
                    <a:lnT w="7620" cap="flat" cmpd="sng" algn="ctr">
                      <a:solidFill>
                        <a:srgbClr val="DDDDD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383469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Procedure Best </a:t>
            </a:r>
            <a:r>
              <a:rPr lang="en-IN" dirty="0" smtClean="0"/>
              <a:t>Practices</a:t>
            </a:r>
            <a:endParaRPr lang="en-IN" dirty="0"/>
          </a:p>
        </p:txBody>
      </p:sp>
      <p:sp>
        <p:nvSpPr>
          <p:cNvPr id="3" name="Content Placeholder 2"/>
          <p:cNvSpPr>
            <a:spLocks noGrp="1"/>
          </p:cNvSpPr>
          <p:nvPr>
            <p:ph idx="1"/>
          </p:nvPr>
        </p:nvSpPr>
        <p:spPr>
          <a:xfrm>
            <a:off x="179512" y="1807361"/>
            <a:ext cx="8784976" cy="4501959"/>
          </a:xfrm>
        </p:spPr>
        <p:txBody>
          <a:bodyPr>
            <a:normAutofit fontScale="92500" lnSpcReduction="10000"/>
          </a:bodyPr>
          <a:lstStyle/>
          <a:p>
            <a:pPr marL="0" indent="0">
              <a:buNone/>
            </a:pPr>
            <a:r>
              <a:rPr lang="en-US" dirty="0"/>
              <a:t>To maximize the benefits of Integration Procedures, follow the best practices whenever possible.</a:t>
            </a:r>
          </a:p>
          <a:p>
            <a:pPr lvl="1"/>
            <a:r>
              <a:rPr lang="en-US" dirty="0"/>
              <a:t>Use Integration Procedures for all data calls to Salesforce.</a:t>
            </a:r>
          </a:p>
          <a:p>
            <a:pPr lvl="1"/>
            <a:r>
              <a:rPr lang="en-US" dirty="0"/>
              <a:t>Use a Response Action to trim the data and only return what is needed. </a:t>
            </a:r>
          </a:p>
          <a:p>
            <a:pPr lvl="1"/>
            <a:r>
              <a:rPr lang="en-US" dirty="0"/>
              <a:t>Use multiple Response Actions with different Execution Conditional Formulas to allow an Integration Procedure to exit early under appropriate conditions.</a:t>
            </a:r>
          </a:p>
          <a:p>
            <a:pPr lvl="1"/>
            <a:r>
              <a:rPr lang="en-US" dirty="0"/>
              <a:t>Use caching to store frequently accessed, infrequently updated data</a:t>
            </a:r>
            <a:r>
              <a:rPr lang="en-US" dirty="0" smtClean="0"/>
              <a:t>.</a:t>
            </a:r>
            <a:endParaRPr lang="en-US" dirty="0"/>
          </a:p>
          <a:p>
            <a:pPr lvl="1"/>
            <a:r>
              <a:rPr lang="en-US" dirty="0"/>
              <a:t>To run data operations asynchronously, call Integration Procedures using these settings:</a:t>
            </a:r>
          </a:p>
          <a:p>
            <a:pPr lvl="2"/>
            <a:r>
              <a:rPr lang="en-US" dirty="0"/>
              <a:t>Use Future — Use when the calling OmniScript or Integration Procedure doesn't need a response and completion time is not critical.</a:t>
            </a:r>
          </a:p>
          <a:p>
            <a:pPr lvl="2"/>
            <a:r>
              <a:rPr lang="en-US" dirty="0"/>
              <a:t>Invoke Mode: Fire and Forget — Use instead of Use Future when the calling OmniScript must invoke the Integration Procedure immediately.</a:t>
            </a:r>
          </a:p>
          <a:p>
            <a:pPr lvl="2"/>
            <a:r>
              <a:rPr lang="en-US" dirty="0"/>
              <a:t>Invoke Mode: Non-Blocking — Use to run the Integration Procedure immediately while continuing the user interaction of the calling OmniScript. A response is returned when the Integration Procedure is complete.</a:t>
            </a:r>
          </a:p>
          <a:p>
            <a:endParaRPr lang="en-IN" dirty="0"/>
          </a:p>
        </p:txBody>
      </p:sp>
    </p:spTree>
    <p:extLst>
      <p:ext uri="{BB962C8B-B14F-4D97-AF65-F5344CB8AC3E}">
        <p14:creationId xmlns:p14="http://schemas.microsoft.com/office/powerpoint/2010/main" val="2581490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86753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Integration Procedure Steps Using </a:t>
            </a:r>
            <a:r>
              <a:rPr lang="en-US" dirty="0" smtClean="0"/>
              <a:t>Blocks</a:t>
            </a:r>
            <a:endParaRPr lang="en-IN" dirty="0"/>
          </a:p>
        </p:txBody>
      </p:sp>
      <p:sp>
        <p:nvSpPr>
          <p:cNvPr id="3" name="Content Placeholder 2"/>
          <p:cNvSpPr>
            <a:spLocks noGrp="1"/>
          </p:cNvSpPr>
          <p:nvPr>
            <p:ph idx="1"/>
          </p:nvPr>
        </p:nvSpPr>
        <p:spPr>
          <a:xfrm>
            <a:off x="1009443" y="1807361"/>
            <a:ext cx="7125112" cy="4573967"/>
          </a:xfrm>
        </p:spPr>
        <p:txBody>
          <a:bodyPr>
            <a:normAutofit fontScale="77500" lnSpcReduction="20000"/>
          </a:bodyPr>
          <a:lstStyle/>
          <a:p>
            <a:pPr marL="0" indent="0">
              <a:buNone/>
            </a:pPr>
            <a:r>
              <a:rPr lang="en-US" dirty="0"/>
              <a:t>In an Integration Procedure, you can run a group of related steps as a unit inside a block to execute them conditionally, cache them, repeat them for each item in a list, or return an error if they fail.</a:t>
            </a:r>
          </a:p>
          <a:p>
            <a:endParaRPr lang="en-US" dirty="0" smtClean="0"/>
          </a:p>
          <a:p>
            <a:pPr marL="0" indent="0">
              <a:buNone/>
            </a:pPr>
            <a:r>
              <a:rPr lang="en-US" dirty="0" smtClean="0"/>
              <a:t>Integration </a:t>
            </a:r>
            <a:r>
              <a:rPr lang="en-US" dirty="0"/>
              <a:t>Procedures provide these block types:</a:t>
            </a:r>
          </a:p>
          <a:p>
            <a:pPr lvl="1"/>
            <a:r>
              <a:rPr lang="en-US" dirty="0"/>
              <a:t>Conditional Block — Executes the block if a specified condition is true, or treats the steps within it as a series of mutually exclusive alternatives. This is the most basic block type.</a:t>
            </a:r>
          </a:p>
          <a:p>
            <a:pPr lvl="1"/>
            <a:r>
              <a:rPr lang="en-US" dirty="0"/>
              <a:t>Cache Block — Saves the output of the steps within it to a session or org cache for quick retrieval.</a:t>
            </a:r>
          </a:p>
          <a:p>
            <a:pPr lvl="1"/>
            <a:r>
              <a:rPr lang="en-US" dirty="0"/>
              <a:t>Loop Block — Repeats the steps within it for each item in an array.</a:t>
            </a:r>
          </a:p>
          <a:p>
            <a:pPr lvl="1"/>
            <a:r>
              <a:rPr lang="en-US" dirty="0"/>
              <a:t>Try-Catch Block — Returns specified output or calls an Apex class if a step within it fails.</a:t>
            </a:r>
          </a:p>
          <a:p>
            <a:endParaRPr lang="en-US" dirty="0" smtClean="0"/>
          </a:p>
          <a:p>
            <a:pPr marL="0" indent="0">
              <a:buNone/>
            </a:pPr>
            <a:r>
              <a:rPr lang="en-US" dirty="0" smtClean="0"/>
              <a:t>You </a:t>
            </a:r>
            <a:r>
              <a:rPr lang="en-US" dirty="0"/>
              <a:t>can nest blocks within other blocks. For example, you can nest a Loop Block within a Try-Catch Block or a Cache Block.</a:t>
            </a:r>
          </a:p>
          <a:p>
            <a:endParaRPr lang="en-US" dirty="0" smtClean="0"/>
          </a:p>
          <a:p>
            <a:pPr marL="0" indent="0">
              <a:buNone/>
            </a:pPr>
            <a:r>
              <a:rPr lang="en-US" dirty="0" smtClean="0"/>
              <a:t>All </a:t>
            </a:r>
            <a:r>
              <a:rPr lang="en-US" dirty="0"/>
              <a:t>blocks have one property in common: </a:t>
            </a:r>
            <a:r>
              <a:rPr lang="en-US" b="1" dirty="0"/>
              <a:t>Execution Conditional Formula</a:t>
            </a:r>
            <a:r>
              <a:rPr lang="en-US" dirty="0"/>
              <a:t>. If this formula evaluates to true or is not defined, the block is executed. If it evaluates to false, the block is </a:t>
            </a:r>
            <a:r>
              <a:rPr lang="en-US" dirty="0" smtClean="0"/>
              <a:t>skipped</a:t>
            </a:r>
            <a:endParaRPr lang="en-US" dirty="0"/>
          </a:p>
        </p:txBody>
      </p:sp>
    </p:spTree>
    <p:extLst>
      <p:ext uri="{BB962C8B-B14F-4D97-AF65-F5344CB8AC3E}">
        <p14:creationId xmlns:p14="http://schemas.microsoft.com/office/powerpoint/2010/main" val="276168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Block </a:t>
            </a:r>
            <a:r>
              <a:rPr lang="en-IN" dirty="0" smtClean="0"/>
              <a:t>Properties</a:t>
            </a:r>
            <a:endParaRPr lang="en-IN" dirty="0"/>
          </a:p>
        </p:txBody>
      </p:sp>
      <p:sp>
        <p:nvSpPr>
          <p:cNvPr id="3" name="Content Placeholder 2"/>
          <p:cNvSpPr>
            <a:spLocks noGrp="1"/>
          </p:cNvSpPr>
          <p:nvPr>
            <p:ph idx="1"/>
          </p:nvPr>
        </p:nvSpPr>
        <p:spPr>
          <a:xfrm>
            <a:off x="1009443" y="1807361"/>
            <a:ext cx="7125112" cy="901559"/>
          </a:xfrm>
        </p:spPr>
        <p:txBody>
          <a:bodyPr>
            <a:normAutofit fontScale="85000" lnSpcReduction="20000"/>
          </a:bodyPr>
          <a:lstStyle/>
          <a:p>
            <a:r>
              <a:rPr lang="en-US" dirty="0"/>
              <a:t>These properties are unique to or function in a unique manner in Conditional Blocks. A Conditional Block executes in its entirety if an expression is true, executes one of a set of mutually exclusive conditions defined in the steps it contains, or both.</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969716313"/>
              </p:ext>
            </p:extLst>
          </p:nvPr>
        </p:nvGraphicFramePr>
        <p:xfrm>
          <a:off x="539552" y="2780927"/>
          <a:ext cx="8208912" cy="3605168"/>
        </p:xfrm>
        <a:graphic>
          <a:graphicData uri="http://schemas.openxmlformats.org/drawingml/2006/table">
            <a:tbl>
              <a:tblPr firstRow="1" bandRow="1">
                <a:tableStyleId>{5C22544A-7EE6-4342-B048-85BDC9FD1C3A}</a:tableStyleId>
              </a:tblPr>
              <a:tblGrid>
                <a:gridCol w="4104456"/>
                <a:gridCol w="4104456"/>
              </a:tblGrid>
              <a:tr h="300033">
                <a:tc>
                  <a:txBody>
                    <a:bodyPr/>
                    <a:lstStyle/>
                    <a:p>
                      <a:r>
                        <a:rPr lang="en-IN" sz="1400" b="1" i="0" kern="1200" dirty="0" smtClean="0">
                          <a:solidFill>
                            <a:schemeClr val="lt1"/>
                          </a:solidFill>
                          <a:effectLst/>
                          <a:latin typeface="+mn-lt"/>
                          <a:ea typeface="+mn-ea"/>
                          <a:cs typeface="+mn-cs"/>
                        </a:rPr>
                        <a:t>Property</a:t>
                      </a:r>
                      <a:endParaRPr lang="en-IN" sz="1400" dirty="0"/>
                    </a:p>
                  </a:txBody>
                  <a:tcPr/>
                </a:tc>
                <a:tc>
                  <a:txBody>
                    <a:bodyPr/>
                    <a:lstStyle/>
                    <a:p>
                      <a:r>
                        <a:rPr lang="en-IN" sz="1400" b="1" i="0" kern="1200" dirty="0" smtClean="0">
                          <a:solidFill>
                            <a:schemeClr val="lt1"/>
                          </a:solidFill>
                          <a:effectLst/>
                          <a:latin typeface="+mn-lt"/>
                          <a:ea typeface="+mn-ea"/>
                          <a:cs typeface="+mn-cs"/>
                        </a:rPr>
                        <a:t>Description</a:t>
                      </a:r>
                      <a:endParaRPr lang="en-IN" sz="1400" dirty="0"/>
                    </a:p>
                  </a:txBody>
                  <a:tcPr/>
                </a:tc>
              </a:tr>
              <a:tr h="750084">
                <a:tc>
                  <a:txBody>
                    <a:bodyPr/>
                    <a:lstStyle/>
                    <a:p>
                      <a:r>
                        <a:rPr lang="en-IN" sz="1400" b="0" i="0" kern="1200" dirty="0" smtClean="0">
                          <a:solidFill>
                            <a:schemeClr val="dk1"/>
                          </a:solidFill>
                          <a:effectLst/>
                          <a:latin typeface="+mn-lt"/>
                          <a:ea typeface="+mn-ea"/>
                          <a:cs typeface="+mn-cs"/>
                        </a:rPr>
                        <a:t>Execution Conditional Formula</a:t>
                      </a:r>
                      <a:endParaRPr lang="en-IN" sz="1400" dirty="0"/>
                    </a:p>
                  </a:txBody>
                  <a:tcPr/>
                </a:tc>
                <a:tc>
                  <a:txBody>
                    <a:bodyPr/>
                    <a:lstStyle/>
                    <a:p>
                      <a:r>
                        <a:rPr lang="en-US" sz="1400" b="0" i="0" kern="1200" dirty="0" smtClean="0">
                          <a:solidFill>
                            <a:schemeClr val="dk1"/>
                          </a:solidFill>
                          <a:effectLst/>
                          <a:latin typeface="+mn-lt"/>
                          <a:ea typeface="+mn-ea"/>
                          <a:cs typeface="+mn-cs"/>
                        </a:rPr>
                        <a:t>Specifies that the entire Conditional Block runs only if this formula evaluates to true.</a:t>
                      </a:r>
                      <a:endParaRPr lang="en-IN" sz="1400" dirty="0"/>
                    </a:p>
                  </a:txBody>
                  <a:tcPr/>
                </a:tc>
              </a:tr>
              <a:tr h="2550284">
                <a:tc>
                  <a:txBody>
                    <a:bodyPr/>
                    <a:lstStyle/>
                    <a:p>
                      <a:r>
                        <a:rPr lang="en-IN" sz="1400" b="0" i="0" kern="1200" dirty="0" smtClean="0">
                          <a:solidFill>
                            <a:schemeClr val="dk1"/>
                          </a:solidFill>
                          <a:effectLst/>
                          <a:latin typeface="+mn-lt"/>
                          <a:ea typeface="+mn-ea"/>
                          <a:cs typeface="+mn-cs"/>
                        </a:rPr>
                        <a:t>Is If Else Block</a:t>
                      </a:r>
                      <a:endParaRPr lang="en-IN" sz="1400" dirty="0"/>
                    </a:p>
                  </a:txBody>
                  <a:tcPr/>
                </a:tc>
                <a:tc>
                  <a:txBody>
                    <a:bodyPr/>
                    <a:lstStyle/>
                    <a:p>
                      <a:r>
                        <a:rPr lang="en-US" sz="1400" b="0" i="0" kern="1200" dirty="0" smtClean="0">
                          <a:solidFill>
                            <a:schemeClr val="dk1"/>
                          </a:solidFill>
                          <a:effectLst/>
                          <a:latin typeface="+mn-lt"/>
                          <a:ea typeface="+mn-ea"/>
                          <a:cs typeface="+mn-cs"/>
                        </a:rPr>
                        <a:t>Specifies that all actions within the block except optionally the last have mutually exclusive </a:t>
                      </a:r>
                      <a:r>
                        <a:rPr lang="en-US" sz="1400" b="1" i="0" kern="1200" dirty="0" smtClean="0">
                          <a:solidFill>
                            <a:schemeClr val="dk1"/>
                          </a:solidFill>
                          <a:effectLst/>
                          <a:latin typeface="+mn-lt"/>
                          <a:ea typeface="+mn-ea"/>
                          <a:cs typeface="+mn-cs"/>
                        </a:rPr>
                        <a:t>Execution Conditional Formula</a:t>
                      </a:r>
                      <a:r>
                        <a:rPr lang="en-US" sz="1400" b="0" i="0" kern="1200" dirty="0" smtClean="0">
                          <a:solidFill>
                            <a:schemeClr val="dk1"/>
                          </a:solidFill>
                          <a:effectLst/>
                          <a:latin typeface="+mn-lt"/>
                          <a:ea typeface="+mn-ea"/>
                          <a:cs typeface="+mn-cs"/>
                        </a:rPr>
                        <a:t> values. If the last action has a blank </a:t>
                      </a:r>
                      <a:r>
                        <a:rPr lang="en-US" sz="1400" b="1" i="0" kern="1200" dirty="0" smtClean="0">
                          <a:solidFill>
                            <a:schemeClr val="dk1"/>
                          </a:solidFill>
                          <a:effectLst/>
                          <a:latin typeface="+mn-lt"/>
                          <a:ea typeface="+mn-ea"/>
                          <a:cs typeface="+mn-cs"/>
                        </a:rPr>
                        <a:t>Execution Conditional Formula</a:t>
                      </a:r>
                      <a:r>
                        <a:rPr lang="en-US" sz="1400" b="0" i="0" kern="1200" dirty="0" smtClean="0">
                          <a:solidFill>
                            <a:schemeClr val="dk1"/>
                          </a:solidFill>
                          <a:effectLst/>
                          <a:latin typeface="+mn-lt"/>
                          <a:ea typeface="+mn-ea"/>
                          <a:cs typeface="+mn-cs"/>
                        </a:rPr>
                        <a:t>, it runs only if the </a:t>
                      </a:r>
                      <a:r>
                        <a:rPr lang="en-US" sz="1400" b="1" i="0" kern="1200" dirty="0" smtClean="0">
                          <a:solidFill>
                            <a:schemeClr val="dk1"/>
                          </a:solidFill>
                          <a:effectLst/>
                          <a:latin typeface="+mn-lt"/>
                          <a:ea typeface="+mn-ea"/>
                          <a:cs typeface="+mn-cs"/>
                        </a:rPr>
                        <a:t>Execution Conditional Formula</a:t>
                      </a:r>
                      <a:r>
                        <a:rPr lang="en-US" sz="1400" b="0" i="0" kern="1200" dirty="0" smtClean="0">
                          <a:solidFill>
                            <a:schemeClr val="dk1"/>
                          </a:solidFill>
                          <a:effectLst/>
                          <a:latin typeface="+mn-lt"/>
                          <a:ea typeface="+mn-ea"/>
                          <a:cs typeface="+mn-cs"/>
                        </a:rPr>
                        <a:t> values of all the other actions evaluate to false.</a:t>
                      </a:r>
                      <a:endParaRPr lang="en-IN" sz="1400" dirty="0"/>
                    </a:p>
                  </a:txBody>
                  <a:tcPr/>
                </a:tc>
              </a:tr>
            </a:tbl>
          </a:graphicData>
        </a:graphic>
      </p:graphicFrame>
    </p:spTree>
    <p:extLst>
      <p:ext uri="{BB962C8B-B14F-4D97-AF65-F5344CB8AC3E}">
        <p14:creationId xmlns:p14="http://schemas.microsoft.com/office/powerpoint/2010/main" val="43756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 Performance Using Cache </a:t>
            </a:r>
            <a:r>
              <a:rPr lang="en-US" dirty="0" smtClean="0"/>
              <a:t>Blocks</a:t>
            </a:r>
            <a:endParaRPr lang="en-IN" dirty="0"/>
          </a:p>
        </p:txBody>
      </p:sp>
      <p:sp>
        <p:nvSpPr>
          <p:cNvPr id="3" name="Content Placeholder 2"/>
          <p:cNvSpPr>
            <a:spLocks noGrp="1"/>
          </p:cNvSpPr>
          <p:nvPr>
            <p:ph idx="1"/>
          </p:nvPr>
        </p:nvSpPr>
        <p:spPr/>
        <p:txBody>
          <a:bodyPr>
            <a:normAutofit lnSpcReduction="10000"/>
          </a:bodyPr>
          <a:lstStyle/>
          <a:p>
            <a:r>
              <a:rPr lang="en-US" dirty="0"/>
              <a:t>Using a cache to store frequently accessed, infrequently updated data saves round trips to the database and improves performance. Use Cache Blocks if some parts of the Integration Procedure update data and therefore shouldn't be cached, or if different cached data should expire at different times. For example, current weather data changes more frequently than user session data</a:t>
            </a:r>
            <a:r>
              <a:rPr lang="en-US" dirty="0" smtClean="0"/>
              <a:t>.</a:t>
            </a:r>
          </a:p>
          <a:p>
            <a:r>
              <a:rPr lang="en-US" dirty="0"/>
              <a:t>It's important to allocate space in the </a:t>
            </a:r>
            <a:r>
              <a:rPr lang="en-US" dirty="0" err="1"/>
              <a:t>VlocityAPIResponse</a:t>
            </a:r>
            <a:r>
              <a:rPr lang="en-US" dirty="0"/>
              <a:t> cache partition and to understand how top-level Integration Procedure caching interacts with Cache </a:t>
            </a:r>
            <a:r>
              <a:rPr lang="en-US" dirty="0" smtClean="0"/>
              <a:t>Blocks</a:t>
            </a:r>
          </a:p>
          <a:p>
            <a:r>
              <a:rPr lang="en-US" dirty="0"/>
              <a:t>A Cache Block saves the output of the steps within it to a session or org cache in the </a:t>
            </a:r>
            <a:r>
              <a:rPr lang="en-US" dirty="0" err="1"/>
              <a:t>VlocityAPIResponse</a:t>
            </a:r>
            <a:r>
              <a:rPr lang="en-US" dirty="0"/>
              <a:t> cache partition for quick retrieval.</a:t>
            </a:r>
            <a:endParaRPr lang="en-IN" dirty="0"/>
          </a:p>
        </p:txBody>
      </p:sp>
    </p:spTree>
    <p:extLst>
      <p:ext uri="{BB962C8B-B14F-4D97-AF65-F5344CB8AC3E}">
        <p14:creationId xmlns:p14="http://schemas.microsoft.com/office/powerpoint/2010/main" val="91401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Options for Cache-Block Caching in </a:t>
            </a:r>
            <a:r>
              <a:rPr lang="en-US" dirty="0" smtClean="0"/>
              <a:t>Preview</a:t>
            </a:r>
            <a:endParaRPr lang="en-IN" dirty="0"/>
          </a:p>
        </p:txBody>
      </p:sp>
      <p:sp>
        <p:nvSpPr>
          <p:cNvPr id="3" name="Content Placeholder 2"/>
          <p:cNvSpPr>
            <a:spLocks noGrp="1"/>
          </p:cNvSpPr>
          <p:nvPr>
            <p:ph idx="1"/>
          </p:nvPr>
        </p:nvSpPr>
        <p:spPr>
          <a:xfrm>
            <a:off x="539552" y="1807361"/>
            <a:ext cx="7920880" cy="4429951"/>
          </a:xfrm>
        </p:spPr>
        <p:txBody>
          <a:bodyPr>
            <a:normAutofit/>
          </a:bodyPr>
          <a:lstStyle/>
          <a:p>
            <a:pPr marL="0" indent="0">
              <a:buNone/>
            </a:pPr>
            <a:r>
              <a:rPr lang="en-US" dirty="0"/>
              <a:t>When you test an Integration Procedure that includes a Cache Block in the Preview tab, you can use two caching settings in the Options JSON section. These settings also affect top-level caching but have no effect on the metadata cache.</a:t>
            </a:r>
          </a:p>
          <a:p>
            <a:pPr lvl="1"/>
            <a:r>
              <a:rPr lang="en-US" dirty="0" err="1"/>
              <a:t>ignoreCache</a:t>
            </a:r>
            <a:r>
              <a:rPr lang="en-US" dirty="0"/>
              <a:t> — Neither clears nor saves data to the cache. The default value is true. Use this setting to test Integration Procedure steps without the possible interference of caching effects.</a:t>
            </a:r>
          </a:p>
          <a:p>
            <a:pPr lvl="1"/>
            <a:r>
              <a:rPr lang="en-US" dirty="0" err="1"/>
              <a:t>resetCache</a:t>
            </a:r>
            <a:r>
              <a:rPr lang="en-US" dirty="0"/>
              <a:t> — Forces data to be saved to the cache. The default value is false. Use this setting as part of testing caching itself.</a:t>
            </a:r>
          </a:p>
          <a:p>
            <a:r>
              <a:rPr lang="en-US" dirty="0"/>
              <a:t>Note</a:t>
            </a:r>
          </a:p>
          <a:p>
            <a:pPr lvl="1"/>
            <a:r>
              <a:rPr lang="en-US" dirty="0"/>
              <a:t>To test caching, be sure to set </a:t>
            </a:r>
            <a:r>
              <a:rPr lang="en-US" dirty="0" err="1"/>
              <a:t>ignoreCache</a:t>
            </a:r>
            <a:r>
              <a:rPr lang="en-US" dirty="0"/>
              <a:t> to false.</a:t>
            </a:r>
          </a:p>
          <a:p>
            <a:endParaRPr lang="en-IN" dirty="0"/>
          </a:p>
        </p:txBody>
      </p:sp>
    </p:spTree>
    <p:extLst>
      <p:ext uri="{BB962C8B-B14F-4D97-AF65-F5344CB8AC3E}">
        <p14:creationId xmlns:p14="http://schemas.microsoft.com/office/powerpoint/2010/main" val="135019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Integration Procedure </a:t>
            </a:r>
            <a:r>
              <a:rPr lang="en-IN" dirty="0" smtClean="0"/>
              <a:t>Actions</a:t>
            </a:r>
            <a:endParaRPr lang="en-IN" dirty="0"/>
          </a:p>
        </p:txBody>
      </p:sp>
      <p:sp>
        <p:nvSpPr>
          <p:cNvPr id="3" name="Content Placeholder 2"/>
          <p:cNvSpPr>
            <a:spLocks noGrp="1"/>
          </p:cNvSpPr>
          <p:nvPr>
            <p:ph idx="1"/>
          </p:nvPr>
        </p:nvSpPr>
        <p:spPr/>
        <p:txBody>
          <a:bodyPr/>
          <a:lstStyle/>
          <a:p>
            <a:r>
              <a:rPr lang="en-US" dirty="0"/>
              <a:t>To compose an Integration Procedure, you add actions that run sequentially. These actions can set data values, perform functions, call DataRaptors, invoke Apex classes, send emails, invoke REST endpoints, run other Integration Procedures, and more.</a:t>
            </a:r>
          </a:p>
          <a:p>
            <a:endParaRPr lang="en-US" dirty="0" smtClean="0"/>
          </a:p>
          <a:p>
            <a:r>
              <a:rPr lang="en-US" dirty="0" smtClean="0"/>
              <a:t>To </a:t>
            </a:r>
            <a:r>
              <a:rPr lang="en-US" dirty="0"/>
              <a:t>add an action, drag it from the palette into the Structure panel, then configure its properties. You can edit, rename, move, and delete actions. You can also use blocks to group actions for conditional execution, caching, list processing, and error handling.</a:t>
            </a:r>
          </a:p>
          <a:p>
            <a:pPr marL="0" indent="0">
              <a:buNone/>
            </a:pPr>
            <a:endParaRPr lang="en-IN" dirty="0"/>
          </a:p>
        </p:txBody>
      </p:sp>
    </p:spTree>
    <p:extLst>
      <p:ext uri="{BB962C8B-B14F-4D97-AF65-F5344CB8AC3E}">
        <p14:creationId xmlns:p14="http://schemas.microsoft.com/office/powerpoint/2010/main" val="37501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a:t>
            </a:r>
            <a:r>
              <a:rPr lang="en-IN" dirty="0" smtClean="0"/>
              <a:t>Values</a:t>
            </a:r>
            <a:endParaRPr lang="en-IN" dirty="0"/>
          </a:p>
        </p:txBody>
      </p:sp>
      <p:sp>
        <p:nvSpPr>
          <p:cNvPr id="3" name="Content Placeholder 2"/>
          <p:cNvSpPr>
            <a:spLocks noGrp="1"/>
          </p:cNvSpPr>
          <p:nvPr>
            <p:ph idx="1"/>
          </p:nvPr>
        </p:nvSpPr>
        <p:spPr/>
        <p:txBody>
          <a:bodyPr/>
          <a:lstStyle/>
          <a:p>
            <a:r>
              <a:rPr lang="en-US" dirty="0"/>
              <a:t>The Set Values action sets values in the data JSON of an Integration Procedure literally, using merge fields, or using formulas. This action has many uses. The example includes the most common uses.</a:t>
            </a:r>
            <a:endParaRPr lang="en-IN" dirty="0"/>
          </a:p>
        </p:txBody>
      </p:sp>
    </p:spTree>
    <p:extLst>
      <p:ext uri="{BB962C8B-B14F-4D97-AF65-F5344CB8AC3E}">
        <p14:creationId xmlns:p14="http://schemas.microsoft.com/office/powerpoint/2010/main" val="17810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 Values </a:t>
            </a:r>
            <a:r>
              <a:rPr lang="en-IN" dirty="0" smtClean="0"/>
              <a:t>Properties</a:t>
            </a:r>
            <a:endParaRPr lang="en-IN" dirty="0"/>
          </a:p>
        </p:txBody>
      </p:sp>
      <p:sp>
        <p:nvSpPr>
          <p:cNvPr id="3" name="Content Placeholder 2"/>
          <p:cNvSpPr>
            <a:spLocks noGrp="1"/>
          </p:cNvSpPr>
          <p:nvPr>
            <p:ph idx="1"/>
          </p:nvPr>
        </p:nvSpPr>
        <p:spPr>
          <a:xfrm>
            <a:off x="683568" y="1807361"/>
            <a:ext cx="7776864" cy="757543"/>
          </a:xfrm>
        </p:spPr>
        <p:txBody>
          <a:bodyPr>
            <a:normAutofit fontScale="85000" lnSpcReduction="10000"/>
          </a:bodyPr>
          <a:lstStyle/>
          <a:p>
            <a:pPr marL="0" indent="0">
              <a:buNone/>
            </a:pPr>
            <a:r>
              <a:rPr lang="en-US" dirty="0"/>
              <a:t>These properties are unique to or function in a unique manner in Set Values actions. The Set Values action sets values in the data JSON of an Integration Procedure literally, using merge fields, or using formulas.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28716390"/>
              </p:ext>
            </p:extLst>
          </p:nvPr>
        </p:nvGraphicFramePr>
        <p:xfrm>
          <a:off x="683568" y="2636912"/>
          <a:ext cx="7992888" cy="3723640"/>
        </p:xfrm>
        <a:graphic>
          <a:graphicData uri="http://schemas.openxmlformats.org/drawingml/2006/table">
            <a:tbl>
              <a:tblPr firstRow="1" bandRow="1">
                <a:tableStyleId>{5C22544A-7EE6-4342-B048-85BDC9FD1C3A}</a:tableStyleId>
              </a:tblPr>
              <a:tblGrid>
                <a:gridCol w="3996444"/>
                <a:gridCol w="3996444"/>
              </a:tblGrid>
              <a:tr h="370840">
                <a:tc>
                  <a:txBody>
                    <a:bodyPr/>
                    <a:lstStyle/>
                    <a:p>
                      <a:r>
                        <a:rPr lang="en-IN" sz="1600" b="1" i="0" kern="1200" dirty="0" smtClean="0">
                          <a:solidFill>
                            <a:schemeClr val="lt1"/>
                          </a:solidFill>
                          <a:effectLst/>
                          <a:latin typeface="+mn-lt"/>
                          <a:ea typeface="+mn-ea"/>
                          <a:cs typeface="+mn-cs"/>
                        </a:rPr>
                        <a:t>Property</a:t>
                      </a:r>
                      <a:endParaRPr lang="en-IN" sz="1600" dirty="0"/>
                    </a:p>
                  </a:txBody>
                  <a:tcPr/>
                </a:tc>
                <a:tc>
                  <a:txBody>
                    <a:bodyPr/>
                    <a:lstStyle/>
                    <a:p>
                      <a:r>
                        <a:rPr lang="en-IN" sz="1600" b="1" i="0" kern="1200" dirty="0" smtClean="0">
                          <a:solidFill>
                            <a:schemeClr val="lt1"/>
                          </a:solidFill>
                          <a:effectLst/>
                          <a:latin typeface="+mn-lt"/>
                          <a:ea typeface="+mn-ea"/>
                          <a:cs typeface="+mn-cs"/>
                        </a:rPr>
                        <a:t>Description</a:t>
                      </a:r>
                      <a:endParaRPr lang="en-IN" sz="1600" dirty="0"/>
                    </a:p>
                  </a:txBody>
                  <a:tcPr/>
                </a:tc>
              </a:tr>
              <a:tr h="370840">
                <a:tc>
                  <a:txBody>
                    <a:bodyPr/>
                    <a:lstStyle/>
                    <a:p>
                      <a:r>
                        <a:rPr lang="en-US" sz="1600" b="0" i="0" kern="1200" dirty="0" smtClean="0">
                          <a:solidFill>
                            <a:schemeClr val="dk1"/>
                          </a:solidFill>
                          <a:effectLst/>
                          <a:latin typeface="+mn-lt"/>
                          <a:ea typeface="+mn-ea"/>
                          <a:cs typeface="+mn-cs"/>
                        </a:rPr>
                        <a:t>Element Value Map: Element Name</a:t>
                      </a:r>
                      <a:endParaRPr lang="en-IN" sz="1600" dirty="0"/>
                    </a:p>
                  </a:txBody>
                  <a:tcPr/>
                </a:tc>
                <a:tc>
                  <a:txBody>
                    <a:bodyPr/>
                    <a:lstStyle/>
                    <a:p>
                      <a:r>
                        <a:rPr lang="en-US" sz="1600" b="0" i="0" kern="1200" dirty="0" smtClean="0">
                          <a:solidFill>
                            <a:schemeClr val="dk1"/>
                          </a:solidFill>
                          <a:effectLst/>
                          <a:latin typeface="+mn-lt"/>
                          <a:ea typeface="+mn-ea"/>
                          <a:cs typeface="+mn-cs"/>
                        </a:rPr>
                        <a:t>The JSON node for which value is to be set.</a:t>
                      </a:r>
                      <a:endParaRPr lang="en-IN" sz="1600" dirty="0"/>
                    </a:p>
                  </a:txBody>
                  <a:tcPr/>
                </a:tc>
              </a:tr>
              <a:tr h="370840">
                <a:tc>
                  <a:txBody>
                    <a:bodyPr/>
                    <a:lstStyle/>
                    <a:p>
                      <a:r>
                        <a:rPr lang="en-IN" sz="1600" b="0" i="0" kern="1200" dirty="0" smtClean="0">
                          <a:solidFill>
                            <a:schemeClr val="dk1"/>
                          </a:solidFill>
                          <a:effectLst/>
                          <a:latin typeface="+mn-lt"/>
                          <a:ea typeface="+mn-ea"/>
                          <a:cs typeface="+mn-cs"/>
                        </a:rPr>
                        <a:t>Element Value Map: Value</a:t>
                      </a:r>
                      <a:endParaRPr lang="en-IN" sz="1600" dirty="0"/>
                    </a:p>
                  </a:txBody>
                  <a:tcPr/>
                </a:tc>
                <a:tc>
                  <a:txBody>
                    <a:bodyPr/>
                    <a:lstStyle/>
                    <a:p>
                      <a:r>
                        <a:rPr lang="en-US" sz="1600" b="0" i="0" kern="1200" dirty="0" smtClean="0">
                          <a:solidFill>
                            <a:schemeClr val="dk1"/>
                          </a:solidFill>
                          <a:effectLst/>
                          <a:latin typeface="+mn-lt"/>
                          <a:ea typeface="+mn-ea"/>
                          <a:cs typeface="+mn-cs"/>
                        </a:rPr>
                        <a:t>The value to assign to the JSON node. Options:</a:t>
                      </a:r>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Merge fields from a previous step (%</a:t>
                      </a:r>
                      <a:r>
                        <a:rPr lang="en-US" sz="1600" b="0" i="0" kern="1200" dirty="0" err="1" smtClean="0">
                          <a:solidFill>
                            <a:schemeClr val="dk1"/>
                          </a:solidFill>
                          <a:effectLst/>
                          <a:latin typeface="+mn-lt"/>
                          <a:ea typeface="+mn-ea"/>
                          <a:cs typeface="+mn-cs"/>
                        </a:rPr>
                        <a:t>elementName</a:t>
                      </a:r>
                      <a:r>
                        <a:rPr lang="en-US" sz="1600" b="0" i="0" kern="1200" dirty="0" smtClean="0">
                          <a:solidFill>
                            <a:schemeClr val="dk1"/>
                          </a:solidFill>
                          <a:effectLst/>
                          <a:latin typeface="+mn-lt"/>
                          <a:ea typeface="+mn-ea"/>
                          <a:cs typeface="+mn-cs"/>
                        </a:rPr>
                        <a:t>%)</a:t>
                      </a:r>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Literal value</a:t>
                      </a:r>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Concatenated values</a:t>
                      </a:r>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Results of formulas and functions</a:t>
                      </a:r>
                    </a:p>
                    <a:p>
                      <a:pPr marL="285750" indent="-285750">
                        <a:buFont typeface="Arial" panose="020B0604020202020204" pitchFamily="34" charset="0"/>
                        <a:buChar char="•"/>
                      </a:pPr>
                      <a:r>
                        <a:rPr lang="en-US" sz="1600" b="0" i="0" kern="1200" dirty="0" smtClean="0">
                          <a:solidFill>
                            <a:schemeClr val="dk1"/>
                          </a:solidFill>
                          <a:effectLst/>
                          <a:latin typeface="+mn-lt"/>
                          <a:ea typeface="+mn-ea"/>
                          <a:cs typeface="+mn-cs"/>
                        </a:rPr>
                        <a:t>Expressions that combine the options: "Case Status: %</a:t>
                      </a:r>
                      <a:r>
                        <a:rPr lang="en-US" sz="1600" b="0" i="0" kern="1200" dirty="0" err="1" smtClean="0">
                          <a:solidFill>
                            <a:schemeClr val="dk1"/>
                          </a:solidFill>
                          <a:effectLst/>
                          <a:latin typeface="+mn-lt"/>
                          <a:ea typeface="+mn-ea"/>
                          <a:cs typeface="+mn-cs"/>
                        </a:rPr>
                        <a:t>caseStatus</a:t>
                      </a:r>
                      <a:r>
                        <a:rPr lang="en-US" sz="1600" b="0" i="0" kern="1200" dirty="0" smtClean="0">
                          <a:solidFill>
                            <a:schemeClr val="dk1"/>
                          </a:solidFill>
                          <a:effectLst/>
                          <a:latin typeface="+mn-lt"/>
                          <a:ea typeface="+mn-ea"/>
                          <a:cs typeface="+mn-cs"/>
                        </a:rPr>
                        <a:t>%"</a:t>
                      </a:r>
                    </a:p>
                    <a:p>
                      <a:endParaRPr lang="en-IN" sz="1600" dirty="0"/>
                    </a:p>
                  </a:txBody>
                  <a:tcPr/>
                </a:tc>
              </a:tr>
            </a:tbl>
          </a:graphicData>
        </a:graphic>
      </p:graphicFrame>
    </p:spTree>
    <p:extLst>
      <p:ext uri="{BB962C8B-B14F-4D97-AF65-F5344CB8AC3E}">
        <p14:creationId xmlns:p14="http://schemas.microsoft.com/office/powerpoint/2010/main" val="170295491"/>
      </p:ext>
    </p:extLst>
  </p:cSld>
  <p:clrMapOvr>
    <a:masterClrMapping/>
  </p:clrMapOvr>
</p:sld>
</file>

<file path=ppt/theme/theme1.xml><?xml version="1.0" encoding="utf-8"?>
<a:theme xmlns:a="http://schemas.openxmlformats.org/drawingml/2006/main" name="Autumn">
  <a:themeElements>
    <a:clrScheme name="Autumn">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80B853D-AD7D-4B69-A17E-B00D286F855D}"/>
</file>

<file path=customXml/itemProps2.xml><?xml version="1.0" encoding="utf-8"?>
<ds:datastoreItem xmlns:ds="http://schemas.openxmlformats.org/officeDocument/2006/customXml" ds:itemID="{DA3EC2A8-BA16-4CE7-A6DB-148F91FE2721}"/>
</file>

<file path=customXml/itemProps3.xml><?xml version="1.0" encoding="utf-8"?>
<ds:datastoreItem xmlns:ds="http://schemas.openxmlformats.org/officeDocument/2006/customXml" ds:itemID="{469BDF4D-B908-460B-88AB-6BDA7E05F9F2}"/>
</file>

<file path=docProps/app.xml><?xml version="1.0" encoding="utf-8"?>
<Properties xmlns="http://schemas.openxmlformats.org/officeDocument/2006/extended-properties" xmlns:vt="http://schemas.openxmlformats.org/officeDocument/2006/docPropsVTypes">
  <Template>TM02455610[[fn=Autumn]]</Template>
  <TotalTime>116</TotalTime>
  <Words>1215</Words>
  <Application>Microsoft Office PowerPoint</Application>
  <PresentationFormat>On-screen Show (4:3)</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Autumn</vt:lpstr>
      <vt:lpstr>Integration Procedures</vt:lpstr>
      <vt:lpstr>PowerPoint Presentation</vt:lpstr>
      <vt:lpstr>Group Integration Procedure Steps Using Blocks</vt:lpstr>
      <vt:lpstr>Conditional Block Properties</vt:lpstr>
      <vt:lpstr>Enhance Performance Using Cache Blocks</vt:lpstr>
      <vt:lpstr>Test Options for Cache-Block Caching in Preview</vt:lpstr>
      <vt:lpstr>Integration Procedure Actions</vt:lpstr>
      <vt:lpstr>Set Values</vt:lpstr>
      <vt:lpstr>Set Values Properties</vt:lpstr>
      <vt:lpstr>Calculation Action</vt:lpstr>
      <vt:lpstr>Calculation Action Properties</vt:lpstr>
      <vt:lpstr>DataRaptor Extract Action</vt:lpstr>
      <vt:lpstr>DataRaptor Post Action</vt:lpstr>
      <vt:lpstr>DataRaptor Transform Action</vt:lpstr>
      <vt:lpstr>DataRaptor Turbo Action</vt:lpstr>
      <vt:lpstr>HTTP Action</vt:lpstr>
      <vt:lpstr>Integration Procedure Action Properties</vt:lpstr>
      <vt:lpstr>Remote Action Call Apex classes from OmniScript using the Remote Action element. </vt:lpstr>
      <vt:lpstr>Set Errors Properties</vt:lpstr>
      <vt:lpstr> Set Values Properties</vt:lpstr>
      <vt:lpstr>Integration Procedure Best Practices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Procedures</dc:title>
  <dc:creator>horler</dc:creator>
  <cp:lastModifiedBy>horler</cp:lastModifiedBy>
  <cp:revision>9</cp:revision>
  <dcterms:created xsi:type="dcterms:W3CDTF">2021-01-26T05:16:41Z</dcterms:created>
  <dcterms:modified xsi:type="dcterms:W3CDTF">2021-01-26T07:13:05Z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ies>
</file>