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5.xml" ContentType="application/vnd.openxmlformats-officedocument.presentationml.slide+xml"/>
  <Override PartName="/ppt/slides/slide72.xml" ContentType="application/vnd.openxmlformats-officedocument.presentationml.slide+xml"/>
  <Override PartName="/ppt/slides/slide7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73.xml" ContentType="application/vnd.openxmlformats-officedocument.presentationml.slide+xml"/>
  <Override PartName="/ppt/slides/slide101.xml" ContentType="application/vnd.openxmlformats-officedocument.presentationml.slide+xml"/>
  <Override PartName="/ppt/slides/slide100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97.xml" ContentType="application/vnd.openxmlformats-officedocument.presentationml.slide+xml"/>
  <Override PartName="/ppt/slides/slide102.xml" ContentType="application/vnd.openxmlformats-officedocument.presentationml.slide+xml"/>
  <Override PartName="/ppt/slides/slide9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96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84.xml" ContentType="application/vnd.openxmlformats-officedocument.presentationml.slide+xml"/>
  <Override PartName="/ppt/slides/slide79.xml" ContentType="application/vnd.openxmlformats-officedocument.presentationml.slide+xml"/>
  <Override PartName="/ppt/slides/slide86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85.xml" ContentType="application/vnd.openxmlformats-officedocument.presentationml.slide+xml"/>
  <Override PartName="/ppt/slides/slide89.xml" ContentType="application/vnd.openxmlformats-officedocument.presentationml.slide+xml"/>
  <Override PartName="/ppt/slides/slide87.xml" ContentType="application/vnd.openxmlformats-officedocument.presentationml.slide+xml"/>
  <Override PartName="/ppt/slides/slide90.xml" ContentType="application/vnd.openxmlformats-officedocument.presentationml.slide+xml"/>
  <Override PartName="/ppt/slides/slide8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ustomXml" Target="../customXml/item3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ustomXml" Target="../customXml/item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AF1001E-D3DD-4DE5-AFF7-C8866CC6C94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61CB918-604C-4D0D-9805-AB943644D1F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cs.vlocity.com/en/Steps.html" TargetMode="External"/><Relationship Id="rId7" Type="http://schemas.openxmlformats.org/officeDocument/2006/relationships/hyperlink" Target="https://docs.vlocity.com/en/OmniScript-Function-Components.html" TargetMode="External"/><Relationship Id="rId2" Type="http://schemas.openxmlformats.org/officeDocument/2006/relationships/hyperlink" Target="https://docs.vlocity.com/en/OmniScript-Action-Elements-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vlocity.com/en/OmniScript-Display-Components.html" TargetMode="External"/><Relationship Id="rId5" Type="http://schemas.openxmlformats.org/officeDocument/2006/relationships/hyperlink" Target="https://docs.vlocity.com/en/OmniScript-Input-Components.html" TargetMode="External"/><Relationship Id="rId4" Type="http://schemas.openxmlformats.org/officeDocument/2006/relationships/hyperlink" Target="https://docs.vlocity.com/en/Block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locity.com/en/Creating-an-Integration-Procedure.html" TargetMode="External"/><Relationship Id="rId7" Type="http://schemas.openxmlformats.org/officeDocument/2006/relationships/hyperlink" Target="https://docs.vlocity.com/en/Navigating-from-an-OmniScript-with-the-Navigate-Action.html" TargetMode="External"/><Relationship Id="rId2" Type="http://schemas.openxmlformats.org/officeDocument/2006/relationships/hyperlink" Target="https://docs.vlocity.com/en/DataRaptor-Extract-Action-Propert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vlocity.com/en/DataRaptor-Post-Action-Properties.html" TargetMode="External"/><Relationship Id="rId5" Type="http://schemas.openxmlformats.org/officeDocument/2006/relationships/hyperlink" Target="https://docs.vlocity.com/en/Adding-a-Cancel-Option-to-an-LWC-OmniScript.html" TargetMode="External"/><Relationship Id="rId4" Type="http://schemas.openxmlformats.org/officeDocument/2006/relationships/hyperlink" Target="https://docs.vlocity.com/en/Action-Block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locity.com/en/Prefilling-OmniScript-Elements-using-DataRapto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locity.com/en/Manipulating-JSON-with-the-Send-Response-Transformations-Properti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locity.com/en/Evaluating-Elements-in-Repeatable-Block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OmniScript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To create an LWC OmniScript in the LWC OmniScript Designer:</a:t>
            </a:r>
          </a:p>
          <a:p>
            <a:pPr lvl="1"/>
            <a:r>
              <a:rPr lang="en-IN" dirty="0"/>
              <a:t>From the Vlocity OmniScript Designer tab, click </a:t>
            </a:r>
            <a:r>
              <a:rPr lang="en-IN" b="1" dirty="0"/>
              <a:t>New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Enter a </a:t>
            </a:r>
            <a:r>
              <a:rPr lang="en-IN" b="1" dirty="0"/>
              <a:t>Name</a:t>
            </a:r>
            <a:r>
              <a:rPr lang="en-IN" dirty="0"/>
              <a:t> for your OmniScript.</a:t>
            </a:r>
          </a:p>
          <a:p>
            <a:pPr lvl="1"/>
            <a:r>
              <a:rPr lang="en-IN" dirty="0"/>
              <a:t>Enter a </a:t>
            </a:r>
            <a:r>
              <a:rPr lang="en-IN" b="1" dirty="0"/>
              <a:t>Type</a:t>
            </a:r>
            <a:r>
              <a:rPr lang="en-IN" dirty="0"/>
              <a:t>, </a:t>
            </a:r>
            <a:r>
              <a:rPr lang="en-IN" b="1" dirty="0" err="1"/>
              <a:t>SubType</a:t>
            </a:r>
            <a:r>
              <a:rPr lang="en-IN" dirty="0"/>
              <a:t> , and </a:t>
            </a:r>
            <a:r>
              <a:rPr lang="en-IN" b="1" dirty="0"/>
              <a:t>Language</a:t>
            </a:r>
            <a:r>
              <a:rPr lang="en-IN" dirty="0"/>
              <a:t> to create the unique identity of your OmniScript.</a:t>
            </a:r>
          </a:p>
          <a:p>
            <a:pPr lvl="1"/>
            <a:r>
              <a:rPr lang="en-IN" dirty="0"/>
              <a:t>Select </a:t>
            </a:r>
            <a:r>
              <a:rPr lang="en-IN" b="1" dirty="0"/>
              <a:t>LWC Enabled OmniScript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(Optional) Enter a </a:t>
            </a:r>
            <a:r>
              <a:rPr lang="en-IN" b="1" dirty="0"/>
              <a:t>Description</a:t>
            </a:r>
            <a:r>
              <a:rPr lang="en-IN" dirty="0"/>
              <a:t> of your OmniScript which displays along with the </a:t>
            </a:r>
            <a:r>
              <a:rPr lang="en-IN" b="1" dirty="0"/>
              <a:t>Name</a:t>
            </a:r>
            <a:r>
              <a:rPr lang="en-IN" dirty="0"/>
              <a:t> on the Vlocity OmniScript Designer home page.</a:t>
            </a:r>
          </a:p>
          <a:p>
            <a:pPr lvl="1"/>
            <a:r>
              <a:rPr lang="en-IN" dirty="0"/>
              <a:t>Click </a:t>
            </a:r>
            <a:r>
              <a:rPr lang="en-IN" b="1" dirty="0"/>
              <a:t>Save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Click </a:t>
            </a:r>
            <a:r>
              <a:rPr lang="en-IN" b="1" dirty="0"/>
              <a:t>Open in LWC OmniScript Designer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 LWC OmniScript to Build in the LWC OmniScript </a:t>
            </a:r>
            <a:r>
              <a:rPr lang="en-US" dirty="0" smtClean="0"/>
              <a:t>Designer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569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054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8854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167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0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3699933" cy="3450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create the logic that executes when the script runs, create a hierarchical structure of </a:t>
            </a:r>
            <a:r>
              <a:rPr lang="en-US" dirty="0">
                <a:hlinkClick r:id="rId2" tooltip="Common Action Element Properties"/>
              </a:rPr>
              <a:t>Actions</a:t>
            </a:r>
            <a:r>
              <a:rPr lang="en-US" dirty="0"/>
              <a:t> and </a:t>
            </a:r>
            <a:r>
              <a:rPr lang="en-US" dirty="0">
                <a:hlinkClick r:id="rId3" tooltip="Steps"/>
              </a:rPr>
              <a:t>Steps</a:t>
            </a:r>
            <a:r>
              <a:rPr lang="en-US" dirty="0"/>
              <a:t>. Actions outside steps perform actions for the entire script, such as getting, posting, evaluating, and transforming data. Steps typically include </a:t>
            </a:r>
            <a:r>
              <a:rPr lang="en-US" dirty="0">
                <a:hlinkClick r:id="rId4" tooltip="Block"/>
              </a:rPr>
              <a:t>Block</a:t>
            </a:r>
            <a:r>
              <a:rPr lang="en-US" dirty="0"/>
              <a:t>, </a:t>
            </a:r>
            <a:r>
              <a:rPr lang="en-US" dirty="0">
                <a:hlinkClick r:id="rId5" tooltip="OmniScript Input Components"/>
              </a:rPr>
              <a:t>Input</a:t>
            </a:r>
            <a:r>
              <a:rPr lang="en-US" dirty="0"/>
              <a:t>, and </a:t>
            </a:r>
            <a:r>
              <a:rPr lang="en-US" dirty="0">
                <a:hlinkClick r:id="rId6" tooltip="OmniScript Display Components"/>
              </a:rPr>
              <a:t>Display </a:t>
            </a:r>
            <a:r>
              <a:rPr lang="en-US" dirty="0"/>
              <a:t>elements, but can also include Actions as buttons and </a:t>
            </a:r>
            <a:r>
              <a:rPr lang="en-US" dirty="0">
                <a:hlinkClick r:id="rId7" tooltip="OmniScript Function Components"/>
              </a:rPr>
              <a:t>Functions</a:t>
            </a:r>
            <a:r>
              <a:rPr lang="en-US" dirty="0"/>
              <a:t> specific to the step. 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page of an OmniScript is called a Step and can contain Group elements, such as Blocks, Input elements, such as Checkboxes, Actions, such as Email Actions, and Functions, such as Formulas. 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the Script </a:t>
            </a:r>
            <a:r>
              <a:rPr lang="en-IN" dirty="0" smtClean="0"/>
              <a:t>Structure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4402956" cy="374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2060848"/>
            <a:ext cx="8496944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Before you begin</a:t>
            </a:r>
          </a:p>
          <a:p>
            <a:pPr lvl="1"/>
            <a:r>
              <a:rPr lang="en-US" sz="1000" dirty="0"/>
              <a:t>Before building your script, complete these tasks:</a:t>
            </a:r>
          </a:p>
          <a:p>
            <a:pPr lvl="2"/>
            <a:r>
              <a:rPr lang="en-US" sz="900" dirty="0"/>
              <a:t>Create an LWC </a:t>
            </a:r>
            <a:r>
              <a:rPr lang="en-US" sz="900" dirty="0" smtClean="0"/>
              <a:t>OmniScript.</a:t>
            </a:r>
            <a:endParaRPr lang="en-US" sz="900" dirty="0"/>
          </a:p>
          <a:p>
            <a:pPr lvl="2"/>
            <a:r>
              <a:rPr lang="en-US" sz="900" dirty="0"/>
              <a:t>Setup your LWC OmniScript with optional </a:t>
            </a:r>
            <a:r>
              <a:rPr lang="en-US" sz="900" dirty="0" smtClean="0"/>
              <a:t>settings.</a:t>
            </a:r>
            <a:endParaRPr lang="en-US" sz="900" dirty="0"/>
          </a:p>
          <a:p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Building </a:t>
            </a:r>
            <a:r>
              <a:rPr lang="en-US" sz="1000" dirty="0"/>
              <a:t>an LWC OmniScript</a:t>
            </a:r>
          </a:p>
          <a:p>
            <a:pPr lvl="1"/>
            <a:r>
              <a:rPr lang="en-US" sz="1000" dirty="0"/>
              <a:t>To build an LWC OmniScript:</a:t>
            </a:r>
          </a:p>
          <a:p>
            <a:pPr lvl="2"/>
            <a:r>
              <a:rPr lang="en-US" sz="900" dirty="0"/>
              <a:t>From the Vlocity OmniScript Designer tab, click the down arrow for a version of an LWC Omniscript, and click </a:t>
            </a:r>
            <a:r>
              <a:rPr lang="en-US" sz="900" b="1" dirty="0"/>
              <a:t>Open in LWC OmniScript Designer</a:t>
            </a:r>
            <a:r>
              <a:rPr lang="en-US" sz="900" dirty="0"/>
              <a:t>.</a:t>
            </a:r>
          </a:p>
          <a:p>
            <a:pPr lvl="2"/>
            <a:r>
              <a:rPr lang="en-US" sz="900" dirty="0"/>
              <a:t>Click </a:t>
            </a:r>
            <a:r>
              <a:rPr lang="en-US" sz="900" b="1" dirty="0"/>
              <a:t>Build</a:t>
            </a:r>
            <a:r>
              <a:rPr lang="en-US" sz="900" dirty="0"/>
              <a:t> to open the Build Panel.</a:t>
            </a:r>
          </a:p>
          <a:p>
            <a:pPr lvl="2"/>
            <a:r>
              <a:rPr lang="en-US" sz="900" dirty="0"/>
              <a:t>To get data to populate the script's data fields, click </a:t>
            </a:r>
            <a:r>
              <a:rPr lang="en-US" sz="900" b="1" dirty="0"/>
              <a:t>Actions</a:t>
            </a:r>
            <a:r>
              <a:rPr lang="en-US" sz="900" dirty="0"/>
              <a:t>, and drag the </a:t>
            </a:r>
            <a:r>
              <a:rPr lang="en-US" sz="900" b="1" dirty="0"/>
              <a:t>DataRaptor Extract Action</a:t>
            </a:r>
            <a:r>
              <a:rPr lang="en-US" sz="900" dirty="0"/>
              <a:t> onto the Canvas.</a:t>
            </a:r>
          </a:p>
          <a:p>
            <a:pPr lvl="3"/>
            <a:r>
              <a:rPr lang="en-US" sz="900" dirty="0"/>
              <a:t>Enter a name in the </a:t>
            </a:r>
            <a:r>
              <a:rPr lang="en-US" sz="900" b="1" dirty="0"/>
              <a:t>Name</a:t>
            </a:r>
            <a:r>
              <a:rPr lang="en-US" sz="900" dirty="0"/>
              <a:t> field.</a:t>
            </a:r>
          </a:p>
          <a:p>
            <a:pPr lvl="3"/>
            <a:r>
              <a:rPr lang="en-US" sz="900" dirty="0"/>
              <a:t>From the </a:t>
            </a:r>
            <a:r>
              <a:rPr lang="en-US" sz="900" b="1" dirty="0"/>
              <a:t>DataRaptor Extract Action</a:t>
            </a:r>
            <a:r>
              <a:rPr lang="en-US" sz="900" dirty="0"/>
              <a:t> dropdown, select a DataRaptor that retrieves data from one or more related Salesforce objects.</a:t>
            </a:r>
          </a:p>
          <a:p>
            <a:pPr lvl="3"/>
            <a:r>
              <a:rPr lang="en-US" sz="900" dirty="0"/>
              <a:t>(Optional) To configure other DataRaptor Extract Action properties, see </a:t>
            </a:r>
            <a:r>
              <a:rPr lang="en-US" sz="900" dirty="0">
                <a:hlinkClick r:id="rId2" tooltip="DataRaptor Extract Action Properties"/>
              </a:rPr>
              <a:t>DataRaptor Extract Action Properties</a:t>
            </a:r>
            <a:r>
              <a:rPr lang="en-US" sz="900" dirty="0"/>
              <a:t>.</a:t>
            </a:r>
          </a:p>
          <a:p>
            <a:pPr lvl="3"/>
            <a:r>
              <a:rPr lang="en-US" sz="900" dirty="0" smtClean="0">
                <a:solidFill>
                  <a:srgbClr val="FF0000"/>
                </a:solidFill>
              </a:rPr>
              <a:t>Note - To </a:t>
            </a:r>
            <a:r>
              <a:rPr lang="en-US" sz="900" dirty="0">
                <a:solidFill>
                  <a:srgbClr val="FF0000"/>
                </a:solidFill>
              </a:rPr>
              <a:t>execute more than one server call to fetch data use an </a:t>
            </a:r>
            <a:r>
              <a:rPr lang="en-US" sz="900" dirty="0">
                <a:solidFill>
                  <a:srgbClr val="FF0000"/>
                </a:solidFill>
                <a:hlinkClick r:id="rId3" tooltip="Create an Integration Procedure"/>
              </a:rPr>
              <a:t>Integration Procedure</a:t>
            </a:r>
            <a:r>
              <a:rPr lang="en-US" sz="900" dirty="0">
                <a:solidFill>
                  <a:srgbClr val="FF0000"/>
                </a:solidFill>
              </a:rPr>
              <a:t> or an </a:t>
            </a:r>
            <a:r>
              <a:rPr lang="en-US" sz="900" dirty="0">
                <a:solidFill>
                  <a:srgbClr val="FF0000"/>
                </a:solidFill>
                <a:hlinkClick r:id="rId4" tooltip="Action Block"/>
              </a:rPr>
              <a:t>Action Block</a:t>
            </a:r>
            <a:r>
              <a:rPr lang="en-US" sz="900" dirty="0">
                <a:solidFill>
                  <a:srgbClr val="FF0000"/>
                </a:solidFill>
              </a:rPr>
              <a:t>.</a:t>
            </a:r>
          </a:p>
          <a:p>
            <a:pPr lvl="3"/>
            <a:r>
              <a:rPr lang="en-US" sz="900" dirty="0"/>
              <a:t>(Optional) To enable canceling out of an OmniScript and navigating to a different Salesforce experience, add a Cancel action, see </a:t>
            </a:r>
            <a:r>
              <a:rPr lang="en-US" sz="900" dirty="0">
                <a:hlinkClick r:id="rId5" tooltip="Enable and Configure Cancel Functionality in an LWC OmniScript"/>
              </a:rPr>
              <a:t>Enable and Configure Cancel Functionality in an LWC OmniScript</a:t>
            </a:r>
            <a:r>
              <a:rPr lang="en-US" sz="900" dirty="0"/>
              <a:t>.</a:t>
            </a:r>
          </a:p>
          <a:p>
            <a:pPr lvl="3"/>
            <a:r>
              <a:rPr lang="en-US" sz="900" dirty="0"/>
              <a:t>To create a page for your form:</a:t>
            </a:r>
          </a:p>
          <a:p>
            <a:pPr lvl="4"/>
            <a:r>
              <a:rPr lang="en-US" sz="800" dirty="0"/>
              <a:t>Click </a:t>
            </a:r>
            <a:r>
              <a:rPr lang="en-US" sz="800" b="1" dirty="0"/>
              <a:t>Groups</a:t>
            </a:r>
            <a:r>
              <a:rPr lang="en-US" sz="800" dirty="0"/>
              <a:t>, and drag </a:t>
            </a:r>
            <a:r>
              <a:rPr lang="en-US" sz="800" b="1" dirty="0"/>
              <a:t>Step</a:t>
            </a:r>
            <a:r>
              <a:rPr lang="en-US" sz="800" dirty="0"/>
              <a:t> on to the Canvas.</a:t>
            </a:r>
          </a:p>
          <a:p>
            <a:pPr lvl="4"/>
            <a:r>
              <a:rPr lang="en-US" sz="800" dirty="0"/>
              <a:t>To populate your form with data fields and other elements, click the down arrow on the step, and drag elements from the Build Panel into the step. </a:t>
            </a:r>
            <a:endParaRPr lang="en-US" sz="800" dirty="0" smtClean="0"/>
          </a:p>
          <a:p>
            <a:pPr lvl="4"/>
            <a:r>
              <a:rPr lang="en-US" sz="800" dirty="0" smtClean="0">
                <a:solidFill>
                  <a:srgbClr val="FF0000"/>
                </a:solidFill>
              </a:rPr>
              <a:t>Note - Actions </a:t>
            </a:r>
            <a:r>
              <a:rPr lang="en-US" sz="800" dirty="0">
                <a:solidFill>
                  <a:srgbClr val="FF0000"/>
                </a:solidFill>
              </a:rPr>
              <a:t>placed inside a step render as buttons.</a:t>
            </a:r>
          </a:p>
          <a:p>
            <a:pPr lvl="3"/>
            <a:r>
              <a:rPr lang="en-US" sz="900" dirty="0" smtClean="0"/>
              <a:t>To </a:t>
            </a:r>
            <a:r>
              <a:rPr lang="en-US" sz="900" dirty="0"/>
              <a:t>post changes made to data fields:</a:t>
            </a:r>
          </a:p>
          <a:p>
            <a:pPr lvl="4"/>
            <a:r>
              <a:rPr lang="en-US" sz="800" dirty="0"/>
              <a:t>Enter a name in the </a:t>
            </a:r>
            <a:r>
              <a:rPr lang="en-US" sz="800" b="1" dirty="0"/>
              <a:t>Name</a:t>
            </a:r>
            <a:r>
              <a:rPr lang="en-US" sz="800" dirty="0"/>
              <a:t> field.</a:t>
            </a:r>
          </a:p>
          <a:p>
            <a:pPr lvl="4"/>
            <a:r>
              <a:rPr lang="en-US" sz="800" dirty="0"/>
              <a:t>From the </a:t>
            </a:r>
            <a:r>
              <a:rPr lang="en-US" sz="800" b="1" dirty="0"/>
              <a:t>DataRaptor Post Action</a:t>
            </a:r>
            <a:r>
              <a:rPr lang="en-US" sz="800" dirty="0"/>
              <a:t> dropdown, select a DataRaptor that posts data back to Salesforce.</a:t>
            </a:r>
          </a:p>
          <a:p>
            <a:pPr lvl="4"/>
            <a:r>
              <a:rPr lang="en-US" sz="800" dirty="0"/>
              <a:t>(Optional) To configure other DataRaptor Post Action properties, see </a:t>
            </a:r>
            <a:r>
              <a:rPr lang="en-US" sz="800" dirty="0">
                <a:hlinkClick r:id="rId6" tooltip="DataRaptor Post Action Properties"/>
              </a:rPr>
              <a:t>DataRaptor Post Action Properties</a:t>
            </a:r>
            <a:r>
              <a:rPr lang="en-US" sz="800" dirty="0"/>
              <a:t>.</a:t>
            </a:r>
          </a:p>
          <a:p>
            <a:pPr lvl="4"/>
            <a:r>
              <a:rPr lang="en-US" sz="800" dirty="0" smtClean="0">
                <a:solidFill>
                  <a:srgbClr val="FF0000"/>
                </a:solidFill>
              </a:rPr>
              <a:t>Note - To </a:t>
            </a:r>
            <a:r>
              <a:rPr lang="en-US" sz="800" dirty="0">
                <a:solidFill>
                  <a:srgbClr val="FF0000"/>
                </a:solidFill>
              </a:rPr>
              <a:t>execute more than one server call to fetch data use an </a:t>
            </a:r>
            <a:r>
              <a:rPr lang="en-US" sz="800" dirty="0">
                <a:solidFill>
                  <a:srgbClr val="FF0000"/>
                </a:solidFill>
                <a:hlinkClick r:id="rId3" tooltip="Create an Integration Procedure"/>
              </a:rPr>
              <a:t>Integration Procedure</a:t>
            </a:r>
            <a:r>
              <a:rPr lang="en-US" sz="800" dirty="0">
                <a:solidFill>
                  <a:srgbClr val="FF0000"/>
                </a:solidFill>
              </a:rPr>
              <a:t> or an </a:t>
            </a:r>
            <a:r>
              <a:rPr lang="en-US" sz="800" dirty="0">
                <a:solidFill>
                  <a:srgbClr val="FF0000"/>
                </a:solidFill>
                <a:hlinkClick r:id="rId4" tooltip="Action Block"/>
              </a:rPr>
              <a:t>Action Block</a:t>
            </a:r>
            <a:r>
              <a:rPr lang="en-US" sz="800" dirty="0">
                <a:solidFill>
                  <a:srgbClr val="FF0000"/>
                </a:solidFill>
              </a:rPr>
              <a:t>.</a:t>
            </a:r>
          </a:p>
          <a:p>
            <a:pPr lvl="3"/>
            <a:r>
              <a:rPr lang="en-US" sz="900" dirty="0"/>
              <a:t>To end the OmniScript and return the user either to where the script was launched or a custom URL:</a:t>
            </a:r>
          </a:p>
          <a:p>
            <a:pPr lvl="4"/>
            <a:r>
              <a:rPr lang="en-US" sz="800" dirty="0"/>
              <a:t>Click </a:t>
            </a:r>
            <a:r>
              <a:rPr lang="en-US" sz="800" b="1" dirty="0"/>
              <a:t>Actions</a:t>
            </a:r>
            <a:r>
              <a:rPr lang="en-US" sz="800" dirty="0"/>
              <a:t>, and drag a </a:t>
            </a:r>
            <a:r>
              <a:rPr lang="en-US" sz="800" b="1" dirty="0"/>
              <a:t>Navigate Action</a:t>
            </a:r>
            <a:r>
              <a:rPr lang="en-US" sz="800" dirty="0"/>
              <a:t> on to the Canvas.</a:t>
            </a:r>
          </a:p>
          <a:p>
            <a:pPr lvl="4"/>
            <a:r>
              <a:rPr lang="en-US" sz="800" dirty="0"/>
              <a:t>To configure the Navigate Action, click the help icon (?) next to the Navigate Action Properties title in the Properties Panel, or see </a:t>
            </a:r>
            <a:r>
              <a:rPr lang="en-US" sz="800" dirty="0">
                <a:hlinkClick r:id="rId7" tooltip="Navigate Action"/>
              </a:rPr>
              <a:t>Navigate Action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Build an LWC OmniScript with Elements in the LWC OmniScript </a:t>
            </a:r>
            <a:r>
              <a:rPr lang="en-US" sz="3600" dirty="0" smtClean="0"/>
              <a:t>Designer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520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2564904"/>
            <a:ext cx="8424936" cy="38884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Configure elements for your LWC OmniScript in the Properties Panel of the designer when an element is selected, such as the name, label, and instructions for a step element.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Before </a:t>
            </a:r>
            <a:r>
              <a:rPr lang="en-US" dirty="0"/>
              <a:t>you begin</a:t>
            </a:r>
          </a:p>
          <a:p>
            <a:pPr lvl="1"/>
            <a:r>
              <a:rPr lang="en-US" dirty="0"/>
              <a:t>Before configuring elements, complete these tasks:</a:t>
            </a:r>
          </a:p>
          <a:p>
            <a:pPr lvl="2"/>
            <a:r>
              <a:rPr lang="en-US" dirty="0"/>
              <a:t>Create an LWC OmniScript. </a:t>
            </a:r>
          </a:p>
          <a:p>
            <a:pPr lvl="2"/>
            <a:r>
              <a:rPr lang="en-US" dirty="0"/>
              <a:t>Setup your LWC OmniScript with optional settings. </a:t>
            </a:r>
          </a:p>
          <a:p>
            <a:pPr lvl="2"/>
            <a:r>
              <a:rPr lang="en-US" dirty="0"/>
              <a:t>Add elements to your OmniScript.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Configuring </a:t>
            </a:r>
            <a:r>
              <a:rPr lang="en-US" dirty="0"/>
              <a:t>Elements</a:t>
            </a:r>
          </a:p>
          <a:p>
            <a:pPr lvl="1"/>
            <a:r>
              <a:rPr lang="en-US" dirty="0"/>
              <a:t>To configure elements:</a:t>
            </a:r>
          </a:p>
          <a:p>
            <a:pPr lvl="2"/>
            <a:r>
              <a:rPr lang="en-US" dirty="0"/>
              <a:t>From the Vlocity OmniScript Designer tab, click the down arrow for a version of an LWC Omniscript, and click </a:t>
            </a:r>
            <a:r>
              <a:rPr lang="en-US" b="1" dirty="0"/>
              <a:t>Open in LWC OmniScript Designer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an element on the Canvas or the Navigation Panel to open the Properties Panel.</a:t>
            </a:r>
          </a:p>
          <a:p>
            <a:pPr lvl="2"/>
            <a:r>
              <a:rPr lang="en-US" dirty="0"/>
              <a:t>Enter values for any required fields marked with an asterisk (*), such as the </a:t>
            </a:r>
            <a:r>
              <a:rPr lang="en-US" b="1" dirty="0"/>
              <a:t>Name</a:t>
            </a:r>
            <a:r>
              <a:rPr lang="en-US" dirty="0"/>
              <a:t> field of a Text input element.</a:t>
            </a:r>
          </a:p>
          <a:p>
            <a:pPr lvl="2"/>
            <a:r>
              <a:rPr lang="en-US" dirty="0"/>
              <a:t>(Optional) To view an inactive </a:t>
            </a:r>
            <a:r>
              <a:rPr lang="en-US" dirty="0" smtClean="0"/>
              <a:t>element</a:t>
            </a:r>
            <a:endParaRPr lang="en-US" dirty="0"/>
          </a:p>
          <a:p>
            <a:pPr lvl="2"/>
            <a:r>
              <a:rPr lang="en-US" dirty="0"/>
              <a:t>(Optional) Enter values for optional fields, such as the </a:t>
            </a:r>
            <a:r>
              <a:rPr lang="en-US" b="1" dirty="0"/>
              <a:t>Placeholder</a:t>
            </a:r>
            <a:r>
              <a:rPr lang="en-US" dirty="0"/>
              <a:t> and </a:t>
            </a:r>
            <a:r>
              <a:rPr lang="en-US" b="1" dirty="0"/>
              <a:t>Label</a:t>
            </a:r>
            <a:r>
              <a:rPr lang="en-US" dirty="0"/>
              <a:t> fields of a Text input element.</a:t>
            </a:r>
          </a:p>
          <a:p>
            <a:pPr lvl="2"/>
            <a:r>
              <a:rPr lang="en-US" dirty="0"/>
              <a:t>(Optional) To learn more about a specific property, hover over the tooltip icon (</a:t>
            </a:r>
            <a:r>
              <a:rPr lang="en-US" dirty="0" err="1"/>
              <a:t>i</a:t>
            </a:r>
            <a:r>
              <a:rPr lang="en-US" dirty="0"/>
              <a:t>) next to the name of the property.</a:t>
            </a:r>
          </a:p>
          <a:p>
            <a:pPr lvl="2"/>
            <a:r>
              <a:rPr lang="en-US" dirty="0"/>
              <a:t>(Optional) For detailed documentation about your selected element, select the help icon (?) next to the name of the </a:t>
            </a:r>
            <a:r>
              <a:rPr lang="en-US" dirty="0" smtClean="0"/>
              <a:t>property.</a:t>
            </a:r>
          </a:p>
          <a:p>
            <a:pPr lvl="2"/>
            <a:r>
              <a:rPr lang="en-US" dirty="0" smtClean="0"/>
              <a:t>To activate the element, click </a:t>
            </a:r>
            <a:r>
              <a:rPr lang="en-US" b="1" dirty="0" smtClean="0"/>
              <a:t>Active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Configure Elements in the LWC OmniScript </a:t>
            </a:r>
            <a:r>
              <a:rPr lang="en-US" dirty="0" smtClean="0"/>
              <a:t>Designer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8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2492896"/>
            <a:ext cx="8424936" cy="40324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 preview an LWC OmniScript in the LWC OmniScript Designer:</a:t>
            </a:r>
          </a:p>
          <a:p>
            <a:pPr lvl="1"/>
            <a:r>
              <a:rPr lang="en-US" dirty="0"/>
              <a:t>In your org, click the App Launcher, click Vlocity OmniScript Designer, click a version of an LWC enabled OmniScript to open the OmniScript Designer, and click </a:t>
            </a:r>
            <a:r>
              <a:rPr lang="en-US" b="1" dirty="0"/>
              <a:t>Open in LWC OmniScript Designer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Click </a:t>
            </a:r>
            <a:r>
              <a:rPr lang="en-US" b="1" dirty="0"/>
              <a:t>Preview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additional preview options, select these properties:</a:t>
            </a:r>
          </a:p>
          <a:p>
            <a:pPr lvl="2"/>
            <a:r>
              <a:rPr lang="en-US" b="1" dirty="0"/>
              <a:t>Context ID</a:t>
            </a:r>
            <a:r>
              <a:rPr lang="en-US" dirty="0"/>
              <a:t>: If your OmniScript does not have a Set Values Action that defines a ContextId, to preview the form with test data, enter a record ID.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Important - Using </a:t>
            </a:r>
            <a:r>
              <a:rPr lang="en-US" dirty="0">
                <a:solidFill>
                  <a:srgbClr val="FF0000"/>
                </a:solidFill>
              </a:rPr>
              <a:t>Set Values Action to set the context ID only works in preview.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Note - Confirm </a:t>
            </a:r>
            <a:r>
              <a:rPr lang="en-US" dirty="0">
                <a:solidFill>
                  <a:srgbClr val="FF0000"/>
                </a:solidFill>
              </a:rPr>
              <a:t>that a Context Id is defined in your data source. For example, if you have a DataRaptor Extract Action that gets account records, you must have an Input Parameter whose </a:t>
            </a:r>
            <a:r>
              <a:rPr lang="en-US" b="1" dirty="0">
                <a:solidFill>
                  <a:srgbClr val="FF0000"/>
                </a:solidFill>
              </a:rPr>
              <a:t>Data Source</a:t>
            </a:r>
            <a:r>
              <a:rPr lang="en-US" dirty="0">
                <a:solidFill>
                  <a:srgbClr val="FF0000"/>
                </a:solidFill>
              </a:rPr>
              <a:t> is </a:t>
            </a:r>
            <a:r>
              <a:rPr lang="en-US" i="1" dirty="0">
                <a:solidFill>
                  <a:srgbClr val="FF0000"/>
                </a:solidFill>
              </a:rPr>
              <a:t>ContextId</a:t>
            </a:r>
            <a:r>
              <a:rPr lang="en-US" dirty="0">
                <a:solidFill>
                  <a:srgbClr val="FF0000"/>
                </a:solidFill>
              </a:rPr>
              <a:t>, and whose </a:t>
            </a:r>
            <a:r>
              <a:rPr lang="en-US" b="1" dirty="0">
                <a:solidFill>
                  <a:srgbClr val="FF0000"/>
                </a:solidFill>
              </a:rPr>
              <a:t>Filter Value</a:t>
            </a:r>
            <a:r>
              <a:rPr lang="en-US" dirty="0">
                <a:solidFill>
                  <a:srgbClr val="FF0000"/>
                </a:solidFill>
              </a:rPr>
              <a:t> is the DataRaptor Extract's output name, such as </a:t>
            </a:r>
            <a:r>
              <a:rPr lang="en-US" i="1" dirty="0" err="1">
                <a:solidFill>
                  <a:srgbClr val="FF0000"/>
                </a:solidFill>
              </a:rPr>
              <a:t>AccountId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b="1" dirty="0"/>
              <a:t>Preview Device</a:t>
            </a:r>
            <a:r>
              <a:rPr lang="en-US" dirty="0"/>
              <a:t>: To preview how your OmniScript appears on different devices, select </a:t>
            </a:r>
            <a:r>
              <a:rPr lang="en-US" i="1" dirty="0"/>
              <a:t>Mobile</a:t>
            </a:r>
            <a:r>
              <a:rPr lang="en-US" dirty="0"/>
              <a:t>, </a:t>
            </a:r>
            <a:r>
              <a:rPr lang="en-US" i="1" dirty="0"/>
              <a:t>Tablet</a:t>
            </a:r>
            <a:r>
              <a:rPr lang="en-US" dirty="0"/>
              <a:t>, or </a:t>
            </a:r>
            <a:r>
              <a:rPr lang="en-US" i="1" dirty="0"/>
              <a:t>Desktop</a:t>
            </a:r>
            <a:r>
              <a:rPr lang="en-US" dirty="0"/>
              <a:t>.</a:t>
            </a:r>
          </a:p>
          <a:p>
            <a:pPr lvl="2"/>
            <a:r>
              <a:rPr lang="en-US" b="1" dirty="0"/>
              <a:t>Theme</a:t>
            </a:r>
            <a:r>
              <a:rPr lang="en-US" dirty="0"/>
              <a:t>: Preview your OmniScript with a </a:t>
            </a:r>
            <a:r>
              <a:rPr lang="en-US" b="1" dirty="0"/>
              <a:t>Lightning</a:t>
            </a:r>
            <a:r>
              <a:rPr lang="en-US" dirty="0"/>
              <a:t> or </a:t>
            </a:r>
            <a:r>
              <a:rPr lang="en-US" b="1" dirty="0"/>
              <a:t>Newport</a:t>
            </a:r>
            <a:r>
              <a:rPr lang="en-US" dirty="0"/>
              <a:t> theme.</a:t>
            </a:r>
          </a:p>
          <a:p>
            <a:pPr lvl="2"/>
            <a:r>
              <a:rPr lang="en-US" dirty="0"/>
              <a:t>To reset data fields in your OmniScript after making changes, click the reload icon.</a:t>
            </a:r>
          </a:p>
          <a:p>
            <a:pPr lvl="1"/>
            <a:r>
              <a:rPr lang="en-US" dirty="0"/>
              <a:t>(Optional) Hide the Data JSON and Action Debugger by clicking </a:t>
            </a:r>
            <a:r>
              <a:rPr lang="en-US" b="1" dirty="0"/>
              <a:t>X</a:t>
            </a:r>
            <a:r>
              <a:rPr lang="en-US" dirty="0"/>
              <a:t>. Display the Data JSON and Action again by clicking the debug panel button that appears when the panel closes.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Previewing an LWC </a:t>
            </a:r>
            <a:r>
              <a:rPr lang="en-IN" dirty="0" smtClean="0"/>
              <a:t>OmniScript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2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2675467"/>
            <a:ext cx="4032447" cy="3450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When using an existing OmniScript in the LWC OmniScript Designer, create a new version of the OmniScript to update the OmniScript's property set. Without a new version, errors could appear in the designer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Creating a New Version</a:t>
            </a:r>
          </a:p>
          <a:p>
            <a:pPr lvl="1"/>
            <a:r>
              <a:rPr lang="en-US" dirty="0"/>
              <a:t>To resolve or prevent this error:</a:t>
            </a:r>
          </a:p>
          <a:p>
            <a:pPr lvl="2"/>
            <a:r>
              <a:rPr lang="en-US" dirty="0"/>
              <a:t>From the Vlocity OmniScript Designer tab, click the down arrow for a version of an LWC Omniscript, and click </a:t>
            </a:r>
            <a:r>
              <a:rPr lang="en-US" b="1" dirty="0"/>
              <a:t>Open in LWC OmniScript Designer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 </a:t>
            </a:r>
            <a:r>
              <a:rPr lang="en-US" b="1" dirty="0"/>
              <a:t>New Version</a:t>
            </a:r>
            <a:r>
              <a:rPr lang="en-US" dirty="0"/>
              <a:t> to trigger a class that adds any missing JSON properties.</a:t>
            </a:r>
          </a:p>
          <a:p>
            <a:pPr lvl="2"/>
            <a:r>
              <a:rPr lang="en-US" dirty="0"/>
              <a:t>Repeat the process for any older or imported OmniScripts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Upgrade an LWC OmniScript's Property </a:t>
            </a:r>
            <a:r>
              <a:rPr lang="en-US" dirty="0" smtClean="0"/>
              <a:t>Set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2564904"/>
            <a:ext cx="433429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0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 add a Vlocity Card to an LWC OmniScript:</a:t>
            </a:r>
          </a:p>
          <a:p>
            <a:pPr lvl="1"/>
            <a:r>
              <a:rPr lang="en-US" dirty="0"/>
              <a:t>Ensure your Vlocity Card is LWC enabled and includes OmniScript support. For more information on including OmniScript </a:t>
            </a:r>
            <a:r>
              <a:rPr lang="en-US" dirty="0" smtClean="0"/>
              <a:t>support,</a:t>
            </a:r>
            <a:endParaRPr lang="en-US" dirty="0"/>
          </a:p>
          <a:p>
            <a:pPr lvl="1"/>
            <a:r>
              <a:rPr lang="en-US" dirty="0"/>
              <a:t>In an LWC enabled OmniScript, drag the Custom LWC element into a Step. For information on creating an LWC OmniScript, </a:t>
            </a:r>
            <a:endParaRPr lang="en-US" dirty="0" smtClean="0"/>
          </a:p>
          <a:p>
            <a:pPr lvl="1"/>
            <a:r>
              <a:rPr lang="en-US" dirty="0" smtClean="0"/>
              <a:t>In the Custom LWC's </a:t>
            </a:r>
            <a:r>
              <a:rPr lang="en-US" b="1" dirty="0" smtClean="0"/>
              <a:t>Lightning Web Component Name</a:t>
            </a:r>
            <a:r>
              <a:rPr lang="en-US" dirty="0" smtClean="0"/>
              <a:t> property, enter the name of the Vlocity Card Component.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and Activate the Script.</a:t>
            </a:r>
          </a:p>
          <a:p>
            <a:pPr lvl="1"/>
            <a:r>
              <a:rPr lang="en-US" dirty="0"/>
              <a:t>Preview the OmniScript.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</a:t>
            </a:r>
            <a:endParaRPr lang="en-US" dirty="0"/>
          </a:p>
          <a:p>
            <a:pPr lvl="1"/>
            <a:r>
              <a:rPr lang="en-US" dirty="0"/>
              <a:t>LWC OmniScripts using custom Lightning web components must be active to preview the OmniScript.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Vlocity Cards within an LWC OmniScript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5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Business Process and Logic best practices include:</a:t>
            </a:r>
          </a:p>
          <a:p>
            <a:pPr lvl="1"/>
            <a:r>
              <a:rPr lang="en-US" dirty="0"/>
              <a:t>Use one owner for each OmniScript.</a:t>
            </a:r>
          </a:p>
          <a:p>
            <a:pPr lvl="1"/>
            <a:r>
              <a:rPr lang="en-US" dirty="0"/>
              <a:t>Identify reusable elements by building a skeleton of the entire OmniScript.</a:t>
            </a:r>
          </a:p>
          <a:p>
            <a:pPr lvl="1"/>
            <a:r>
              <a:rPr lang="en-US" dirty="0"/>
              <a:t>Document the purpose of an element in the element's Internal Notes property.</a:t>
            </a:r>
          </a:p>
          <a:p>
            <a:pPr lvl="1"/>
            <a:r>
              <a:rPr lang="en-US" dirty="0"/>
              <a:t>Maintain DataRaptors and Apex classes by avoiding element name changes. If the element name must be updated, apply the name changes to the DataRaptor or Apex class.</a:t>
            </a:r>
          </a:p>
          <a:p>
            <a:pPr lvl="1"/>
            <a:r>
              <a:rPr lang="en-US" dirty="0"/>
              <a:t>Avoid assigning a ContextId within the OmniScript. OmniScript's ContextId is a reserved key that is assigned by the URL.</a:t>
            </a:r>
          </a:p>
          <a:p>
            <a:pPr lvl="1"/>
            <a:r>
              <a:rPr lang="en-US" dirty="0"/>
              <a:t>When processes are repeatable across multiple OmniScripts, create a reusable OmniScript, and add it to the appropriate parent OmniScripts. For more information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OmniScript Best </a:t>
            </a:r>
            <a:r>
              <a:rPr lang="en-IN" dirty="0" smtClean="0"/>
              <a:t>Practices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UX design principles include:</a:t>
            </a:r>
          </a:p>
          <a:p>
            <a:r>
              <a:rPr lang="en-US" dirty="0"/>
              <a:t>Reduce the number of fields the user must input information into by prefilling the fields using contextual data. For more information, see </a:t>
            </a:r>
            <a:r>
              <a:rPr lang="en-US" dirty="0">
                <a:hlinkClick r:id="rId2" tooltip="Prefilling OmniScript Elements using DataRaptor"/>
              </a:rPr>
              <a:t>Prefilling OmniScript Elements using DataRaptor</a:t>
            </a:r>
            <a:r>
              <a:rPr lang="en-US" dirty="0"/>
              <a:t>.</a:t>
            </a:r>
          </a:p>
          <a:p>
            <a:r>
              <a:rPr lang="en-US" dirty="0"/>
              <a:t>Avoid confusing the user by breaking processes up into shorter steps that contain a minimal amount of elements.</a:t>
            </a:r>
          </a:p>
          <a:p>
            <a:r>
              <a:rPr lang="en-US" dirty="0"/>
              <a:t>Guide the user by creating contextual help text and logically ordering input fields.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OmniScript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90098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Performance Factors</a:t>
            </a:r>
          </a:p>
          <a:p>
            <a:pPr lvl="1"/>
            <a:r>
              <a:rPr lang="en-US" dirty="0" smtClean="0"/>
              <a:t>Client-side </a:t>
            </a:r>
            <a:r>
              <a:rPr lang="en-US" dirty="0"/>
              <a:t>best practices include:</a:t>
            </a:r>
          </a:p>
          <a:p>
            <a:pPr lvl="2"/>
            <a:r>
              <a:rPr lang="en-US" dirty="0"/>
              <a:t>Reduce Conditional Views, Merge Fields, Formulas where possible.</a:t>
            </a:r>
          </a:p>
          <a:p>
            <a:pPr lvl="2"/>
            <a:r>
              <a:rPr lang="en-US" dirty="0"/>
              <a:t>Speed up the application of responses by trimming the Response JSON. </a:t>
            </a:r>
            <a:endParaRPr lang="en-US" dirty="0" smtClean="0"/>
          </a:p>
          <a:p>
            <a:pPr lvl="2"/>
            <a:r>
              <a:rPr lang="en-US" dirty="0" smtClean="0"/>
              <a:t>Remove </a:t>
            </a:r>
            <a:r>
              <a:rPr lang="en-US" dirty="0"/>
              <a:t>spaces from element names to improve the OmniScript's load time.</a:t>
            </a:r>
          </a:p>
          <a:p>
            <a:pPr lvl="2"/>
            <a:r>
              <a:rPr lang="en-US" dirty="0"/>
              <a:t>Reduce the number of elements in the script. A single OmniScript should not exceed 200 elements.</a:t>
            </a:r>
          </a:p>
          <a:p>
            <a:pPr lvl="2"/>
            <a:r>
              <a:rPr lang="en-US" dirty="0"/>
              <a:t>Run logic on the server where possible, including conditional logic in Integration Procedures and formulas in DataRaptors.</a:t>
            </a:r>
          </a:p>
          <a:p>
            <a:pPr lvl="2"/>
            <a:r>
              <a:rPr lang="en-US" dirty="0"/>
              <a:t>Test performance by enabling time tracking. If time tracking is not used in production, disable the feature before deploying to </a:t>
            </a:r>
            <a:r>
              <a:rPr lang="en-US" dirty="0" smtClean="0"/>
              <a:t>production.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OmniScript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6520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OmniScript is an omnichannel customer engagement and a business tool built on the Salesforce platform. OmniScript allows you to craft dynamic customer interactions without code and deploy to multiple channels and devices. Administrators can define a script once and then deploy the script within a Salesforce application or on a web page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can create OmniScripts to guide users through sales and service processes with fast, personalized responses, and seamless integration to enterprise applications and data.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Performance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best practices include:</a:t>
            </a:r>
          </a:p>
          <a:p>
            <a:pPr lvl="2"/>
            <a:r>
              <a:rPr lang="en-US" dirty="0"/>
              <a:t>Cut down the payload size of a request by trimming the JSON request. For more information, see </a:t>
            </a:r>
            <a:r>
              <a:rPr lang="en-US" dirty="0">
                <a:hlinkClick r:id="rId2" tooltip="Manipulating JSON with the Send/Response Transformations Properties"/>
              </a:rPr>
              <a:t>Manipulating JSON with the Send/Response Transformations Properties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Reduce server roundtrips by using Integration Procedures whenever multiple actions run between steps. Run Integration Procedures asynchronously by enabling the fire and forget property.</a:t>
            </a:r>
          </a:p>
          <a:p>
            <a:pPr lvl="2"/>
            <a:r>
              <a:rPr lang="en-US" dirty="0"/>
              <a:t>Remove unnecessary data by trimming the DataRaptor extract output.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OmniScript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19508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309759"/>
              </p:ext>
            </p:extLst>
          </p:nvPr>
        </p:nvGraphicFramePr>
        <p:xfrm>
          <a:off x="539552" y="3068960"/>
          <a:ext cx="8064896" cy="3136992"/>
        </p:xfrm>
        <a:graphic>
          <a:graphicData uri="http://schemas.openxmlformats.org/drawingml/2006/table">
            <a:tbl>
              <a:tblPr/>
              <a:tblGrid>
                <a:gridCol w="4032448"/>
                <a:gridCol w="4032448"/>
              </a:tblGrid>
              <a:tr h="225857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JSON Node</a:t>
                      </a:r>
                    </a:p>
                  </a:txBody>
                  <a:tcPr marL="45173" marR="45173" marT="45173" marB="45173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Merge Field Syntax Example</a:t>
                      </a:r>
                    </a:p>
                  </a:txBody>
                  <a:tcPr marL="45173" marR="45173" marT="45173" marB="4517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382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IN" sz="1100" dirty="0" err="1">
                          <a:solidFill>
                            <a:schemeClr val="tx1"/>
                          </a:solidFill>
                          <a:effectLst/>
                        </a:rPr>
                        <a:t>ContactInfo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": </a:t>
                      </a:r>
                      <a:r>
                        <a:rPr lang="en-IN" sz="1100" dirty="0" smtClean="0">
                          <a:solidFill>
                            <a:schemeClr val="tx1"/>
                          </a:solidFill>
                          <a:effectLst/>
                        </a:rPr>
                        <a:t>{ 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IN" sz="1100" dirty="0" err="1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": "John" }</a:t>
                      </a:r>
                    </a:p>
                  </a:txBody>
                  <a:tcPr marL="45173" marR="45173" marT="45173" marB="45173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Use a colon symbol : to access a nested JSON node.</a:t>
                      </a:r>
                    </a:p>
                    <a:p>
                      <a:pPr fontAlgn="t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%ContactInfo:FirstName%</a:t>
                      </a:r>
                    </a:p>
                  </a:txBody>
                  <a:tcPr marL="45173" marR="45173" marT="45173" marB="4517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906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"ParentObject": { "NumberMap": [ 1, 2, 3 ] }</a:t>
                      </a:r>
                    </a:p>
                  </a:txBody>
                  <a:tcPr marL="45173" marR="45173" marT="45173" marB="45173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Use a colon symbol : to access nested JSON nodes and a pipe symbol | and the index of the array that value.</a:t>
                      </a:r>
                    </a:p>
                    <a:p>
                      <a:pPr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%ParentObject:NumberMap|3%</a:t>
                      </a:r>
                    </a:p>
                  </a:txBody>
                  <a:tcPr marL="45173" marR="45173" marT="45173" marB="4517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71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"ContactInfoStep": { "ContactInfoBlock": [ { "FirstName": "John" }, { "FirstName": "Adam" }, { "FirstName": "Steve" } ] }</a:t>
                      </a:r>
                    </a:p>
                  </a:txBody>
                  <a:tcPr marL="45173" marR="45173" marT="45173" marB="45173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When a formula exists within a repeatable block, use |n to access the node in which the formula exists. Depending upon which node the formula exists in, it will return the correlating value. For more information, see 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hlinkClick r:id="rId2" tooltip="Evaluating Elements in Repeatable Blocks"/>
                        </a:rPr>
                        <a:t>Evaluating Elements in Repeatable Blocks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ContactInfoStep:ContactInfoBlock|n:FirstName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45173" marR="45173" marT="45173" marB="4517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OmniScript Data JSON with Merge </a:t>
            </a:r>
            <a:r>
              <a:rPr lang="en-US" dirty="0" smtClean="0"/>
              <a:t>Fields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98884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Syntax</a:t>
            </a:r>
          </a:p>
          <a:p>
            <a:r>
              <a:rPr lang="en-US" dirty="0"/>
              <a:t>This table provides additional syntax examples for nested JSON.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90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add options for Select, Multi-Select, and Radio Buttons, go to the </a:t>
            </a:r>
            <a:r>
              <a:rPr lang="en-US" b="1" dirty="0"/>
              <a:t>Option Source</a:t>
            </a:r>
            <a:r>
              <a:rPr lang="en-US" dirty="0"/>
              <a:t> section of the element and click </a:t>
            </a:r>
            <a:r>
              <a:rPr lang="en-US" b="1" dirty="0"/>
              <a:t>+Add new option</a:t>
            </a:r>
            <a:r>
              <a:rPr lang="en-US" dirty="0"/>
              <a:t>. If no values are defined for a Select element, an Undefined Value is returned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option has a Value/Label pair. The Value is the language-independent data that gets passed in and out of the OmniScript remotely, either through DataRaptor or Remote/Rest actions. It is also referenced when setting up Conditional View.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Label is displayed on the form. The Value and Label can be identical or different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Multi-Select elements, if the user selects multiple options, a semicolon-delimited list of data is returned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</a:t>
            </a:r>
            <a:endParaRPr lang="en-US" dirty="0"/>
          </a:p>
          <a:p>
            <a:pPr lvl="1"/>
            <a:r>
              <a:rPr lang="en-US" dirty="0"/>
              <a:t>If the values change frequently, enable the "Fetch Picklist Values at Script Load" to ensure that the OmniScript elements contain the most up-to-date set of values. Salesforce sources include picklists and custom 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Options for Selects, Multi-Selects, and Radio </a:t>
            </a:r>
            <a:r>
              <a:rPr lang="en-US" dirty="0" smtClean="0"/>
              <a:t>Buttons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218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Date Range</a:t>
            </a:r>
          </a:p>
          <a:p>
            <a:pPr lvl="1"/>
            <a:r>
              <a:rPr lang="en-US" dirty="0"/>
              <a:t>To create a selectable Date range for the Date or Date/Time element, configure the following properties:</a:t>
            </a:r>
          </a:p>
          <a:p>
            <a:pPr lvl="2"/>
            <a:r>
              <a:rPr lang="en-US" b="1" dirty="0" err="1"/>
              <a:t>minDate</a:t>
            </a:r>
            <a:r>
              <a:rPr lang="en-US" dirty="0"/>
              <a:t>: Sets the earliest selectable date in the range.</a:t>
            </a:r>
          </a:p>
          <a:p>
            <a:pPr lvl="2"/>
            <a:r>
              <a:rPr lang="en-US" b="1" dirty="0" err="1"/>
              <a:t>maxDate</a:t>
            </a:r>
            <a:r>
              <a:rPr lang="en-US" dirty="0"/>
              <a:t>: Sets the latest selectable date in the range.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minDate</a:t>
            </a:r>
            <a:r>
              <a:rPr lang="en-US" dirty="0"/>
              <a:t> and </a:t>
            </a:r>
            <a:r>
              <a:rPr lang="en-US" dirty="0" err="1"/>
              <a:t>maxDate</a:t>
            </a:r>
            <a:r>
              <a:rPr lang="en-US" dirty="0"/>
              <a:t> fields accept both dynamic and static values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Range</a:t>
            </a:r>
          </a:p>
          <a:p>
            <a:pPr lvl="1"/>
            <a:r>
              <a:rPr lang="en-US" dirty="0"/>
              <a:t>Note</a:t>
            </a:r>
          </a:p>
          <a:p>
            <a:pPr lvl="2"/>
            <a:r>
              <a:rPr lang="en-US" dirty="0"/>
              <a:t>LWC OmniScripts using Time do not allow the </a:t>
            </a:r>
            <a:r>
              <a:rPr lang="en-US" dirty="0" err="1"/>
              <a:t>DateTime</a:t>
            </a:r>
            <a:r>
              <a:rPr lang="en-US" dirty="0"/>
              <a:t> format to be included in the </a:t>
            </a:r>
            <a:r>
              <a:rPr lang="en-US" dirty="0" err="1"/>
              <a:t>minTime</a:t>
            </a:r>
            <a:r>
              <a:rPr lang="en-US" dirty="0"/>
              <a:t> or </a:t>
            </a:r>
            <a:r>
              <a:rPr lang="en-US" dirty="0" err="1"/>
              <a:t>maxTime</a:t>
            </a:r>
            <a:r>
              <a:rPr lang="en-US" dirty="0"/>
              <a:t> fields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To create a selectable Time range for the Time element, configure the following properties:</a:t>
            </a:r>
          </a:p>
          <a:p>
            <a:pPr lvl="2"/>
            <a:r>
              <a:rPr lang="en-US" b="1" dirty="0" err="1"/>
              <a:t>minTime</a:t>
            </a:r>
            <a:r>
              <a:rPr lang="en-US" dirty="0"/>
              <a:t>: Sets the earliest selectable time in the range.</a:t>
            </a:r>
          </a:p>
          <a:p>
            <a:pPr lvl="2"/>
            <a:r>
              <a:rPr lang="en-US" b="1" dirty="0" err="1"/>
              <a:t>maxTime</a:t>
            </a:r>
            <a:r>
              <a:rPr lang="en-US" dirty="0"/>
              <a:t>: Sets the latest selectable time in the range.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minTime</a:t>
            </a:r>
            <a:r>
              <a:rPr lang="en-US" dirty="0"/>
              <a:t> and </a:t>
            </a:r>
            <a:r>
              <a:rPr lang="en-US" dirty="0" err="1"/>
              <a:t>maxTime</a:t>
            </a:r>
            <a:r>
              <a:rPr lang="en-US" dirty="0"/>
              <a:t> fields accept static values that must include four digits formatted as </a:t>
            </a:r>
            <a:r>
              <a:rPr lang="en-US" dirty="0" err="1"/>
              <a:t>HH:mm</a:t>
            </a:r>
            <a:r>
              <a:rPr lang="en-US" dirty="0"/>
              <a:t> in the 12-hour clock or 24-hour clock syntax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Date and Time </a:t>
            </a:r>
            <a:r>
              <a:rPr lang="en-US" dirty="0" smtClean="0"/>
              <a:t>Ranges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09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0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55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967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9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7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7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LWC OmniScripts enable you to enhance an existing OmniScript element or add custom functionality to the OmniScript by using custom Lightning web components. For information on </a:t>
            </a:r>
            <a:r>
              <a:rPr lang="en-IN" dirty="0" err="1"/>
              <a:t>Vlocity's</a:t>
            </a:r>
            <a:r>
              <a:rPr lang="en-IN" dirty="0"/>
              <a:t> Lightning web components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LWC </a:t>
            </a:r>
            <a:r>
              <a:rPr lang="en-IN" dirty="0" smtClean="0"/>
              <a:t>OmniScripts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9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02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830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43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39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65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98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79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60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33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03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Notable features of the LWC OmniScript Designer include:</a:t>
            </a:r>
          </a:p>
          <a:p>
            <a:pPr lvl="1"/>
            <a:r>
              <a:rPr lang="en-US" dirty="0"/>
              <a:t>Building your scripts on a wide and adjustable </a:t>
            </a:r>
            <a:r>
              <a:rPr lang="en-US" b="1" dirty="0"/>
              <a:t>Canvas</a:t>
            </a:r>
            <a:r>
              <a:rPr lang="en-US" dirty="0"/>
              <a:t>, and instantly view changes made to element properties.</a:t>
            </a:r>
          </a:p>
          <a:p>
            <a:pPr lvl="1"/>
            <a:r>
              <a:rPr lang="en-US" dirty="0"/>
              <a:t>Repositioning, cloning, and adjusting the width of step elements along a 12-column horizontal grid.</a:t>
            </a:r>
          </a:p>
          <a:p>
            <a:pPr lvl="1"/>
            <a:r>
              <a:rPr lang="en-US" dirty="0"/>
              <a:t>Accessing inactive elements and navigating between elements in high-level and detailed views from the </a:t>
            </a:r>
            <a:r>
              <a:rPr lang="en-US" b="1" dirty="0"/>
              <a:t>Navigation Panel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Configuring elements from the </a:t>
            </a:r>
            <a:r>
              <a:rPr lang="en-US" b="1" dirty="0"/>
              <a:t>Properties Panel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Searching for and dragging elements onto the Canvas from the </a:t>
            </a:r>
            <a:r>
              <a:rPr lang="en-US" b="1" dirty="0"/>
              <a:t>Build Panel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Configuring script-wide settings from the </a:t>
            </a:r>
            <a:r>
              <a:rPr lang="en-US" b="1" dirty="0"/>
              <a:t>Setup Panel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Viewing contextual </a:t>
            </a:r>
            <a:r>
              <a:rPr lang="en-US" b="1" dirty="0"/>
              <a:t>In-Product Help</a:t>
            </a:r>
            <a:r>
              <a:rPr lang="en-US" dirty="0"/>
              <a:t> to discover and learn about elements and properties without leaving your script.</a:t>
            </a:r>
          </a:p>
          <a:p>
            <a:pPr lvl="1"/>
            <a:r>
              <a:rPr lang="en-US" dirty="0"/>
              <a:t>Previewing, testing, and debugging your script in </a:t>
            </a:r>
            <a:r>
              <a:rPr lang="en-US" b="1" dirty="0"/>
              <a:t>Preview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LWC OmniScript Designer </a:t>
            </a:r>
            <a:r>
              <a:rPr lang="en-IN" dirty="0" smtClean="0"/>
              <a:t>Highlights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68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71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82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36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1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33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02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939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2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538" y="2348881"/>
            <a:ext cx="7408862" cy="35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</a:t>
            </a:r>
            <a:r>
              <a:rPr lang="en-IN" dirty="0"/>
              <a:t>WC OmniScript Designer </a:t>
            </a:r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0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74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54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331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07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18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67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66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78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75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5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Header (1)</a:t>
            </a:r>
          </a:p>
          <a:p>
            <a:pPr lvl="1"/>
            <a:r>
              <a:rPr lang="en-US" dirty="0"/>
              <a:t>In the Header, view metadata and perform actions related to your script.</a:t>
            </a:r>
          </a:p>
          <a:p>
            <a:pPr lvl="1"/>
            <a:r>
              <a:rPr lang="en-US" dirty="0"/>
              <a:t>View high-level metadata about your OmniScript such as </a:t>
            </a:r>
            <a:r>
              <a:rPr lang="en-US" b="1" dirty="0"/>
              <a:t>Type</a:t>
            </a:r>
            <a:r>
              <a:rPr lang="en-US" dirty="0"/>
              <a:t>, </a:t>
            </a:r>
            <a:r>
              <a:rPr lang="en-US" b="1" dirty="0" err="1"/>
              <a:t>SubType</a:t>
            </a:r>
            <a:r>
              <a:rPr lang="en-US" dirty="0"/>
              <a:t>, </a:t>
            </a:r>
            <a:r>
              <a:rPr lang="en-US" b="1" dirty="0"/>
              <a:t>Version</a:t>
            </a:r>
            <a:r>
              <a:rPr lang="en-US" dirty="0"/>
              <a:t>, </a:t>
            </a:r>
            <a:r>
              <a:rPr lang="en-US" b="1" dirty="0"/>
              <a:t>Language</a:t>
            </a:r>
            <a:r>
              <a:rPr lang="en-US" dirty="0"/>
              <a:t>, and </a:t>
            </a:r>
            <a:r>
              <a:rPr lang="en-US" b="1" dirty="0"/>
              <a:t>Activation</a:t>
            </a:r>
            <a:r>
              <a:rPr lang="en-US" dirty="0"/>
              <a:t> status.</a:t>
            </a:r>
          </a:p>
          <a:p>
            <a:pPr lvl="1"/>
            <a:r>
              <a:rPr lang="en-US" dirty="0"/>
              <a:t>In the actions navigation, toggle between design and preview mode, create a new version, activate or deactivate the current version, edit basic settings, download your OmniScript, and get launch instructions.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Navigation </a:t>
            </a:r>
            <a:r>
              <a:rPr lang="en-IN" dirty="0"/>
              <a:t>Panel (2)</a:t>
            </a:r>
          </a:p>
          <a:p>
            <a:pPr lvl="1"/>
            <a:r>
              <a:rPr lang="en-US" dirty="0"/>
              <a:t>Access and navigate between active and inactive actions, steps, and step elements from the Navigation Panel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Slide View tab provides a high-level view of the structure of large and complex scripts. Click on a slide to open the Properties Panel for a step or action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Tree View tab provides a detailed view of the script's structure. Click on a branch to open the Properties Panel for a step, element, or action.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LWC OmniScript Designer Overview</a:t>
            </a:r>
          </a:p>
        </p:txBody>
      </p:sp>
    </p:spTree>
    <p:extLst>
      <p:ext uri="{BB962C8B-B14F-4D97-AF65-F5344CB8AC3E}">
        <p14:creationId xmlns:p14="http://schemas.microsoft.com/office/powerpoint/2010/main" val="12037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07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44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09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26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799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14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74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819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22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1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3933057"/>
            <a:ext cx="7804389" cy="21931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Canvas (3)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A) Build your scripts by dragging elements from the Build Panel onto the Canvas.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B) Rearrange, clone, and delete elements as needed.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C) Adjust the width of the Canvas from either side.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D) Expand Steps to preview and configure elements. Adjust the width of elements on a 12-column grid, and drag elements next to each other to automatically take up the remaining width of the grid.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E) See how your scripts look with a Newport or Lightning theme without switching to Preview.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LWC OmniScript Designer Overview</a:t>
            </a:r>
          </a:p>
        </p:txBody>
      </p:sp>
      <p:sp>
        <p:nvSpPr>
          <p:cNvPr id="4" name="AutoShape 2" descr="LWCOSDesignerCanva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409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9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31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507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952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5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115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87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46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859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929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2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Build Panel (4)</a:t>
            </a:r>
          </a:p>
          <a:p>
            <a:pPr lvl="1"/>
            <a:r>
              <a:rPr lang="en-US" dirty="0"/>
              <a:t>Drag action, display, function, group, and input elements, and entire OmniScripts from the Build Panel onto the Canvas to build your scripts.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Properties </a:t>
            </a:r>
            <a:r>
              <a:rPr lang="en-US" dirty="0"/>
              <a:t>Panel (5)</a:t>
            </a:r>
          </a:p>
          <a:p>
            <a:pPr lvl="1"/>
            <a:r>
              <a:rPr lang="en-US" dirty="0"/>
              <a:t>In the Properties Panel, configure properties for action, display, function, group, input, and embeddable OmniScript elements in the UI, or edit properties as JSON.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Setup </a:t>
            </a:r>
            <a:r>
              <a:rPr lang="en-US" dirty="0"/>
              <a:t>Panel (6)</a:t>
            </a:r>
          </a:p>
          <a:p>
            <a:pPr lvl="1"/>
            <a:r>
              <a:rPr lang="en-US" dirty="0"/>
              <a:t>Configure optional script-wide settings in the Setup Panel.</a:t>
            </a:r>
          </a:p>
          <a:p>
            <a:pPr lvl="1"/>
            <a:r>
              <a:rPr lang="en-US" dirty="0"/>
              <a:t>Configure basic settings, </a:t>
            </a:r>
            <a:r>
              <a:rPr lang="en-US" b="1" dirty="0"/>
              <a:t>Step Chart Options</a:t>
            </a:r>
            <a:r>
              <a:rPr lang="en-US" dirty="0"/>
              <a:t>, </a:t>
            </a:r>
            <a:r>
              <a:rPr lang="en-US" b="1" dirty="0"/>
              <a:t>Save Options</a:t>
            </a:r>
            <a:r>
              <a:rPr lang="en-US" dirty="0"/>
              <a:t>, </a:t>
            </a:r>
            <a:r>
              <a:rPr lang="en-US" b="1" dirty="0"/>
              <a:t>Knowledge Options</a:t>
            </a:r>
            <a:r>
              <a:rPr lang="en-US" dirty="0"/>
              <a:t>, </a:t>
            </a:r>
            <a:r>
              <a:rPr lang="en-US" b="1" dirty="0"/>
              <a:t>Error Messages</a:t>
            </a:r>
            <a:r>
              <a:rPr lang="en-US" dirty="0"/>
              <a:t>, </a:t>
            </a:r>
            <a:r>
              <a:rPr lang="en-US" b="1" dirty="0"/>
              <a:t>Messaging Framework</a:t>
            </a:r>
            <a:r>
              <a:rPr lang="en-US" dirty="0"/>
              <a:t>, and </a:t>
            </a:r>
            <a:r>
              <a:rPr lang="en-US" b="1" dirty="0"/>
              <a:t>Lightning Design System Tokens</a:t>
            </a:r>
            <a:r>
              <a:rPr lang="en-US" dirty="0"/>
              <a:t> in the UI, or edit properties as JSON.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LWC OmniScript Designer Overview</a:t>
            </a:r>
          </a:p>
        </p:txBody>
      </p:sp>
    </p:spTree>
    <p:extLst>
      <p:ext uri="{BB962C8B-B14F-4D97-AF65-F5344CB8AC3E}">
        <p14:creationId xmlns:p14="http://schemas.microsoft.com/office/powerpoint/2010/main" val="31324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77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45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280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65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472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397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684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6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374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0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7" y="260648"/>
            <a:ext cx="8280920" cy="33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717032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Preview</a:t>
            </a:r>
          </a:p>
          <a:p>
            <a:r>
              <a:rPr lang="en-US" sz="1200" dirty="0" smtClean="0"/>
              <a:t>	(</a:t>
            </a:r>
            <a:r>
              <a:rPr lang="en-US" sz="1200" dirty="0"/>
              <a:t>A) Preview your script in real-time with real data.</a:t>
            </a:r>
          </a:p>
          <a:p>
            <a:r>
              <a:rPr lang="en-US" sz="1200" dirty="0" smtClean="0"/>
              <a:t>	(</a:t>
            </a:r>
            <a:r>
              <a:rPr lang="en-US" sz="1200" dirty="0"/>
              <a:t>B) Enter a record Id into the </a:t>
            </a:r>
            <a:r>
              <a:rPr lang="en-US" sz="1200" b="1" dirty="0"/>
              <a:t>Context Id</a:t>
            </a:r>
            <a:r>
              <a:rPr lang="en-US" sz="1200" dirty="0"/>
              <a:t> field and click refresh to </a:t>
            </a:r>
            <a:r>
              <a:rPr lang="en-US" sz="1200" dirty="0" smtClean="0"/>
              <a:t>preview </a:t>
            </a:r>
            <a:r>
              <a:rPr lang="en-US" sz="1200" dirty="0"/>
              <a:t>your form with test data.</a:t>
            </a:r>
          </a:p>
          <a:p>
            <a:r>
              <a:rPr lang="en-US" sz="1200" dirty="0" smtClean="0"/>
              <a:t>	(</a:t>
            </a:r>
            <a:r>
              <a:rPr lang="en-US" sz="1200" dirty="0"/>
              <a:t>C) Preview how an OmniScript appears on different devices, such as </a:t>
            </a:r>
            <a:r>
              <a:rPr lang="en-US" sz="1200" dirty="0" smtClean="0"/>
              <a:t>mobile</a:t>
            </a:r>
            <a:r>
              <a:rPr lang="en-US" sz="1200" dirty="0"/>
              <a:t>, desktop, and tablet, </a:t>
            </a:r>
            <a:r>
              <a:rPr lang="en-US" sz="1200" dirty="0" smtClean="0"/>
              <a:t>with the</a:t>
            </a:r>
            <a:r>
              <a:rPr lang="en-US" sz="1200" dirty="0"/>
              <a:t> </a:t>
            </a:r>
            <a:r>
              <a:rPr lang="en-US" sz="1200" b="1" dirty="0"/>
              <a:t>Preview Device</a:t>
            </a:r>
            <a:r>
              <a:rPr lang="en-US" sz="1200" dirty="0"/>
              <a:t> feature.</a:t>
            </a:r>
          </a:p>
          <a:p>
            <a:r>
              <a:rPr lang="en-US" sz="1200" dirty="0" smtClean="0"/>
              <a:t>	(</a:t>
            </a:r>
            <a:r>
              <a:rPr lang="en-US" sz="1200" dirty="0"/>
              <a:t>D) With the </a:t>
            </a:r>
            <a:r>
              <a:rPr lang="en-US" sz="1200" b="1" dirty="0"/>
              <a:t>Theme</a:t>
            </a:r>
            <a:r>
              <a:rPr lang="en-US" sz="1200" dirty="0"/>
              <a:t> dropdown, see how your OmniScript looks with a </a:t>
            </a:r>
            <a:r>
              <a:rPr lang="en-US" sz="1200" dirty="0" smtClean="0"/>
              <a:t>Lightning </a:t>
            </a:r>
            <a:r>
              <a:rPr lang="en-US" sz="1200" dirty="0"/>
              <a:t>or Newport theme. If </a:t>
            </a:r>
            <a:r>
              <a:rPr lang="en-US" sz="1200" dirty="0" smtClean="0"/>
              <a:t>a custom </a:t>
            </a:r>
            <a:r>
              <a:rPr lang="en-US" sz="1200" dirty="0"/>
              <a:t>Newport stylesheet is in the </a:t>
            </a:r>
            <a:r>
              <a:rPr lang="en-US" sz="1200" dirty="0" smtClean="0"/>
              <a:t>org</a:t>
            </a:r>
            <a:r>
              <a:rPr lang="en-US" sz="1200" dirty="0"/>
              <a:t>, it overrides the out-of-the-box Newport stylesheet.</a:t>
            </a:r>
          </a:p>
          <a:p>
            <a:r>
              <a:rPr lang="en-US" sz="1200" dirty="0" smtClean="0"/>
              <a:t>	(</a:t>
            </a:r>
            <a:r>
              <a:rPr lang="en-US" sz="1200" dirty="0"/>
              <a:t>E) Reload the Canvas to reset data, and update the Data JSON and </a:t>
            </a:r>
            <a:r>
              <a:rPr lang="en-US" sz="1200" dirty="0" smtClean="0"/>
              <a:t>Action </a:t>
            </a:r>
            <a:r>
              <a:rPr lang="en-US" sz="1200" dirty="0"/>
              <a:t>Debugger.</a:t>
            </a:r>
          </a:p>
          <a:p>
            <a:r>
              <a:rPr lang="en-US" sz="1200" dirty="0" smtClean="0"/>
              <a:t>	(</a:t>
            </a:r>
            <a:r>
              <a:rPr lang="en-US" sz="1200" dirty="0"/>
              <a:t>F) The </a:t>
            </a:r>
            <a:r>
              <a:rPr lang="en-US" sz="1200" b="1" dirty="0"/>
              <a:t>Data JSON</a:t>
            </a:r>
            <a:r>
              <a:rPr lang="en-US" sz="1200" dirty="0"/>
              <a:t> provides an easy-to-read JSON format, which </a:t>
            </a:r>
            <a:r>
              <a:rPr lang="en-US" sz="1200" dirty="0" smtClean="0"/>
              <a:t>updates </a:t>
            </a:r>
            <a:r>
              <a:rPr lang="en-US" sz="1200" dirty="0"/>
              <a:t>when you enter values in data fields on the Canvas. Also, copy </a:t>
            </a:r>
            <a:r>
              <a:rPr lang="en-US" sz="1200" dirty="0" smtClean="0"/>
              <a:t>the </a:t>
            </a:r>
            <a:r>
              <a:rPr lang="en-US" sz="1200" dirty="0"/>
              <a:t>entire JSON with just one click.</a:t>
            </a:r>
          </a:p>
          <a:p>
            <a:endParaRPr lang="en-US" sz="1200" dirty="0" smtClean="0"/>
          </a:p>
          <a:p>
            <a:r>
              <a:rPr lang="en-US" sz="1200" dirty="0" smtClean="0"/>
              <a:t>Debug</a:t>
            </a:r>
            <a:endParaRPr lang="en-US" sz="1200" dirty="0"/>
          </a:p>
          <a:p>
            <a:r>
              <a:rPr lang="en-US" sz="1200" dirty="0" smtClean="0"/>
              <a:t>	(</a:t>
            </a:r>
            <a:r>
              <a:rPr lang="en-US" sz="1200" dirty="0"/>
              <a:t>G) The </a:t>
            </a:r>
            <a:r>
              <a:rPr lang="en-US" sz="1200" b="1" dirty="0"/>
              <a:t>Action Debugger</a:t>
            </a:r>
            <a:r>
              <a:rPr lang="en-US" sz="1200" dirty="0"/>
              <a:t> enables you to debug action requests and </a:t>
            </a:r>
            <a:r>
              <a:rPr lang="en-US" sz="1200" dirty="0" smtClean="0"/>
              <a:t>response </a:t>
            </a:r>
            <a:r>
              <a:rPr lang="en-US" sz="1200" dirty="0"/>
              <a:t>data. Search for actions, copy specific nodes in one click, and </a:t>
            </a:r>
            <a:r>
              <a:rPr lang="en-US" sz="1200" dirty="0" smtClean="0"/>
              <a:t>clear </a:t>
            </a:r>
            <a:r>
              <a:rPr lang="en-US" sz="1200" dirty="0"/>
              <a:t>the console logs.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086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070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795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0431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759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342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32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25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25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67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7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C667E64F3664AA9FF84395B73BBB2" ma:contentTypeVersion="12" ma:contentTypeDescription="Create a new document." ma:contentTypeScope="" ma:versionID="6b12c4ceb98f90cef75c2b4a7241f9ea">
  <xsd:schema xmlns:xsd="http://www.w3.org/2001/XMLSchema" xmlns:xs="http://www.w3.org/2001/XMLSchema" xmlns:p="http://schemas.microsoft.com/office/2006/metadata/properties" xmlns:ns2="11dab2fc-a00f-488b-a519-3911044eea4e" xmlns:ns3="202a9836-ee93-41fb-ba3c-167105785a0d" targetNamespace="http://schemas.microsoft.com/office/2006/metadata/properties" ma:root="true" ma:fieldsID="c1df371a784d1a7c3bc1d50e69810467" ns2:_="" ns3:_="">
    <xsd:import namespace="11dab2fc-a00f-488b-a519-3911044eea4e"/>
    <xsd:import namespace="202a9836-ee93-41fb-ba3c-167105785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b2fc-a00f-488b-a519-3911044eea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a9836-ee93-41fb-ba3c-167105785a0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756505-aa7f-4bcc-8574-ad9a60508018}" ma:internalName="TaxCatchAll" ma:showField="CatchAllData" ma:web="202a9836-ee93-41fb-ba3c-167105785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2a9836-ee93-41fb-ba3c-167105785a0d" xsi:nil="true"/>
    <lcf76f155ced4ddcb4097134ff3c332f xmlns="11dab2fc-a00f-488b-a519-3911044eea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01FDA7-89D4-4F8E-B9A1-597A56BEE3DD}"/>
</file>

<file path=customXml/itemProps2.xml><?xml version="1.0" encoding="utf-8"?>
<ds:datastoreItem xmlns:ds="http://schemas.openxmlformats.org/officeDocument/2006/customXml" ds:itemID="{7C32BED4-FE79-4541-B0E1-20F103253365}"/>
</file>

<file path=customXml/itemProps3.xml><?xml version="1.0" encoding="utf-8"?>
<ds:datastoreItem xmlns:ds="http://schemas.openxmlformats.org/officeDocument/2006/customXml" ds:itemID="{6BD233A5-640E-4CCC-B0CA-5B82276D5EB6}"/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330</TotalTime>
  <Words>1200</Words>
  <Application>Microsoft Office PowerPoint</Application>
  <PresentationFormat>On-screen Show (4:3)</PresentationFormat>
  <Paragraphs>216</Paragraphs>
  <Slides>104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Waveform</vt:lpstr>
      <vt:lpstr>OmniScript</vt:lpstr>
      <vt:lpstr>PowerPoint Presentation</vt:lpstr>
      <vt:lpstr>LWC OmniScripts</vt:lpstr>
      <vt:lpstr>LWC OmniScript Designer Highlights</vt:lpstr>
      <vt:lpstr>LWC OmniScript Designer Overview</vt:lpstr>
      <vt:lpstr>LWC OmniScript Designer Overview</vt:lpstr>
      <vt:lpstr>LWC OmniScript Designer Overview</vt:lpstr>
      <vt:lpstr>LWC OmniScript Designer Overview</vt:lpstr>
      <vt:lpstr>PowerPoint Presentation</vt:lpstr>
      <vt:lpstr>Create an LWC OmniScript to Build in the LWC OmniScript Designer</vt:lpstr>
      <vt:lpstr>Creating the Script Structure</vt:lpstr>
      <vt:lpstr>Build an LWC OmniScript with Elements in the LWC OmniScript Designer</vt:lpstr>
      <vt:lpstr>Configure Elements in the LWC OmniScript Designer</vt:lpstr>
      <vt:lpstr>Previewing an LWC OmniScript</vt:lpstr>
      <vt:lpstr>Upgrade an LWC OmniScript's Property Set</vt:lpstr>
      <vt:lpstr>Launch Vlocity Cards within an LWC OmniScript</vt:lpstr>
      <vt:lpstr>OmniScript Best Practices</vt:lpstr>
      <vt:lpstr>OmniScript Best Practices</vt:lpstr>
      <vt:lpstr>OmniScript Best Practices</vt:lpstr>
      <vt:lpstr>OmniScript Best Practices</vt:lpstr>
      <vt:lpstr>Access OmniScript Data JSON with Merge Fields</vt:lpstr>
      <vt:lpstr>Add Options for Selects, Multi-Selects, and Radio Buttons</vt:lpstr>
      <vt:lpstr>Setting Date and Time Ranges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OmniScript</dc:title>
  <dc:creator>horler</dc:creator>
  <cp:lastModifiedBy>horler</cp:lastModifiedBy>
  <cp:revision>12</cp:revision>
  <dcterms:created xsi:type="dcterms:W3CDTF">2021-01-23T06:05:33Z</dcterms:created>
  <dcterms:modified xsi:type="dcterms:W3CDTF">2021-01-23T11:38:31Z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0x01010025EC667E64F3664AA9FF84395B73BBB2</vt:lpwstr>
  </property>
</Properties>
</file>