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B5DD72D-5BA9-44B8-B9F4-5218EEAA44E3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6D24D6-042A-482B-9BC2-673D5956796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73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D72D-5BA9-44B8-B9F4-5218EEAA44E3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4D6-042A-482B-9BC2-673D59567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30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D72D-5BA9-44B8-B9F4-5218EEAA44E3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4D6-042A-482B-9BC2-673D5956796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9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D72D-5BA9-44B8-B9F4-5218EEAA44E3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4D6-042A-482B-9BC2-673D5956796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4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D72D-5BA9-44B8-B9F4-5218EEAA44E3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4D6-042A-482B-9BC2-673D59567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1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D72D-5BA9-44B8-B9F4-5218EEAA44E3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4D6-042A-482B-9BC2-673D5956796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588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D72D-5BA9-44B8-B9F4-5218EEAA44E3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4D6-042A-482B-9BC2-673D5956796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6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D72D-5BA9-44B8-B9F4-5218EEAA44E3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4D6-042A-482B-9BC2-673D5956796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844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D72D-5BA9-44B8-B9F4-5218EEAA44E3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4D6-042A-482B-9BC2-673D5956796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0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D72D-5BA9-44B8-B9F4-5218EEAA44E3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4D6-042A-482B-9BC2-673D59567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3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D72D-5BA9-44B8-B9F4-5218EEAA44E3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4D6-042A-482B-9BC2-673D5956796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11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D72D-5BA9-44B8-B9F4-5218EEAA44E3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4D6-042A-482B-9BC2-673D59567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86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D72D-5BA9-44B8-B9F4-5218EEAA44E3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4D6-042A-482B-9BC2-673D5956796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75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D72D-5BA9-44B8-B9F4-5218EEAA44E3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4D6-042A-482B-9BC2-673D5956796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4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D72D-5BA9-44B8-B9F4-5218EEAA44E3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4D6-042A-482B-9BC2-673D59567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5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D72D-5BA9-44B8-B9F4-5218EEAA44E3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4D6-042A-482B-9BC2-673D5956796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66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D72D-5BA9-44B8-B9F4-5218EEAA44E3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24D6-042A-482B-9BC2-673D59567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98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5DD72D-5BA9-44B8-B9F4-5218EEAA44E3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6D24D6-042A-482B-9BC2-673D59567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19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YSIWY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locity.com/en/Integration-Procedures.html" TargetMode="External"/><Relationship Id="rId2" Type="http://schemas.openxmlformats.org/officeDocument/2006/relationships/hyperlink" Target="https://docs.vlocity.com/en/DataRapto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alesforce.com/docs/atlas.en-us.apexcode.meta/apexcode/apex_interface_System_Callable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7BD9-A4FC-4D20-BAF6-3B72DCB11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555555"/>
                </a:solidFill>
                <a:effectLst/>
                <a:latin typeface="Salesforce Sans"/>
              </a:rPr>
              <a:t>OmniStudio</a:t>
            </a:r>
            <a:r>
              <a:rPr lang="en-IN" b="0" i="0" dirty="0">
                <a:solidFill>
                  <a:srgbClr val="555555"/>
                </a:solidFill>
                <a:effectLst/>
                <a:latin typeface="Salesforce Sans"/>
              </a:rPr>
              <a:t> Basics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4AA99-D524-4A58-A823-745D8924BC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4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3582-FB78-472F-AA9A-723A14E3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B5F5-BB12-47ED-8C9A-5CF62E35B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9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B488-0F6F-4623-B6B4-03DDFBF0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 err="1">
                <a:solidFill>
                  <a:srgbClr val="555555"/>
                </a:solidFill>
                <a:effectLst/>
                <a:latin typeface="Salesforce Sans"/>
              </a:rPr>
              <a:t>OmniScript</a:t>
            </a:r>
            <a:r>
              <a:rPr lang="en-IN" b="0" i="0" dirty="0">
                <a:solidFill>
                  <a:srgbClr val="555555"/>
                </a:solidFill>
                <a:effectLst/>
                <a:latin typeface="Salesforce Sans"/>
              </a:rPr>
              <a:t> Basics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C1E4B-541B-4921-A5D7-0D2F4A0D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A Vlocity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alesforce Sans"/>
              </a:rPr>
              <a:t>OmniScript</a:t>
            </a: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 guides users through complex processes with fast, personalized, and consistent responses. For example, you can create an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alesforce Sans"/>
              </a:rPr>
              <a:t>OmniScript</a:t>
            </a: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 to guide: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A customer service agent to add a new customer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An insurance agent to update a policy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An end user to complete a self-service interaction such as troubleshooting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You can create a guided interaction to match the flow of your process.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alesforce Sans"/>
              </a:rPr>
              <a:t>OmniScript</a:t>
            </a: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 is a declarative scripting tool, meaning you create it with clicks, not code. To create the structure of an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alesforce Sans"/>
              </a:rPr>
              <a:t>OmniScript</a:t>
            </a: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, you drag and drop different types of elements</a:t>
            </a:r>
          </a:p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Templates control both the style and appearance of OmniScripts. You can customize whether your guided interaction has a horizontal or vertical mode, branding, and any other aspects you wish to change.</a:t>
            </a:r>
          </a:p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You can launch an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alesforce Sans"/>
              </a:rPr>
              <a:t>OmniScript</a:t>
            </a: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 from anywhere, including: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An action button such as the one shown here on the account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An action link on a card</a:t>
            </a:r>
          </a:p>
        </p:txBody>
      </p:sp>
    </p:spTree>
    <p:extLst>
      <p:ext uri="{BB962C8B-B14F-4D97-AF65-F5344CB8AC3E}">
        <p14:creationId xmlns:p14="http://schemas.microsoft.com/office/powerpoint/2010/main" val="36489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C595-2639-447A-B8E3-DBE37A45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 err="1">
                <a:solidFill>
                  <a:srgbClr val="555555"/>
                </a:solidFill>
                <a:effectLst/>
                <a:latin typeface="Salesforce Sans"/>
              </a:rPr>
              <a:t>FlexCards</a:t>
            </a:r>
            <a:r>
              <a:rPr lang="en-IN" b="0" i="0" dirty="0">
                <a:solidFill>
                  <a:srgbClr val="555555"/>
                </a:solidFill>
                <a:effectLst/>
                <a:latin typeface="Salesforce Sans"/>
              </a:rPr>
              <a:t> Basics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15EE-99CB-401E-8380-7013E4D9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555555"/>
                </a:solidFill>
                <a:effectLst/>
                <a:latin typeface="Salesforce Sans"/>
              </a:rPr>
              <a:t>FlexCards</a:t>
            </a: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 provide tools for building customer-centric, industry-specific UI components and applications on the Salesforce platform. 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alesforce Sans"/>
              </a:rPr>
              <a:t>FlexCards</a:t>
            </a: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 are rich in information and actions relevant to the customer's context. Create your 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alesforce Sans"/>
              </a:rPr>
              <a:t>FlexCards</a:t>
            </a: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 in a declarative design tool and add them to your Lightning or Community pages.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The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alesforce Sans"/>
              </a:rPr>
              <a:t>FlexCard</a:t>
            </a: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 Designer is a declarative tool to create UI components. Build dynamic customer-centric UIs without code from a drag interface with </a:t>
            </a:r>
            <a:r>
              <a:rPr lang="en-US" b="0" i="0" u="none" strike="noStrike" dirty="0">
                <a:solidFill>
                  <a:srgbClr val="0176D3"/>
                </a:solidFill>
                <a:effectLst/>
                <a:latin typeface="Salesforce Sans"/>
                <a:hlinkClick r:id="rId2"/>
              </a:rPr>
              <a:t>WYSIWYG</a:t>
            </a: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 editing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47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5B76-F5B1-489E-8B8F-72B45A54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 err="1">
                <a:solidFill>
                  <a:srgbClr val="555555"/>
                </a:solidFill>
                <a:effectLst/>
                <a:latin typeface="Salesforce Sans"/>
              </a:rPr>
              <a:t>DataRaptor</a:t>
            </a:r>
            <a:r>
              <a:rPr lang="en-IN" b="0" i="0" dirty="0">
                <a:solidFill>
                  <a:srgbClr val="555555"/>
                </a:solidFill>
                <a:effectLst/>
                <a:latin typeface="Salesforce Sans"/>
              </a:rPr>
              <a:t> or Integration Procedure?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26B2B-B2FA-4392-8745-742056B4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576" y="2556931"/>
            <a:ext cx="10479741" cy="3574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dirty="0" err="1">
                <a:solidFill>
                  <a:srgbClr val="0176D3"/>
                </a:solidFill>
                <a:effectLst/>
                <a:latin typeface="Salesforce Sans"/>
                <a:hlinkClick r:id="rId2" tooltip="OmniStudio DataRaptors"/>
              </a:rPr>
              <a:t>OmniStudio</a:t>
            </a:r>
            <a:r>
              <a:rPr lang="en-US" b="0" i="0" u="none" strike="noStrike" dirty="0">
                <a:solidFill>
                  <a:srgbClr val="0176D3"/>
                </a:solidFill>
                <a:effectLst/>
                <a:latin typeface="Salesforce Sans"/>
                <a:hlinkClick r:id="rId2" tooltip="OmniStudio DataRaptors"/>
              </a:rPr>
              <a:t> </a:t>
            </a:r>
            <a:r>
              <a:rPr lang="en-US" b="0" i="0" u="none" strike="noStrike" dirty="0" err="1">
                <a:solidFill>
                  <a:srgbClr val="0176D3"/>
                </a:solidFill>
                <a:effectLst/>
                <a:latin typeface="Salesforce Sans"/>
                <a:hlinkClick r:id="rId2" tooltip="OmniStudio DataRaptors"/>
              </a:rPr>
              <a:t>DataRaptors</a:t>
            </a: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 read or write Salesforce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alesforce Sans"/>
              </a:rPr>
              <a:t>SObject</a:t>
            </a: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 data or perform single-step data structure transformations. </a:t>
            </a:r>
            <a:r>
              <a:rPr lang="en-US" b="0" i="0" u="none" strike="noStrike" dirty="0" err="1">
                <a:solidFill>
                  <a:srgbClr val="0176D3"/>
                </a:solidFill>
                <a:effectLst/>
                <a:latin typeface="Salesforce Sans"/>
                <a:hlinkClick r:id="rId3" tooltip="OmniStudio Integration Procedures"/>
              </a:rPr>
              <a:t>OmniStudio</a:t>
            </a:r>
            <a:r>
              <a:rPr lang="en-US" b="0" i="0" u="none" strike="noStrike" dirty="0">
                <a:solidFill>
                  <a:srgbClr val="0176D3"/>
                </a:solidFill>
                <a:effectLst/>
                <a:latin typeface="Salesforce Sans"/>
                <a:hlinkClick r:id="rId3" tooltip="OmniStudio Integration Procedures"/>
              </a:rPr>
              <a:t> Integration Procedures</a:t>
            </a: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 can interact with many types of data, including REST APIs and Apex classes, and process it in multiple steps. For some use cases, a single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alesforce Sans"/>
              </a:rPr>
              <a:t>DataRaptor</a:t>
            </a: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 is sufficient. Integration Procedures usually call one or more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alesforce Sans"/>
              </a:rPr>
              <a:t>DataRaptors</a:t>
            </a: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 and are more flexible and powerful. Use these guidelines to help you determine which to build.</a:t>
            </a:r>
          </a:p>
        </p:txBody>
      </p:sp>
    </p:spTree>
    <p:extLst>
      <p:ext uri="{BB962C8B-B14F-4D97-AF65-F5344CB8AC3E}">
        <p14:creationId xmlns:p14="http://schemas.microsoft.com/office/powerpoint/2010/main" val="97343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16B6-D6CB-4A6C-9C31-CBE6718F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555555"/>
                </a:solidFill>
                <a:effectLst/>
                <a:latin typeface="Salesforce Sans"/>
              </a:rPr>
              <a:t>DataRaptor</a:t>
            </a:r>
            <a:r>
              <a:rPr lang="en-IN" b="0" i="0" dirty="0">
                <a:solidFill>
                  <a:srgbClr val="555555"/>
                </a:solidFill>
                <a:effectLst/>
                <a:latin typeface="Salesforce Sans"/>
              </a:rPr>
              <a:t> or Integration Procedure?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9226-670A-4F80-B850-7164C0EDA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752" y="2456329"/>
            <a:ext cx="10506635" cy="361277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000" b="0" i="0" dirty="0">
                <a:solidFill>
                  <a:srgbClr val="555555"/>
                </a:solidFill>
                <a:effectLst/>
                <a:latin typeface="Salesforce Sans"/>
              </a:rPr>
              <a:t>Use a single </a:t>
            </a:r>
            <a:r>
              <a:rPr lang="en-US" sz="1000" b="0" i="0" dirty="0" err="1">
                <a:solidFill>
                  <a:srgbClr val="555555"/>
                </a:solidFill>
                <a:effectLst/>
                <a:latin typeface="Salesforce Sans"/>
              </a:rPr>
              <a:t>DataRaptor</a:t>
            </a:r>
            <a:r>
              <a:rPr lang="en-US" sz="1000" b="0" i="0" dirty="0">
                <a:solidFill>
                  <a:srgbClr val="555555"/>
                </a:solidFill>
                <a:effectLst/>
                <a:latin typeface="Salesforce Sans"/>
              </a:rPr>
              <a:t> if: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555555"/>
                </a:solidFill>
                <a:effectLst/>
                <a:latin typeface="Salesforce Sans"/>
              </a:rPr>
              <a:t>You read data from </a:t>
            </a:r>
            <a:r>
              <a:rPr lang="en-US" sz="900" b="0" i="0" dirty="0" err="1">
                <a:solidFill>
                  <a:srgbClr val="555555"/>
                </a:solidFill>
                <a:effectLst/>
                <a:latin typeface="Salesforce Sans"/>
              </a:rPr>
              <a:t>SObjects</a:t>
            </a:r>
            <a:r>
              <a:rPr lang="en-US" sz="900" b="0" i="0" dirty="0">
                <a:solidFill>
                  <a:srgbClr val="555555"/>
                </a:solidFill>
                <a:effectLst/>
                <a:latin typeface="Salesforce Sans"/>
              </a:rPr>
              <a:t> or write data to </a:t>
            </a:r>
            <a:r>
              <a:rPr lang="en-US" sz="900" b="0" i="0" dirty="0" err="1">
                <a:solidFill>
                  <a:srgbClr val="555555"/>
                </a:solidFill>
                <a:effectLst/>
                <a:latin typeface="Salesforce Sans"/>
              </a:rPr>
              <a:t>SObjects</a:t>
            </a:r>
            <a:r>
              <a:rPr lang="en-US" sz="900" b="0" i="0" dirty="0">
                <a:solidFill>
                  <a:srgbClr val="555555"/>
                </a:solidFill>
                <a:effectLst/>
                <a:latin typeface="Salesforce Sans"/>
              </a:rPr>
              <a:t>, but not both.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555555"/>
                </a:solidFill>
                <a:effectLst/>
                <a:latin typeface="Salesforce Sans"/>
              </a:rPr>
              <a:t>The </a:t>
            </a:r>
            <a:r>
              <a:rPr lang="en-US" sz="900" b="0" i="0" dirty="0" err="1">
                <a:solidFill>
                  <a:srgbClr val="555555"/>
                </a:solidFill>
                <a:effectLst/>
                <a:latin typeface="Salesforce Sans"/>
              </a:rPr>
              <a:t>SObjects</a:t>
            </a:r>
            <a:r>
              <a:rPr lang="en-US" sz="900" b="0" i="0" dirty="0">
                <a:solidFill>
                  <a:srgbClr val="555555"/>
                </a:solidFill>
                <a:effectLst/>
                <a:latin typeface="Salesforce Sans"/>
              </a:rPr>
              <a:t> you read from or write to have a defined relationship. For example, Accounts and Contacts have a relationship because a Contact can have an </a:t>
            </a:r>
            <a:r>
              <a:rPr lang="en-US" sz="900" b="0" i="0" dirty="0" err="1">
                <a:solidFill>
                  <a:srgbClr val="555555"/>
                </a:solidFill>
                <a:effectLst/>
                <a:latin typeface="Salesforce Sans"/>
              </a:rPr>
              <a:t>AccountId</a:t>
            </a:r>
            <a:r>
              <a:rPr lang="en-US" sz="900" b="0" i="0" dirty="0">
                <a:solidFill>
                  <a:srgbClr val="555555"/>
                </a:solidFill>
                <a:effectLst/>
                <a:latin typeface="Salesforce Sans"/>
              </a:rPr>
              <a:t> value.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555555"/>
                </a:solidFill>
                <a:effectLst/>
                <a:latin typeface="Salesforce Sans"/>
              </a:rPr>
              <a:t>You only have to work with JSON or XML data. No </a:t>
            </a:r>
            <a:r>
              <a:rPr lang="en-US" sz="900" b="0" i="0" dirty="0" err="1">
                <a:solidFill>
                  <a:srgbClr val="555555"/>
                </a:solidFill>
                <a:effectLst/>
                <a:latin typeface="Salesforce Sans"/>
              </a:rPr>
              <a:t>SObjects</a:t>
            </a:r>
            <a:r>
              <a:rPr lang="en-US" sz="900" b="0" i="0" dirty="0">
                <a:solidFill>
                  <a:srgbClr val="555555"/>
                </a:solidFill>
                <a:effectLst/>
                <a:latin typeface="Salesforce Sans"/>
              </a:rPr>
              <a:t> are involved.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555555"/>
                </a:solidFill>
                <a:effectLst/>
                <a:latin typeface="Salesforce Sans"/>
              </a:rPr>
              <a:t>You can perform any needed filtering, calculation, or reformatting of data values using one or a series of formulas.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555555"/>
                </a:solidFill>
                <a:effectLst/>
                <a:latin typeface="Salesforce Sans"/>
              </a:rPr>
              <a:t>You can make any needed changes to the data structure by mapping input JSON nodes to output JSON nodes.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555555"/>
                </a:solidFill>
                <a:effectLst/>
                <a:latin typeface="Salesforce Sans"/>
              </a:rPr>
              <a:t>You don't read from or write to CSV files, Apex classes, REST APIs, or external objects.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555555"/>
                </a:solidFill>
                <a:effectLst/>
                <a:latin typeface="Salesforce Sans"/>
              </a:rPr>
              <a:t>You don't send email, merge lists, or handle errors.</a:t>
            </a:r>
          </a:p>
          <a:p>
            <a:pPr algn="l"/>
            <a:r>
              <a:rPr lang="en-US" sz="1000" b="0" i="0" dirty="0">
                <a:solidFill>
                  <a:srgbClr val="555555"/>
                </a:solidFill>
                <a:effectLst/>
                <a:latin typeface="Salesforce Sans"/>
              </a:rPr>
              <a:t>Use an Integration Procedure if: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555555"/>
                </a:solidFill>
                <a:effectLst/>
                <a:latin typeface="Salesforce Sans"/>
              </a:rPr>
              <a:t>You must both read from and write to one or more </a:t>
            </a:r>
            <a:r>
              <a:rPr lang="en-US" sz="900" b="0" i="0" dirty="0" err="1">
                <a:solidFill>
                  <a:srgbClr val="555555"/>
                </a:solidFill>
                <a:effectLst/>
                <a:latin typeface="Salesforce Sans"/>
              </a:rPr>
              <a:t>SObjects</a:t>
            </a:r>
            <a:r>
              <a:rPr lang="en-US" sz="900" b="0" i="0" dirty="0">
                <a:solidFill>
                  <a:srgbClr val="555555"/>
                </a:solidFill>
                <a:effectLst/>
                <a:latin typeface="Salesforce Sans"/>
              </a:rPr>
              <a:t>, which means you must call at least two </a:t>
            </a:r>
            <a:r>
              <a:rPr lang="en-US" sz="900" b="0" i="0" dirty="0" err="1">
                <a:solidFill>
                  <a:srgbClr val="555555"/>
                </a:solidFill>
                <a:effectLst/>
                <a:latin typeface="Salesforce Sans"/>
              </a:rPr>
              <a:t>DataRaptors</a:t>
            </a:r>
            <a:r>
              <a:rPr lang="en-US" sz="900" b="0" i="0" dirty="0">
                <a:solidFill>
                  <a:srgbClr val="555555"/>
                </a:solidFill>
                <a:effectLst/>
                <a:latin typeface="Salesforce Sans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555555"/>
                </a:solidFill>
                <a:effectLst/>
                <a:latin typeface="Salesforce Sans"/>
              </a:rPr>
              <a:t>The </a:t>
            </a:r>
            <a:r>
              <a:rPr lang="en-US" sz="900" b="0" i="0" dirty="0" err="1">
                <a:solidFill>
                  <a:srgbClr val="555555"/>
                </a:solidFill>
                <a:effectLst/>
                <a:latin typeface="Salesforce Sans"/>
              </a:rPr>
              <a:t>SObjects</a:t>
            </a:r>
            <a:r>
              <a:rPr lang="en-US" sz="900" b="0" i="0" dirty="0">
                <a:solidFill>
                  <a:srgbClr val="555555"/>
                </a:solidFill>
                <a:effectLst/>
                <a:latin typeface="Salesforce Sans"/>
              </a:rPr>
              <a:t> you read from or write to have no defined relationship.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555555"/>
                </a:solidFill>
                <a:effectLst/>
                <a:latin typeface="Salesforce Sans"/>
              </a:rPr>
              <a:t>Transforming your data can't be done using formulas alone. For example, different conditions determine whether some filtering or calculations are performed at all.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555555"/>
                </a:solidFill>
                <a:effectLst/>
                <a:latin typeface="Salesforce Sans"/>
              </a:rPr>
              <a:t>JSON node mappings aren't straightforward or require a series of steps.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555555"/>
                </a:solidFill>
                <a:effectLst/>
                <a:latin typeface="Salesforce Sans"/>
              </a:rPr>
              <a:t>You read from or write to multiple data source types, such as </a:t>
            </a:r>
            <a:r>
              <a:rPr lang="en-US" sz="900" b="0" i="0" dirty="0" err="1">
                <a:solidFill>
                  <a:srgbClr val="555555"/>
                </a:solidFill>
                <a:effectLst/>
                <a:latin typeface="Salesforce Sans"/>
              </a:rPr>
              <a:t>SObjects</a:t>
            </a:r>
            <a:r>
              <a:rPr lang="en-US" sz="900" b="0" i="0" dirty="0">
                <a:solidFill>
                  <a:srgbClr val="555555"/>
                </a:solidFill>
                <a:effectLst/>
                <a:latin typeface="Salesforce Sans"/>
              </a:rPr>
              <a:t>, CSV files, external objects, Apex classes, or REST APIs.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555555"/>
                </a:solidFill>
                <a:effectLst/>
                <a:latin typeface="Salesforce Sans"/>
              </a:rPr>
              <a:t>You perform actions such as sending emails, merging lists, or handling errors.</a:t>
            </a:r>
          </a:p>
        </p:txBody>
      </p:sp>
    </p:spTree>
    <p:extLst>
      <p:ext uri="{BB962C8B-B14F-4D97-AF65-F5344CB8AC3E}">
        <p14:creationId xmlns:p14="http://schemas.microsoft.com/office/powerpoint/2010/main" val="169597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61E5-63F8-4AB6-99C3-C0140529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Integration Procedure Features Not in OmniScripts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ED39-DE86-4B21-93BA-A57146778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Integration Procedures and OmniScripts have differences and common features. Some important Integration Procedure features aren't present in OmniScripts.</a:t>
            </a:r>
          </a:p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Unlike OmniScripts, Integration Procedures have no end-user UI, run on the server, and can run either synchronously or asynchronously.</a:t>
            </a:r>
          </a:p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Like OmniScripts, Integration Procedures can call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alesforce Sans"/>
              </a:rPr>
              <a:t>DataRaptors</a:t>
            </a: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, Integration Procedures, REST endpoints, and Apex methods. Also, like OmniScripts, Integration Procedures can send emails and DocuSign envelopes and manipulate data using functions and variables.</a:t>
            </a:r>
          </a:p>
        </p:txBody>
      </p:sp>
    </p:spTree>
    <p:extLst>
      <p:ext uri="{BB962C8B-B14F-4D97-AF65-F5344CB8AC3E}">
        <p14:creationId xmlns:p14="http://schemas.microsoft.com/office/powerpoint/2010/main" val="91674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1D44-8F9A-4706-8901-2B84CEAD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Integration Procedure Features Not in OmniScripts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0B15B-1147-4061-9BB7-949C4C260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12" y="2438401"/>
            <a:ext cx="10363200" cy="362174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However, Integration Procedures have some useful features that OmniScripts lack: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Caching of part or all of the Integration Procedure for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Unit testing of entities the Integration Procedure calls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Chainable and queueable chainable settings for avoiding governor limits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Complex list processing and merging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Invocation of Integration Procedures from Apex, REST, Flow, and Scheduled Jobs</a:t>
            </a:r>
          </a:p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Blocks specific to Integration Procedures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Cache Block — Actions within are cached for performance.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If-Else Conditional Block — Actions within have mutually exclusive conditions.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Loop Block — Actions within run one time for each item in a list.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Try-Catch Block — If any action within causes an error, the error is handled, and the Integration Procedure keeps running.</a:t>
            </a:r>
          </a:p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Actions specific to Integration Procedures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Assert Action — Declares an expected result for unit testing.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Batch Action — Runs a Scheduled Job.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Chatter Action — Creates a Chatter post.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List Action — Merges two lists based on matching key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Response Action — Returns data to the entity that called the Integration Procedure.</a:t>
            </a:r>
          </a:p>
        </p:txBody>
      </p:sp>
    </p:spTree>
    <p:extLst>
      <p:ext uri="{BB962C8B-B14F-4D97-AF65-F5344CB8AC3E}">
        <p14:creationId xmlns:p14="http://schemas.microsoft.com/office/powerpoint/2010/main" val="279551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AE9B-60A2-4BC1-BA6F-8764D07B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555555"/>
                </a:solidFill>
                <a:effectLst/>
                <a:latin typeface="Salesforce Sans"/>
              </a:rPr>
              <a:t>Customizable Style Guide for Newport Design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73D67-B2CC-4293-BDC8-297E04E02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0" i="0" dirty="0" err="1">
                <a:solidFill>
                  <a:srgbClr val="555555"/>
                </a:solidFill>
                <a:effectLst/>
                <a:latin typeface="Salesforce Sans"/>
              </a:rPr>
              <a:t>Vlocity's</a:t>
            </a: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 customers have their own set of brand guidelines and design specifications, particularly for customer-facing applications. The Vlocity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alesforce Sans"/>
              </a:rPr>
              <a:t>Omniscript</a:t>
            </a: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 and Cards Designers allow you to choose between two templates: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Salesforce Sans"/>
              </a:rPr>
              <a:t>Lightning: </a:t>
            </a: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This references the Salesforce Lightning Design 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Salesforce Sans"/>
              </a:rPr>
              <a:t>Newport:</a:t>
            </a: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 This references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alesforce Sans"/>
              </a:rPr>
              <a:t>Vlocity's</a:t>
            </a:r>
            <a:r>
              <a:rPr lang="en-US" b="0" i="0" dirty="0">
                <a:solidFill>
                  <a:srgbClr val="555555"/>
                </a:solidFill>
                <a:effectLst/>
                <a:latin typeface="Salesforce Sans"/>
              </a:rPr>
              <a:t> style guide.</a:t>
            </a:r>
          </a:p>
          <a:p>
            <a:r>
              <a:rPr lang="en-US" b="0" dirty="0">
                <a:effectLst/>
                <a:latin typeface="Salesforce Sans"/>
              </a:rPr>
              <a:t>About the Newport Design System</a:t>
            </a:r>
          </a:p>
          <a:p>
            <a:pPr lvl="1"/>
            <a:r>
              <a:rPr lang="en-US" dirty="0">
                <a:effectLst/>
                <a:latin typeface="Salesforce Sans"/>
              </a:rPr>
              <a:t>Newport is the CSS framework that allows customers to re-theme all the Vlocity components in one place. It is intended as a tool for both designers and web developers to easily re-style all the Vlocity components in a single place and generate custom, optimized CSS files that can be used consistently across all components and pages.</a:t>
            </a:r>
          </a:p>
          <a:p>
            <a:pPr lvl="2"/>
            <a:r>
              <a:rPr lang="en-US" dirty="0">
                <a:effectLst/>
                <a:latin typeface="Salesforce Sans"/>
              </a:rPr>
              <a:t>The Newport Design System supports two functions: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alesforce Sans"/>
              </a:rPr>
              <a:t>Provides an out-of-the-box consumer-grade visual style guide.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alesforce Sans"/>
              </a:rPr>
              <a:t>Provides a framework for re-branding and updating Vlocity components globally.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44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66B9-BDC9-458C-8535-F3FC0457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555555"/>
                </a:solidFill>
                <a:effectLst/>
                <a:latin typeface="Salesforce Sans"/>
              </a:rPr>
              <a:t>Callable Implementations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54023E-515B-4F42-9588-9415929A8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3339236"/>
            <a:ext cx="935634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Vlocity Apex classes and the Remote Actions of OmniScripts and Integration Procedures support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Callable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interface.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Although the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VlocityOpenInterface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VlocityOpenInterface2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interfaces enable flexible implementations with a uniform signature,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 reside in the Vlocity managed package and aren't truly Salesforce standards. However, classes that implement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VlocityOpenInterface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or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VlocityOpenInterface2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also implement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176D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Callable 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which is a Salesforce standard.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addition, Remote Actions of OmniScripts and Integration Procedures can invoke any class that implements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Callable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regardless of whether it implements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VlocityOpenInterface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or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VlocityOpenInterface2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 specify the Remote Class, Remote Method, and Additional Input properties in the same way for classes that implement any of these interfaces.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35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EC667E64F3664AA9FF84395B73BBB2" ma:contentTypeVersion="12" ma:contentTypeDescription="Create a new document." ma:contentTypeScope="" ma:versionID="6b12c4ceb98f90cef75c2b4a7241f9ea">
  <xsd:schema xmlns:xsd="http://www.w3.org/2001/XMLSchema" xmlns:xs="http://www.w3.org/2001/XMLSchema" xmlns:p="http://schemas.microsoft.com/office/2006/metadata/properties" xmlns:ns2="11dab2fc-a00f-488b-a519-3911044eea4e" xmlns:ns3="202a9836-ee93-41fb-ba3c-167105785a0d" targetNamespace="http://schemas.microsoft.com/office/2006/metadata/properties" ma:root="true" ma:fieldsID="c1df371a784d1a7c3bc1d50e69810467" ns2:_="" ns3:_="">
    <xsd:import namespace="11dab2fc-a00f-488b-a519-3911044eea4e"/>
    <xsd:import namespace="202a9836-ee93-41fb-ba3c-167105785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ab2fc-a00f-488b-a519-3911044eea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a9836-ee93-41fb-ba3c-167105785a0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756505-aa7f-4bcc-8574-ad9a60508018}" ma:internalName="TaxCatchAll" ma:showField="CatchAllData" ma:web="202a9836-ee93-41fb-ba3c-167105785a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02a9836-ee93-41fb-ba3c-167105785a0d" xsi:nil="true"/>
    <lcf76f155ced4ddcb4097134ff3c332f xmlns="11dab2fc-a00f-488b-a519-3911044eea4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BCAF9EE-7D7F-42C1-9B99-739AA60CB94C}"/>
</file>

<file path=customXml/itemProps2.xml><?xml version="1.0" encoding="utf-8"?>
<ds:datastoreItem xmlns:ds="http://schemas.openxmlformats.org/officeDocument/2006/customXml" ds:itemID="{47374DBD-927E-4F68-A6B4-0F10A912A92E}"/>
</file>

<file path=customXml/itemProps3.xml><?xml version="1.0" encoding="utf-8"?>
<ds:datastoreItem xmlns:ds="http://schemas.openxmlformats.org/officeDocument/2006/customXml" ds:itemID="{0381D555-1493-4663-97AC-4110790A308E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1144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Salesforce Sans</vt:lpstr>
      <vt:lpstr>Organic</vt:lpstr>
      <vt:lpstr>OmniStudio Basics</vt:lpstr>
      <vt:lpstr>OmniScript Basics</vt:lpstr>
      <vt:lpstr>FlexCards Basics</vt:lpstr>
      <vt:lpstr>DataRaptor or Integration Procedure?</vt:lpstr>
      <vt:lpstr>DataRaptor or Integration Procedure?</vt:lpstr>
      <vt:lpstr>Integration Procedure Features Not in OmniScripts</vt:lpstr>
      <vt:lpstr>Integration Procedure Features Not in OmniScripts</vt:lpstr>
      <vt:lpstr>Customizable Style Guide for Newport Design System</vt:lpstr>
      <vt:lpstr>Callable Implementations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OmniStudio Basics</dc:title>
  <dc:creator>Pramod Jana</dc:creator>
  <cp:lastModifiedBy>Pramod Jana</cp:lastModifiedBy>
  <cp:revision>2</cp:revision>
  <dcterms:created xsi:type="dcterms:W3CDTF">2022-03-16T16:24:45Z</dcterms:created>
  <dcterms:modified xsi:type="dcterms:W3CDTF">2022-03-16T16:49:35Z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0x01010025EC667E64F3664AA9FF84395B73BBB2</vt:lpwstr>
  </property>
</Properties>
</file>