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375" r:id="rId16"/>
    <p:sldId id="376" r:id="rId17"/>
    <p:sldId id="377" r:id="rId18"/>
    <p:sldId id="378" r:id="rId19"/>
    <p:sldId id="272" r:id="rId20"/>
    <p:sldId id="380" r:id="rId21"/>
    <p:sldId id="381" r:id="rId22"/>
    <p:sldId id="382" r:id="rId23"/>
    <p:sldId id="383"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8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85" r:id="rId110"/>
    <p:sldId id="358" r:id="rId111"/>
    <p:sldId id="386" r:id="rId112"/>
    <p:sldId id="387" r:id="rId113"/>
    <p:sldId id="388" r:id="rId114"/>
    <p:sldId id="360" r:id="rId115"/>
    <p:sldId id="361" r:id="rId116"/>
    <p:sldId id="389" r:id="rId117"/>
    <p:sldId id="390" r:id="rId118"/>
    <p:sldId id="391" r:id="rId119"/>
    <p:sldId id="392" r:id="rId120"/>
    <p:sldId id="310" r:id="rId121"/>
    <p:sldId id="393" r:id="rId122"/>
    <p:sldId id="363" r:id="rId123"/>
    <p:sldId id="364" r:id="rId124"/>
    <p:sldId id="365" r:id="rId125"/>
    <p:sldId id="366" r:id="rId126"/>
    <p:sldId id="367" r:id="rId127"/>
    <p:sldId id="368" r:id="rId128"/>
    <p:sldId id="369" r:id="rId129"/>
    <p:sldId id="370" r:id="rId130"/>
    <p:sldId id="371" r:id="rId131"/>
    <p:sldId id="372" r:id="rId132"/>
    <p:sldId id="373" r:id="rId133"/>
    <p:sldId id="374" r:id="rId134"/>
    <p:sldId id="265" r:id="rId135"/>
    <p:sldId id="394" r:id="rId136"/>
    <p:sldId id="395" r:id="rId137"/>
    <p:sldId id="396" r:id="rId138"/>
    <p:sldId id="397" r:id="rId139"/>
    <p:sldId id="398" r:id="rId140"/>
    <p:sldId id="399" r:id="rId141"/>
    <p:sldId id="400" r:id="rId142"/>
    <p:sldId id="410" r:id="rId143"/>
    <p:sldId id="402" r:id="rId144"/>
    <p:sldId id="403" r:id="rId145"/>
    <p:sldId id="404" r:id="rId146"/>
    <p:sldId id="411"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85" autoAdjust="0"/>
    <p:restoredTop sz="94660"/>
  </p:normalViewPr>
  <p:slideViewPr>
    <p:cSldViewPr>
      <p:cViewPr varScale="1">
        <p:scale>
          <a:sx n="83" d="100"/>
          <a:sy n="83" d="100"/>
        </p:scale>
        <p:origin x="130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55" Type="http://schemas.openxmlformats.org/officeDocument/2006/relationships/customXml" Target="../customXml/item3.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ustomXml" Target="../customXml/item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customXml" Target="../customXml/item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A171A-CE5F-44F7-8BE4-FC4623D05639}" type="datetimeFigureOut">
              <a:rPr lang="en-IN" smtClean="0"/>
              <a:t>27-04-2022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01A19-D063-47A3-9525-B3C7CF15D498}" type="slidenum">
              <a:rPr lang="en-IN" smtClean="0"/>
              <a:t>‹#›</a:t>
            </a:fld>
            <a:endParaRPr lang="en-IN"/>
          </a:p>
        </p:txBody>
      </p:sp>
    </p:spTree>
    <p:extLst>
      <p:ext uri="{BB962C8B-B14F-4D97-AF65-F5344CB8AC3E}">
        <p14:creationId xmlns:p14="http://schemas.microsoft.com/office/powerpoint/2010/main" val="2876117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E01A19-D063-47A3-9525-B3C7CF15D498}" type="slidenum">
              <a:rPr lang="en-IN" smtClean="0"/>
              <a:t>21</a:t>
            </a:fld>
            <a:endParaRPr lang="en-IN"/>
          </a:p>
        </p:txBody>
      </p:sp>
    </p:spTree>
    <p:extLst>
      <p:ext uri="{BB962C8B-B14F-4D97-AF65-F5344CB8AC3E}">
        <p14:creationId xmlns:p14="http://schemas.microsoft.com/office/powerpoint/2010/main" val="2627724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DAFF6-EDBC-452B-9926-E1BC623A00CB}"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FFF38-434B-4E49-ACF0-9392B1D74C6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DAFF6-EDBC-452B-9926-E1BC623A00CB}"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FFF38-434B-4E49-ACF0-9392B1D74C6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62DAFF6-EDBC-452B-9926-E1BC623A00CB}"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FFF38-434B-4E49-ACF0-9392B1D74C6A}"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DAFF6-EDBC-452B-9926-E1BC623A00CB}"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FFF38-434B-4E49-ACF0-9392B1D74C6A}"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DAFF6-EDBC-452B-9926-E1BC623A00CB}"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2FFF38-434B-4E49-ACF0-9392B1D74C6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62DAFF6-EDBC-452B-9926-E1BC623A00CB}"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2FFF38-434B-4E49-ACF0-9392B1D74C6A}"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DAFF6-EDBC-452B-9926-E1BC623A00CB}"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2FFF38-434B-4E49-ACF0-9392B1D74C6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2DAFF6-EDBC-452B-9926-E1BC623A00CB}"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2FFF38-434B-4E49-ACF0-9392B1D74C6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62DAFF6-EDBC-452B-9926-E1BC623A00CB}"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2FFF38-434B-4E49-ACF0-9392B1D74C6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62DAFF6-EDBC-452B-9926-E1BC623A00CB}"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2FFF38-434B-4E49-ACF0-9392B1D74C6A}"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DAFF6-EDBC-452B-9926-E1BC623A00CB}"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2FFF38-434B-4E49-ACF0-9392B1D74C6A}"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62DAFF6-EDBC-452B-9926-E1BC623A00CB}" type="datetimeFigureOut">
              <a:rPr lang="en-IN" smtClean="0"/>
              <a:t>27-04-2022</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92FFF38-434B-4E49-ACF0-9392B1D74C6A}"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Vlocity Platform Essentials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9109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dirty="0"/>
              <a:t>A Vlocity OmniScript is a way for a human to complete a business process. </a:t>
            </a:r>
          </a:p>
          <a:p>
            <a:pPr fontAlgn="base"/>
            <a:endParaRPr lang="en-US" dirty="0"/>
          </a:p>
          <a:p>
            <a:pPr marL="0" indent="0" fontAlgn="base">
              <a:buNone/>
            </a:pPr>
            <a:r>
              <a:rPr lang="en-US" dirty="0"/>
              <a:t>In each industry, these processes are often complex from a back end standpoint and may require custom coding. For example, a customer may wish to:</a:t>
            </a:r>
          </a:p>
          <a:p>
            <a:pPr lvl="1" fontAlgn="base"/>
            <a:r>
              <a:rPr lang="en-US" dirty="0"/>
              <a:t>View and update their contact information (which is stored in Salesforce)</a:t>
            </a:r>
          </a:p>
          <a:p>
            <a:pPr lvl="1" fontAlgn="base"/>
            <a:r>
              <a:rPr lang="en-US" dirty="0"/>
              <a:t>View their plan (which is stored in a legacy database)</a:t>
            </a:r>
          </a:p>
          <a:p>
            <a:pPr lvl="1" fontAlgn="base"/>
            <a:r>
              <a:rPr lang="en-US" dirty="0"/>
              <a:t>View their bill, choose to pay it, and select a specific way to pay it (in a 3rd-party billing system)</a:t>
            </a:r>
          </a:p>
          <a:p>
            <a:pPr fontAlgn="base"/>
            <a:endParaRPr lang="en-US" dirty="0"/>
          </a:p>
          <a:p>
            <a:pPr marL="0" indent="0" fontAlgn="base">
              <a:buNone/>
            </a:pPr>
            <a:r>
              <a:rPr lang="en-US" dirty="0"/>
              <a:t>With a Vlocity OmniScript, you can configure interactive processes that are easy for people to use, yet have complex functionality occurring behind the scenes.</a:t>
            </a:r>
          </a:p>
        </p:txBody>
      </p:sp>
      <p:sp>
        <p:nvSpPr>
          <p:cNvPr id="3" name="Title 2"/>
          <p:cNvSpPr>
            <a:spLocks noGrp="1"/>
          </p:cNvSpPr>
          <p:nvPr>
            <p:ph type="title"/>
          </p:nvPr>
        </p:nvSpPr>
        <p:spPr/>
        <p:txBody>
          <a:bodyPr>
            <a:normAutofit fontScale="90000"/>
          </a:bodyPr>
          <a:lstStyle/>
          <a:p>
            <a:r>
              <a:rPr lang="en-IN" b="1" dirty="0"/>
              <a:t>Digital Experience Components</a:t>
            </a:r>
            <a:br>
              <a:rPr lang="en-IN" b="1" dirty="0"/>
            </a:br>
            <a:r>
              <a:rPr lang="en-IN" b="1" dirty="0"/>
              <a:t>Vlocity OmniScripts</a:t>
            </a:r>
            <a:endParaRPr lang="en-IN" dirty="0"/>
          </a:p>
        </p:txBody>
      </p:sp>
    </p:spTree>
    <p:extLst>
      <p:ext uri="{BB962C8B-B14F-4D97-AF65-F5344CB8AC3E}">
        <p14:creationId xmlns:p14="http://schemas.microsoft.com/office/powerpoint/2010/main" val="7845163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How do you connect an Interaction Launcher to your Console?</a:t>
            </a:r>
          </a:p>
          <a:p>
            <a:pPr lvl="1"/>
            <a:r>
              <a:rPr lang="en-US" dirty="0"/>
              <a:t>To add the Interaction Launcher as a Utility Item on your Console toolbar, start in </a:t>
            </a:r>
            <a:r>
              <a:rPr lang="en-US" b="1" dirty="0"/>
              <a:t>Setup</a:t>
            </a:r>
            <a:r>
              <a:rPr lang="en-US" dirty="0"/>
              <a:t> and locate the </a:t>
            </a:r>
            <a:r>
              <a:rPr lang="en-US" b="1" dirty="0"/>
              <a:t>App Manager</a:t>
            </a:r>
            <a:r>
              <a:rPr lang="en-US" dirty="0"/>
              <a:t> using Quick Find.</a:t>
            </a:r>
            <a:endParaRPr lang="en-IN" dirty="0"/>
          </a:p>
        </p:txBody>
      </p:sp>
      <p:sp>
        <p:nvSpPr>
          <p:cNvPr id="3" name="Title 2"/>
          <p:cNvSpPr>
            <a:spLocks noGrp="1"/>
          </p:cNvSpPr>
          <p:nvPr>
            <p:ph type="title"/>
          </p:nvPr>
        </p:nvSpPr>
        <p:spPr/>
        <p:txBody>
          <a:bodyPr>
            <a:normAutofit/>
          </a:bodyPr>
          <a:lstStyle/>
          <a:p>
            <a:r>
              <a:rPr lang="en-IN" b="1" dirty="0"/>
              <a:t>4-11 Review Questions</a:t>
            </a:r>
            <a:endParaRPr lang="en-IN" dirty="0"/>
          </a:p>
        </p:txBody>
      </p:sp>
    </p:spTree>
    <p:extLst>
      <p:ext uri="{BB962C8B-B14F-4D97-AF65-F5344CB8AC3E}">
        <p14:creationId xmlns:p14="http://schemas.microsoft.com/office/powerpoint/2010/main" val="10646290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fontAlgn="base">
              <a:buNone/>
            </a:pPr>
            <a:r>
              <a:rPr lang="en-US" dirty="0"/>
              <a:t>There are many workflow and process tools to choose from, including ones native to Salesforce. Here are some of the advantages of Vlocity OmniScript:</a:t>
            </a:r>
          </a:p>
          <a:p>
            <a:pPr lvl="1" fontAlgn="base"/>
            <a:r>
              <a:rPr lang="en-US" dirty="0"/>
              <a:t>Drag and drop with no or low code</a:t>
            </a:r>
          </a:p>
          <a:p>
            <a:pPr lvl="1" fontAlgn="base"/>
            <a:r>
              <a:rPr lang="en-US" dirty="0"/>
              <a:t>Rapid prototyping, with built in troubleshooting tools</a:t>
            </a:r>
          </a:p>
          <a:p>
            <a:pPr lvl="1" fontAlgn="base"/>
            <a:r>
              <a:rPr lang="en-US" dirty="0"/>
              <a:t>Ease of maintenance</a:t>
            </a:r>
          </a:p>
          <a:p>
            <a:pPr lvl="1" fontAlgn="base"/>
            <a:r>
              <a:rPr lang="en-US" dirty="0"/>
              <a:t>Branching capability built in</a:t>
            </a:r>
          </a:p>
          <a:p>
            <a:pPr lvl="1" fontAlgn="base"/>
            <a:r>
              <a:rPr lang="en-US" dirty="0"/>
              <a:t>Integrating data from almost any source</a:t>
            </a:r>
          </a:p>
          <a:p>
            <a:pPr lvl="1" fontAlgn="base"/>
            <a:r>
              <a:rPr lang="en-US" dirty="0"/>
              <a:t>The look and feel (front end) separated from functionality (back end)</a:t>
            </a:r>
          </a:p>
          <a:p>
            <a:endParaRPr lang="en-IN" dirty="0"/>
          </a:p>
        </p:txBody>
      </p:sp>
      <p:sp>
        <p:nvSpPr>
          <p:cNvPr id="3" name="Title 2"/>
          <p:cNvSpPr>
            <a:spLocks noGrp="1"/>
          </p:cNvSpPr>
          <p:nvPr>
            <p:ph type="title"/>
          </p:nvPr>
        </p:nvSpPr>
        <p:spPr/>
        <p:txBody>
          <a:bodyPr/>
          <a:lstStyle/>
          <a:p>
            <a:r>
              <a:rPr lang="en-US" dirty="0"/>
              <a:t>Advantages of Vlocity OmniScript</a:t>
            </a:r>
            <a:endParaRPr lang="en-IN" dirty="0"/>
          </a:p>
        </p:txBody>
      </p:sp>
    </p:spTree>
    <p:extLst>
      <p:ext uri="{BB962C8B-B14F-4D97-AF65-F5344CB8AC3E}">
        <p14:creationId xmlns:p14="http://schemas.microsoft.com/office/powerpoint/2010/main" val="11522830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b="1" dirty="0"/>
              <a:t>Supports two types of custom Lightning web components:</a:t>
            </a:r>
            <a:endParaRPr lang="en-US" dirty="0"/>
          </a:p>
          <a:p>
            <a:pPr lvl="1" fontAlgn="base"/>
            <a:r>
              <a:rPr lang="en-US" dirty="0"/>
              <a:t>Components that extend the </a:t>
            </a:r>
            <a:r>
              <a:rPr lang="en-US" dirty="0" err="1"/>
              <a:t>OmniScriptBaseMixin</a:t>
            </a:r>
            <a:r>
              <a:rPr lang="en-US" dirty="0"/>
              <a:t> component</a:t>
            </a:r>
          </a:p>
          <a:p>
            <a:pPr lvl="1" fontAlgn="base"/>
            <a:r>
              <a:rPr lang="en-US" dirty="0"/>
              <a:t>Standalone components that act independently of an OmniScript</a:t>
            </a:r>
          </a:p>
          <a:p>
            <a:pPr marL="0" indent="0" fontAlgn="base">
              <a:buNone/>
            </a:pPr>
            <a:endParaRPr lang="en-US" b="1" dirty="0"/>
          </a:p>
          <a:p>
            <a:pPr marL="0" indent="0" fontAlgn="base">
              <a:buNone/>
            </a:pPr>
            <a:r>
              <a:rPr lang="en-US" b="1" dirty="0"/>
              <a:t>Element Properties</a:t>
            </a:r>
            <a:endParaRPr lang="en-US" dirty="0"/>
          </a:p>
          <a:p>
            <a:pPr lvl="1" fontAlgn="base"/>
            <a:r>
              <a:rPr lang="en-US" dirty="0"/>
              <a:t>Lightning Web Component Name</a:t>
            </a:r>
          </a:p>
          <a:p>
            <a:pPr lvl="2" fontAlgn="base"/>
            <a:r>
              <a:rPr lang="en-US" dirty="0"/>
              <a:t>Enter the name of the custom component to render it in the Custom LWC element</a:t>
            </a:r>
          </a:p>
          <a:p>
            <a:pPr lvl="1" fontAlgn="base"/>
            <a:r>
              <a:rPr lang="en-US" dirty="0"/>
              <a:t>Standalone LWC</a:t>
            </a:r>
          </a:p>
          <a:p>
            <a:pPr lvl="2" fontAlgn="base"/>
            <a:r>
              <a:rPr lang="en-US" dirty="0"/>
              <a:t>A checkbox that enables the use of a Standalone LWC</a:t>
            </a:r>
          </a:p>
          <a:p>
            <a:pPr lvl="1" fontAlgn="base"/>
            <a:r>
              <a:rPr lang="en-US" dirty="0"/>
              <a:t>Custom Lightning Web Component Properties</a:t>
            </a:r>
          </a:p>
          <a:p>
            <a:pPr lvl="2" fontAlgn="base"/>
            <a:r>
              <a:rPr lang="en-US" dirty="0"/>
              <a:t>Add the name of the property and a value to enable properties defined in a custom component to receive data from the OmniScript</a:t>
            </a:r>
          </a:p>
          <a:p>
            <a:endParaRPr lang="en-IN" dirty="0"/>
          </a:p>
        </p:txBody>
      </p:sp>
      <p:sp>
        <p:nvSpPr>
          <p:cNvPr id="3" name="Title 2"/>
          <p:cNvSpPr>
            <a:spLocks noGrp="1"/>
          </p:cNvSpPr>
          <p:nvPr>
            <p:ph type="title"/>
          </p:nvPr>
        </p:nvSpPr>
        <p:spPr/>
        <p:txBody>
          <a:bodyPr/>
          <a:lstStyle/>
          <a:p>
            <a:r>
              <a:rPr lang="en-IN" b="1" dirty="0"/>
              <a:t>Custom LWC Elements</a:t>
            </a:r>
            <a:endParaRPr lang="en-IN" dirty="0"/>
          </a:p>
        </p:txBody>
      </p:sp>
    </p:spTree>
    <p:extLst>
      <p:ext uri="{BB962C8B-B14F-4D97-AF65-F5344CB8AC3E}">
        <p14:creationId xmlns:p14="http://schemas.microsoft.com/office/powerpoint/2010/main" val="752271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b="1" dirty="0"/>
              <a:t>Set Values</a:t>
            </a:r>
            <a:endParaRPr lang="en-US" dirty="0"/>
          </a:p>
          <a:p>
            <a:pPr lvl="1" fontAlgn="base"/>
            <a:r>
              <a:rPr lang="en-US" dirty="0"/>
              <a:t>Store the ContextId for development and testing</a:t>
            </a:r>
          </a:p>
          <a:p>
            <a:pPr lvl="1" fontAlgn="base"/>
            <a:r>
              <a:rPr lang="en-US" dirty="0"/>
              <a:t>Save element or node values for later comparison to see if they changed</a:t>
            </a:r>
          </a:p>
          <a:p>
            <a:pPr lvl="1" fontAlgn="base"/>
            <a:r>
              <a:rPr lang="en-US" dirty="0"/>
              <a:t>Rename nodes so they can be displayed and edited later</a:t>
            </a:r>
          </a:p>
          <a:p>
            <a:pPr lvl="1" fontAlgn="base"/>
            <a:r>
              <a:rPr lang="en-US" dirty="0"/>
              <a:t>Use cases for the many functions available</a:t>
            </a:r>
          </a:p>
          <a:p>
            <a:endParaRPr lang="en-IN" dirty="0"/>
          </a:p>
        </p:txBody>
      </p:sp>
      <p:sp>
        <p:nvSpPr>
          <p:cNvPr id="3" name="Title 2"/>
          <p:cNvSpPr>
            <a:spLocks noGrp="1"/>
          </p:cNvSpPr>
          <p:nvPr>
            <p:ph type="title"/>
          </p:nvPr>
        </p:nvSpPr>
        <p:spPr/>
        <p:txBody>
          <a:bodyPr/>
          <a:lstStyle/>
          <a:p>
            <a:r>
              <a:rPr lang="en-US" b="1" dirty="0"/>
              <a:t>The Many Uses of Set Values</a:t>
            </a:r>
            <a:endParaRPr lang="en-IN" dirty="0"/>
          </a:p>
        </p:txBody>
      </p:sp>
    </p:spTree>
    <p:extLst>
      <p:ext uri="{BB962C8B-B14F-4D97-AF65-F5344CB8AC3E}">
        <p14:creationId xmlns:p14="http://schemas.microsoft.com/office/powerpoint/2010/main" val="101846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fontAlgn="base">
              <a:buNone/>
            </a:pPr>
            <a:r>
              <a:rPr lang="en-US" dirty="0"/>
              <a:t>When thinking about data, ask questions such as:</a:t>
            </a:r>
          </a:p>
          <a:p>
            <a:pPr lvl="1" fontAlgn="base"/>
            <a:r>
              <a:rPr lang="en-US" dirty="0"/>
              <a:t>Where is the data coming from and being saved to? For example, to Salesforce or an external source?</a:t>
            </a:r>
          </a:p>
          <a:p>
            <a:pPr lvl="1" fontAlgn="base"/>
            <a:r>
              <a:rPr lang="en-US" dirty="0"/>
              <a:t>How complex is the data and how much data is there?</a:t>
            </a:r>
          </a:p>
          <a:p>
            <a:pPr lvl="1" fontAlgn="base"/>
            <a:r>
              <a:rPr lang="en-US" dirty="0"/>
              <a:t>Where is the data processing happening? Some data processing happens on the client side. The main disadvantage of this is slower processing times. When you need fast processing of complex data from external sources, use an Integration Procedure.</a:t>
            </a:r>
          </a:p>
          <a:p>
            <a:endParaRPr lang="en-IN" dirty="0"/>
          </a:p>
        </p:txBody>
      </p:sp>
      <p:sp>
        <p:nvSpPr>
          <p:cNvPr id="3" name="Title 2"/>
          <p:cNvSpPr>
            <a:spLocks noGrp="1"/>
          </p:cNvSpPr>
          <p:nvPr>
            <p:ph type="title"/>
          </p:nvPr>
        </p:nvSpPr>
        <p:spPr/>
        <p:txBody>
          <a:bodyPr/>
          <a:lstStyle/>
          <a:p>
            <a:r>
              <a:rPr lang="en-US" b="1" dirty="0"/>
              <a:t>Data Considerations</a:t>
            </a:r>
            <a:endParaRPr lang="en-IN" dirty="0"/>
          </a:p>
        </p:txBody>
      </p:sp>
    </p:spTree>
    <p:extLst>
      <p:ext uri="{BB962C8B-B14F-4D97-AF65-F5344CB8AC3E}">
        <p14:creationId xmlns:p14="http://schemas.microsoft.com/office/powerpoint/2010/main" val="19341184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fontAlgn="base">
              <a:buNone/>
            </a:pPr>
            <a:r>
              <a:rPr lang="en-US" dirty="0"/>
              <a:t>Vlocity Integration Procedures are declarative, server-side processes that execute multiple actions in a single server call. They are a way to get, save, and manipulate data behind the scenes. </a:t>
            </a:r>
          </a:p>
          <a:p>
            <a:pPr lvl="1" fontAlgn="base"/>
            <a:r>
              <a:rPr lang="en-US" b="1" dirty="0"/>
              <a:t>Declarative:</a:t>
            </a:r>
            <a:r>
              <a:rPr lang="en-US" dirty="0"/>
              <a:t> As with Vlocity OmniScripts, the Integration Procedure Designer uses drag and drop to build the process structure. Similar to OmniScripts, Vlocity Integration Procedures can be versioned. </a:t>
            </a:r>
          </a:p>
          <a:p>
            <a:pPr lvl="1" fontAlgn="base"/>
            <a:r>
              <a:rPr lang="en-US" b="1" dirty="0"/>
              <a:t>Server-side processing:</a:t>
            </a:r>
            <a:r>
              <a:rPr lang="en-US" dirty="0"/>
              <a:t> Enables faster performance, as in most cases, the server is faster than the client at processing data.</a:t>
            </a:r>
          </a:p>
          <a:p>
            <a:pPr lvl="1" fontAlgn="base"/>
            <a:r>
              <a:rPr lang="en-US" b="1" dirty="0"/>
              <a:t>Multiple actions in a single server call:</a:t>
            </a:r>
            <a:r>
              <a:rPr lang="en-US" dirty="0"/>
              <a:t> Prevents round trips to the server. Minimizing client/server calls is beneficial, as more round trips mean slower performance.</a:t>
            </a:r>
          </a:p>
          <a:p>
            <a:endParaRPr lang="en-IN" dirty="0"/>
          </a:p>
        </p:txBody>
      </p:sp>
      <p:sp>
        <p:nvSpPr>
          <p:cNvPr id="3" name="Title 2"/>
          <p:cNvSpPr>
            <a:spLocks noGrp="1"/>
          </p:cNvSpPr>
          <p:nvPr>
            <p:ph type="title"/>
          </p:nvPr>
        </p:nvSpPr>
        <p:spPr/>
        <p:txBody>
          <a:bodyPr>
            <a:normAutofit fontScale="90000"/>
          </a:bodyPr>
          <a:lstStyle/>
          <a:p>
            <a:r>
              <a:rPr lang="en-US" b="1" dirty="0"/>
              <a:t>Vlocity Integration Procedures in a Nutshell</a:t>
            </a:r>
            <a:endParaRPr lang="en-IN" dirty="0"/>
          </a:p>
        </p:txBody>
      </p:sp>
    </p:spTree>
    <p:extLst>
      <p:ext uri="{BB962C8B-B14F-4D97-AF65-F5344CB8AC3E}">
        <p14:creationId xmlns:p14="http://schemas.microsoft.com/office/powerpoint/2010/main" val="12780159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b="1" dirty="0"/>
              <a:t>They handle multiple data sources</a:t>
            </a:r>
          </a:p>
          <a:p>
            <a:pPr lvl="1" fontAlgn="base"/>
            <a:r>
              <a:rPr lang="en-US" dirty="0"/>
              <a:t>They read data from Salesforce, external systems (using REST/API calls), and Apex classes</a:t>
            </a:r>
          </a:p>
          <a:p>
            <a:pPr fontAlgn="base"/>
            <a:endParaRPr lang="en-US" b="1" dirty="0"/>
          </a:p>
          <a:p>
            <a:pPr marL="0" indent="0" fontAlgn="base">
              <a:buNone/>
            </a:pPr>
            <a:r>
              <a:rPr lang="en-US" b="1" dirty="0"/>
              <a:t>They're data sources for multiple technologies</a:t>
            </a:r>
          </a:p>
          <a:p>
            <a:pPr lvl="1" fontAlgn="base"/>
            <a:r>
              <a:rPr lang="en-US" dirty="0"/>
              <a:t>They are called from an OmniScript, from a FlexCard, from an API, and or from Apex code.</a:t>
            </a:r>
          </a:p>
          <a:p>
            <a:pPr fontAlgn="base"/>
            <a:endParaRPr lang="en-US" b="1" dirty="0"/>
          </a:p>
          <a:p>
            <a:pPr marL="0" indent="0" fontAlgn="base">
              <a:buNone/>
            </a:pPr>
            <a:r>
              <a:rPr lang="en-US" b="1" dirty="0"/>
              <a:t>They're portable</a:t>
            </a:r>
          </a:p>
          <a:p>
            <a:pPr lvl="1" fontAlgn="base"/>
            <a:r>
              <a:rPr lang="en-US" dirty="0"/>
              <a:t>This means you build an Integration Procedure once and use it everywhere. </a:t>
            </a:r>
          </a:p>
          <a:p>
            <a:pPr marL="0" indent="0" fontAlgn="base">
              <a:buNone/>
            </a:pPr>
            <a:endParaRPr lang="en-US" dirty="0"/>
          </a:p>
        </p:txBody>
      </p:sp>
      <p:sp>
        <p:nvSpPr>
          <p:cNvPr id="3" name="Title 2"/>
          <p:cNvSpPr>
            <a:spLocks noGrp="1"/>
          </p:cNvSpPr>
          <p:nvPr>
            <p:ph type="title"/>
          </p:nvPr>
        </p:nvSpPr>
        <p:spPr/>
        <p:txBody>
          <a:bodyPr>
            <a:normAutofit fontScale="90000"/>
          </a:bodyPr>
          <a:lstStyle/>
          <a:p>
            <a:r>
              <a:rPr lang="en-US" b="1" dirty="0"/>
              <a:t>What Can Vlocity Integration Procedures Do?</a:t>
            </a:r>
            <a:endParaRPr lang="en-IN" dirty="0"/>
          </a:p>
        </p:txBody>
      </p:sp>
    </p:spTree>
    <p:extLst>
      <p:ext uri="{BB962C8B-B14F-4D97-AF65-F5344CB8AC3E}">
        <p14:creationId xmlns:p14="http://schemas.microsoft.com/office/powerpoint/2010/main" val="29469386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fontAlgn="base">
              <a:buNone/>
            </a:pPr>
            <a:r>
              <a:rPr lang="en-US" b="1" dirty="0"/>
              <a:t>They perform batch processing</a:t>
            </a:r>
          </a:p>
          <a:p>
            <a:pPr lvl="1" fontAlgn="base"/>
            <a:r>
              <a:rPr lang="en-US" dirty="0"/>
              <a:t>They process large amounts of data without causing a Salesforce timeout.</a:t>
            </a:r>
          </a:p>
          <a:p>
            <a:pPr fontAlgn="base"/>
            <a:endParaRPr lang="en-US" b="1" dirty="0"/>
          </a:p>
          <a:p>
            <a:pPr marL="0" indent="0" fontAlgn="base">
              <a:buNone/>
            </a:pPr>
            <a:r>
              <a:rPr lang="en-US" b="1" dirty="0"/>
              <a:t>They only send and receive the data we need</a:t>
            </a:r>
          </a:p>
          <a:p>
            <a:pPr lvl="1" fontAlgn="base"/>
            <a:r>
              <a:rPr lang="en-US" dirty="0"/>
              <a:t>An often-overlooked performance factor is the amount of data being sent between the browser and the server. The Integration Procedure's Response action allows you to trim the data being returned to the browser from the server. This minimizes client/server data transfer, which is a key factor if you're on a slow network or a mobile network.</a:t>
            </a:r>
            <a:endParaRPr lang="en-IN" dirty="0"/>
          </a:p>
        </p:txBody>
      </p:sp>
      <p:sp>
        <p:nvSpPr>
          <p:cNvPr id="3" name="Title 2"/>
          <p:cNvSpPr>
            <a:spLocks noGrp="1"/>
          </p:cNvSpPr>
          <p:nvPr>
            <p:ph type="title"/>
          </p:nvPr>
        </p:nvSpPr>
        <p:spPr/>
        <p:txBody>
          <a:bodyPr>
            <a:normAutofit fontScale="90000"/>
          </a:bodyPr>
          <a:lstStyle/>
          <a:p>
            <a:r>
              <a:rPr lang="en-US" b="1" dirty="0"/>
              <a:t>What Can Vlocity Integration Procedures Do?</a:t>
            </a:r>
            <a:endParaRPr lang="en-IN" dirty="0"/>
          </a:p>
        </p:txBody>
      </p:sp>
    </p:spTree>
    <p:extLst>
      <p:ext uri="{BB962C8B-B14F-4D97-AF65-F5344CB8AC3E}">
        <p14:creationId xmlns:p14="http://schemas.microsoft.com/office/powerpoint/2010/main" val="1192369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dirty="0"/>
              <a:t>Integration procedures are optimal when:</a:t>
            </a:r>
          </a:p>
          <a:p>
            <a:pPr lvl="1" fontAlgn="base"/>
            <a:r>
              <a:rPr lang="en-US" dirty="0"/>
              <a:t>You need to access and transform data from third-party sources</a:t>
            </a:r>
          </a:p>
          <a:p>
            <a:pPr lvl="1" fontAlgn="base"/>
            <a:r>
              <a:rPr lang="en-US" dirty="0"/>
              <a:t>No user interaction is required</a:t>
            </a:r>
          </a:p>
          <a:p>
            <a:pPr lvl="1" fontAlgn="base"/>
            <a:r>
              <a:rPr lang="en-US" dirty="0"/>
              <a:t>Moving the workload from client to server is preferable</a:t>
            </a:r>
          </a:p>
          <a:p>
            <a:pPr fontAlgn="base"/>
            <a:endParaRPr lang="en-US" dirty="0"/>
          </a:p>
          <a:p>
            <a:pPr marL="0" indent="0" fontAlgn="base">
              <a:buNone/>
            </a:pPr>
            <a:r>
              <a:rPr lang="en-US" dirty="0"/>
              <a:t>Vlocity recommends using Vlocity Integration Procedures as much as possible as a data source for optimal flexibility and easier implementation. They give developers a lot more control over the data going back and forth. They also help future proof your application.</a:t>
            </a:r>
          </a:p>
          <a:p>
            <a:endParaRPr lang="en-IN" dirty="0"/>
          </a:p>
        </p:txBody>
      </p:sp>
      <p:sp>
        <p:nvSpPr>
          <p:cNvPr id="3" name="Title 2"/>
          <p:cNvSpPr>
            <a:spLocks noGrp="1"/>
          </p:cNvSpPr>
          <p:nvPr>
            <p:ph type="title"/>
          </p:nvPr>
        </p:nvSpPr>
        <p:spPr/>
        <p:txBody>
          <a:bodyPr>
            <a:normAutofit fontScale="90000"/>
          </a:bodyPr>
          <a:lstStyle/>
          <a:p>
            <a:r>
              <a:rPr lang="en-US" b="1" dirty="0"/>
              <a:t>When and Why Do We Use Vlocity Integration Procedures?</a:t>
            </a:r>
            <a:endParaRPr lang="en-IN" dirty="0"/>
          </a:p>
        </p:txBody>
      </p:sp>
    </p:spTree>
    <p:extLst>
      <p:ext uri="{BB962C8B-B14F-4D97-AF65-F5344CB8AC3E}">
        <p14:creationId xmlns:p14="http://schemas.microsoft.com/office/powerpoint/2010/main" val="8545605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IN" b="1" dirty="0"/>
              <a:t>Improve Performance</a:t>
            </a:r>
          </a:p>
          <a:p>
            <a:pPr lvl="1"/>
            <a:r>
              <a:rPr lang="en-US" dirty="0"/>
              <a:t>The use of integration procedures can greatly improve the performance of Vlocity Cards. They can read data from Salesforce or external systems, and they can be called from an API.</a:t>
            </a:r>
          </a:p>
          <a:p>
            <a:endParaRPr lang="en-IN" b="1" dirty="0"/>
          </a:p>
          <a:p>
            <a:pPr marL="0" indent="0">
              <a:buNone/>
            </a:pPr>
            <a:r>
              <a:rPr lang="en-IN" b="1" dirty="0"/>
              <a:t>Future Proof Your Design</a:t>
            </a:r>
          </a:p>
          <a:p>
            <a:pPr lvl="1" fontAlgn="base"/>
            <a:r>
              <a:rPr lang="en-US" dirty="0"/>
              <a:t>When you use integration procedures for all of your data calls, you can future proof your design. For example, when you design a card, you need some data from the server, but at this point in time you're not quite sure what that data looks like or how to get it. </a:t>
            </a:r>
          </a:p>
          <a:p>
            <a:pPr lvl="2" fontAlgn="base"/>
            <a:r>
              <a:rPr lang="en-US" dirty="0"/>
              <a:t>You can create your integration procedure with stub (dummy) data, and call the integration procedure from the card. You can now move forward in your card design, even if the backend system is not yet ready. </a:t>
            </a:r>
          </a:p>
          <a:p>
            <a:pPr lvl="2" fontAlgn="base"/>
            <a:r>
              <a:rPr lang="en-US" dirty="0"/>
              <a:t>When that backend system becomes ready, you simply change the calls on the integration procedure and you're up and running. You don't have to touch your card framework any longer.</a:t>
            </a:r>
          </a:p>
          <a:p>
            <a:pPr lvl="2" fontAlgn="base"/>
            <a:r>
              <a:rPr lang="en-US" dirty="0"/>
              <a:t>This approach is a good way to separate or segregate the front end from the back end, and it's what the "team" is doing as part of this implementation project scenario.</a:t>
            </a:r>
          </a:p>
          <a:p>
            <a:endParaRPr lang="en-IN" dirty="0"/>
          </a:p>
        </p:txBody>
      </p:sp>
      <p:sp>
        <p:nvSpPr>
          <p:cNvPr id="3" name="Title 2"/>
          <p:cNvSpPr>
            <a:spLocks noGrp="1"/>
          </p:cNvSpPr>
          <p:nvPr>
            <p:ph type="title"/>
          </p:nvPr>
        </p:nvSpPr>
        <p:spPr/>
        <p:txBody>
          <a:bodyPr>
            <a:normAutofit fontScale="90000"/>
          </a:bodyPr>
          <a:lstStyle/>
          <a:p>
            <a:r>
              <a:rPr lang="en-US" b="1" dirty="0"/>
              <a:t>When Do We Use Vlocity Integration Procedures?</a:t>
            </a:r>
            <a:endParaRPr lang="en-IN" dirty="0"/>
          </a:p>
        </p:txBody>
      </p:sp>
    </p:spTree>
    <p:extLst>
      <p:ext uri="{BB962C8B-B14F-4D97-AF65-F5344CB8AC3E}">
        <p14:creationId xmlns:p14="http://schemas.microsoft.com/office/powerpoint/2010/main" val="251152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IN" dirty="0"/>
              <a:t>Salesforce Industries supports the Salesforce Lightning Web Component programming model. Lightning Web Components (LWCs) are Web Components that run inside Salesforce. </a:t>
            </a:r>
          </a:p>
          <a:p>
            <a:pPr fontAlgn="base"/>
            <a:endParaRPr lang="en-IN" dirty="0"/>
          </a:p>
          <a:p>
            <a:pPr marL="0" indent="0" fontAlgn="base">
              <a:buNone/>
            </a:pPr>
            <a:r>
              <a:rPr lang="en-IN" dirty="0"/>
              <a:t>Vlocity Lightning Web Components (LWC) improve the performance of the UI, which is crucial for functionality-rich controls like OmniScripts.</a:t>
            </a:r>
          </a:p>
        </p:txBody>
      </p:sp>
      <p:sp>
        <p:nvSpPr>
          <p:cNvPr id="3" name="Title 2"/>
          <p:cNvSpPr>
            <a:spLocks noGrp="1"/>
          </p:cNvSpPr>
          <p:nvPr>
            <p:ph type="title"/>
          </p:nvPr>
        </p:nvSpPr>
        <p:spPr/>
        <p:txBody>
          <a:bodyPr>
            <a:normAutofit fontScale="90000"/>
          </a:bodyPr>
          <a:lstStyle/>
          <a:p>
            <a:r>
              <a:rPr lang="en-IN" b="1" dirty="0"/>
              <a:t>Digital Experience Components</a:t>
            </a:r>
            <a:br>
              <a:rPr lang="en-IN" b="1" dirty="0"/>
            </a:br>
            <a:r>
              <a:rPr lang="en-IN" b="1" dirty="0"/>
              <a:t>Vlocity Lightning Web Components</a:t>
            </a:r>
            <a:endParaRPr lang="en-IN" dirty="0"/>
          </a:p>
        </p:txBody>
      </p:sp>
    </p:spTree>
    <p:extLst>
      <p:ext uri="{BB962C8B-B14F-4D97-AF65-F5344CB8AC3E}">
        <p14:creationId xmlns:p14="http://schemas.microsoft.com/office/powerpoint/2010/main" val="20932263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833653"/>
          </a:xfrm>
        </p:spPr>
        <p:txBody>
          <a:bodyPr>
            <a:normAutofit fontScale="92500" lnSpcReduction="20000"/>
          </a:bodyPr>
          <a:lstStyle/>
          <a:p>
            <a:pPr marL="0" indent="0" fontAlgn="base">
              <a:buNone/>
            </a:pPr>
            <a:r>
              <a:rPr lang="en-US" dirty="0"/>
              <a:t>Replacing Apex classes with Integration Procedures has several advantages. </a:t>
            </a:r>
          </a:p>
          <a:p>
            <a:pPr lvl="1" fontAlgn="base"/>
            <a:r>
              <a:rPr lang="en-US" dirty="0"/>
              <a:t>Up to 97% less development time</a:t>
            </a:r>
          </a:p>
          <a:p>
            <a:pPr lvl="1" fontAlgn="base"/>
            <a:r>
              <a:rPr lang="en-US" dirty="0"/>
              <a:t>No Apex test code coverage, a time- and cost-saving technical advantage</a:t>
            </a:r>
          </a:p>
          <a:p>
            <a:pPr lvl="1" fontAlgn="base"/>
            <a:r>
              <a:rPr lang="en-US" dirty="0"/>
              <a:t>Much easier to maintain and update</a:t>
            </a:r>
          </a:p>
          <a:p>
            <a:endParaRPr lang="en-IN" dirty="0"/>
          </a:p>
        </p:txBody>
      </p:sp>
      <p:sp>
        <p:nvSpPr>
          <p:cNvPr id="3" name="Title 2"/>
          <p:cNvSpPr>
            <a:spLocks noGrp="1"/>
          </p:cNvSpPr>
          <p:nvPr>
            <p:ph type="title"/>
          </p:nvPr>
        </p:nvSpPr>
        <p:spPr/>
        <p:txBody>
          <a:bodyPr>
            <a:normAutofit fontScale="90000"/>
          </a:bodyPr>
          <a:lstStyle/>
          <a:p>
            <a:r>
              <a:rPr lang="en-US" b="1" dirty="0"/>
              <a:t>Vlocity Integration Procedures and Apex Classes</a:t>
            </a:r>
            <a:endParaRPr lang="en-IN" dirty="0"/>
          </a:p>
        </p:txBody>
      </p:sp>
      <p:pic>
        <p:nvPicPr>
          <p:cNvPr id="1026" name="Picture 2">
            <a:extLst>
              <a:ext uri="{FF2B5EF4-FFF2-40B4-BE49-F238E27FC236}">
                <a16:creationId xmlns:a16="http://schemas.microsoft.com/office/drawing/2014/main" id="{019799AC-969B-412E-A005-72C191B34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146"/>
            <a:ext cx="9144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754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Integration Procedures have elements just as OmniScripts have elements, but the Integration Procedure elements work behind the scenes. There are no elements for user interaction.</a:t>
            </a:r>
          </a:p>
          <a:p>
            <a:pPr fontAlgn="base"/>
            <a:endParaRPr lang="en-US" dirty="0"/>
          </a:p>
          <a:p>
            <a:pPr marL="0" indent="0" fontAlgn="base">
              <a:buNone/>
            </a:pPr>
            <a:r>
              <a:rPr lang="en-US" dirty="0"/>
              <a:t>All the elements are either Groups or Actions type elements.</a:t>
            </a:r>
          </a:p>
          <a:p>
            <a:endParaRPr lang="en-IN" dirty="0"/>
          </a:p>
        </p:txBody>
      </p:sp>
      <p:sp>
        <p:nvSpPr>
          <p:cNvPr id="3" name="Title 2"/>
          <p:cNvSpPr>
            <a:spLocks noGrp="1"/>
          </p:cNvSpPr>
          <p:nvPr>
            <p:ph type="title"/>
          </p:nvPr>
        </p:nvSpPr>
        <p:spPr/>
        <p:txBody>
          <a:bodyPr/>
          <a:lstStyle/>
          <a:p>
            <a:r>
              <a:rPr lang="en-IN" b="1" dirty="0"/>
              <a:t>Integration Procedure Elements</a:t>
            </a:r>
            <a:endParaRPr lang="en-IN" dirty="0"/>
          </a:p>
        </p:txBody>
      </p:sp>
    </p:spTree>
    <p:extLst>
      <p:ext uri="{BB962C8B-B14F-4D97-AF65-F5344CB8AC3E}">
        <p14:creationId xmlns:p14="http://schemas.microsoft.com/office/powerpoint/2010/main" val="6163289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dirty="0"/>
              <a:t>You can run a group of related steps as a unit inside a block. Integration Procedures provide these block types: </a:t>
            </a:r>
          </a:p>
          <a:p>
            <a:pPr lvl="1" fontAlgn="base"/>
            <a:r>
              <a:rPr lang="en-US" b="1" dirty="0"/>
              <a:t>Conditional Block:</a:t>
            </a:r>
            <a:r>
              <a:rPr lang="en-US" dirty="0"/>
              <a:t>  Supports branching workflows, which function like conditional views in an OmniScript. Executes the block if a specified condition is true, or treats the steps within it as a series of mutually exclusive alternatives. This is the most basic block type.</a:t>
            </a:r>
          </a:p>
          <a:p>
            <a:pPr lvl="1" fontAlgn="base"/>
            <a:r>
              <a:rPr lang="en-US" b="1" dirty="0"/>
              <a:t>Cache Block:</a:t>
            </a:r>
            <a:r>
              <a:rPr lang="en-US" dirty="0"/>
              <a:t> Saves the output of the steps within it to a session or org cache for quick retrieval.</a:t>
            </a:r>
          </a:p>
          <a:p>
            <a:pPr lvl="1" fontAlgn="base"/>
            <a:r>
              <a:rPr lang="en-US" b="1" dirty="0"/>
              <a:t>Loop Block:</a:t>
            </a:r>
            <a:r>
              <a:rPr lang="en-US" dirty="0"/>
              <a:t> Repeats the steps within it for each item in an array.</a:t>
            </a:r>
          </a:p>
          <a:p>
            <a:pPr lvl="1" fontAlgn="base"/>
            <a:r>
              <a:rPr lang="en-US" b="1" dirty="0"/>
              <a:t>Try-Catch Block:</a:t>
            </a:r>
            <a:r>
              <a:rPr lang="en-US" dirty="0"/>
              <a:t> Returns specified output or calls an Apex class if a step within it fails.</a:t>
            </a:r>
          </a:p>
          <a:p>
            <a:pPr fontAlgn="base"/>
            <a:endParaRPr lang="en-US" dirty="0"/>
          </a:p>
          <a:p>
            <a:pPr marL="0" indent="0" fontAlgn="base">
              <a:buNone/>
            </a:pPr>
            <a:r>
              <a:rPr lang="en-US" dirty="0"/>
              <a:t>You can nest blocks within other blocks. For example, you can nest a Loop Block within a Try-Catch Block or a Cache Block.</a:t>
            </a:r>
          </a:p>
          <a:p>
            <a:pPr fontAlgn="base"/>
            <a:endParaRPr lang="en-US" dirty="0"/>
          </a:p>
          <a:p>
            <a:pPr marL="0" indent="0" fontAlgn="base">
              <a:buNone/>
            </a:pPr>
            <a:r>
              <a:rPr lang="en-US" dirty="0"/>
              <a:t>All blocks have one property in common: </a:t>
            </a:r>
            <a:r>
              <a:rPr lang="en-US" b="1" dirty="0"/>
              <a:t>Execution Conditional Formula</a:t>
            </a:r>
            <a:r>
              <a:rPr lang="en-US" dirty="0"/>
              <a:t>. If this formula evaluates to true or is not defined, the block is executed. If it evaluates to false, the block is skipped. </a:t>
            </a:r>
          </a:p>
          <a:p>
            <a:endParaRPr lang="en-IN" dirty="0"/>
          </a:p>
        </p:txBody>
      </p:sp>
      <p:sp>
        <p:nvSpPr>
          <p:cNvPr id="3" name="Title 2"/>
          <p:cNvSpPr>
            <a:spLocks noGrp="1"/>
          </p:cNvSpPr>
          <p:nvPr>
            <p:ph type="title"/>
          </p:nvPr>
        </p:nvSpPr>
        <p:spPr/>
        <p:txBody>
          <a:bodyPr/>
          <a:lstStyle/>
          <a:p>
            <a:r>
              <a:rPr lang="en-IN" b="1" dirty="0"/>
              <a:t>Groups</a:t>
            </a:r>
            <a:endParaRPr lang="en-IN" dirty="0"/>
          </a:p>
        </p:txBody>
      </p:sp>
    </p:spTree>
    <p:extLst>
      <p:ext uri="{BB962C8B-B14F-4D97-AF65-F5344CB8AC3E}">
        <p14:creationId xmlns:p14="http://schemas.microsoft.com/office/powerpoint/2010/main" val="1775094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fontAlgn="base">
              <a:buNone/>
            </a:pPr>
            <a:r>
              <a:rPr lang="en-US" dirty="0"/>
              <a:t>There are no elements for user interaction in an Integration Procedure; they all work behind the scenes.</a:t>
            </a:r>
          </a:p>
          <a:p>
            <a:pPr fontAlgn="base"/>
            <a:endParaRPr lang="en-US" dirty="0"/>
          </a:p>
          <a:p>
            <a:pPr marL="0" indent="0" fontAlgn="base">
              <a:buNone/>
            </a:pPr>
            <a:r>
              <a:rPr lang="en-US" dirty="0"/>
              <a:t>The data source determines which element you use, but you should always use a </a:t>
            </a:r>
            <a:r>
              <a:rPr lang="en-US" b="1" dirty="0"/>
              <a:t>Response</a:t>
            </a:r>
            <a:r>
              <a:rPr lang="en-US" dirty="0"/>
              <a:t> </a:t>
            </a:r>
            <a:r>
              <a:rPr lang="en-US" b="1" dirty="0"/>
              <a:t>Action</a:t>
            </a:r>
            <a:r>
              <a:rPr lang="en-US" dirty="0"/>
              <a:t>.</a:t>
            </a:r>
          </a:p>
          <a:p>
            <a:pPr marL="0" indent="0" fontAlgn="base">
              <a:buNone/>
            </a:pPr>
            <a:endParaRPr lang="en-US" b="1" dirty="0"/>
          </a:p>
          <a:p>
            <a:pPr marL="0" indent="0" fontAlgn="base">
              <a:buNone/>
            </a:pPr>
            <a:r>
              <a:rPr lang="en-US" b="1" dirty="0"/>
              <a:t>Response Action Element</a:t>
            </a:r>
            <a:endParaRPr lang="en-US" dirty="0"/>
          </a:p>
          <a:p>
            <a:pPr lvl="1" fontAlgn="base"/>
            <a:r>
              <a:rPr lang="en-US" dirty="0"/>
              <a:t>This action tells the Integration Procedure what data to pass back to the tool that called it. </a:t>
            </a:r>
          </a:p>
          <a:p>
            <a:endParaRPr lang="en-IN" dirty="0"/>
          </a:p>
        </p:txBody>
      </p:sp>
      <p:sp>
        <p:nvSpPr>
          <p:cNvPr id="3" name="Title 2"/>
          <p:cNvSpPr>
            <a:spLocks noGrp="1"/>
          </p:cNvSpPr>
          <p:nvPr>
            <p:ph type="title"/>
          </p:nvPr>
        </p:nvSpPr>
        <p:spPr/>
        <p:txBody>
          <a:bodyPr/>
          <a:lstStyle/>
          <a:p>
            <a:r>
              <a:rPr lang="en-IN" b="1" dirty="0"/>
              <a:t>Actions</a:t>
            </a:r>
            <a:endParaRPr lang="en-IN" dirty="0"/>
          </a:p>
        </p:txBody>
      </p:sp>
    </p:spTree>
    <p:extLst>
      <p:ext uri="{BB962C8B-B14F-4D97-AF65-F5344CB8AC3E}">
        <p14:creationId xmlns:p14="http://schemas.microsoft.com/office/powerpoint/2010/main" val="10599726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dirty="0"/>
              <a:t>In every customer interaction or business process, there's a need to extract data to display it. When the user changes that data or enters new data, it must be saved somewhere too. </a:t>
            </a:r>
          </a:p>
          <a:p>
            <a:pPr fontAlgn="base"/>
            <a:endParaRPr lang="en-US" dirty="0"/>
          </a:p>
          <a:p>
            <a:pPr marL="0" indent="0" fontAlgn="base">
              <a:buNone/>
            </a:pPr>
            <a:r>
              <a:rPr lang="en-US" dirty="0"/>
              <a:t>Vlocity DataRaptor is a configurable service for retrieving, transforming, and updating data. Depending on the DataRaptor type, it's a way to:</a:t>
            </a:r>
          </a:p>
          <a:p>
            <a:pPr lvl="1" fontAlgn="base"/>
            <a:r>
              <a:rPr lang="en-US" dirty="0"/>
              <a:t>Get and transform data from Salesforce </a:t>
            </a:r>
            <a:r>
              <a:rPr lang="en-US" b="1" dirty="0"/>
              <a:t>(DataRaptor Extract)</a:t>
            </a:r>
            <a:endParaRPr lang="en-US" dirty="0"/>
          </a:p>
          <a:p>
            <a:pPr lvl="1" fontAlgn="base"/>
            <a:r>
              <a:rPr lang="en-US" dirty="0"/>
              <a:t>Transform and save data to Salesforce </a:t>
            </a:r>
            <a:r>
              <a:rPr lang="en-US" b="1" dirty="0"/>
              <a:t>(DataRaptor Load)</a:t>
            </a:r>
            <a:endParaRPr lang="en-US" dirty="0"/>
          </a:p>
          <a:p>
            <a:pPr lvl="1" fontAlgn="base"/>
            <a:r>
              <a:rPr lang="en-US" dirty="0"/>
              <a:t>Transform any data </a:t>
            </a:r>
            <a:r>
              <a:rPr lang="en-US" b="1" dirty="0"/>
              <a:t>(DataRaptor Transform)</a:t>
            </a:r>
            <a:endParaRPr lang="en-US" dirty="0"/>
          </a:p>
          <a:p>
            <a:pPr fontAlgn="base"/>
            <a:endParaRPr lang="en-US" dirty="0"/>
          </a:p>
          <a:p>
            <a:pPr marL="0" indent="0" fontAlgn="base">
              <a:buNone/>
            </a:pPr>
            <a:r>
              <a:rPr lang="en-US" dirty="0"/>
              <a:t>DataRaptors supply data to Vlocity OmniScripts and Vlocity Cards from Salesforce, and write updates from Vlocity OmniScripts and Vlocity Cards back to Salesforce. They typically do this via Vlocity Integration Procedures.</a:t>
            </a:r>
          </a:p>
          <a:p>
            <a:endParaRPr lang="en-IN" dirty="0"/>
          </a:p>
        </p:txBody>
      </p:sp>
      <p:sp>
        <p:nvSpPr>
          <p:cNvPr id="3" name="Title 2"/>
          <p:cNvSpPr>
            <a:spLocks noGrp="1"/>
          </p:cNvSpPr>
          <p:nvPr>
            <p:ph type="title"/>
          </p:nvPr>
        </p:nvSpPr>
        <p:spPr/>
        <p:txBody>
          <a:bodyPr/>
          <a:lstStyle/>
          <a:p>
            <a:r>
              <a:rPr lang="en-US" b="1" dirty="0"/>
              <a:t>Vlocity DataRaptors in a Nutshell</a:t>
            </a:r>
            <a:endParaRPr lang="en-IN" dirty="0"/>
          </a:p>
        </p:txBody>
      </p:sp>
    </p:spTree>
    <p:extLst>
      <p:ext uri="{BB962C8B-B14F-4D97-AF65-F5344CB8AC3E}">
        <p14:creationId xmlns:p14="http://schemas.microsoft.com/office/powerpoint/2010/main" val="8280779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dirty="0"/>
              <a:t>Here's an example of the data flow:</a:t>
            </a:r>
          </a:p>
          <a:p>
            <a:pPr marL="0" indent="0" fontAlgn="base">
              <a:buNone/>
            </a:pPr>
            <a:endParaRPr lang="en-US" b="1" dirty="0"/>
          </a:p>
          <a:p>
            <a:pPr marL="0" indent="0" fontAlgn="base">
              <a:buNone/>
            </a:pPr>
            <a:r>
              <a:rPr lang="en-US" b="1" dirty="0"/>
              <a:t>Get Data</a:t>
            </a:r>
          </a:p>
          <a:p>
            <a:pPr lvl="1" fontAlgn="base"/>
            <a:r>
              <a:rPr lang="en-US" dirty="0"/>
              <a:t>OmniScript calls a DataRaptor Extract (via an Integration Procedure) to read data from Salesforce. For example, the Edit Account OmniScripts needs to display data such as the account name, phone number, and website.</a:t>
            </a:r>
          </a:p>
          <a:p>
            <a:pPr marL="0" indent="0" fontAlgn="base">
              <a:buNone/>
            </a:pPr>
            <a:endParaRPr lang="en-US" b="1" dirty="0"/>
          </a:p>
          <a:p>
            <a:pPr marL="0" indent="0" fontAlgn="base">
              <a:buNone/>
            </a:pPr>
            <a:r>
              <a:rPr lang="en-US" b="1" dirty="0"/>
              <a:t>Manipulate Data</a:t>
            </a:r>
          </a:p>
          <a:p>
            <a:pPr lvl="1" fontAlgn="base"/>
            <a:r>
              <a:rPr lang="en-US" dirty="0"/>
              <a:t>OmniScript interacts with user to capture changed and new data. For example, an agent changes the account phone number.</a:t>
            </a:r>
          </a:p>
          <a:p>
            <a:pPr marL="0" indent="0" fontAlgn="base">
              <a:buNone/>
            </a:pPr>
            <a:endParaRPr lang="en-US" b="1" dirty="0"/>
          </a:p>
          <a:p>
            <a:pPr marL="0" indent="0" fontAlgn="base">
              <a:buNone/>
            </a:pPr>
            <a:r>
              <a:rPr lang="en-US" b="1" dirty="0"/>
              <a:t>Save Data</a:t>
            </a:r>
          </a:p>
          <a:p>
            <a:pPr lvl="1" fontAlgn="base"/>
            <a:r>
              <a:rPr lang="en-US" dirty="0"/>
              <a:t>OmniScript calls a DataRaptor Load (via an Integration Procedure) to write data back to Salesforce. For example, the updated account number is saved back to the Account record.</a:t>
            </a:r>
          </a:p>
          <a:p>
            <a:endParaRPr lang="en-IN" dirty="0"/>
          </a:p>
        </p:txBody>
      </p:sp>
      <p:sp>
        <p:nvSpPr>
          <p:cNvPr id="3" name="Title 2"/>
          <p:cNvSpPr>
            <a:spLocks noGrp="1"/>
          </p:cNvSpPr>
          <p:nvPr>
            <p:ph type="title"/>
          </p:nvPr>
        </p:nvSpPr>
        <p:spPr/>
        <p:txBody>
          <a:bodyPr/>
          <a:lstStyle/>
          <a:p>
            <a:r>
              <a:rPr lang="en-US" b="1" dirty="0"/>
              <a:t>Vlocity DataRaptors in a Nutshell</a:t>
            </a:r>
            <a:endParaRPr lang="en-IN" dirty="0"/>
          </a:p>
        </p:txBody>
      </p:sp>
    </p:spTree>
    <p:extLst>
      <p:ext uri="{BB962C8B-B14F-4D97-AF65-F5344CB8AC3E}">
        <p14:creationId xmlns:p14="http://schemas.microsoft.com/office/powerpoint/2010/main" val="9588404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b="1" dirty="0"/>
              <a:t>Vlocity DataRaptor Types</a:t>
            </a:r>
            <a:endParaRPr lang="en-IN" dirty="0"/>
          </a:p>
        </p:txBody>
      </p:sp>
      <p:pic>
        <p:nvPicPr>
          <p:cNvPr id="1026" name="Picture 2" descr="https://vlocity-university.litmos.com/cloudmedia/87873/scorm/6629058_10/scormcontent/assets/F0si2_JG4zTXjG8Q_rSSzQlR9rE0oo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639050" cy="394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993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b="1" dirty="0"/>
              <a:t>DataRaptor Extracts (Standard and Turbo)</a:t>
            </a:r>
          </a:p>
          <a:p>
            <a:pPr lvl="1" fontAlgn="base"/>
            <a:r>
              <a:rPr lang="en-US" b="1" dirty="0"/>
              <a:t>DataRaptor Extracts (Standard)</a:t>
            </a:r>
            <a:endParaRPr lang="en-US" dirty="0"/>
          </a:p>
          <a:p>
            <a:pPr lvl="2" fontAlgn="base"/>
            <a:r>
              <a:rPr lang="en-US" dirty="0"/>
              <a:t>DataRaptor Extracts read Salesforce data and return results in JSON, XML, or custom formats via complex field mappings. </a:t>
            </a:r>
          </a:p>
          <a:p>
            <a:pPr lvl="2" fontAlgn="base"/>
            <a:r>
              <a:rPr lang="en-US" dirty="0"/>
              <a:t>We typically use DataRaptor Extracts to provide Vlocity OmniScripts and Cards with the data they require. Formulas are supported. </a:t>
            </a:r>
            <a:br>
              <a:rPr lang="en-US" dirty="0"/>
            </a:br>
            <a:endParaRPr lang="en-US" dirty="0"/>
          </a:p>
          <a:p>
            <a:pPr lvl="1" fontAlgn="base"/>
            <a:r>
              <a:rPr lang="en-US" b="1" dirty="0"/>
              <a:t>DataRaptor Turbo Extracts</a:t>
            </a:r>
            <a:endParaRPr lang="en-US" dirty="0"/>
          </a:p>
          <a:p>
            <a:pPr lvl="2" fontAlgn="base"/>
            <a:r>
              <a:rPr lang="en-US" dirty="0"/>
              <a:t>Vlocity has recently added a new type of DataRaptor called a DataRaptor Turbo Extract. This DataRaptor retrieves and filters data from a single Salesforce object type. </a:t>
            </a:r>
          </a:p>
          <a:p>
            <a:pPr lvl="2" fontAlgn="base"/>
            <a:r>
              <a:rPr lang="en-US" dirty="0"/>
              <a:t>An example of when to use it is to retrieve contacts for an account (having a specified Id).</a:t>
            </a:r>
          </a:p>
          <a:p>
            <a:pPr lvl="2" fontAlgn="base"/>
            <a:r>
              <a:rPr lang="en-US" dirty="0"/>
              <a:t>Unlike a standard DataRaptor Extract, a DataRaptor Turbo Extract doesn't support formulas or complex field mappings. It has two advantages over a standard DataRaptor Extract:</a:t>
            </a:r>
          </a:p>
          <a:p>
            <a:pPr lvl="3" fontAlgn="base"/>
            <a:r>
              <a:rPr lang="en-US" dirty="0"/>
              <a:t>Simpler configuration</a:t>
            </a:r>
          </a:p>
          <a:p>
            <a:pPr lvl="3" fontAlgn="base"/>
            <a:r>
              <a:rPr lang="en-US" dirty="0"/>
              <a:t>Better performance at runtime</a:t>
            </a:r>
          </a:p>
          <a:p>
            <a:endParaRPr lang="en-IN" dirty="0"/>
          </a:p>
        </p:txBody>
      </p:sp>
      <p:sp>
        <p:nvSpPr>
          <p:cNvPr id="3" name="Title 2"/>
          <p:cNvSpPr>
            <a:spLocks noGrp="1"/>
          </p:cNvSpPr>
          <p:nvPr>
            <p:ph type="title"/>
          </p:nvPr>
        </p:nvSpPr>
        <p:spPr/>
        <p:txBody>
          <a:bodyPr/>
          <a:lstStyle/>
          <a:p>
            <a:r>
              <a:rPr lang="en-IN" b="1" dirty="0"/>
              <a:t>Vlocity DataRaptor Types</a:t>
            </a:r>
            <a:endParaRPr lang="en-IN" dirty="0"/>
          </a:p>
        </p:txBody>
      </p:sp>
    </p:spTree>
    <p:extLst>
      <p:ext uri="{BB962C8B-B14F-4D97-AF65-F5344CB8AC3E}">
        <p14:creationId xmlns:p14="http://schemas.microsoft.com/office/powerpoint/2010/main" val="21287491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IN" b="1" dirty="0"/>
              <a:t>DataRaptor Transforms</a:t>
            </a:r>
          </a:p>
          <a:p>
            <a:pPr lvl="1" fontAlgn="base"/>
            <a:r>
              <a:rPr lang="en-IN" dirty="0"/>
              <a:t>DataRaptor Transforms can do the following:</a:t>
            </a:r>
          </a:p>
          <a:p>
            <a:pPr lvl="2" fontAlgn="base"/>
            <a:r>
              <a:rPr lang="en-IN" dirty="0"/>
              <a:t>Convert JSON input to XML output, and vice versa</a:t>
            </a:r>
          </a:p>
          <a:p>
            <a:pPr lvl="2" fontAlgn="base"/>
            <a:r>
              <a:rPr lang="en-IN" dirty="0"/>
              <a:t>Restructure input data and rename fields</a:t>
            </a:r>
          </a:p>
          <a:p>
            <a:pPr lvl="2" fontAlgn="base"/>
            <a:r>
              <a:rPr lang="en-IN" dirty="0"/>
              <a:t>Substitute values in fields (all DataRaptors can substitute values)</a:t>
            </a:r>
          </a:p>
          <a:p>
            <a:pPr lvl="2" fontAlgn="base"/>
            <a:r>
              <a:rPr lang="en-IN" dirty="0"/>
              <a:t>Convert data to PDF, DocuSign, or Document Template format</a:t>
            </a:r>
          </a:p>
          <a:p>
            <a:pPr lvl="2" fontAlgn="base"/>
            <a:endParaRPr lang="en-IN" dirty="0"/>
          </a:p>
          <a:p>
            <a:pPr lvl="2" fontAlgn="base"/>
            <a:r>
              <a:rPr lang="en-IN" dirty="0"/>
              <a:t>Examples of when we use DataRaptor Transforms</a:t>
            </a:r>
            <a:r>
              <a:rPr lang="en-IN" b="1" dirty="0"/>
              <a:t> </a:t>
            </a:r>
            <a:r>
              <a:rPr lang="en-IN" dirty="0"/>
              <a:t>are:</a:t>
            </a:r>
          </a:p>
          <a:p>
            <a:pPr lvl="3" fontAlgn="base"/>
            <a:r>
              <a:rPr lang="en-IN" dirty="0"/>
              <a:t>When an OmniScript must populate a DocuSign template</a:t>
            </a:r>
          </a:p>
          <a:p>
            <a:pPr lvl="3" fontAlgn="base"/>
            <a:r>
              <a:rPr lang="en-IN" dirty="0"/>
              <a:t>When an OmniScript must fill fields in a PDF document</a:t>
            </a:r>
          </a:p>
          <a:p>
            <a:endParaRPr lang="en-IN" dirty="0"/>
          </a:p>
        </p:txBody>
      </p:sp>
      <p:sp>
        <p:nvSpPr>
          <p:cNvPr id="3" name="Title 2"/>
          <p:cNvSpPr>
            <a:spLocks noGrp="1"/>
          </p:cNvSpPr>
          <p:nvPr>
            <p:ph type="title"/>
          </p:nvPr>
        </p:nvSpPr>
        <p:spPr/>
        <p:txBody>
          <a:bodyPr/>
          <a:lstStyle/>
          <a:p>
            <a:r>
              <a:rPr lang="en-IN" b="1" dirty="0"/>
              <a:t>Vlocity DataRaptor Types</a:t>
            </a:r>
            <a:endParaRPr lang="en-IN" dirty="0"/>
          </a:p>
        </p:txBody>
      </p:sp>
    </p:spTree>
    <p:extLst>
      <p:ext uri="{BB962C8B-B14F-4D97-AF65-F5344CB8AC3E}">
        <p14:creationId xmlns:p14="http://schemas.microsoft.com/office/powerpoint/2010/main" val="20324155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0" indent="0" fontAlgn="base">
              <a:buNone/>
            </a:pPr>
            <a:r>
              <a:rPr lang="en-IN" b="1" dirty="0"/>
              <a:t>DataRaptor Loads</a:t>
            </a:r>
          </a:p>
          <a:p>
            <a:pPr lvl="1" fontAlgn="base"/>
            <a:r>
              <a:rPr lang="en-US" dirty="0"/>
              <a:t>DataRaptor Loads write data to Salesforce objects from JSON or XML input. A DataRaptor Load can update records with changed data and also create new records at the same time.</a:t>
            </a:r>
          </a:p>
          <a:p>
            <a:pPr lvl="1" fontAlgn="base"/>
            <a:r>
              <a:rPr lang="en-US" dirty="0"/>
              <a:t>To modify the input data, we can define formulas, transform values, and change the output data type. </a:t>
            </a:r>
          </a:p>
          <a:p>
            <a:pPr lvl="1" fontAlgn="base"/>
            <a:r>
              <a:rPr lang="en-US" dirty="0"/>
              <a:t>To specify how the resulting data is to written to Salesforce objects, we map fields from the output JSON to fields in Salesforce objects. The DataRaptor Load applies its mappings and formulas to the input data to create the output data, then loads the output data into Salesforce objects according to the mappings.</a:t>
            </a:r>
          </a:p>
          <a:p>
            <a:pPr marL="301943" lvl="1" indent="0" fontAlgn="base">
              <a:buNone/>
            </a:pPr>
            <a:endParaRPr lang="en-US" dirty="0"/>
          </a:p>
          <a:p>
            <a:pPr lvl="1" fontAlgn="base"/>
            <a:r>
              <a:rPr lang="en-US" dirty="0"/>
              <a:t>Examples of when we use DataRaptor Loads are:</a:t>
            </a:r>
          </a:p>
          <a:p>
            <a:pPr lvl="2" fontAlgn="base"/>
            <a:r>
              <a:rPr lang="en-US" dirty="0"/>
              <a:t>Creating a Contact and Using a Formula</a:t>
            </a:r>
            <a:br>
              <a:rPr lang="en-US" dirty="0"/>
            </a:br>
            <a:r>
              <a:rPr lang="en-US" dirty="0"/>
              <a:t>A DataRaptor Load creates a new contact record in the Salesforce Contact object. A formula checks whether the contact is over 18 years old: if so, a custom Authorized field is set to true.</a:t>
            </a:r>
          </a:p>
          <a:p>
            <a:pPr lvl="2" fontAlgn="base"/>
            <a:r>
              <a:rPr lang="en-US" dirty="0"/>
              <a:t>Creating a Contact for an Existing Account</a:t>
            </a:r>
            <a:br>
              <a:rPr lang="en-US" dirty="0"/>
            </a:br>
            <a:r>
              <a:rPr lang="en-US" dirty="0"/>
              <a:t>A DataRaptor Load creates a record in the Salesforce Contact object. A link to an Account object record with a specific Id ensures that the new Contact is related to that Account.</a:t>
            </a:r>
          </a:p>
        </p:txBody>
      </p:sp>
      <p:sp>
        <p:nvSpPr>
          <p:cNvPr id="3" name="Title 2"/>
          <p:cNvSpPr>
            <a:spLocks noGrp="1"/>
          </p:cNvSpPr>
          <p:nvPr>
            <p:ph type="title"/>
          </p:nvPr>
        </p:nvSpPr>
        <p:spPr/>
        <p:txBody>
          <a:bodyPr/>
          <a:lstStyle/>
          <a:p>
            <a:r>
              <a:rPr lang="en-IN" b="1" dirty="0"/>
              <a:t>Vlocity DataRaptor Types</a:t>
            </a:r>
            <a:endParaRPr lang="en-IN" dirty="0"/>
          </a:p>
        </p:txBody>
      </p:sp>
    </p:spTree>
    <p:extLst>
      <p:ext uri="{BB962C8B-B14F-4D97-AF65-F5344CB8AC3E}">
        <p14:creationId xmlns:p14="http://schemas.microsoft.com/office/powerpoint/2010/main" val="79062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dirty="0"/>
              <a:t>Vlocity DataRaptor is a declarative Extract, Transform &amp; Load tool that runs natively on the Salesforce platform. It's a way to access Salesforce data without coding.</a:t>
            </a:r>
          </a:p>
          <a:p>
            <a:pPr fontAlgn="base"/>
            <a:endParaRPr lang="en-US" dirty="0"/>
          </a:p>
          <a:p>
            <a:pPr marL="0" indent="0" fontAlgn="base">
              <a:buNone/>
            </a:pPr>
            <a:r>
              <a:rPr lang="en-US" dirty="0"/>
              <a:t>You can:</a:t>
            </a:r>
          </a:p>
          <a:p>
            <a:pPr lvl="1" fontAlgn="base"/>
            <a:r>
              <a:rPr lang="en-US" dirty="0"/>
              <a:t>Get and transform data from Salesforce </a:t>
            </a:r>
            <a:r>
              <a:rPr lang="en-US" b="1" dirty="0"/>
              <a:t>(DataRaptor Extract)</a:t>
            </a:r>
            <a:endParaRPr lang="en-US" dirty="0"/>
          </a:p>
          <a:p>
            <a:pPr lvl="1" fontAlgn="base"/>
            <a:r>
              <a:rPr lang="en-US" dirty="0"/>
              <a:t>Transform and save data to Salesforce </a:t>
            </a:r>
            <a:r>
              <a:rPr lang="en-US" b="1" dirty="0"/>
              <a:t>(DataRaptor Load)</a:t>
            </a:r>
            <a:endParaRPr lang="en-US" dirty="0"/>
          </a:p>
          <a:p>
            <a:pPr lvl="1" fontAlgn="base"/>
            <a:r>
              <a:rPr lang="en-US" dirty="0"/>
              <a:t>Transform any data </a:t>
            </a:r>
            <a:r>
              <a:rPr lang="en-US" b="1" dirty="0"/>
              <a:t>(DataRaptor Transform)</a:t>
            </a:r>
            <a:endParaRPr lang="en-US" dirty="0"/>
          </a:p>
          <a:p>
            <a:endParaRPr lang="en-IN" dirty="0"/>
          </a:p>
        </p:txBody>
      </p:sp>
      <p:sp>
        <p:nvSpPr>
          <p:cNvPr id="3" name="Title 2"/>
          <p:cNvSpPr>
            <a:spLocks noGrp="1"/>
          </p:cNvSpPr>
          <p:nvPr>
            <p:ph type="title"/>
          </p:nvPr>
        </p:nvSpPr>
        <p:spPr/>
        <p:txBody>
          <a:bodyPr>
            <a:normAutofit fontScale="90000"/>
          </a:bodyPr>
          <a:lstStyle/>
          <a:p>
            <a:pPr fontAlgn="base"/>
            <a:r>
              <a:rPr lang="en-IN" b="1" dirty="0"/>
              <a:t>Service Management Components</a:t>
            </a:r>
            <a:br>
              <a:rPr lang="en-IN" b="1" dirty="0"/>
            </a:br>
            <a:r>
              <a:rPr lang="en-IN" b="1" dirty="0"/>
              <a:t>DataRaptor</a:t>
            </a:r>
            <a:endParaRPr lang="en-IN" dirty="0"/>
          </a:p>
        </p:txBody>
      </p:sp>
    </p:spTree>
    <p:extLst>
      <p:ext uri="{BB962C8B-B14F-4D97-AF65-F5344CB8AC3E}">
        <p14:creationId xmlns:p14="http://schemas.microsoft.com/office/powerpoint/2010/main" val="27011057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b="1" dirty="0"/>
              <a:t>Formulas</a:t>
            </a:r>
          </a:p>
          <a:p>
            <a:pPr lvl="1" fontAlgn="base"/>
            <a:r>
              <a:rPr lang="en-US" dirty="0"/>
              <a:t>You can use formulas in DataRaptors. A DataRaptor Formula element can contain a formula to:</a:t>
            </a:r>
          </a:p>
          <a:p>
            <a:pPr lvl="1" fontAlgn="base"/>
            <a:r>
              <a:rPr lang="en-US" dirty="0"/>
              <a:t>Perform mathematical operations on numbers.</a:t>
            </a:r>
          </a:p>
          <a:p>
            <a:pPr lvl="1" fontAlgn="base"/>
            <a:r>
              <a:rPr lang="en-US" dirty="0"/>
              <a:t>String together (concatenate) text by using algebraic operators like = + - * / &lt; &gt; and ^.</a:t>
            </a:r>
          </a:p>
          <a:p>
            <a:endParaRPr lang="en-IN" dirty="0"/>
          </a:p>
        </p:txBody>
      </p:sp>
      <p:sp>
        <p:nvSpPr>
          <p:cNvPr id="3" name="Title 2"/>
          <p:cNvSpPr>
            <a:spLocks noGrp="1"/>
          </p:cNvSpPr>
          <p:nvPr>
            <p:ph type="title"/>
          </p:nvPr>
        </p:nvSpPr>
        <p:spPr/>
        <p:txBody>
          <a:bodyPr/>
          <a:lstStyle/>
          <a:p>
            <a:r>
              <a:rPr lang="en-IN" b="1" dirty="0"/>
              <a:t>Formulas and Functions</a:t>
            </a:r>
            <a:endParaRPr lang="en-IN" dirty="0"/>
          </a:p>
        </p:txBody>
      </p:sp>
    </p:spTree>
    <p:extLst>
      <p:ext uri="{BB962C8B-B14F-4D97-AF65-F5344CB8AC3E}">
        <p14:creationId xmlns:p14="http://schemas.microsoft.com/office/powerpoint/2010/main" val="6331628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b="1" dirty="0"/>
              <a:t>Functions</a:t>
            </a:r>
          </a:p>
          <a:p>
            <a:pPr lvl="1" fontAlgn="base"/>
            <a:r>
              <a:rPr lang="en-US" dirty="0"/>
              <a:t>A function is an equation you can use for operations to:</a:t>
            </a:r>
          </a:p>
          <a:p>
            <a:pPr lvl="1" fontAlgn="base"/>
            <a:r>
              <a:rPr lang="en-US" dirty="0"/>
              <a:t>Manipulate data about date and time</a:t>
            </a:r>
          </a:p>
          <a:p>
            <a:pPr lvl="1" fontAlgn="base"/>
            <a:r>
              <a:rPr lang="en-US" dirty="0"/>
              <a:t>String text together</a:t>
            </a:r>
          </a:p>
          <a:p>
            <a:pPr lvl="1" fontAlgn="base"/>
            <a:r>
              <a:rPr lang="en-US" dirty="0"/>
              <a:t>Determine a result based on logic</a:t>
            </a:r>
          </a:p>
          <a:p>
            <a:pPr lvl="1" fontAlgn="base"/>
            <a:r>
              <a:rPr lang="en-US" dirty="0"/>
              <a:t>Perform mathematical operations</a:t>
            </a:r>
          </a:p>
          <a:p>
            <a:pPr lvl="1" fontAlgn="base"/>
            <a:r>
              <a:rPr lang="en-US" dirty="0"/>
              <a:t>Here are the types of functions available:</a:t>
            </a:r>
          </a:p>
          <a:p>
            <a:pPr lvl="2" fontAlgn="base"/>
            <a:r>
              <a:rPr lang="en-US" b="1" dirty="0"/>
              <a:t>Numerical:</a:t>
            </a:r>
            <a:r>
              <a:rPr lang="en-US" dirty="0"/>
              <a:t> +, -, *, /, ^, ROUND</a:t>
            </a:r>
          </a:p>
          <a:p>
            <a:pPr lvl="2" fontAlgn="base"/>
            <a:r>
              <a:rPr lang="en-US" b="1" dirty="0"/>
              <a:t>Aggregate: </a:t>
            </a:r>
            <a:r>
              <a:rPr lang="en-US" dirty="0"/>
              <a:t>SUM, AVG, MAX, and MIN </a:t>
            </a:r>
          </a:p>
          <a:p>
            <a:pPr lvl="2" fontAlgn="base"/>
            <a:r>
              <a:rPr lang="en-US" b="1" dirty="0"/>
              <a:t>Logical:</a:t>
            </a:r>
            <a:r>
              <a:rPr lang="en-US" dirty="0"/>
              <a:t> OR, AND </a:t>
            </a:r>
            <a:r>
              <a:rPr lang="en-US" dirty="0" err="1"/>
              <a:t>and</a:t>
            </a:r>
            <a:r>
              <a:rPr lang="en-US" dirty="0"/>
              <a:t> IF.</a:t>
            </a:r>
            <a:br>
              <a:rPr lang="en-US" dirty="0"/>
            </a:br>
            <a:r>
              <a:rPr lang="en-US" i="1" dirty="0"/>
              <a:t>Example: </a:t>
            </a:r>
            <a:r>
              <a:rPr lang="en-US" dirty="0"/>
              <a:t>If the customer's age is less than 18 years old, return a value of "Minor". Otherwise, return a value of "Adult". To make this functionality work, the function would be: IF(AGE&lt;18, "Minor", "Adult").</a:t>
            </a:r>
          </a:p>
          <a:p>
            <a:pPr lvl="2" fontAlgn="base"/>
            <a:r>
              <a:rPr lang="en-US" b="1" dirty="0"/>
              <a:t>String:</a:t>
            </a:r>
            <a:r>
              <a:rPr lang="en-US" dirty="0"/>
              <a:t> Concatenate</a:t>
            </a:r>
            <a:br>
              <a:rPr lang="en-US" dirty="0"/>
            </a:br>
            <a:r>
              <a:rPr lang="en-US" i="1" dirty="0"/>
              <a:t>Example: </a:t>
            </a:r>
            <a:r>
              <a:rPr lang="en-US" dirty="0"/>
              <a:t>Display city and state together, separated by a comma.</a:t>
            </a:r>
          </a:p>
          <a:p>
            <a:pPr lvl="2" fontAlgn="base"/>
            <a:r>
              <a:rPr lang="en-US" b="1" dirty="0"/>
              <a:t>Date and time: </a:t>
            </a:r>
            <a:r>
              <a:rPr lang="en-US" dirty="0"/>
              <a:t>AGE, AGEON, DATEDIFF.</a:t>
            </a:r>
            <a:br>
              <a:rPr lang="en-US" dirty="0"/>
            </a:br>
            <a:r>
              <a:rPr lang="en-US" i="1" dirty="0"/>
              <a:t>Example: </a:t>
            </a:r>
            <a:r>
              <a:rPr lang="en-US" dirty="0"/>
              <a:t>TODAY() returns today's date and NOW() returns the current data and time.</a:t>
            </a:r>
          </a:p>
          <a:p>
            <a:endParaRPr lang="en-IN" dirty="0"/>
          </a:p>
        </p:txBody>
      </p:sp>
      <p:sp>
        <p:nvSpPr>
          <p:cNvPr id="3" name="Title 2"/>
          <p:cNvSpPr>
            <a:spLocks noGrp="1"/>
          </p:cNvSpPr>
          <p:nvPr>
            <p:ph type="title"/>
          </p:nvPr>
        </p:nvSpPr>
        <p:spPr/>
        <p:txBody>
          <a:bodyPr/>
          <a:lstStyle/>
          <a:p>
            <a:r>
              <a:rPr lang="en-IN" b="1" dirty="0"/>
              <a:t>Formulas and Functions</a:t>
            </a:r>
            <a:endParaRPr lang="en-IN" dirty="0"/>
          </a:p>
        </p:txBody>
      </p:sp>
    </p:spTree>
    <p:extLst>
      <p:ext uri="{BB962C8B-B14F-4D97-AF65-F5344CB8AC3E}">
        <p14:creationId xmlns:p14="http://schemas.microsoft.com/office/powerpoint/2010/main" val="25428342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b="1" dirty="0"/>
              <a:t>What does it mean that Vlocity is additive to Salesforce? </a:t>
            </a:r>
            <a:r>
              <a:rPr lang="en-US" dirty="0"/>
              <a:t>Vlocity either adds additional custom sObjects and fields, or enhances existing, standard sObjects and fields.</a:t>
            </a:r>
          </a:p>
          <a:p>
            <a:pPr marL="0" indent="0" fontAlgn="base">
              <a:buNone/>
            </a:pPr>
            <a:endParaRPr lang="en-US" dirty="0"/>
          </a:p>
          <a:p>
            <a:pPr marL="0" indent="0" fontAlgn="base">
              <a:buNone/>
            </a:pPr>
            <a:r>
              <a:rPr lang="en-US" b="1" dirty="0"/>
              <a:t>What offers a visual representation of the sObjects and their links in an org?</a:t>
            </a:r>
            <a:r>
              <a:rPr lang="en-US" dirty="0"/>
              <a:t> The Schema Builder.</a:t>
            </a:r>
          </a:p>
          <a:p>
            <a:pPr marL="0" indent="0" fontAlgn="base">
              <a:buNone/>
            </a:pPr>
            <a:endParaRPr lang="en-US" b="1" dirty="0"/>
          </a:p>
          <a:p>
            <a:pPr marL="0" indent="0" fontAlgn="base">
              <a:buNone/>
            </a:pPr>
            <a:r>
              <a:rPr lang="en-US" b="1" dirty="0"/>
              <a:t>Where can you find a list of sObjects and fields in your org? </a:t>
            </a:r>
            <a:r>
              <a:rPr lang="en-US" dirty="0"/>
              <a:t>In the Object Manager.</a:t>
            </a:r>
          </a:p>
          <a:p>
            <a:endParaRPr lang="en-IN" dirty="0"/>
          </a:p>
        </p:txBody>
      </p:sp>
      <p:sp>
        <p:nvSpPr>
          <p:cNvPr id="3" name="Title 2"/>
          <p:cNvSpPr>
            <a:spLocks noGrp="1"/>
          </p:cNvSpPr>
          <p:nvPr>
            <p:ph type="title"/>
          </p:nvPr>
        </p:nvSpPr>
        <p:spPr/>
        <p:txBody>
          <a:bodyPr>
            <a:normAutofit/>
          </a:bodyPr>
          <a:lstStyle/>
          <a:p>
            <a:r>
              <a:rPr lang="en-US" b="1" dirty="0"/>
              <a:t>VPE 5-1 Review Questions</a:t>
            </a:r>
            <a:endParaRPr lang="en-IN" dirty="0"/>
          </a:p>
        </p:txBody>
      </p:sp>
    </p:spTree>
    <p:extLst>
      <p:ext uri="{BB962C8B-B14F-4D97-AF65-F5344CB8AC3E}">
        <p14:creationId xmlns:p14="http://schemas.microsoft.com/office/powerpoint/2010/main" val="2780052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Here's the data flow for an OmniScript using the Edit Account OmniScript as an example.</a:t>
            </a:r>
          </a:p>
          <a:p>
            <a:pPr lvl="1" fontAlgn="base"/>
            <a:r>
              <a:rPr lang="en-US" dirty="0"/>
              <a:t>When an OmniScript is launched from an action on a card, the RecordId for the account is passed from a node, in this case called </a:t>
            </a:r>
            <a:r>
              <a:rPr lang="en-US" dirty="0" err="1"/>
              <a:t>AccountId</a:t>
            </a:r>
            <a:r>
              <a:rPr lang="en-US" dirty="0"/>
              <a:t>. It is saved in the OmniScript in a variable called ContextId. </a:t>
            </a:r>
          </a:p>
          <a:p>
            <a:pPr lvl="1" fontAlgn="base"/>
            <a:r>
              <a:rPr lang="en-US" dirty="0"/>
              <a:t>We pass the RecordId on a variable called </a:t>
            </a:r>
            <a:r>
              <a:rPr lang="en-US" dirty="0" err="1"/>
              <a:t>AccountId</a:t>
            </a:r>
            <a:r>
              <a:rPr lang="en-US" dirty="0"/>
              <a:t> to an Integration Procedure, which passes the </a:t>
            </a:r>
            <a:r>
              <a:rPr lang="en-US" dirty="0" err="1"/>
              <a:t>AccountId</a:t>
            </a:r>
            <a:r>
              <a:rPr lang="en-US" dirty="0"/>
              <a:t> to a DataRaptor Extract. </a:t>
            </a:r>
          </a:p>
          <a:p>
            <a:endParaRPr lang="en-US" dirty="0"/>
          </a:p>
          <a:p>
            <a:pPr marL="0" indent="0">
              <a:buNone/>
            </a:pPr>
            <a:r>
              <a:rPr lang="en-US" dirty="0" err="1"/>
              <a:t>AccountId</a:t>
            </a:r>
            <a:r>
              <a:rPr lang="en-US" dirty="0"/>
              <a:t> is an arbitrary name, but it must be the same in each of the elements in order for the data to flow properly between them and Salesforce.</a:t>
            </a:r>
            <a:endParaRPr lang="en-IN" dirty="0"/>
          </a:p>
        </p:txBody>
      </p:sp>
      <p:sp>
        <p:nvSpPr>
          <p:cNvPr id="3" name="Title 2"/>
          <p:cNvSpPr>
            <a:spLocks noGrp="1"/>
          </p:cNvSpPr>
          <p:nvPr>
            <p:ph type="title"/>
          </p:nvPr>
        </p:nvSpPr>
        <p:spPr/>
        <p:txBody>
          <a:bodyPr>
            <a:normAutofit/>
          </a:bodyPr>
          <a:lstStyle/>
          <a:p>
            <a:r>
              <a:rPr lang="en-US" b="1" dirty="0"/>
              <a:t>Data Flow for an OmniScript</a:t>
            </a:r>
            <a:endParaRPr lang="en-IN" dirty="0"/>
          </a:p>
        </p:txBody>
      </p:sp>
    </p:spTree>
    <p:extLst>
      <p:ext uri="{BB962C8B-B14F-4D97-AF65-F5344CB8AC3E}">
        <p14:creationId xmlns:p14="http://schemas.microsoft.com/office/powerpoint/2010/main" val="17971043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fontAlgn="base"/>
            <a:r>
              <a:rPr lang="en-US" dirty="0"/>
              <a:t>The DataRaptor Extract uses the </a:t>
            </a:r>
            <a:r>
              <a:rPr lang="en-US" dirty="0" err="1"/>
              <a:t>AccountId</a:t>
            </a:r>
            <a:r>
              <a:rPr lang="en-US" dirty="0"/>
              <a:t> in a Salesforce Object Query Language (SOQL) to retrieve data from Salesforce. This includes not only the </a:t>
            </a:r>
            <a:r>
              <a:rPr lang="en-US" dirty="0" err="1"/>
              <a:t>AccountId</a:t>
            </a:r>
            <a:r>
              <a:rPr lang="en-US" dirty="0"/>
              <a:t> but also data from the Account record. The DataRaptor Extract maps them to a data JSON, which is sent to the Integration Procedure and then to the OmniScript. </a:t>
            </a:r>
          </a:p>
          <a:p>
            <a:pPr fontAlgn="base"/>
            <a:r>
              <a:rPr lang="en-US" dirty="0"/>
              <a:t>The user and other OmniScript actions manipulate the data.</a:t>
            </a:r>
          </a:p>
          <a:p>
            <a:pPr fontAlgn="base"/>
            <a:r>
              <a:rPr lang="en-US" dirty="0"/>
              <a:t>An updated data JSON, including the </a:t>
            </a:r>
            <a:r>
              <a:rPr lang="en-US" dirty="0" err="1"/>
              <a:t>AccountId</a:t>
            </a:r>
            <a:r>
              <a:rPr lang="en-US" dirty="0"/>
              <a:t>, is then passed to an Integration Procedure which passes it to a DataRaptor Load. </a:t>
            </a:r>
          </a:p>
          <a:p>
            <a:pPr fontAlgn="base"/>
            <a:r>
              <a:rPr lang="en-US" dirty="0"/>
              <a:t>The DataRaptor Load uses the </a:t>
            </a:r>
            <a:r>
              <a:rPr lang="en-US" dirty="0" err="1"/>
              <a:t>AccountId</a:t>
            </a:r>
            <a:r>
              <a:rPr lang="en-US" dirty="0"/>
              <a:t> to identify the original account record and updates the data in Salesforce.</a:t>
            </a:r>
          </a:p>
          <a:p>
            <a:endParaRPr lang="en-IN" dirty="0"/>
          </a:p>
        </p:txBody>
      </p:sp>
      <p:sp>
        <p:nvSpPr>
          <p:cNvPr id="3" name="Title 2"/>
          <p:cNvSpPr>
            <a:spLocks noGrp="1"/>
          </p:cNvSpPr>
          <p:nvPr>
            <p:ph type="title"/>
          </p:nvPr>
        </p:nvSpPr>
        <p:spPr/>
        <p:txBody>
          <a:bodyPr/>
          <a:lstStyle/>
          <a:p>
            <a:r>
              <a:rPr lang="en-US" b="1" dirty="0"/>
              <a:t>Data Flow for an OmniScript</a:t>
            </a:r>
            <a:endParaRPr lang="en-IN" dirty="0"/>
          </a:p>
        </p:txBody>
      </p:sp>
    </p:spTree>
    <p:extLst>
      <p:ext uri="{BB962C8B-B14F-4D97-AF65-F5344CB8AC3E}">
        <p14:creationId xmlns:p14="http://schemas.microsoft.com/office/powerpoint/2010/main" val="22554835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b="1" dirty="0"/>
              <a:t>What are naming conventions for DataRaptors? </a:t>
            </a:r>
            <a:endParaRPr lang="en-US" dirty="0"/>
          </a:p>
          <a:p>
            <a:pPr lvl="1" fontAlgn="base"/>
            <a:r>
              <a:rPr lang="en-US" dirty="0"/>
              <a:t>Requirements:</a:t>
            </a:r>
          </a:p>
          <a:p>
            <a:pPr lvl="2" fontAlgn="base"/>
            <a:r>
              <a:rPr lang="en-US" dirty="0"/>
              <a:t>Name must be unique within the org</a:t>
            </a:r>
          </a:p>
          <a:p>
            <a:pPr lvl="2" fontAlgn="base"/>
            <a:r>
              <a:rPr lang="en-US" dirty="0"/>
              <a:t>Name must have no spaces</a:t>
            </a:r>
          </a:p>
          <a:p>
            <a:pPr lvl="1" fontAlgn="base"/>
            <a:r>
              <a:rPr lang="en-US" dirty="0"/>
              <a:t>Best Practices:</a:t>
            </a:r>
          </a:p>
          <a:p>
            <a:pPr lvl="2" fontAlgn="base"/>
            <a:r>
              <a:rPr lang="en-US" dirty="0"/>
              <a:t>Use </a:t>
            </a:r>
            <a:r>
              <a:rPr lang="en-US" dirty="0" err="1"/>
              <a:t>prefixVerbObjectDetail</a:t>
            </a:r>
            <a:r>
              <a:rPr lang="en-US" dirty="0"/>
              <a:t> in name</a:t>
            </a:r>
          </a:p>
          <a:p>
            <a:pPr lvl="2" fontAlgn="base"/>
            <a:r>
              <a:rPr lang="en-US" dirty="0"/>
              <a:t>Use </a:t>
            </a:r>
            <a:r>
              <a:rPr lang="en-US" dirty="0" err="1"/>
              <a:t>camelCase</a:t>
            </a:r>
            <a:endParaRPr lang="en-US" dirty="0"/>
          </a:p>
          <a:p>
            <a:pPr lvl="2" fontAlgn="base"/>
            <a:r>
              <a:rPr lang="en-US" dirty="0"/>
              <a:t>Use an action verb and descriptive nouns</a:t>
            </a:r>
          </a:p>
          <a:p>
            <a:pPr lvl="2" fontAlgn="base"/>
            <a:r>
              <a:rPr lang="en-US" dirty="0"/>
              <a:t>Use abbreviations</a:t>
            </a:r>
          </a:p>
          <a:p>
            <a:pPr marL="0" indent="0" fontAlgn="base">
              <a:buNone/>
            </a:pPr>
            <a:endParaRPr lang="en-US" dirty="0"/>
          </a:p>
          <a:p>
            <a:pPr marL="0" indent="0" fontAlgn="base">
              <a:buNone/>
            </a:pPr>
            <a:r>
              <a:rPr lang="en-US" b="1" dirty="0"/>
              <a:t>What type of DataRaptor do you build to pull data from Salesforce?</a:t>
            </a:r>
            <a:r>
              <a:rPr lang="en-US" dirty="0"/>
              <a:t> A DataRaptor Extract.</a:t>
            </a:r>
          </a:p>
          <a:p>
            <a:pPr marL="0" indent="0" fontAlgn="base">
              <a:buNone/>
            </a:pPr>
            <a:endParaRPr lang="en-US" dirty="0"/>
          </a:p>
          <a:p>
            <a:pPr marL="0" indent="0" fontAlgn="base">
              <a:buNone/>
            </a:pPr>
            <a:r>
              <a:rPr lang="en-US" b="1" dirty="0"/>
              <a:t>What edits did you make to your existing Integration Procedure in this lesson? </a:t>
            </a:r>
            <a:r>
              <a:rPr lang="en-US" dirty="0"/>
              <a:t>Removed the Set Values component and added a DR Extract Action component that identified the DR you built. Then changed the response action to send data from the DR Extract Action.</a:t>
            </a:r>
          </a:p>
          <a:p>
            <a:endParaRPr lang="en-IN" dirty="0"/>
          </a:p>
        </p:txBody>
      </p:sp>
      <p:sp>
        <p:nvSpPr>
          <p:cNvPr id="3" name="Title 2"/>
          <p:cNvSpPr>
            <a:spLocks noGrp="1"/>
          </p:cNvSpPr>
          <p:nvPr>
            <p:ph type="title"/>
          </p:nvPr>
        </p:nvSpPr>
        <p:spPr/>
        <p:txBody>
          <a:bodyPr>
            <a:normAutofit/>
          </a:bodyPr>
          <a:lstStyle/>
          <a:p>
            <a:r>
              <a:rPr lang="en-IN" b="1" dirty="0"/>
              <a:t>VPE 5-2 Review Questions</a:t>
            </a:r>
            <a:endParaRPr lang="en-IN" dirty="0"/>
          </a:p>
        </p:txBody>
      </p:sp>
    </p:spTree>
    <p:extLst>
      <p:ext uri="{BB962C8B-B14F-4D97-AF65-F5344CB8AC3E}">
        <p14:creationId xmlns:p14="http://schemas.microsoft.com/office/powerpoint/2010/main" val="26064527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b="1" dirty="0"/>
              <a:t>DataRaptor Load</a:t>
            </a:r>
          </a:p>
          <a:p>
            <a:pPr lvl="1" fontAlgn="base"/>
            <a:r>
              <a:rPr lang="en-US" dirty="0"/>
              <a:t>A DataRaptor Load saves data added or changed in the OmniScript to the Salesforce record. The DataRaptor Post Action element in the Integration Procedure calls the DataRaptor Load.</a:t>
            </a:r>
          </a:p>
          <a:p>
            <a:endParaRPr lang="en-IN" dirty="0"/>
          </a:p>
          <a:p>
            <a:pPr marL="0" indent="0" fontAlgn="base">
              <a:buNone/>
            </a:pPr>
            <a:r>
              <a:rPr lang="en-US" dirty="0"/>
              <a:t>Before a DataRaptor Load updates or inserts a new record, it checks for two conditions: </a:t>
            </a:r>
          </a:p>
          <a:p>
            <a:pPr lvl="1" fontAlgn="base"/>
            <a:r>
              <a:rPr lang="en-US" dirty="0"/>
              <a:t>Does the new record have data in all of the Required for Upsert fields?</a:t>
            </a:r>
          </a:p>
          <a:p>
            <a:pPr lvl="1" fontAlgn="base"/>
            <a:r>
              <a:rPr lang="en-US" dirty="0"/>
              <a:t>Do all of the Upsert Key fields for the new record match a unique record in Salesforce?</a:t>
            </a:r>
          </a:p>
          <a:p>
            <a:endParaRPr lang="en-IN" dirty="0"/>
          </a:p>
        </p:txBody>
      </p:sp>
      <p:sp>
        <p:nvSpPr>
          <p:cNvPr id="3" name="Title 2"/>
          <p:cNvSpPr>
            <a:spLocks noGrp="1"/>
          </p:cNvSpPr>
          <p:nvPr>
            <p:ph type="title"/>
          </p:nvPr>
        </p:nvSpPr>
        <p:spPr/>
        <p:txBody>
          <a:bodyPr>
            <a:noAutofit/>
          </a:bodyPr>
          <a:lstStyle/>
          <a:p>
            <a:pPr fontAlgn="base"/>
            <a:r>
              <a:rPr lang="en-US" sz="3600" b="1" dirty="0"/>
              <a:t>Before You Build: Saving Data with DataRaptors and Integration Procedures</a:t>
            </a:r>
            <a:endParaRPr lang="en-IN" sz="3600" dirty="0"/>
          </a:p>
        </p:txBody>
      </p:sp>
    </p:spTree>
    <p:extLst>
      <p:ext uri="{BB962C8B-B14F-4D97-AF65-F5344CB8AC3E}">
        <p14:creationId xmlns:p14="http://schemas.microsoft.com/office/powerpoint/2010/main" val="20281260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Each field in the DataRaptor Fields Mapping can be designated as Required for Upsert (data must be present in the field for an </a:t>
            </a:r>
            <a:r>
              <a:rPr lang="en-US" dirty="0" err="1"/>
              <a:t>upsert</a:t>
            </a:r>
            <a:r>
              <a:rPr lang="en-US" dirty="0"/>
              <a:t> to take place) and/or as an Upsert Key (required to match a unique record in Salesforce).</a:t>
            </a:r>
          </a:p>
          <a:p>
            <a:pPr fontAlgn="base"/>
            <a:endParaRPr lang="en-US" dirty="0"/>
          </a:p>
          <a:p>
            <a:pPr marL="0" indent="0" fontAlgn="base">
              <a:buNone/>
            </a:pPr>
            <a:r>
              <a:rPr lang="en-US" dirty="0"/>
              <a:t>If a DataRaptor Load finds that one of the fields in a record is marked as Required for Upsert but contains no data, it skips that record. Otherwise, the DataRaptor compares all of the Upsert Key fields of the load record to fields in existing records in Salesforce. If it finds a unique match between the Upsert Keys and a record in Salesforce, it overwrites the existing record and updates it with the new data. If the DataRaptor finds no match between the Upsert keys and Salesforce, it creates a new record.</a:t>
            </a:r>
          </a:p>
          <a:p>
            <a:endParaRPr lang="en-IN" dirty="0"/>
          </a:p>
        </p:txBody>
      </p:sp>
      <p:sp>
        <p:nvSpPr>
          <p:cNvPr id="3" name="Title 2"/>
          <p:cNvSpPr>
            <a:spLocks noGrp="1"/>
          </p:cNvSpPr>
          <p:nvPr>
            <p:ph type="title"/>
          </p:nvPr>
        </p:nvSpPr>
        <p:spPr/>
        <p:txBody>
          <a:bodyPr>
            <a:noAutofit/>
          </a:bodyPr>
          <a:lstStyle/>
          <a:p>
            <a:r>
              <a:rPr lang="en-US" sz="3600" b="1" dirty="0"/>
              <a:t>Before You Build: Saving Data with DataRaptors and Integration Procedures</a:t>
            </a:r>
            <a:endParaRPr lang="en-IN" sz="3600" dirty="0"/>
          </a:p>
        </p:txBody>
      </p:sp>
    </p:spTree>
    <p:extLst>
      <p:ext uri="{BB962C8B-B14F-4D97-AF65-F5344CB8AC3E}">
        <p14:creationId xmlns:p14="http://schemas.microsoft.com/office/powerpoint/2010/main" val="6764863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fontAlgn="base">
              <a:buNone/>
            </a:pPr>
            <a:r>
              <a:rPr lang="en-US" b="1" dirty="0"/>
              <a:t>What did you copy from the OmniScript to create your DataRaptor mappings? </a:t>
            </a:r>
            <a:r>
              <a:rPr lang="en-US" dirty="0"/>
              <a:t>We copied the OmniScript JSON with stub data to create the DataRaptor mappings using </a:t>
            </a:r>
            <a:r>
              <a:rPr lang="en-US" dirty="0" err="1"/>
              <a:t>QuickMatch</a:t>
            </a:r>
            <a:r>
              <a:rPr lang="en-US" dirty="0"/>
              <a:t>.</a:t>
            </a:r>
          </a:p>
          <a:p>
            <a:pPr marL="0" indent="0" fontAlgn="base">
              <a:buNone/>
            </a:pPr>
            <a:endParaRPr lang="en-US" b="1" dirty="0"/>
          </a:p>
          <a:p>
            <a:pPr marL="0" indent="0" fontAlgn="base">
              <a:buNone/>
            </a:pPr>
            <a:r>
              <a:rPr lang="en-US" b="1" dirty="0"/>
              <a:t>What prevents duplicate records in Salesforce in a DataRaptor Load?</a:t>
            </a:r>
            <a:r>
              <a:rPr lang="en-US" dirty="0"/>
              <a:t> To ensure you don't create duplicate records in Salesforce when you create your DataRaptor Load, define an Upsert Key.</a:t>
            </a:r>
          </a:p>
          <a:p>
            <a:pPr marL="0" indent="0" fontAlgn="base">
              <a:buNone/>
            </a:pPr>
            <a:endParaRPr lang="en-US" b="1" dirty="0"/>
          </a:p>
          <a:p>
            <a:pPr marL="0" indent="0" fontAlgn="base">
              <a:buNone/>
            </a:pPr>
            <a:r>
              <a:rPr lang="en-US" b="1" dirty="0"/>
              <a:t>Why did you preview the DataRaptor? </a:t>
            </a:r>
            <a:r>
              <a:rPr lang="en-US" dirty="0"/>
              <a:t>Element level testing. Remember that DataRaptor Loads update live data in Salesforce.</a:t>
            </a:r>
          </a:p>
          <a:p>
            <a:endParaRPr lang="en-IN" dirty="0"/>
          </a:p>
        </p:txBody>
      </p:sp>
      <p:sp>
        <p:nvSpPr>
          <p:cNvPr id="3" name="Title 2"/>
          <p:cNvSpPr>
            <a:spLocks noGrp="1"/>
          </p:cNvSpPr>
          <p:nvPr>
            <p:ph type="title"/>
          </p:nvPr>
        </p:nvSpPr>
        <p:spPr/>
        <p:txBody>
          <a:bodyPr>
            <a:normAutofit/>
          </a:bodyPr>
          <a:lstStyle/>
          <a:p>
            <a:pPr fontAlgn="base"/>
            <a:r>
              <a:rPr lang="en-US" b="1" dirty="0"/>
              <a:t>5-3 Review Questions</a:t>
            </a:r>
            <a:endParaRPr lang="en-IN" dirty="0"/>
          </a:p>
        </p:txBody>
      </p:sp>
    </p:spTree>
    <p:extLst>
      <p:ext uri="{BB962C8B-B14F-4D97-AF65-F5344CB8AC3E}">
        <p14:creationId xmlns:p14="http://schemas.microsoft.com/office/powerpoint/2010/main" val="41084023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b="1" dirty="0"/>
              <a:t>What two sObjects are used to pull data for the OmniScript in this lesson? </a:t>
            </a:r>
            <a:r>
              <a:rPr lang="en-US" dirty="0"/>
              <a:t>The Account and Contact sObjects.</a:t>
            </a:r>
          </a:p>
          <a:p>
            <a:pPr marL="0" indent="0" fontAlgn="base">
              <a:buNone/>
            </a:pPr>
            <a:endParaRPr lang="en-US" dirty="0"/>
          </a:p>
          <a:p>
            <a:pPr marL="0" indent="0" fontAlgn="base">
              <a:buNone/>
            </a:pPr>
            <a:r>
              <a:rPr lang="en-US" b="1" dirty="0"/>
              <a:t>What did adding </a:t>
            </a:r>
            <a:r>
              <a:rPr lang="en-US" b="1" dirty="0" err="1"/>
              <a:t>r.FIELDNAME</a:t>
            </a:r>
            <a:r>
              <a:rPr lang="en-US" b="1" dirty="0"/>
              <a:t> to the end of the field names do?</a:t>
            </a:r>
            <a:r>
              <a:rPr lang="en-US" dirty="0"/>
              <a:t> It created a relationship query within your SOQL query.</a:t>
            </a:r>
          </a:p>
          <a:p>
            <a:pPr marL="0" indent="0" fontAlgn="base">
              <a:buNone/>
            </a:pPr>
            <a:endParaRPr lang="en-US" b="1" dirty="0"/>
          </a:p>
          <a:p>
            <a:pPr marL="0" indent="0" fontAlgn="base">
              <a:buNone/>
            </a:pPr>
            <a:r>
              <a:rPr lang="en-US" b="1" dirty="0"/>
              <a:t>Why did you preview the DataRaptor and your updated OmniScript? </a:t>
            </a:r>
            <a:r>
              <a:rPr lang="en-US" dirty="0"/>
              <a:t>To confirm it worked correctly with element level testing.</a:t>
            </a:r>
          </a:p>
          <a:p>
            <a:endParaRPr lang="en-IN" dirty="0"/>
          </a:p>
        </p:txBody>
      </p:sp>
      <p:sp>
        <p:nvSpPr>
          <p:cNvPr id="3" name="Title 2"/>
          <p:cNvSpPr>
            <a:spLocks noGrp="1"/>
          </p:cNvSpPr>
          <p:nvPr>
            <p:ph type="title"/>
          </p:nvPr>
        </p:nvSpPr>
        <p:spPr/>
        <p:txBody>
          <a:bodyPr/>
          <a:lstStyle/>
          <a:p>
            <a:r>
              <a:rPr lang="en-US" b="1" dirty="0"/>
              <a:t>5-4 Review Questions</a:t>
            </a:r>
            <a:endParaRPr lang="en-IN" dirty="0"/>
          </a:p>
        </p:txBody>
      </p:sp>
    </p:spTree>
    <p:extLst>
      <p:ext uri="{BB962C8B-B14F-4D97-AF65-F5344CB8AC3E}">
        <p14:creationId xmlns:p14="http://schemas.microsoft.com/office/powerpoint/2010/main" val="375799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Vlocity Integration Procedures are declarative, server-side processes that execute multiple actions in a single server call. They are a way to get, save, and manipulate data behind the scenes. An Integration Procedure is the recommended tool to use as a best practice when you need fast processing of complex data from multiple sources. Here's the reasons why:</a:t>
            </a:r>
          </a:p>
          <a:p>
            <a:pPr lvl="1" fontAlgn="base"/>
            <a:endParaRPr lang="en-US" dirty="0"/>
          </a:p>
          <a:p>
            <a:pPr lvl="1" fontAlgn="base"/>
            <a:r>
              <a:rPr lang="en-US" dirty="0"/>
              <a:t>Server-side processing enables faster performance, as in most cases, the server is faster than the client at processing data.</a:t>
            </a:r>
          </a:p>
          <a:p>
            <a:pPr lvl="1" fontAlgn="base"/>
            <a:endParaRPr lang="en-US" dirty="0"/>
          </a:p>
          <a:p>
            <a:pPr lvl="1" fontAlgn="base"/>
            <a:r>
              <a:rPr lang="en-US" dirty="0"/>
              <a:t>Combining multiple actions in a single server call prevents round trips to the server. Minimizing client/server calls is beneficial, as more round trips mean slower performance.</a:t>
            </a:r>
          </a:p>
        </p:txBody>
      </p:sp>
      <p:sp>
        <p:nvSpPr>
          <p:cNvPr id="3" name="Title 2"/>
          <p:cNvSpPr>
            <a:spLocks noGrp="1"/>
          </p:cNvSpPr>
          <p:nvPr>
            <p:ph type="title"/>
          </p:nvPr>
        </p:nvSpPr>
        <p:spPr/>
        <p:txBody>
          <a:bodyPr>
            <a:normAutofit fontScale="90000"/>
          </a:bodyPr>
          <a:lstStyle/>
          <a:p>
            <a:pPr fontAlgn="base"/>
            <a:r>
              <a:rPr lang="en-IN" b="1" dirty="0"/>
              <a:t>Service Management Components</a:t>
            </a:r>
            <a:br>
              <a:rPr lang="en-IN" b="1" dirty="0"/>
            </a:br>
            <a:r>
              <a:rPr lang="en-IN" b="1" dirty="0"/>
              <a:t>Integration Procedures</a:t>
            </a:r>
            <a:endParaRPr lang="en-IN" dirty="0"/>
          </a:p>
        </p:txBody>
      </p:sp>
    </p:spTree>
    <p:extLst>
      <p:ext uri="{BB962C8B-B14F-4D97-AF65-F5344CB8AC3E}">
        <p14:creationId xmlns:p14="http://schemas.microsoft.com/office/powerpoint/2010/main" val="25148520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When you begin typing, the Type Ahead functionality finds items with similar spelling and displays them in a list. When you choose the contact name you want, the Contact Email for the contact also displays.</a:t>
            </a:r>
          </a:p>
          <a:p>
            <a:pPr fontAlgn="base"/>
            <a:endParaRPr lang="en-US" dirty="0"/>
          </a:p>
          <a:p>
            <a:pPr marL="0" indent="0" fontAlgn="base">
              <a:buNone/>
            </a:pPr>
            <a:r>
              <a:rPr lang="en-US" dirty="0"/>
              <a:t>Add the name of the Type Ahead Block into the input parameters for the DataRaptor Extract action as a data source and map that to a </a:t>
            </a:r>
            <a:r>
              <a:rPr lang="en-US" dirty="0" err="1"/>
              <a:t>LookupKey</a:t>
            </a:r>
            <a:r>
              <a:rPr lang="en-US" dirty="0"/>
              <a:t> filter value. The </a:t>
            </a:r>
            <a:r>
              <a:rPr lang="en-US" dirty="0" err="1"/>
              <a:t>LookupKey</a:t>
            </a:r>
            <a:r>
              <a:rPr lang="en-US" dirty="0"/>
              <a:t> is passed to the DataRaptor Extract where it is used as a filter to find contact names that are like the </a:t>
            </a:r>
            <a:r>
              <a:rPr lang="en-US" dirty="0" err="1"/>
              <a:t>LookupKey</a:t>
            </a:r>
            <a:r>
              <a:rPr lang="en-US" dirty="0"/>
              <a:t>. When you type text into the Type Ahead Block, it is passed via the </a:t>
            </a:r>
            <a:r>
              <a:rPr lang="en-US" dirty="0" err="1"/>
              <a:t>LookupKey</a:t>
            </a:r>
            <a:r>
              <a:rPr lang="en-US" dirty="0"/>
              <a:t> to the DataRaptor Extract and returns a list of names. This array of names is stored in a variable called (in our example) </a:t>
            </a:r>
            <a:r>
              <a:rPr lang="en-US" dirty="0" err="1"/>
              <a:t>ChangeContactNameKey</a:t>
            </a:r>
            <a:r>
              <a:rPr lang="en-US" dirty="0"/>
              <a:t>. </a:t>
            </a:r>
          </a:p>
          <a:p>
            <a:endParaRPr lang="en-IN" dirty="0"/>
          </a:p>
        </p:txBody>
      </p:sp>
      <p:sp>
        <p:nvSpPr>
          <p:cNvPr id="3" name="Title 2"/>
          <p:cNvSpPr>
            <a:spLocks noGrp="1"/>
          </p:cNvSpPr>
          <p:nvPr>
            <p:ph type="title"/>
          </p:nvPr>
        </p:nvSpPr>
        <p:spPr/>
        <p:txBody>
          <a:bodyPr>
            <a:normAutofit fontScale="90000"/>
          </a:bodyPr>
          <a:lstStyle/>
          <a:p>
            <a:r>
              <a:rPr lang="en-US" b="1" dirty="0"/>
              <a:t>Data Flow of the Type Ahead Block</a:t>
            </a:r>
            <a:endParaRPr lang="en-IN" dirty="0"/>
          </a:p>
        </p:txBody>
      </p:sp>
    </p:spTree>
    <p:extLst>
      <p:ext uri="{BB962C8B-B14F-4D97-AF65-F5344CB8AC3E}">
        <p14:creationId xmlns:p14="http://schemas.microsoft.com/office/powerpoint/2010/main" val="18069296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dirty="0"/>
              <a:t>To configure the Type Ahead Block to display a dropdown list of these names: In the Type Ahead Block properties, you added the name of the variable that contains the array to the </a:t>
            </a:r>
            <a:r>
              <a:rPr lang="en-US" dirty="0" err="1"/>
              <a:t>Typeahead</a:t>
            </a:r>
            <a:r>
              <a:rPr lang="en-US" dirty="0"/>
              <a:t> Key field (in our example, this is called </a:t>
            </a:r>
            <a:r>
              <a:rPr lang="en-US" dirty="0" err="1"/>
              <a:t>ChangeContactNameKey</a:t>
            </a:r>
            <a:r>
              <a:rPr lang="en-US" dirty="0"/>
              <a:t>). </a:t>
            </a:r>
          </a:p>
          <a:p>
            <a:pPr fontAlgn="base"/>
            <a:endParaRPr lang="en-US" dirty="0"/>
          </a:p>
          <a:p>
            <a:pPr marL="0" indent="0" fontAlgn="base">
              <a:buNone/>
            </a:pPr>
            <a:r>
              <a:rPr lang="en-US" dirty="0"/>
              <a:t>When a user selects a name from the dropdown, the DataRaptor extract runs one more query that returns not only the name, but also any other fields that are configured in the DataRaptor Extract output. (In our example, a RecordId and an email address.)</a:t>
            </a:r>
          </a:p>
          <a:p>
            <a:endParaRPr lang="en-IN" dirty="0"/>
          </a:p>
        </p:txBody>
      </p:sp>
      <p:sp>
        <p:nvSpPr>
          <p:cNvPr id="3" name="Title 2"/>
          <p:cNvSpPr>
            <a:spLocks noGrp="1"/>
          </p:cNvSpPr>
          <p:nvPr>
            <p:ph type="title"/>
          </p:nvPr>
        </p:nvSpPr>
        <p:spPr/>
        <p:txBody>
          <a:bodyPr>
            <a:normAutofit fontScale="90000"/>
          </a:bodyPr>
          <a:lstStyle/>
          <a:p>
            <a:r>
              <a:rPr lang="en-US" b="1" dirty="0"/>
              <a:t>Data Flow of the Type Ahead Block</a:t>
            </a:r>
            <a:endParaRPr lang="en-IN" dirty="0"/>
          </a:p>
        </p:txBody>
      </p:sp>
    </p:spTree>
    <p:extLst>
      <p:ext uri="{BB962C8B-B14F-4D97-AF65-F5344CB8AC3E}">
        <p14:creationId xmlns:p14="http://schemas.microsoft.com/office/powerpoint/2010/main" val="5137901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The Type Ahead Block requires three different items to be configured and connected so the data can flow properly:</a:t>
            </a:r>
          </a:p>
          <a:p>
            <a:pPr fontAlgn="base"/>
            <a:endParaRPr lang="en-US" b="1" dirty="0"/>
          </a:p>
          <a:p>
            <a:pPr lvl="1" fontAlgn="base"/>
            <a:r>
              <a:rPr lang="en-US" b="1" dirty="0"/>
              <a:t>The Type Ahead Block itself</a:t>
            </a:r>
            <a:br>
              <a:rPr lang="en-US" dirty="0"/>
            </a:br>
            <a:r>
              <a:rPr lang="en-US" dirty="0"/>
              <a:t>In this example, this is called </a:t>
            </a:r>
            <a:r>
              <a:rPr lang="en-US" b="1" dirty="0" err="1"/>
              <a:t>TAChangeContact</a:t>
            </a:r>
            <a:r>
              <a:rPr lang="en-US" dirty="0"/>
              <a:t>. It represents the field into which the user types the name. (TA is an abbreviation for “</a:t>
            </a:r>
            <a:r>
              <a:rPr lang="en-US" dirty="0" err="1"/>
              <a:t>typeahead</a:t>
            </a:r>
            <a:r>
              <a:rPr lang="en-US" dirty="0"/>
              <a:t>”.)</a:t>
            </a:r>
          </a:p>
          <a:p>
            <a:pPr lvl="1" fontAlgn="base"/>
            <a:r>
              <a:rPr lang="en-US" b="1" dirty="0"/>
              <a:t>The data source for the Type Ahead Block </a:t>
            </a:r>
            <a:br>
              <a:rPr lang="en-US" dirty="0"/>
            </a:br>
            <a:r>
              <a:rPr lang="en-US" dirty="0"/>
              <a:t>In this example, a DataRaptor Extract action in the OmniScript called </a:t>
            </a:r>
            <a:r>
              <a:rPr lang="en-US" b="1" dirty="0" err="1"/>
              <a:t>DRChangeContactTA</a:t>
            </a:r>
            <a:r>
              <a:rPr lang="en-US" dirty="0"/>
              <a:t>.</a:t>
            </a:r>
          </a:p>
          <a:p>
            <a:pPr lvl="1" fontAlgn="base"/>
            <a:r>
              <a:rPr lang="en-US" b="1" dirty="0"/>
              <a:t>The data source itself</a:t>
            </a:r>
            <a:br>
              <a:rPr lang="en-US" dirty="0"/>
            </a:br>
            <a:r>
              <a:rPr lang="en-US" dirty="0"/>
              <a:t>In this example, a DataRaptor Extract called</a:t>
            </a:r>
            <a:r>
              <a:rPr lang="en-US" b="1" dirty="0"/>
              <a:t> </a:t>
            </a:r>
            <a:r>
              <a:rPr lang="en-US" b="1" dirty="0" err="1"/>
              <a:t>teamChangePriContactTA</a:t>
            </a:r>
            <a:r>
              <a:rPr lang="en-US" dirty="0"/>
              <a:t>.</a:t>
            </a:r>
          </a:p>
          <a:p>
            <a:endParaRPr lang="en-IN" dirty="0"/>
          </a:p>
        </p:txBody>
      </p:sp>
      <p:sp>
        <p:nvSpPr>
          <p:cNvPr id="3" name="Title 2"/>
          <p:cNvSpPr>
            <a:spLocks noGrp="1"/>
          </p:cNvSpPr>
          <p:nvPr>
            <p:ph type="title"/>
          </p:nvPr>
        </p:nvSpPr>
        <p:spPr/>
        <p:txBody>
          <a:bodyPr>
            <a:normAutofit fontScale="90000"/>
          </a:bodyPr>
          <a:lstStyle/>
          <a:p>
            <a:r>
              <a:rPr lang="en-US" b="1" dirty="0"/>
              <a:t>Configuring the Type Ahead Block</a:t>
            </a:r>
            <a:endParaRPr lang="en-IN" dirty="0"/>
          </a:p>
        </p:txBody>
      </p:sp>
    </p:spTree>
    <p:extLst>
      <p:ext uri="{BB962C8B-B14F-4D97-AF65-F5344CB8AC3E}">
        <p14:creationId xmlns:p14="http://schemas.microsoft.com/office/powerpoint/2010/main" val="40567217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b="1" dirty="0"/>
              <a:t>How does a Type Ahead block work? </a:t>
            </a:r>
            <a:r>
              <a:rPr lang="en-US" dirty="0"/>
              <a:t>It filters data based on a key (text entered by the end user) and presents the end user with a list of options they can select from.</a:t>
            </a:r>
          </a:p>
          <a:p>
            <a:pPr marL="0" indent="0" fontAlgn="base">
              <a:buNone/>
            </a:pPr>
            <a:endParaRPr lang="en-US" dirty="0"/>
          </a:p>
          <a:p>
            <a:pPr marL="0" indent="0" fontAlgn="base">
              <a:buNone/>
            </a:pPr>
            <a:r>
              <a:rPr lang="en-US" b="1" dirty="0"/>
              <a:t>What is the critical Vlocity component that enables the Type Ahead block to work?</a:t>
            </a:r>
            <a:r>
              <a:rPr lang="en-US" dirty="0"/>
              <a:t> A DataRaptor Extract with a LIKE filter.</a:t>
            </a:r>
          </a:p>
          <a:p>
            <a:pPr marL="0" indent="0" fontAlgn="base">
              <a:buNone/>
            </a:pPr>
            <a:endParaRPr lang="en-US" dirty="0"/>
          </a:p>
          <a:p>
            <a:pPr marL="0" indent="0" fontAlgn="base">
              <a:buNone/>
            </a:pPr>
            <a:r>
              <a:rPr lang="en-US" b="1" dirty="0"/>
              <a:t>Why did you limit the DataRaptor query to 10? </a:t>
            </a:r>
            <a:r>
              <a:rPr lang="en-US" dirty="0"/>
              <a:t>The query runs every time the end user enters text into the text box. Limiting the results to 10 allows the query to run more quickly when they are only entering one or two characters.</a:t>
            </a:r>
          </a:p>
          <a:p>
            <a:pPr marL="0" indent="0" fontAlgn="base">
              <a:buNone/>
            </a:pPr>
            <a:endParaRPr lang="en-US" dirty="0"/>
          </a:p>
          <a:p>
            <a:pPr marL="0" indent="0" fontAlgn="base">
              <a:buNone/>
            </a:pPr>
            <a:r>
              <a:rPr lang="en-US" b="1" dirty="0"/>
              <a:t>Why did you have to edit the OmniScript for this exercise? </a:t>
            </a:r>
            <a:r>
              <a:rPr lang="en-US" dirty="0"/>
              <a:t>Because you can’t use an Integration Procedure as the data source in a Type Ahead Block.</a:t>
            </a:r>
          </a:p>
          <a:p>
            <a:endParaRPr lang="en-IN" dirty="0"/>
          </a:p>
        </p:txBody>
      </p:sp>
      <p:sp>
        <p:nvSpPr>
          <p:cNvPr id="3" name="Title 2"/>
          <p:cNvSpPr>
            <a:spLocks noGrp="1"/>
          </p:cNvSpPr>
          <p:nvPr>
            <p:ph type="title"/>
          </p:nvPr>
        </p:nvSpPr>
        <p:spPr/>
        <p:txBody>
          <a:bodyPr>
            <a:normAutofit/>
          </a:bodyPr>
          <a:lstStyle/>
          <a:p>
            <a:r>
              <a:rPr lang="en-IN" b="1" dirty="0"/>
              <a:t>5-5 Review Questions</a:t>
            </a:r>
            <a:endParaRPr lang="en-IN" dirty="0"/>
          </a:p>
        </p:txBody>
      </p:sp>
    </p:spTree>
    <p:extLst>
      <p:ext uri="{BB962C8B-B14F-4D97-AF65-F5344CB8AC3E}">
        <p14:creationId xmlns:p14="http://schemas.microsoft.com/office/powerpoint/2010/main" val="29758622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b="1" dirty="0"/>
              <a:t>Why did you go through all three branches before pasting the JSON into the Integration Procedure? </a:t>
            </a:r>
            <a:r>
              <a:rPr lang="en-US" dirty="0"/>
              <a:t>To populate the OmniScript JSON with all of the conditional options in order to copy the JSON to help build both the Integration Procedure and DataRaptors.</a:t>
            </a:r>
          </a:p>
          <a:p>
            <a:pPr marL="0" indent="0" fontAlgn="base">
              <a:buNone/>
            </a:pPr>
            <a:endParaRPr lang="en-US" dirty="0"/>
          </a:p>
          <a:p>
            <a:pPr marL="0" indent="0" fontAlgn="base">
              <a:buNone/>
            </a:pPr>
            <a:r>
              <a:rPr lang="en-US" b="1" dirty="0"/>
              <a:t>What did you use to identify which DataRaptor should execute?</a:t>
            </a:r>
            <a:r>
              <a:rPr lang="en-US" dirty="0"/>
              <a:t> In the integration procedure, a Conditional Execution Formula in each DataRaptor Post Action element.</a:t>
            </a:r>
          </a:p>
          <a:p>
            <a:pPr marL="0" indent="0" fontAlgn="base">
              <a:buNone/>
            </a:pPr>
            <a:endParaRPr lang="en-US" dirty="0"/>
          </a:p>
          <a:p>
            <a:pPr marL="0" indent="0" fontAlgn="base">
              <a:buNone/>
            </a:pPr>
            <a:r>
              <a:rPr lang="en-US" b="1" dirty="0"/>
              <a:t>How do you create a new Salesforce record with a DataRaptor Load?</a:t>
            </a:r>
            <a:r>
              <a:rPr lang="en-US" dirty="0"/>
              <a:t> Don’t set an </a:t>
            </a:r>
            <a:r>
              <a:rPr lang="en-US" dirty="0" err="1"/>
              <a:t>upsert</a:t>
            </a:r>
            <a:r>
              <a:rPr lang="en-US" dirty="0"/>
              <a:t> key and ensure that you have all the required fields for that record type.</a:t>
            </a:r>
          </a:p>
          <a:p>
            <a:pPr marL="0" indent="0" fontAlgn="base">
              <a:buNone/>
            </a:pPr>
            <a:endParaRPr lang="en-US" b="1" dirty="0"/>
          </a:p>
          <a:p>
            <a:pPr marL="0" indent="0" fontAlgn="base">
              <a:buNone/>
            </a:pPr>
            <a:r>
              <a:rPr lang="en-US" b="1" dirty="0"/>
              <a:t>What is one example of the power of DataRaptors that you utilized in this exercise? </a:t>
            </a:r>
            <a:r>
              <a:rPr lang="en-US" dirty="0"/>
              <a:t>Linking records. The ability to create a record, hold information from that new record (that is a different object type) and use it to link to and update a second record with the same data.</a:t>
            </a:r>
          </a:p>
          <a:p>
            <a:endParaRPr lang="en-IN" dirty="0"/>
          </a:p>
        </p:txBody>
      </p:sp>
      <p:sp>
        <p:nvSpPr>
          <p:cNvPr id="3" name="Title 2"/>
          <p:cNvSpPr>
            <a:spLocks noGrp="1"/>
          </p:cNvSpPr>
          <p:nvPr>
            <p:ph type="title"/>
          </p:nvPr>
        </p:nvSpPr>
        <p:spPr/>
        <p:txBody>
          <a:bodyPr>
            <a:normAutofit/>
          </a:bodyPr>
          <a:lstStyle/>
          <a:p>
            <a:pPr fontAlgn="base"/>
            <a:r>
              <a:rPr lang="en-IN" b="1" dirty="0"/>
              <a:t>VPE 5-6 Review Questions</a:t>
            </a:r>
            <a:endParaRPr lang="en-IN" dirty="0"/>
          </a:p>
        </p:txBody>
      </p:sp>
    </p:spTree>
    <p:extLst>
      <p:ext uri="{BB962C8B-B14F-4D97-AF65-F5344CB8AC3E}">
        <p14:creationId xmlns:p14="http://schemas.microsoft.com/office/powerpoint/2010/main" val="26077430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b="1" dirty="0"/>
              <a:t>What is a benefit of using an Integration Procedure? </a:t>
            </a:r>
            <a:r>
              <a:rPr lang="en-US" dirty="0"/>
              <a:t>It allows you to combine different data sources and transform data. The Integration Procedure is versioned to update it without updating the calling tool.</a:t>
            </a:r>
          </a:p>
          <a:p>
            <a:pPr marL="0" indent="0" fontAlgn="base">
              <a:buNone/>
            </a:pPr>
            <a:endParaRPr lang="en-US" dirty="0"/>
          </a:p>
          <a:p>
            <a:pPr marL="0" indent="0" fontAlgn="base">
              <a:buNone/>
            </a:pPr>
            <a:r>
              <a:rPr lang="en-US" b="1" dirty="0"/>
              <a:t>How do you recognize a Node in the JSON?</a:t>
            </a:r>
            <a:r>
              <a:rPr lang="en-US" dirty="0"/>
              <a:t> There is a colon after the Node name.</a:t>
            </a:r>
          </a:p>
          <a:p>
            <a:pPr marL="0" indent="0" fontAlgn="base">
              <a:buNone/>
            </a:pPr>
            <a:endParaRPr lang="en-US" dirty="0"/>
          </a:p>
          <a:p>
            <a:pPr marL="0" indent="0" fontAlgn="base">
              <a:buNone/>
            </a:pPr>
            <a:r>
              <a:rPr lang="en-US" b="1" dirty="0"/>
              <a:t>Why is the order of Extract Steps in a DataRaptor important? </a:t>
            </a:r>
            <a:r>
              <a:rPr lang="en-US" dirty="0"/>
              <a:t>Any step that references data from another step must be after that step. For example, the </a:t>
            </a:r>
            <a:r>
              <a:rPr lang="en-US" dirty="0" err="1"/>
              <a:t>PriContact</a:t>
            </a:r>
            <a:r>
              <a:rPr lang="en-US" dirty="0"/>
              <a:t> Step in the </a:t>
            </a:r>
            <a:r>
              <a:rPr lang="en-US" dirty="0" err="1"/>
              <a:t>teamGetMasterAccountDetails</a:t>
            </a:r>
            <a:r>
              <a:rPr lang="en-US" dirty="0"/>
              <a:t> DataRaptor.</a:t>
            </a:r>
          </a:p>
          <a:p>
            <a:pPr marL="0" indent="0" fontAlgn="base">
              <a:buNone/>
            </a:pPr>
            <a:endParaRPr lang="en-US" dirty="0"/>
          </a:p>
          <a:p>
            <a:pPr marL="0" indent="0" fontAlgn="base">
              <a:buNone/>
            </a:pPr>
            <a:r>
              <a:rPr lang="en-US" b="1" dirty="0"/>
              <a:t>Where did you preview the Integration Procedure?</a:t>
            </a:r>
            <a:r>
              <a:rPr lang="en-US" dirty="0"/>
              <a:t> You previewed the Integration Procedure response in the Card Designer. But you could also have previewed it the Integration Procedure Designer. Try out element level testing whenever possible because it makes troubleshooting easier.</a:t>
            </a:r>
          </a:p>
          <a:p>
            <a:endParaRPr lang="en-IN" dirty="0"/>
          </a:p>
        </p:txBody>
      </p:sp>
      <p:sp>
        <p:nvSpPr>
          <p:cNvPr id="3" name="Title 2"/>
          <p:cNvSpPr>
            <a:spLocks noGrp="1"/>
          </p:cNvSpPr>
          <p:nvPr>
            <p:ph type="title"/>
          </p:nvPr>
        </p:nvSpPr>
        <p:spPr/>
        <p:txBody>
          <a:bodyPr/>
          <a:lstStyle/>
          <a:p>
            <a:r>
              <a:rPr lang="en-IN" b="1" dirty="0"/>
              <a:t>VPE 5-7 Review Questions</a:t>
            </a:r>
            <a:endParaRPr lang="en-IN" dirty="0"/>
          </a:p>
        </p:txBody>
      </p:sp>
    </p:spTree>
    <p:extLst>
      <p:ext uri="{BB962C8B-B14F-4D97-AF65-F5344CB8AC3E}">
        <p14:creationId xmlns:p14="http://schemas.microsoft.com/office/powerpoint/2010/main" val="2965761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fontAlgn="base">
              <a:buNone/>
            </a:pPr>
            <a:r>
              <a:rPr lang="en-US" dirty="0"/>
              <a:t>A variable of </a:t>
            </a:r>
            <a:r>
              <a:rPr lang="en-US" dirty="0" err="1"/>
              <a:t>AccountId</a:t>
            </a:r>
            <a:r>
              <a:rPr lang="en-US" dirty="0"/>
              <a:t> is sent from the data source (in your implementation project, a </a:t>
            </a:r>
            <a:r>
              <a:rPr lang="en-US" dirty="0" err="1"/>
              <a:t>FlexCard</a:t>
            </a:r>
            <a:r>
              <a:rPr lang="en-US" dirty="0"/>
              <a:t> or OmniScript) to the Integration Procedure. </a:t>
            </a:r>
          </a:p>
          <a:p>
            <a:pPr fontAlgn="base"/>
            <a:endParaRPr lang="en-US" dirty="0"/>
          </a:p>
          <a:p>
            <a:pPr marL="0" indent="0" fontAlgn="base">
              <a:buNone/>
            </a:pPr>
            <a:r>
              <a:rPr lang="en-US" dirty="0"/>
              <a:t>In the Integration Procedure a Set Values element holds an API Key. The Integration Procedure shares the </a:t>
            </a:r>
            <a:r>
              <a:rPr lang="en-US" dirty="0" err="1"/>
              <a:t>AccountId</a:t>
            </a:r>
            <a:r>
              <a:rPr lang="en-US" dirty="0"/>
              <a:t> with a DataRaptor that sends a SOQL query to Salesforce and returns the </a:t>
            </a:r>
            <a:r>
              <a:rPr lang="en-US" dirty="0" err="1"/>
              <a:t>AccountId</a:t>
            </a:r>
            <a:r>
              <a:rPr lang="en-US" dirty="0"/>
              <a:t> and the Account Postal Code.</a:t>
            </a:r>
          </a:p>
          <a:p>
            <a:endParaRPr lang="en-IN" dirty="0"/>
          </a:p>
        </p:txBody>
      </p:sp>
      <p:sp>
        <p:nvSpPr>
          <p:cNvPr id="3" name="Title 2"/>
          <p:cNvSpPr>
            <a:spLocks noGrp="1"/>
          </p:cNvSpPr>
          <p:nvPr>
            <p:ph type="title"/>
          </p:nvPr>
        </p:nvSpPr>
        <p:spPr/>
        <p:txBody>
          <a:bodyPr>
            <a:normAutofit fontScale="90000"/>
          </a:bodyPr>
          <a:lstStyle/>
          <a:p>
            <a:r>
              <a:rPr lang="en-US" b="1" dirty="0"/>
              <a:t>Data Flow in an Integration Procedure with External Data</a:t>
            </a:r>
            <a:endParaRPr lang="en-IN" dirty="0"/>
          </a:p>
        </p:txBody>
      </p:sp>
    </p:spTree>
    <p:extLst>
      <p:ext uri="{BB962C8B-B14F-4D97-AF65-F5344CB8AC3E}">
        <p14:creationId xmlns:p14="http://schemas.microsoft.com/office/powerpoint/2010/main" val="9404707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The Set Values element shares the API Key to the HTTP Action elements. The DataRaptor shares the </a:t>
            </a:r>
            <a:r>
              <a:rPr lang="en-US" dirty="0" err="1"/>
              <a:t>AccountPostalCode</a:t>
            </a:r>
            <a:r>
              <a:rPr lang="en-US" dirty="0"/>
              <a:t> with the HTTP Action elements. Both send the location (Postal Code) and the API Key to the Weatherbit.io site. One HTTP Action element returns the current weather API with the current weather. The other returns a forecast weather API with 5 days of forecast weather that will be used by the Forecast </a:t>
            </a:r>
            <a:r>
              <a:rPr lang="en-US" dirty="0" err="1"/>
              <a:t>Flyout</a:t>
            </a:r>
            <a:r>
              <a:rPr lang="en-US" dirty="0"/>
              <a:t> </a:t>
            </a:r>
            <a:r>
              <a:rPr lang="en-US" dirty="0" err="1"/>
              <a:t>FlexCard</a:t>
            </a:r>
            <a:r>
              <a:rPr lang="en-US" dirty="0"/>
              <a:t>. </a:t>
            </a:r>
          </a:p>
          <a:p>
            <a:pPr fontAlgn="base"/>
            <a:endParaRPr lang="en-US" dirty="0"/>
          </a:p>
          <a:p>
            <a:pPr marL="0" indent="0" fontAlgn="base">
              <a:buNone/>
            </a:pPr>
            <a:r>
              <a:rPr lang="en-US" dirty="0"/>
              <a:t>These JSON are sent to a DataRaptor Transform (built in 5-9), which will trim and transform the data, returning only a selected JSON. This selected JSON is sent to a Response Action element which returns this selected JSON data to the tool that called it. </a:t>
            </a:r>
          </a:p>
          <a:p>
            <a:endParaRPr lang="en-IN" dirty="0"/>
          </a:p>
        </p:txBody>
      </p:sp>
      <p:sp>
        <p:nvSpPr>
          <p:cNvPr id="3" name="Title 2"/>
          <p:cNvSpPr>
            <a:spLocks noGrp="1"/>
          </p:cNvSpPr>
          <p:nvPr>
            <p:ph type="title"/>
          </p:nvPr>
        </p:nvSpPr>
        <p:spPr/>
        <p:txBody>
          <a:bodyPr>
            <a:normAutofit fontScale="90000"/>
          </a:bodyPr>
          <a:lstStyle/>
          <a:p>
            <a:r>
              <a:rPr lang="en-US" b="1" dirty="0"/>
              <a:t>Data Flow in an Integration Procedure with External Data</a:t>
            </a:r>
            <a:endParaRPr lang="en-IN" dirty="0"/>
          </a:p>
        </p:txBody>
      </p:sp>
    </p:spTree>
    <p:extLst>
      <p:ext uri="{BB962C8B-B14F-4D97-AF65-F5344CB8AC3E}">
        <p14:creationId xmlns:p14="http://schemas.microsoft.com/office/powerpoint/2010/main" val="18159761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b="1" dirty="0"/>
              <a:t>Server-Side Processing</a:t>
            </a:r>
            <a:r>
              <a:rPr lang="en-US" dirty="0"/>
              <a:t> - In most cases, the server is faster than the client at processing data. In this example, all of the data manipulation and processing occurs on the server.</a:t>
            </a:r>
          </a:p>
          <a:p>
            <a:pPr fontAlgn="base"/>
            <a:endParaRPr lang="en-US" b="1" dirty="0"/>
          </a:p>
          <a:p>
            <a:pPr marL="0" indent="0" fontAlgn="base">
              <a:buNone/>
            </a:pPr>
            <a:r>
              <a:rPr lang="en-US" b="1" dirty="0"/>
              <a:t>Minimizing client/server calls</a:t>
            </a:r>
            <a:r>
              <a:rPr lang="en-US" dirty="0"/>
              <a:t> - More round trips mean slower performance. The </a:t>
            </a:r>
            <a:r>
              <a:rPr lang="en-US" dirty="0" err="1"/>
              <a:t>FlexCard</a:t>
            </a:r>
            <a:r>
              <a:rPr lang="en-US" dirty="0"/>
              <a:t> or OmniScript send only 1 server call for current weather. </a:t>
            </a:r>
          </a:p>
          <a:p>
            <a:pPr fontAlgn="base"/>
            <a:endParaRPr lang="en-US" b="1" dirty="0"/>
          </a:p>
          <a:p>
            <a:pPr marL="0" indent="0" fontAlgn="base">
              <a:buNone/>
            </a:pPr>
            <a:r>
              <a:rPr lang="en-US" b="1" dirty="0"/>
              <a:t>Minimizing client/server data transfer</a:t>
            </a:r>
            <a:r>
              <a:rPr lang="en-US" dirty="0"/>
              <a:t> - Only send and receive the data you need. The </a:t>
            </a:r>
            <a:r>
              <a:rPr lang="en-US" dirty="0" err="1"/>
              <a:t>FlexCard</a:t>
            </a:r>
            <a:r>
              <a:rPr lang="en-US" dirty="0"/>
              <a:t> or OmniScript only send the </a:t>
            </a:r>
            <a:r>
              <a:rPr lang="en-US" dirty="0" err="1"/>
              <a:t>AccountId</a:t>
            </a:r>
            <a:r>
              <a:rPr lang="en-US" dirty="0"/>
              <a:t> and only receive the selected JSON they require.</a:t>
            </a:r>
          </a:p>
          <a:p>
            <a:pPr fontAlgn="base"/>
            <a:endParaRPr lang="en-US" b="1" dirty="0"/>
          </a:p>
          <a:p>
            <a:pPr marL="0" indent="0" fontAlgn="base">
              <a:buNone/>
            </a:pPr>
            <a:r>
              <a:rPr lang="en-US" b="1" dirty="0"/>
              <a:t>Portability</a:t>
            </a:r>
            <a:r>
              <a:rPr lang="en-US" dirty="0"/>
              <a:t> - Build once and use everywhere. This Integration Procedure is used in the Weather and Weather Forecast </a:t>
            </a:r>
            <a:r>
              <a:rPr lang="en-US" dirty="0" err="1"/>
              <a:t>FlexCards</a:t>
            </a:r>
            <a:r>
              <a:rPr lang="en-US" dirty="0"/>
              <a:t> and the complex OmniScript.</a:t>
            </a:r>
          </a:p>
          <a:p>
            <a:endParaRPr lang="en-IN" dirty="0"/>
          </a:p>
        </p:txBody>
      </p:sp>
      <p:sp>
        <p:nvSpPr>
          <p:cNvPr id="3" name="Title 2"/>
          <p:cNvSpPr>
            <a:spLocks noGrp="1"/>
          </p:cNvSpPr>
          <p:nvPr>
            <p:ph type="title"/>
          </p:nvPr>
        </p:nvSpPr>
        <p:spPr/>
        <p:txBody>
          <a:bodyPr>
            <a:normAutofit/>
          </a:bodyPr>
          <a:lstStyle/>
          <a:p>
            <a:r>
              <a:rPr lang="en-US" sz="3600" b="1" dirty="0"/>
              <a:t>Key features of an Integration Procedure that improve performance</a:t>
            </a:r>
            <a:endParaRPr lang="en-IN" sz="3600" dirty="0"/>
          </a:p>
        </p:txBody>
      </p:sp>
    </p:spTree>
    <p:extLst>
      <p:ext uri="{BB962C8B-B14F-4D97-AF65-F5344CB8AC3E}">
        <p14:creationId xmlns:p14="http://schemas.microsoft.com/office/powerpoint/2010/main" val="3498658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b="1" dirty="0"/>
              <a:t>What are ways to use weather data in your own project? </a:t>
            </a:r>
            <a:r>
              <a:rPr lang="en-US" dirty="0"/>
              <a:t>Think about how weather affects your customers.</a:t>
            </a:r>
          </a:p>
          <a:p>
            <a:pPr marL="0" indent="0" fontAlgn="base">
              <a:buNone/>
            </a:pPr>
            <a:endParaRPr lang="en-US" dirty="0"/>
          </a:p>
          <a:p>
            <a:pPr marL="0" indent="0" fontAlgn="base">
              <a:buNone/>
            </a:pPr>
            <a:r>
              <a:rPr lang="en-US" b="1" dirty="0"/>
              <a:t>How do you build your API Return URL?</a:t>
            </a:r>
            <a:r>
              <a:rPr lang="en-US" dirty="0"/>
              <a:t> Enter the appropriate parameters into the weatherbit.io Swagger site.</a:t>
            </a:r>
          </a:p>
          <a:p>
            <a:pPr marL="0" indent="0" fontAlgn="base">
              <a:buNone/>
            </a:pPr>
            <a:endParaRPr lang="en-US" dirty="0"/>
          </a:p>
          <a:p>
            <a:pPr marL="0" indent="0" fontAlgn="base">
              <a:buNone/>
            </a:pPr>
            <a:r>
              <a:rPr lang="en-US" b="1" dirty="0"/>
              <a:t>What Integration Procedure elements do you use to incorporate external data? </a:t>
            </a:r>
            <a:r>
              <a:rPr lang="en-US" dirty="0"/>
              <a:t>Set Values to save the API key and 1 HTTP Action (or 2 if you did the challenge).</a:t>
            </a:r>
          </a:p>
          <a:p>
            <a:endParaRPr lang="en-IN" dirty="0"/>
          </a:p>
        </p:txBody>
      </p:sp>
      <p:sp>
        <p:nvSpPr>
          <p:cNvPr id="3" name="Title 2"/>
          <p:cNvSpPr>
            <a:spLocks noGrp="1"/>
          </p:cNvSpPr>
          <p:nvPr>
            <p:ph type="title"/>
          </p:nvPr>
        </p:nvSpPr>
        <p:spPr/>
        <p:txBody>
          <a:bodyPr/>
          <a:lstStyle/>
          <a:p>
            <a:r>
              <a:rPr lang="en-IN" b="1" dirty="0"/>
              <a:t>VPE 5-8 Review Questions</a:t>
            </a:r>
            <a:endParaRPr lang="en-IN" dirty="0"/>
          </a:p>
        </p:txBody>
      </p:sp>
    </p:spTree>
    <p:extLst>
      <p:ext uri="{BB962C8B-B14F-4D97-AF65-F5344CB8AC3E}">
        <p14:creationId xmlns:p14="http://schemas.microsoft.com/office/powerpoint/2010/main" val="308052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fontAlgn="base">
              <a:buNone/>
            </a:pPr>
            <a:r>
              <a:rPr lang="en-US" dirty="0"/>
              <a:t>Vlocity Calculation Procedures are another important cross-industry tool that allows us to configure complex math procedurally on top of the Salesforce platform. You can run a detailed set of mathematical processing steps to do the kinds of calculations required in industries where more than a simple mathematical function is required. </a:t>
            </a:r>
          </a:p>
          <a:p>
            <a:pPr fontAlgn="base"/>
            <a:endParaRPr lang="en-US" dirty="0"/>
          </a:p>
          <a:p>
            <a:pPr marL="0" indent="0" fontAlgn="base">
              <a:buNone/>
            </a:pPr>
            <a:r>
              <a:rPr lang="en-US" dirty="0"/>
              <a:t>When there are a number of factors, values, and calculations, a Vlocity calculation procedure can call one or more calculation matrices (which are lookup tables). </a:t>
            </a:r>
          </a:p>
        </p:txBody>
      </p:sp>
      <p:sp>
        <p:nvSpPr>
          <p:cNvPr id="3" name="Title 2"/>
          <p:cNvSpPr>
            <a:spLocks noGrp="1"/>
          </p:cNvSpPr>
          <p:nvPr>
            <p:ph type="title"/>
          </p:nvPr>
        </p:nvSpPr>
        <p:spPr/>
        <p:txBody>
          <a:bodyPr>
            <a:normAutofit fontScale="90000"/>
          </a:bodyPr>
          <a:lstStyle/>
          <a:p>
            <a:pPr fontAlgn="base"/>
            <a:r>
              <a:rPr lang="en-IN" b="1" dirty="0"/>
              <a:t>Service Management Components</a:t>
            </a:r>
            <a:br>
              <a:rPr lang="en-IN" b="1" dirty="0"/>
            </a:br>
            <a:r>
              <a:rPr lang="en-IN" b="1" dirty="0"/>
              <a:t>Vlocity Calculations</a:t>
            </a:r>
            <a:endParaRPr lang="en-IN" dirty="0"/>
          </a:p>
        </p:txBody>
      </p:sp>
    </p:spTree>
    <p:extLst>
      <p:ext uri="{BB962C8B-B14F-4D97-AF65-F5344CB8AC3E}">
        <p14:creationId xmlns:p14="http://schemas.microsoft.com/office/powerpoint/2010/main" val="36416223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A DataRaptor Transform (to transform the data)</a:t>
            </a:r>
          </a:p>
          <a:p>
            <a:pPr marL="0" indent="0" fontAlgn="base">
              <a:buNone/>
            </a:pPr>
            <a:endParaRPr lang="en-US" dirty="0"/>
          </a:p>
          <a:p>
            <a:pPr marL="0" indent="0" fontAlgn="base">
              <a:buNone/>
            </a:pPr>
            <a:r>
              <a:rPr lang="en-US" dirty="0"/>
              <a:t>A DataRaptor Action element (to use the DataRaptor in your Integration Procedure)</a:t>
            </a:r>
          </a:p>
          <a:p>
            <a:pPr marL="0" indent="0" fontAlgn="base">
              <a:buNone/>
            </a:pPr>
            <a:endParaRPr lang="en-US" dirty="0"/>
          </a:p>
          <a:p>
            <a:pPr marL="0" indent="0" fontAlgn="base">
              <a:buNone/>
            </a:pPr>
            <a:r>
              <a:rPr lang="en-US" dirty="0"/>
              <a:t>A Response Action element (to send data back to the OmniScript)</a:t>
            </a:r>
          </a:p>
          <a:p>
            <a:endParaRPr lang="en-IN" dirty="0"/>
          </a:p>
        </p:txBody>
      </p:sp>
      <p:sp>
        <p:nvSpPr>
          <p:cNvPr id="3" name="Title 2"/>
          <p:cNvSpPr>
            <a:spLocks noGrp="1"/>
          </p:cNvSpPr>
          <p:nvPr>
            <p:ph type="title"/>
          </p:nvPr>
        </p:nvSpPr>
        <p:spPr/>
        <p:txBody>
          <a:bodyPr>
            <a:noAutofit/>
          </a:bodyPr>
          <a:lstStyle/>
          <a:p>
            <a:r>
              <a:rPr lang="en-US" sz="2800" dirty="0"/>
              <a:t>When you are working in an Integration Procedure, this actually requires three components</a:t>
            </a:r>
            <a:endParaRPr lang="en-IN" sz="2800" dirty="0"/>
          </a:p>
        </p:txBody>
      </p:sp>
    </p:spTree>
    <p:extLst>
      <p:ext uri="{BB962C8B-B14F-4D97-AF65-F5344CB8AC3E}">
        <p14:creationId xmlns:p14="http://schemas.microsoft.com/office/powerpoint/2010/main" val="25380808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b="1" dirty="0"/>
              <a:t>What does a DataRaptor Transform allow you to do? </a:t>
            </a:r>
            <a:r>
              <a:rPr lang="en-US" dirty="0"/>
              <a:t>It allows you to map and transform from one JSON to another. It can also transform XML and custom data schema.</a:t>
            </a:r>
          </a:p>
          <a:p>
            <a:pPr marL="0" indent="0" fontAlgn="base">
              <a:buNone/>
            </a:pPr>
            <a:endParaRPr lang="en-US" dirty="0"/>
          </a:p>
          <a:p>
            <a:pPr marL="0" indent="0" fontAlgn="base">
              <a:buNone/>
            </a:pPr>
            <a:r>
              <a:rPr lang="en-US" b="1" dirty="0"/>
              <a:t>How did you update the way the City and State display in the results?</a:t>
            </a:r>
            <a:r>
              <a:rPr lang="en-US" dirty="0"/>
              <a:t> used the concatenate formula.</a:t>
            </a:r>
          </a:p>
          <a:p>
            <a:pPr marL="0" indent="0" fontAlgn="base">
              <a:buNone/>
            </a:pPr>
            <a:endParaRPr lang="en-US" dirty="0"/>
          </a:p>
          <a:p>
            <a:pPr marL="0" indent="0" fontAlgn="base">
              <a:buNone/>
            </a:pPr>
            <a:r>
              <a:rPr lang="en-US" b="1" dirty="0"/>
              <a:t>What does the Response Action do? </a:t>
            </a:r>
            <a:r>
              <a:rPr lang="en-US" dirty="0"/>
              <a:t>It sends the data back to the </a:t>
            </a:r>
            <a:r>
              <a:rPr lang="en-US" dirty="0" err="1"/>
              <a:t>FlexCard</a:t>
            </a:r>
            <a:r>
              <a:rPr lang="en-US" dirty="0"/>
              <a:t>/OmniScript.</a:t>
            </a:r>
          </a:p>
          <a:p>
            <a:endParaRPr lang="en-IN" dirty="0"/>
          </a:p>
        </p:txBody>
      </p:sp>
      <p:sp>
        <p:nvSpPr>
          <p:cNvPr id="3" name="Title 2"/>
          <p:cNvSpPr>
            <a:spLocks noGrp="1"/>
          </p:cNvSpPr>
          <p:nvPr>
            <p:ph type="title"/>
          </p:nvPr>
        </p:nvSpPr>
        <p:spPr/>
        <p:txBody>
          <a:bodyPr>
            <a:normAutofit/>
          </a:bodyPr>
          <a:lstStyle/>
          <a:p>
            <a:pPr fontAlgn="base"/>
            <a:r>
              <a:rPr lang="en-IN" b="1" dirty="0"/>
              <a:t>5-9 Review Questions</a:t>
            </a:r>
            <a:endParaRPr lang="en-IN" dirty="0"/>
          </a:p>
        </p:txBody>
      </p:sp>
    </p:spTree>
    <p:extLst>
      <p:ext uri="{BB962C8B-B14F-4D97-AF65-F5344CB8AC3E}">
        <p14:creationId xmlns:p14="http://schemas.microsoft.com/office/powerpoint/2010/main" val="5372926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0" indent="0">
              <a:buNone/>
            </a:pPr>
            <a:r>
              <a:rPr lang="en-IN" b="1" dirty="0"/>
              <a:t>What is a Calculation Matrix?</a:t>
            </a:r>
            <a:br>
              <a:rPr lang="en-IN" dirty="0"/>
            </a:br>
            <a:r>
              <a:rPr lang="en-IN" dirty="0"/>
              <a:t>	A Calculation Matrix is a lookup table.</a:t>
            </a:r>
            <a:br>
              <a:rPr lang="en-IN" dirty="0"/>
            </a:br>
            <a:r>
              <a:rPr lang="en-IN" dirty="0"/>
              <a:t> </a:t>
            </a:r>
            <a:br>
              <a:rPr lang="en-IN" dirty="0"/>
            </a:br>
            <a:r>
              <a:rPr lang="en-IN" b="1" dirty="0"/>
              <a:t>What are some uses for a Calculation Matrix?</a:t>
            </a:r>
            <a:br>
              <a:rPr lang="en-IN" dirty="0"/>
            </a:br>
            <a:r>
              <a:rPr lang="en-IN" dirty="0"/>
              <a:t>	Insurance premiums matching characteristics of insured to premiums</a:t>
            </a:r>
            <a:br>
              <a:rPr lang="en-IN" dirty="0"/>
            </a:br>
            <a:r>
              <a:rPr lang="en-IN" dirty="0"/>
              <a:t>	Age, gender and smoking status for life insurance</a:t>
            </a:r>
            <a:br>
              <a:rPr lang="en-IN" dirty="0"/>
            </a:br>
            <a:r>
              <a:rPr lang="en-IN" dirty="0"/>
              <a:t>	Driver age and driving record for an auto insurance policy</a:t>
            </a:r>
            <a:br>
              <a:rPr lang="en-IN" dirty="0"/>
            </a:br>
            <a:r>
              <a:rPr lang="en-IN" dirty="0"/>
              <a:t>	Weather alert matrix based on weather conditions </a:t>
            </a:r>
            <a:br>
              <a:rPr lang="en-IN" dirty="0"/>
            </a:br>
            <a:r>
              <a:rPr lang="en-IN" dirty="0"/>
              <a:t>	Demographic data based on a location (such as wages) </a:t>
            </a:r>
            <a:br>
              <a:rPr lang="en-IN" dirty="0"/>
            </a:br>
            <a:r>
              <a:rPr lang="en-IN" dirty="0"/>
              <a:t>	Pricing matrices (like the one created)</a:t>
            </a:r>
            <a:br>
              <a:rPr lang="en-IN" dirty="0"/>
            </a:br>
            <a:r>
              <a:rPr lang="en-IN" dirty="0"/>
              <a:t> </a:t>
            </a:r>
            <a:br>
              <a:rPr lang="en-IN" dirty="0"/>
            </a:br>
            <a:r>
              <a:rPr lang="en-IN" b="1" dirty="0"/>
              <a:t>Can you have multiple Inputs or Outputs to your data?</a:t>
            </a:r>
            <a:br>
              <a:rPr lang="en-IN" dirty="0"/>
            </a:br>
            <a:r>
              <a:rPr lang="en-IN" dirty="0"/>
              <a:t>	You can have multiple input columns and the combination of inputs for each row must be unique.</a:t>
            </a:r>
            <a:br>
              <a:rPr lang="en-IN" dirty="0"/>
            </a:br>
            <a:r>
              <a:rPr lang="en-IN" dirty="0"/>
              <a:t>	You can have multiple output columns and none of the elements need to be unique.</a:t>
            </a:r>
            <a:br>
              <a:rPr lang="en-IN" dirty="0"/>
            </a:br>
            <a:r>
              <a:rPr lang="en-IN" dirty="0"/>
              <a:t> </a:t>
            </a:r>
            <a:br>
              <a:rPr lang="en-IN" dirty="0"/>
            </a:br>
            <a:r>
              <a:rPr lang="en-IN" b="1" dirty="0"/>
              <a:t>If two matrices are both enabled at the same time, which one will be called?</a:t>
            </a:r>
            <a:br>
              <a:rPr lang="en-IN" dirty="0"/>
            </a:br>
            <a:r>
              <a:rPr lang="en-IN" dirty="0"/>
              <a:t>	The one with the highest priority with 1 as the lowest priority.</a:t>
            </a:r>
          </a:p>
        </p:txBody>
      </p:sp>
      <p:sp>
        <p:nvSpPr>
          <p:cNvPr id="3" name="Title 2"/>
          <p:cNvSpPr>
            <a:spLocks noGrp="1"/>
          </p:cNvSpPr>
          <p:nvPr>
            <p:ph type="title"/>
          </p:nvPr>
        </p:nvSpPr>
        <p:spPr/>
        <p:txBody>
          <a:bodyPr>
            <a:normAutofit/>
          </a:bodyPr>
          <a:lstStyle/>
          <a:p>
            <a:r>
              <a:rPr lang="en-IN" b="1" dirty="0"/>
              <a:t>5-10 Review Questions</a:t>
            </a:r>
            <a:endParaRPr lang="en-IN" dirty="0"/>
          </a:p>
        </p:txBody>
      </p:sp>
    </p:spTree>
    <p:extLst>
      <p:ext uri="{BB962C8B-B14F-4D97-AF65-F5344CB8AC3E}">
        <p14:creationId xmlns:p14="http://schemas.microsoft.com/office/powerpoint/2010/main" val="21592260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dirty="0"/>
              <a:t>A Calculation Procedure is a Vlocity tool that allows you to perform multiple mathematical operations and transformations at the same time. It takes inputs as formatted JSON data, uses lookup matrices, algebraic operations, and aggregation operations to calculate new data, and outputs specified data in formatted JSON. It can also have conditional steps.</a:t>
            </a:r>
          </a:p>
          <a:p>
            <a:pPr fontAlgn="base"/>
            <a:endParaRPr lang="en-US" dirty="0"/>
          </a:p>
          <a:p>
            <a:pPr marL="0" indent="0" fontAlgn="base">
              <a:buNone/>
            </a:pPr>
            <a:r>
              <a:rPr lang="en-US" dirty="0"/>
              <a:t>There are many tools in Vlocity that can perform mathematical operations. Other examples: DataRaptor Formulas, OmniScript formula and aggregate functions.</a:t>
            </a:r>
          </a:p>
          <a:p>
            <a:endParaRPr lang="en-IN" dirty="0"/>
          </a:p>
        </p:txBody>
      </p:sp>
      <p:sp>
        <p:nvSpPr>
          <p:cNvPr id="3" name="Title 2"/>
          <p:cNvSpPr>
            <a:spLocks noGrp="1"/>
          </p:cNvSpPr>
          <p:nvPr>
            <p:ph type="title"/>
          </p:nvPr>
        </p:nvSpPr>
        <p:spPr/>
        <p:txBody>
          <a:bodyPr/>
          <a:lstStyle/>
          <a:p>
            <a:pPr fontAlgn="base"/>
            <a:r>
              <a:rPr lang="en-IN" b="1" dirty="0"/>
              <a:t> Calculation Procedures</a:t>
            </a:r>
          </a:p>
        </p:txBody>
      </p:sp>
    </p:spTree>
    <p:extLst>
      <p:ext uri="{BB962C8B-B14F-4D97-AF65-F5344CB8AC3E}">
        <p14:creationId xmlns:p14="http://schemas.microsoft.com/office/powerpoint/2010/main" val="190463320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Here are some advantages of Calculation Procedures:</a:t>
            </a:r>
          </a:p>
          <a:p>
            <a:pPr lvl="1" fontAlgn="base"/>
            <a:r>
              <a:rPr lang="en-US" dirty="0"/>
              <a:t>Calculation Matrix integration.</a:t>
            </a:r>
          </a:p>
          <a:p>
            <a:pPr lvl="1" fontAlgn="base"/>
            <a:r>
              <a:rPr lang="en-US" dirty="0"/>
              <a:t>Built in JSON array calculations and aggregation functions.</a:t>
            </a:r>
          </a:p>
          <a:p>
            <a:pPr lvl="1" fontAlgn="base"/>
            <a:r>
              <a:rPr lang="en-US" dirty="0"/>
              <a:t>Server side execution.</a:t>
            </a:r>
          </a:p>
          <a:p>
            <a:pPr lvl="1" fontAlgn="base"/>
            <a:r>
              <a:rPr lang="en-US" dirty="0"/>
              <a:t>Time based execution. You can have multiple versions in place that will automatically execute based on when the data call is made.</a:t>
            </a:r>
          </a:p>
          <a:p>
            <a:endParaRPr lang="en-IN" dirty="0"/>
          </a:p>
        </p:txBody>
      </p:sp>
      <p:sp>
        <p:nvSpPr>
          <p:cNvPr id="3" name="Title 2"/>
          <p:cNvSpPr>
            <a:spLocks noGrp="1"/>
          </p:cNvSpPr>
          <p:nvPr>
            <p:ph type="title"/>
          </p:nvPr>
        </p:nvSpPr>
        <p:spPr/>
        <p:txBody>
          <a:bodyPr/>
          <a:lstStyle/>
          <a:p>
            <a:r>
              <a:rPr lang="en-IN" b="1" dirty="0"/>
              <a:t> Calculation Procedures</a:t>
            </a:r>
            <a:endParaRPr lang="en-IN" dirty="0"/>
          </a:p>
        </p:txBody>
      </p:sp>
    </p:spTree>
    <p:extLst>
      <p:ext uri="{BB962C8B-B14F-4D97-AF65-F5344CB8AC3E}">
        <p14:creationId xmlns:p14="http://schemas.microsoft.com/office/powerpoint/2010/main" val="25562087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US" dirty="0"/>
              <a:t>VARIABLES AND CONSTANTS: Used in calculation steps</a:t>
            </a:r>
          </a:p>
          <a:p>
            <a:pPr fontAlgn="base"/>
            <a:endParaRPr lang="en-US" dirty="0"/>
          </a:p>
          <a:p>
            <a:pPr fontAlgn="base"/>
            <a:r>
              <a:rPr lang="en-US" dirty="0"/>
              <a:t>PREPROCESSOR CLASS: APEX classes used to manipulate the input of the calculation</a:t>
            </a:r>
          </a:p>
          <a:p>
            <a:pPr fontAlgn="base"/>
            <a:endParaRPr lang="en-US" dirty="0"/>
          </a:p>
          <a:p>
            <a:pPr fontAlgn="base"/>
            <a:r>
              <a:rPr lang="en-US" dirty="0"/>
              <a:t>CALCULATION STEPS: Matrix and Lookup</a:t>
            </a:r>
          </a:p>
          <a:p>
            <a:pPr fontAlgn="base"/>
            <a:endParaRPr lang="en-US" dirty="0"/>
          </a:p>
          <a:p>
            <a:pPr fontAlgn="base"/>
            <a:r>
              <a:rPr lang="en-US" dirty="0"/>
              <a:t>AGGREGATION STEPS: Allow you to use data from an array input where the calculations are run on each element separately</a:t>
            </a:r>
          </a:p>
          <a:p>
            <a:pPr fontAlgn="base"/>
            <a:endParaRPr lang="en-US" dirty="0"/>
          </a:p>
          <a:p>
            <a:pPr fontAlgn="base"/>
            <a:r>
              <a:rPr lang="en-US" dirty="0"/>
              <a:t>POSTPROCESSOR CLASS: APEX classes used to manipulate the output of the calculation</a:t>
            </a:r>
          </a:p>
          <a:p>
            <a:endParaRPr lang="en-IN" dirty="0"/>
          </a:p>
        </p:txBody>
      </p:sp>
      <p:sp>
        <p:nvSpPr>
          <p:cNvPr id="3" name="Title 2"/>
          <p:cNvSpPr>
            <a:spLocks noGrp="1"/>
          </p:cNvSpPr>
          <p:nvPr>
            <p:ph type="title"/>
          </p:nvPr>
        </p:nvSpPr>
        <p:spPr/>
        <p:txBody>
          <a:bodyPr>
            <a:normAutofit fontScale="90000"/>
          </a:bodyPr>
          <a:lstStyle/>
          <a:p>
            <a:r>
              <a:rPr lang="en-US" b="1" dirty="0"/>
              <a:t>5 Basic Components of a Calculation Procedure</a:t>
            </a:r>
            <a:endParaRPr lang="en-IN" dirty="0"/>
          </a:p>
        </p:txBody>
      </p:sp>
    </p:spTree>
    <p:extLst>
      <p:ext uri="{BB962C8B-B14F-4D97-AF65-F5344CB8AC3E}">
        <p14:creationId xmlns:p14="http://schemas.microsoft.com/office/powerpoint/2010/main" val="42396927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IN" b="1" dirty="0"/>
              <a:t>What does a Calculation Procedure do in Vlocity?</a:t>
            </a:r>
            <a:br>
              <a:rPr lang="en-IN" dirty="0"/>
            </a:br>
            <a:r>
              <a:rPr lang="en-IN" dirty="0"/>
              <a:t>	Take inputs as formatted JSON data, use lookup matrices, algebraic operations, and aggregation operations to calculate new data, and output specified data in formatted JSON.</a:t>
            </a:r>
            <a:br>
              <a:rPr lang="en-IN" dirty="0"/>
            </a:br>
            <a:endParaRPr lang="en-IN" dirty="0"/>
          </a:p>
          <a:p>
            <a:pPr marL="0" indent="0">
              <a:buNone/>
            </a:pPr>
            <a:r>
              <a:rPr lang="en-IN" b="1" dirty="0"/>
              <a:t>What are the two different options for a Calculation step in a Calculation Procedure?</a:t>
            </a:r>
            <a:br>
              <a:rPr lang="en-IN" dirty="0"/>
            </a:br>
            <a:r>
              <a:rPr lang="en-IN" dirty="0"/>
              <a:t>	Calculation and Matrix Lookup.</a:t>
            </a:r>
            <a:br>
              <a:rPr lang="en-IN" dirty="0"/>
            </a:br>
            <a:endParaRPr lang="en-IN" dirty="0"/>
          </a:p>
          <a:p>
            <a:pPr marL="0" indent="0">
              <a:buNone/>
            </a:pPr>
            <a:r>
              <a:rPr lang="en-IN" b="1" dirty="0"/>
              <a:t>If two Calculation Procedures are both active at the same time, which one will be called?</a:t>
            </a:r>
            <a:br>
              <a:rPr lang="en-IN" dirty="0"/>
            </a:br>
            <a:r>
              <a:rPr lang="en-IN" dirty="0"/>
              <a:t>	The one with the highest priority with the number 1 as the lowest priority.</a:t>
            </a:r>
            <a:br>
              <a:rPr lang="en-IN" dirty="0"/>
            </a:br>
            <a:endParaRPr lang="en-IN" dirty="0"/>
          </a:p>
          <a:p>
            <a:pPr marL="0" indent="0">
              <a:buNone/>
            </a:pPr>
            <a:r>
              <a:rPr lang="en-IN" b="1" dirty="0"/>
              <a:t>Where can you get the expected input and output JSON from a Calculation Procedure?</a:t>
            </a:r>
            <a:br>
              <a:rPr lang="en-IN" dirty="0"/>
            </a:br>
            <a:r>
              <a:rPr lang="en-IN" dirty="0"/>
              <a:t>	From the simulation.</a:t>
            </a:r>
            <a:br>
              <a:rPr lang="en-IN" dirty="0"/>
            </a:br>
            <a:endParaRPr lang="en-IN" dirty="0"/>
          </a:p>
          <a:p>
            <a:pPr marL="0" indent="0">
              <a:buNone/>
            </a:pPr>
            <a:r>
              <a:rPr lang="en-IN" b="1" dirty="0"/>
              <a:t>What is important about the input JSON?</a:t>
            </a:r>
            <a:br>
              <a:rPr lang="en-IN" dirty="0"/>
            </a:br>
            <a:r>
              <a:rPr lang="en-IN" dirty="0"/>
              <a:t>	It must be on a node called input (with a lower case </a:t>
            </a:r>
            <a:r>
              <a:rPr lang="en-IN" dirty="0" err="1"/>
              <a:t>i</a:t>
            </a:r>
            <a:r>
              <a:rPr lang="en-IN" dirty="0"/>
              <a:t>)</a:t>
            </a:r>
          </a:p>
        </p:txBody>
      </p:sp>
      <p:sp>
        <p:nvSpPr>
          <p:cNvPr id="3" name="Title 2"/>
          <p:cNvSpPr>
            <a:spLocks noGrp="1"/>
          </p:cNvSpPr>
          <p:nvPr>
            <p:ph type="title"/>
          </p:nvPr>
        </p:nvSpPr>
        <p:spPr/>
        <p:txBody>
          <a:bodyPr>
            <a:normAutofit/>
          </a:bodyPr>
          <a:lstStyle/>
          <a:p>
            <a:r>
              <a:rPr lang="en-IN" b="1" dirty="0"/>
              <a:t>5-11 Review Questions</a:t>
            </a:r>
            <a:endParaRPr lang="en-IN" dirty="0"/>
          </a:p>
        </p:txBody>
      </p:sp>
    </p:spTree>
    <p:extLst>
      <p:ext uri="{BB962C8B-B14F-4D97-AF65-F5344CB8AC3E}">
        <p14:creationId xmlns:p14="http://schemas.microsoft.com/office/powerpoint/2010/main" val="348959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This is a command line automation tool that automates a continuous build process for Vlocity configuration artifacts. It's an open source GitHub project that is source-control friendly.</a:t>
            </a:r>
          </a:p>
          <a:p>
            <a:endParaRPr lang="en-IN" dirty="0"/>
          </a:p>
        </p:txBody>
      </p:sp>
      <p:sp>
        <p:nvSpPr>
          <p:cNvPr id="3" name="Title 2"/>
          <p:cNvSpPr>
            <a:spLocks noGrp="1"/>
          </p:cNvSpPr>
          <p:nvPr>
            <p:ph type="title"/>
          </p:nvPr>
        </p:nvSpPr>
        <p:spPr/>
        <p:txBody>
          <a:bodyPr>
            <a:noAutofit/>
          </a:bodyPr>
          <a:lstStyle/>
          <a:p>
            <a:pPr fontAlgn="base"/>
            <a:r>
              <a:rPr lang="en-IN" sz="3200" b="1" dirty="0"/>
              <a:t>Developer Experience Components</a:t>
            </a:r>
            <a:br>
              <a:rPr lang="en-IN" sz="3200" b="1" dirty="0"/>
            </a:br>
            <a:r>
              <a:rPr lang="en-US" sz="3200" b="1" dirty="0"/>
              <a:t>Vlocity Build Tool (DevOps)</a:t>
            </a:r>
            <a:endParaRPr lang="en-IN" sz="3200" b="1" dirty="0"/>
          </a:p>
        </p:txBody>
      </p:sp>
    </p:spTree>
    <p:extLst>
      <p:ext uri="{BB962C8B-B14F-4D97-AF65-F5344CB8AC3E}">
        <p14:creationId xmlns:p14="http://schemas.microsoft.com/office/powerpoint/2010/main" val="394190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dirty="0"/>
              <a:t>Also referred to simply as Newport, Newport Design System is a Vlocity CSS framework tool for designers and web developers to easily restyle all Vlocity components in a single place and generate custom, optimized CSS that can be used in all future pages including non-Vlocity and non-Salesforce pages.</a:t>
            </a:r>
          </a:p>
          <a:p>
            <a:pPr marL="0" indent="0" fontAlgn="base">
              <a:buNone/>
            </a:pPr>
            <a:endParaRPr lang="en-US" dirty="0"/>
          </a:p>
          <a:p>
            <a:pPr marL="0" indent="0" fontAlgn="base">
              <a:buNone/>
            </a:pPr>
            <a:r>
              <a:rPr lang="en-US" dirty="0"/>
              <a:t>Storybook is an open-source user interface development environment and playground for UI components. The tool enables developers to create components independently and showcase components interactively in an isolated development environment.</a:t>
            </a:r>
          </a:p>
          <a:p>
            <a:endParaRPr lang="en-IN" dirty="0"/>
          </a:p>
        </p:txBody>
      </p:sp>
      <p:sp>
        <p:nvSpPr>
          <p:cNvPr id="3" name="Title 2"/>
          <p:cNvSpPr>
            <a:spLocks noGrp="1"/>
          </p:cNvSpPr>
          <p:nvPr>
            <p:ph type="title"/>
          </p:nvPr>
        </p:nvSpPr>
        <p:spPr/>
        <p:txBody>
          <a:bodyPr>
            <a:noAutofit/>
          </a:bodyPr>
          <a:lstStyle/>
          <a:p>
            <a:pPr fontAlgn="base"/>
            <a:r>
              <a:rPr lang="en-IN" sz="3200" b="1" dirty="0"/>
              <a:t>Developer Experience Components</a:t>
            </a:r>
            <a:br>
              <a:rPr lang="en-IN" sz="3200" b="1" dirty="0"/>
            </a:br>
            <a:r>
              <a:rPr lang="en-US" sz="3200" b="1" dirty="0"/>
              <a:t>Newport Design System (Front-End)</a:t>
            </a:r>
            <a:endParaRPr lang="en-IN" sz="3200" b="1" dirty="0"/>
          </a:p>
        </p:txBody>
      </p:sp>
    </p:spTree>
    <p:extLst>
      <p:ext uri="{BB962C8B-B14F-4D97-AF65-F5344CB8AC3E}">
        <p14:creationId xmlns:p14="http://schemas.microsoft.com/office/powerpoint/2010/main" val="222496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fontAlgn="base">
              <a:buNone/>
            </a:pPr>
            <a:r>
              <a:rPr lang="en-US" dirty="0"/>
              <a:t>IDX Workbench enables development teams to:</a:t>
            </a:r>
          </a:p>
          <a:p>
            <a:pPr fontAlgn="base"/>
            <a:endParaRPr lang="en-US" dirty="0"/>
          </a:p>
          <a:p>
            <a:pPr marL="0" indent="0" fontAlgn="base">
              <a:buNone/>
            </a:pPr>
            <a:r>
              <a:rPr lang="en-US" dirty="0"/>
              <a:t>Check Vlocity Components in and out of source control</a:t>
            </a:r>
          </a:p>
          <a:p>
            <a:pPr fontAlgn="base"/>
            <a:endParaRPr lang="en-US" dirty="0"/>
          </a:p>
          <a:p>
            <a:pPr marL="0" indent="0" fontAlgn="base">
              <a:buNone/>
            </a:pPr>
            <a:r>
              <a:rPr lang="en-US" dirty="0"/>
              <a:t>Visualize version-to-version changes in desktop app</a:t>
            </a:r>
          </a:p>
          <a:p>
            <a:pPr fontAlgn="base"/>
            <a:endParaRPr lang="en-US" dirty="0"/>
          </a:p>
          <a:p>
            <a:pPr marL="0" indent="0" fontAlgn="base">
              <a:buNone/>
            </a:pPr>
            <a:r>
              <a:rPr lang="en-US" dirty="0"/>
              <a:t>Migrate changes and dependencies between orgs</a:t>
            </a:r>
          </a:p>
          <a:p>
            <a:endParaRPr lang="en-IN" dirty="0"/>
          </a:p>
        </p:txBody>
      </p:sp>
      <p:sp>
        <p:nvSpPr>
          <p:cNvPr id="3" name="Title 2"/>
          <p:cNvSpPr>
            <a:spLocks noGrp="1"/>
          </p:cNvSpPr>
          <p:nvPr>
            <p:ph type="title"/>
          </p:nvPr>
        </p:nvSpPr>
        <p:spPr/>
        <p:txBody>
          <a:bodyPr>
            <a:noAutofit/>
          </a:bodyPr>
          <a:lstStyle/>
          <a:p>
            <a:pPr fontAlgn="base"/>
            <a:r>
              <a:rPr lang="en-IN" sz="3200" b="1" dirty="0"/>
              <a:t>Developer Experience Components</a:t>
            </a:r>
            <a:br>
              <a:rPr lang="en-IN" sz="3200" b="1" dirty="0"/>
            </a:br>
            <a:r>
              <a:rPr lang="en-US" sz="3200" b="1" dirty="0"/>
              <a:t>IDX Workbench (DevOps)</a:t>
            </a:r>
            <a:endParaRPr lang="en-IN" sz="3200" b="1" dirty="0"/>
          </a:p>
        </p:txBody>
      </p:sp>
    </p:spTree>
    <p:extLst>
      <p:ext uri="{BB962C8B-B14F-4D97-AF65-F5344CB8AC3E}">
        <p14:creationId xmlns:p14="http://schemas.microsoft.com/office/powerpoint/2010/main" val="158577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Reduces upgrade effort and assists in adoption of the latest features.</a:t>
            </a:r>
          </a:p>
          <a:p>
            <a:pPr fontAlgn="base"/>
            <a:endParaRPr lang="en-US" dirty="0"/>
          </a:p>
          <a:p>
            <a:pPr marL="0" indent="0" fontAlgn="base">
              <a:buNone/>
            </a:pPr>
            <a:r>
              <a:rPr lang="en-US" dirty="0"/>
              <a:t>Automates Diagnostic and Post-Install Steps with Vlocity Managed Packages.</a:t>
            </a:r>
          </a:p>
          <a:p>
            <a:pPr fontAlgn="base"/>
            <a:endParaRPr lang="en-US" dirty="0"/>
          </a:p>
          <a:p>
            <a:pPr marL="0" indent="0" fontAlgn="base">
              <a:buNone/>
            </a:pPr>
            <a:r>
              <a:rPr lang="en-US" dirty="0"/>
              <a:t>Guides Manual Steps with Specific Instructions.</a:t>
            </a:r>
          </a:p>
          <a:p>
            <a:pPr fontAlgn="base"/>
            <a:endParaRPr lang="en-US" dirty="0"/>
          </a:p>
          <a:p>
            <a:pPr marL="0" indent="0" fontAlgn="base">
              <a:buNone/>
            </a:pPr>
            <a:r>
              <a:rPr lang="en-US" dirty="0"/>
              <a:t>Documents Upgrade with System Logs and Admin Notes.</a:t>
            </a:r>
          </a:p>
          <a:p>
            <a:pPr fontAlgn="base"/>
            <a:endParaRPr lang="en-US" dirty="0"/>
          </a:p>
          <a:p>
            <a:pPr marL="0" indent="0" fontAlgn="base">
              <a:buNone/>
            </a:pPr>
            <a:r>
              <a:rPr lang="en-US" dirty="0"/>
              <a:t>Validates Completion of Steps</a:t>
            </a:r>
          </a:p>
          <a:p>
            <a:endParaRPr lang="en-IN" dirty="0"/>
          </a:p>
        </p:txBody>
      </p:sp>
      <p:sp>
        <p:nvSpPr>
          <p:cNvPr id="3" name="Title 2"/>
          <p:cNvSpPr>
            <a:spLocks noGrp="1"/>
          </p:cNvSpPr>
          <p:nvPr>
            <p:ph type="title"/>
          </p:nvPr>
        </p:nvSpPr>
        <p:spPr/>
        <p:txBody>
          <a:bodyPr>
            <a:noAutofit/>
          </a:bodyPr>
          <a:lstStyle/>
          <a:p>
            <a:r>
              <a:rPr lang="en-IN" sz="3200" b="1" dirty="0"/>
              <a:t>Developer Experience Components</a:t>
            </a:r>
            <a:br>
              <a:rPr lang="en-IN" sz="3200" b="1" dirty="0"/>
            </a:br>
            <a:r>
              <a:rPr lang="en-US" sz="3200" b="1" dirty="0"/>
              <a:t>Installation Assistant (Upgrades)</a:t>
            </a:r>
            <a:endParaRPr lang="en-IN" sz="3200" dirty="0"/>
          </a:p>
        </p:txBody>
      </p:sp>
    </p:spTree>
    <p:extLst>
      <p:ext uri="{BB962C8B-B14F-4D97-AF65-F5344CB8AC3E}">
        <p14:creationId xmlns:p14="http://schemas.microsoft.com/office/powerpoint/2010/main" val="399525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pPr marL="0" indent="0">
              <a:buNone/>
            </a:pPr>
            <a:endParaRPr lang="en-IN" dirty="0"/>
          </a:p>
          <a:p>
            <a:pPr marL="0" indent="0">
              <a:buNone/>
            </a:pPr>
            <a:r>
              <a:rPr lang="en-IN" dirty="0"/>
              <a:t>	Introduction to Vlocity Lightning Components</a:t>
            </a:r>
          </a:p>
        </p:txBody>
      </p:sp>
      <p:sp>
        <p:nvSpPr>
          <p:cNvPr id="3" name="Title 2"/>
          <p:cNvSpPr>
            <a:spLocks noGrp="1"/>
          </p:cNvSpPr>
          <p:nvPr>
            <p:ph type="title"/>
          </p:nvPr>
        </p:nvSpPr>
        <p:spPr/>
        <p:txBody>
          <a:bodyPr/>
          <a:lstStyle/>
          <a:p>
            <a:r>
              <a:rPr lang="en-IN" dirty="0"/>
              <a:t>VPE 2</a:t>
            </a:r>
          </a:p>
        </p:txBody>
      </p:sp>
    </p:spTree>
    <p:extLst>
      <p:ext uri="{BB962C8B-B14F-4D97-AF65-F5344CB8AC3E}">
        <p14:creationId xmlns:p14="http://schemas.microsoft.com/office/powerpoint/2010/main" val="184310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b="1" dirty="0"/>
          </a:p>
          <a:p>
            <a:pPr marL="0" indent="0">
              <a:buNone/>
            </a:pPr>
            <a:endParaRPr lang="en-US" b="1" dirty="0"/>
          </a:p>
          <a:p>
            <a:pPr marL="0" indent="0">
              <a:buNone/>
            </a:pPr>
            <a:r>
              <a:rPr lang="en-US" b="1" dirty="0"/>
              <a:t>	Introduction to Vlocity Platform Essentials</a:t>
            </a:r>
            <a:endParaRPr lang="en-IN" dirty="0"/>
          </a:p>
        </p:txBody>
      </p:sp>
      <p:sp>
        <p:nvSpPr>
          <p:cNvPr id="3" name="Title 2"/>
          <p:cNvSpPr>
            <a:spLocks noGrp="1"/>
          </p:cNvSpPr>
          <p:nvPr>
            <p:ph type="title"/>
          </p:nvPr>
        </p:nvSpPr>
        <p:spPr/>
        <p:txBody>
          <a:bodyPr>
            <a:normAutofit/>
          </a:bodyPr>
          <a:lstStyle/>
          <a:p>
            <a:r>
              <a:rPr lang="en-US" b="1" dirty="0"/>
              <a:t>VPE 1</a:t>
            </a:r>
            <a:endParaRPr lang="en-IN" dirty="0"/>
          </a:p>
        </p:txBody>
      </p:sp>
    </p:spTree>
    <p:extLst>
      <p:ext uri="{BB962C8B-B14F-4D97-AF65-F5344CB8AC3E}">
        <p14:creationId xmlns:p14="http://schemas.microsoft.com/office/powerpoint/2010/main" val="79161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b="1" dirty="0"/>
              <a:t>Lightning</a:t>
            </a:r>
            <a:r>
              <a:rPr lang="en-US" dirty="0"/>
              <a:t> refers to a Salesforce framework that uses JavaScript in the browser rather than server-side code to render the UI. It was first introduced in 2016. The initial version of Lightning used a programming model called Aura.  </a:t>
            </a:r>
          </a:p>
          <a:p>
            <a:pPr marL="0" indent="0" fontAlgn="base">
              <a:buNone/>
            </a:pPr>
            <a:endParaRPr lang="en-US" b="1" dirty="0"/>
          </a:p>
          <a:p>
            <a:pPr marL="0" indent="0" fontAlgn="base">
              <a:buNone/>
            </a:pPr>
            <a:r>
              <a:rPr lang="en-US" b="1" dirty="0"/>
              <a:t>Aura</a:t>
            </a:r>
            <a:r>
              <a:rPr lang="en-US" dirty="0"/>
              <a:t> is an early version of Salesforce Lightning that predated Web Components.</a:t>
            </a:r>
          </a:p>
          <a:p>
            <a:pPr marL="0" indent="0" fontAlgn="base">
              <a:buNone/>
            </a:pPr>
            <a:endParaRPr lang="en-US" b="1" dirty="0"/>
          </a:p>
          <a:p>
            <a:pPr marL="0" indent="0" fontAlgn="base">
              <a:buNone/>
            </a:pPr>
            <a:r>
              <a:rPr lang="en-US" b="1" dirty="0"/>
              <a:t>Web Components</a:t>
            </a:r>
            <a:r>
              <a:rPr lang="en-US" dirty="0"/>
              <a:t> represent a new standard ratified by the World Wide Web Consortium for implementing complex UI components through custom HTML tags. </a:t>
            </a:r>
          </a:p>
          <a:p>
            <a:pPr marL="0" indent="0" fontAlgn="base">
              <a:buNone/>
            </a:pPr>
            <a:endParaRPr lang="en-US" b="1" dirty="0"/>
          </a:p>
          <a:p>
            <a:pPr marL="0" indent="0" fontAlgn="base">
              <a:buNone/>
            </a:pPr>
            <a:r>
              <a:rPr lang="en-US" b="1" dirty="0"/>
              <a:t>Lightning Web Components (LWCs) </a:t>
            </a:r>
            <a:r>
              <a:rPr lang="en-US" dirty="0"/>
              <a:t>are Web Components that run inside Salesforce. They implement the standard, but use some Salesforce JavaScript libraries and packaging conventions.</a:t>
            </a:r>
          </a:p>
          <a:p>
            <a:endParaRPr lang="en-IN" dirty="0"/>
          </a:p>
        </p:txBody>
      </p:sp>
      <p:sp>
        <p:nvSpPr>
          <p:cNvPr id="3" name="Title 2"/>
          <p:cNvSpPr>
            <a:spLocks noGrp="1"/>
          </p:cNvSpPr>
          <p:nvPr>
            <p:ph type="title"/>
          </p:nvPr>
        </p:nvSpPr>
        <p:spPr/>
        <p:txBody>
          <a:bodyPr/>
          <a:lstStyle/>
          <a:p>
            <a:r>
              <a:rPr lang="en-IN" b="1" dirty="0"/>
              <a:t>A Few Key Terms...</a:t>
            </a:r>
            <a:endParaRPr lang="en-IN" dirty="0"/>
          </a:p>
        </p:txBody>
      </p:sp>
    </p:spTree>
    <p:extLst>
      <p:ext uri="{BB962C8B-B14F-4D97-AF65-F5344CB8AC3E}">
        <p14:creationId xmlns:p14="http://schemas.microsoft.com/office/powerpoint/2010/main" val="840675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fontAlgn="base"/>
            <a:r>
              <a:rPr lang="en-US" b="1" dirty="0"/>
              <a:t>Web Components are Fast</a:t>
            </a:r>
            <a:br>
              <a:rPr lang="en-US" dirty="0"/>
            </a:br>
            <a:r>
              <a:rPr lang="en-US" dirty="0"/>
              <a:t>Their independence from JavaScript frameworks greatly reduces overhead. Because you don't have to load the extra JS, the UI is much faster and lighter.</a:t>
            </a:r>
          </a:p>
          <a:p>
            <a:pPr fontAlgn="base"/>
            <a:endParaRPr lang="en-US" b="1" dirty="0"/>
          </a:p>
          <a:p>
            <a:pPr fontAlgn="base"/>
            <a:r>
              <a:rPr lang="en-US" b="1" dirty="0"/>
              <a:t>Web Components are Easy to Use and Reuse</a:t>
            </a:r>
            <a:endParaRPr lang="en-US" dirty="0"/>
          </a:p>
          <a:p>
            <a:pPr lvl="1" fontAlgn="base"/>
            <a:r>
              <a:rPr lang="en-US" dirty="0"/>
              <a:t>The custom tags give them a simple interface.  &lt;/&gt; </a:t>
            </a:r>
          </a:p>
          <a:p>
            <a:pPr lvl="1" fontAlgn="base"/>
            <a:r>
              <a:rPr lang="en-US" dirty="0"/>
              <a:t>They implement a </a:t>
            </a:r>
            <a:r>
              <a:rPr lang="en-US" b="1" dirty="0"/>
              <a:t>Shadow DOM</a:t>
            </a:r>
            <a:r>
              <a:rPr lang="en-US" dirty="0"/>
              <a:t>, which insulates the web component from other styles and scripts on the page.</a:t>
            </a:r>
          </a:p>
          <a:p>
            <a:pPr fontAlgn="base"/>
            <a:endParaRPr lang="en-US" b="1" dirty="0"/>
          </a:p>
          <a:p>
            <a:pPr fontAlgn="base"/>
            <a:r>
              <a:rPr lang="en-US" b="1" dirty="0"/>
              <a:t>Web Components have Broad Support</a:t>
            </a:r>
            <a:br>
              <a:rPr lang="en-US" dirty="0"/>
            </a:br>
            <a:r>
              <a:rPr lang="en-US" dirty="0"/>
              <a:t>As they have been ratified by the World Wide Web consortium, all the major browsers such as Chrome, Safari, IE, and Firefox support them, and they play well with basic JavaScript, React, VUE, and Angular. Also, any front-end developer interested in furthering their career is either already familiar with web components or highly motivated to become an </a:t>
            </a:r>
            <a:r>
              <a:rPr lang="en-US"/>
              <a:t>expert.</a:t>
            </a:r>
            <a:endParaRPr lang="en-US" dirty="0"/>
          </a:p>
        </p:txBody>
      </p:sp>
      <p:sp>
        <p:nvSpPr>
          <p:cNvPr id="3" name="Title 2"/>
          <p:cNvSpPr>
            <a:spLocks noGrp="1"/>
          </p:cNvSpPr>
          <p:nvPr>
            <p:ph type="title"/>
          </p:nvPr>
        </p:nvSpPr>
        <p:spPr/>
        <p:txBody>
          <a:bodyPr/>
          <a:lstStyle/>
          <a:p>
            <a:r>
              <a:rPr lang="en-IN" b="1" dirty="0"/>
              <a:t>Web Component Benefits</a:t>
            </a:r>
            <a:endParaRPr lang="en-IN" dirty="0"/>
          </a:p>
        </p:txBody>
      </p:sp>
    </p:spTree>
    <p:extLst>
      <p:ext uri="{BB962C8B-B14F-4D97-AF65-F5344CB8AC3E}">
        <p14:creationId xmlns:p14="http://schemas.microsoft.com/office/powerpoint/2010/main" val="3543973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b="1" dirty="0"/>
              <a:t>Vlocity Lightning Web Components </a:t>
            </a:r>
            <a:r>
              <a:rPr lang="en-US" dirty="0"/>
              <a:t>provide four compelling business benefits:</a:t>
            </a:r>
          </a:p>
          <a:p>
            <a:pPr lvl="1" fontAlgn="base"/>
            <a:r>
              <a:rPr lang="en-US" dirty="0"/>
              <a:t>Low Total Cost of Ownership (TCO)</a:t>
            </a:r>
          </a:p>
          <a:p>
            <a:pPr lvl="1" fontAlgn="base"/>
            <a:r>
              <a:rPr lang="en-US" dirty="0"/>
              <a:t>High Performance</a:t>
            </a:r>
          </a:p>
          <a:p>
            <a:pPr lvl="1" fontAlgn="base"/>
            <a:r>
              <a:rPr lang="en-US" dirty="0"/>
              <a:t>They’re </a:t>
            </a:r>
            <a:r>
              <a:rPr lang="en-US" dirty="0" err="1"/>
              <a:t>OmniChannel</a:t>
            </a:r>
            <a:r>
              <a:rPr lang="en-US" dirty="0"/>
              <a:t>-enabled</a:t>
            </a:r>
          </a:p>
          <a:p>
            <a:pPr lvl="1" fontAlgn="base"/>
            <a:r>
              <a:rPr lang="en-US" dirty="0"/>
              <a:t>They’re extremely flexible</a:t>
            </a:r>
          </a:p>
          <a:p>
            <a:endParaRPr lang="en-IN" dirty="0"/>
          </a:p>
        </p:txBody>
      </p:sp>
      <p:sp>
        <p:nvSpPr>
          <p:cNvPr id="3" name="Title 2"/>
          <p:cNvSpPr>
            <a:spLocks noGrp="1"/>
          </p:cNvSpPr>
          <p:nvPr>
            <p:ph type="title"/>
          </p:nvPr>
        </p:nvSpPr>
        <p:spPr/>
        <p:txBody>
          <a:bodyPr>
            <a:normAutofit fontScale="90000"/>
          </a:bodyPr>
          <a:lstStyle/>
          <a:p>
            <a:r>
              <a:rPr lang="en-US" b="1" dirty="0"/>
              <a:t>What do Vlocity Lightning Web Components Provide?</a:t>
            </a:r>
            <a:endParaRPr lang="en-IN" dirty="0"/>
          </a:p>
        </p:txBody>
      </p:sp>
    </p:spTree>
    <p:extLst>
      <p:ext uri="{BB962C8B-B14F-4D97-AF65-F5344CB8AC3E}">
        <p14:creationId xmlns:p14="http://schemas.microsoft.com/office/powerpoint/2010/main" val="270221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b="1" dirty="0"/>
              <a:t>Base</a:t>
            </a:r>
          </a:p>
          <a:p>
            <a:pPr lvl="1" fontAlgn="base"/>
            <a:r>
              <a:rPr lang="en-US" dirty="0"/>
              <a:t>Basic components used by the entire Vlocity platform</a:t>
            </a:r>
          </a:p>
          <a:p>
            <a:pPr lvl="1" fontAlgn="base"/>
            <a:r>
              <a:rPr lang="en-US" dirty="0"/>
              <a:t>Extend or modify them to customize appearance and behavior</a:t>
            </a:r>
          </a:p>
          <a:p>
            <a:r>
              <a:rPr lang="en-IN" b="1" dirty="0"/>
              <a:t>Platform</a:t>
            </a:r>
          </a:p>
          <a:p>
            <a:pPr lvl="1"/>
            <a:r>
              <a:rPr lang="en-IN" b="1" dirty="0"/>
              <a:t>Cards: </a:t>
            </a:r>
            <a:r>
              <a:rPr lang="en-IN" dirty="0"/>
              <a:t>Specific to Cards</a:t>
            </a:r>
          </a:p>
          <a:p>
            <a:pPr lvl="1"/>
            <a:r>
              <a:rPr lang="en-IN" b="1" dirty="0"/>
              <a:t>OmniScript: </a:t>
            </a:r>
            <a:r>
              <a:rPr lang="en-IN" dirty="0"/>
              <a:t>Specific to OmniScript</a:t>
            </a:r>
          </a:p>
          <a:p>
            <a:r>
              <a:rPr lang="en-IN" b="1" dirty="0"/>
              <a:t>Vertical</a:t>
            </a:r>
          </a:p>
          <a:p>
            <a:pPr lvl="1"/>
            <a:r>
              <a:rPr lang="en-US" b="1" dirty="0"/>
              <a:t>Digital Commerce: </a:t>
            </a:r>
            <a:r>
              <a:rPr lang="en-US" dirty="0"/>
              <a:t>Specific to Communications, Media, and Energy</a:t>
            </a:r>
          </a:p>
          <a:p>
            <a:pPr lvl="1"/>
            <a:r>
              <a:rPr lang="en-US" b="1" dirty="0"/>
              <a:t>Insurance:</a:t>
            </a:r>
            <a:r>
              <a:rPr lang="en-US" dirty="0"/>
              <a:t> Specific to Health and Insurance products</a:t>
            </a:r>
            <a:endParaRPr lang="en-IN" dirty="0"/>
          </a:p>
        </p:txBody>
      </p:sp>
      <p:sp>
        <p:nvSpPr>
          <p:cNvPr id="3" name="Title 2"/>
          <p:cNvSpPr>
            <a:spLocks noGrp="1"/>
          </p:cNvSpPr>
          <p:nvPr>
            <p:ph type="title"/>
          </p:nvPr>
        </p:nvSpPr>
        <p:spPr/>
        <p:txBody>
          <a:bodyPr>
            <a:normAutofit fontScale="90000"/>
          </a:bodyPr>
          <a:lstStyle/>
          <a:p>
            <a:r>
              <a:rPr lang="en-US" b="1" dirty="0"/>
              <a:t>Types of Vlocity Lightning Web Components</a:t>
            </a:r>
            <a:endParaRPr lang="en-IN" dirty="0"/>
          </a:p>
        </p:txBody>
      </p:sp>
    </p:spTree>
    <p:extLst>
      <p:ext uri="{BB962C8B-B14F-4D97-AF65-F5344CB8AC3E}">
        <p14:creationId xmlns:p14="http://schemas.microsoft.com/office/powerpoint/2010/main" val="396209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pPr marL="0" indent="0">
              <a:buNone/>
            </a:pPr>
            <a:endParaRPr lang="en-IN" dirty="0"/>
          </a:p>
          <a:p>
            <a:pPr marL="0" indent="0">
              <a:buNone/>
            </a:pPr>
            <a:r>
              <a:rPr lang="en-IN" dirty="0"/>
              <a:t>	</a:t>
            </a:r>
          </a:p>
          <a:p>
            <a:pPr marL="0" indent="0">
              <a:buNone/>
            </a:pPr>
            <a:r>
              <a:rPr lang="en-IN" dirty="0"/>
              <a:t>	Providing Context with FlexCards</a:t>
            </a:r>
          </a:p>
        </p:txBody>
      </p:sp>
      <p:sp>
        <p:nvSpPr>
          <p:cNvPr id="3" name="Title 2"/>
          <p:cNvSpPr>
            <a:spLocks noGrp="1"/>
          </p:cNvSpPr>
          <p:nvPr>
            <p:ph type="title"/>
          </p:nvPr>
        </p:nvSpPr>
        <p:spPr/>
        <p:txBody>
          <a:bodyPr/>
          <a:lstStyle/>
          <a:p>
            <a:r>
              <a:rPr lang="en-IN" dirty="0"/>
              <a:t>VPE 3</a:t>
            </a:r>
          </a:p>
        </p:txBody>
      </p:sp>
    </p:spTree>
    <p:extLst>
      <p:ext uri="{BB962C8B-B14F-4D97-AF65-F5344CB8AC3E}">
        <p14:creationId xmlns:p14="http://schemas.microsoft.com/office/powerpoint/2010/main" val="1519202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FlexCards display contextual information and actions in an at-a-glance format for customer account data. They summarize basic information at a glance, display detailed information on demand, and provide quick access to common tasks that are relevant to the context.</a:t>
            </a:r>
            <a:endParaRPr lang="en-IN" dirty="0"/>
          </a:p>
        </p:txBody>
      </p:sp>
      <p:sp>
        <p:nvSpPr>
          <p:cNvPr id="3" name="Title 2"/>
          <p:cNvSpPr>
            <a:spLocks noGrp="1"/>
          </p:cNvSpPr>
          <p:nvPr>
            <p:ph type="title"/>
          </p:nvPr>
        </p:nvSpPr>
        <p:spPr/>
        <p:txBody>
          <a:bodyPr/>
          <a:lstStyle/>
          <a:p>
            <a:r>
              <a:rPr lang="en-US" b="1" dirty="0"/>
              <a:t>FlexCards in a Nutshell</a:t>
            </a:r>
            <a:endParaRPr lang="en-IN" dirty="0"/>
          </a:p>
        </p:txBody>
      </p:sp>
    </p:spTree>
    <p:extLst>
      <p:ext uri="{BB962C8B-B14F-4D97-AF65-F5344CB8AC3E}">
        <p14:creationId xmlns:p14="http://schemas.microsoft.com/office/powerpoint/2010/main" val="1121746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FlexCards summarize contextual information at a glance</a:t>
            </a:r>
          </a:p>
          <a:p>
            <a:r>
              <a:rPr lang="en-US" b="1" dirty="0"/>
              <a:t>FlexCards are the beginning and ending point for customer transactions</a:t>
            </a:r>
          </a:p>
          <a:p>
            <a:r>
              <a:rPr lang="en-US" b="1" dirty="0"/>
              <a:t>We can view FlexCards on any device or channel</a:t>
            </a:r>
          </a:p>
          <a:p>
            <a:r>
              <a:rPr lang="en-US" b="1" dirty="0"/>
              <a:t>A FlexCard can display data from multiple data sources</a:t>
            </a:r>
          </a:p>
          <a:p>
            <a:r>
              <a:rPr lang="en-US" b="1" dirty="0"/>
              <a:t>We build FlexCards quickly using drag and drop elements</a:t>
            </a:r>
          </a:p>
          <a:p>
            <a:r>
              <a:rPr lang="en-US" b="1" dirty="0"/>
              <a:t>FlexCards have a WYSIWYG editor for controlling their layout and style</a:t>
            </a:r>
          </a:p>
          <a:p>
            <a:r>
              <a:rPr lang="en-US" b="1" dirty="0"/>
              <a:t>FlexCard Actions are relevant to the context of the card</a:t>
            </a:r>
          </a:p>
          <a:p>
            <a:r>
              <a:rPr lang="en-US" b="1" dirty="0"/>
              <a:t>FlexCards are reusable and embeddable in other FlexCards</a:t>
            </a:r>
          </a:p>
          <a:p>
            <a:r>
              <a:rPr lang="en-US" b="1" dirty="0"/>
              <a:t>FlexCards display more detail on demand with Flyouts</a:t>
            </a:r>
          </a:p>
          <a:p>
            <a:r>
              <a:rPr lang="en-US" b="1" dirty="0"/>
              <a:t>FlexCards have multiple states that display based on conditions</a:t>
            </a:r>
          </a:p>
          <a:p>
            <a:r>
              <a:rPr lang="en-US" b="1" dirty="0"/>
              <a:t>We can embed a FlexCard inside an OmniScript</a:t>
            </a:r>
          </a:p>
        </p:txBody>
      </p:sp>
      <p:sp>
        <p:nvSpPr>
          <p:cNvPr id="3" name="Title 2"/>
          <p:cNvSpPr>
            <a:spLocks noGrp="1"/>
          </p:cNvSpPr>
          <p:nvPr>
            <p:ph type="title"/>
          </p:nvPr>
        </p:nvSpPr>
        <p:spPr/>
        <p:txBody>
          <a:bodyPr/>
          <a:lstStyle/>
          <a:p>
            <a:r>
              <a:rPr lang="en-US" b="1" dirty="0"/>
              <a:t>Key Capabilities of FlexCards</a:t>
            </a:r>
            <a:endParaRPr lang="en-IN" dirty="0"/>
          </a:p>
        </p:txBody>
      </p:sp>
    </p:spTree>
    <p:extLst>
      <p:ext uri="{BB962C8B-B14F-4D97-AF65-F5344CB8AC3E}">
        <p14:creationId xmlns:p14="http://schemas.microsoft.com/office/powerpoint/2010/main" val="71306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fontAlgn="base">
              <a:buNone/>
            </a:pPr>
            <a:r>
              <a:rPr lang="en-US" b="1" dirty="0"/>
              <a:t>Header</a:t>
            </a:r>
            <a:endParaRPr lang="en-US" dirty="0"/>
          </a:p>
          <a:p>
            <a:pPr lvl="1" fontAlgn="base"/>
            <a:r>
              <a:rPr lang="en-US" dirty="0"/>
              <a:t>The Header is where view metadata and perform actions related to your FlexCard:</a:t>
            </a:r>
          </a:p>
          <a:p>
            <a:pPr lvl="2" fontAlgn="base"/>
            <a:r>
              <a:rPr lang="en-US" dirty="0"/>
              <a:t>View basic metadata about your FlexCard such as Author, Version, Status, Theme, and Last Modified date.</a:t>
            </a:r>
          </a:p>
          <a:p>
            <a:pPr lvl="2" fontAlgn="base"/>
            <a:r>
              <a:rPr lang="en-US" dirty="0"/>
              <a:t>Toggle between Design view and Preview, create a new version of your FlexCard, and clone, activate, or deactivate your FlexCard.</a:t>
            </a:r>
          </a:p>
          <a:p>
            <a:pPr lvl="2" fontAlgn="base"/>
            <a:r>
              <a:rPr lang="en-US" dirty="0"/>
              <a:t>Via the dropdown menu, configure Publish Options for an activated FlexCard, and export your FlexCard.</a:t>
            </a:r>
          </a:p>
          <a:p>
            <a:pPr lvl="2" fontAlgn="base"/>
            <a:r>
              <a:rPr lang="en-US" dirty="0"/>
              <a:t>The Help link gives you access to a list of resource links.</a:t>
            </a:r>
          </a:p>
          <a:p>
            <a:endParaRPr lang="en-IN" dirty="0"/>
          </a:p>
        </p:txBody>
      </p:sp>
      <p:sp>
        <p:nvSpPr>
          <p:cNvPr id="3" name="Title 2"/>
          <p:cNvSpPr>
            <a:spLocks noGrp="1"/>
          </p:cNvSpPr>
          <p:nvPr>
            <p:ph type="title"/>
          </p:nvPr>
        </p:nvSpPr>
        <p:spPr/>
        <p:txBody>
          <a:bodyPr>
            <a:normAutofit/>
          </a:bodyPr>
          <a:lstStyle/>
          <a:p>
            <a:r>
              <a:rPr lang="en-US" b="1" dirty="0"/>
              <a:t>Explore the FlexCard Designer</a:t>
            </a:r>
            <a:endParaRPr lang="en-IN" dirty="0"/>
          </a:p>
        </p:txBody>
      </p:sp>
    </p:spTree>
    <p:extLst>
      <p:ext uri="{BB962C8B-B14F-4D97-AF65-F5344CB8AC3E}">
        <p14:creationId xmlns:p14="http://schemas.microsoft.com/office/powerpoint/2010/main" val="249723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b="1" dirty="0"/>
              <a:t>Canvas</a:t>
            </a:r>
            <a:endParaRPr lang="en-US" dirty="0"/>
          </a:p>
          <a:p>
            <a:pPr lvl="1" fontAlgn="base"/>
            <a:r>
              <a:rPr lang="en-US" dirty="0"/>
              <a:t>Build your FlexCard by dragging elements onto the canvas.</a:t>
            </a:r>
          </a:p>
          <a:p>
            <a:pPr lvl="2" fontAlgn="base"/>
            <a:r>
              <a:rPr lang="en-US" dirty="0"/>
              <a:t>Drag elements such as Fields, Actions, Images, States, Child FlexCards, and Custom LWCs from the Build panel onto the Canvas. </a:t>
            </a:r>
          </a:p>
          <a:p>
            <a:pPr lvl="2" fontAlgn="base"/>
            <a:r>
              <a:rPr lang="en-US" dirty="0"/>
              <a:t>Rearrange, clone, delete, and adjust the widths of your elements as needed.</a:t>
            </a:r>
          </a:p>
          <a:p>
            <a:pPr lvl="2" fontAlgn="base"/>
            <a:r>
              <a:rPr lang="en-US" dirty="0"/>
              <a:t>In Design view, test the responsiveness of your FlexCard with the Viewport Dropdown. This feature allows you to see how elements are positioned at different viewport breakpoints.</a:t>
            </a:r>
          </a:p>
          <a:p>
            <a:endParaRPr lang="en-IN" dirty="0"/>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1396366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b="1" dirty="0"/>
              <a:t>Build Panel</a:t>
            </a:r>
            <a:endParaRPr lang="en-US" dirty="0"/>
          </a:p>
          <a:p>
            <a:pPr lvl="1" fontAlgn="base"/>
            <a:r>
              <a:rPr lang="en-US" dirty="0"/>
              <a:t>To build your FlexCard, drag fields and elements from the Build panel onto the Canvas.</a:t>
            </a:r>
          </a:p>
          <a:p>
            <a:pPr lvl="2" fontAlgn="base"/>
            <a:r>
              <a:rPr lang="en-US" b="1" dirty="0"/>
              <a:t>Fields:</a:t>
            </a:r>
            <a:r>
              <a:rPr lang="en-US" dirty="0"/>
              <a:t> Drag fields based on the FlexCard's configured data source onto the Canvas.</a:t>
            </a:r>
          </a:p>
          <a:p>
            <a:pPr lvl="2" fontAlgn="base"/>
            <a:r>
              <a:rPr lang="en-US" b="1" dirty="0"/>
              <a:t>Elements:</a:t>
            </a:r>
            <a:r>
              <a:rPr lang="en-US" dirty="0"/>
              <a:t> </a:t>
            </a:r>
          </a:p>
          <a:p>
            <a:pPr lvl="3" fontAlgn="base"/>
            <a:r>
              <a:rPr lang="en-US" dirty="0"/>
              <a:t>Add simple elements to your FlexCard such as text, images, icons, and blocks.</a:t>
            </a:r>
          </a:p>
          <a:p>
            <a:pPr lvl="3" fontAlgn="base"/>
            <a:r>
              <a:rPr lang="en-US" dirty="0"/>
              <a:t>Add more complex elements such as actions, charts, menus, and </a:t>
            </a:r>
            <a:r>
              <a:rPr lang="en-US" dirty="0" err="1"/>
              <a:t>datatables</a:t>
            </a:r>
            <a:r>
              <a:rPr lang="en-US" dirty="0"/>
              <a:t>. </a:t>
            </a:r>
          </a:p>
          <a:p>
            <a:pPr lvl="3" fontAlgn="base"/>
            <a:r>
              <a:rPr lang="en-US" dirty="0"/>
              <a:t>Add states to your FlexCard, embed Custom LWCs, and embed reusable child FlexCards. </a:t>
            </a:r>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399595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dirty="0"/>
              <a:t>For each industry that we serve, we either enhance existing standard Salesforce objects and fields or we add additional custom Salesforce objects and fields. It depends on the needs of the industry.</a:t>
            </a:r>
          </a:p>
          <a:p>
            <a:pPr fontAlgn="base"/>
            <a:endParaRPr lang="en-US" dirty="0"/>
          </a:p>
          <a:p>
            <a:pPr marL="0" indent="0" fontAlgn="base">
              <a:buNone/>
            </a:pPr>
            <a:r>
              <a:rPr lang="en-US" dirty="0"/>
              <a:t>The advantages of our data model enhancements and extensions are:</a:t>
            </a:r>
          </a:p>
          <a:p>
            <a:pPr lvl="1" fontAlgn="base"/>
            <a:r>
              <a:rPr lang="en-US" dirty="0"/>
              <a:t>We can start configuring instead of having to perform an analysis to determine what custom objects and fields we need.</a:t>
            </a:r>
          </a:p>
          <a:p>
            <a:pPr lvl="1" fontAlgn="base"/>
            <a:r>
              <a:rPr lang="en-US" dirty="0"/>
              <a:t>When we add our managed package to an existing org that already contains custom objects, the data model won't break.</a:t>
            </a:r>
          </a:p>
          <a:p>
            <a:endParaRPr lang="en-IN" dirty="0"/>
          </a:p>
        </p:txBody>
      </p:sp>
      <p:sp>
        <p:nvSpPr>
          <p:cNvPr id="3" name="Title 2"/>
          <p:cNvSpPr>
            <a:spLocks noGrp="1"/>
          </p:cNvSpPr>
          <p:nvPr>
            <p:ph type="title"/>
          </p:nvPr>
        </p:nvSpPr>
        <p:spPr/>
        <p:txBody>
          <a:bodyPr>
            <a:normAutofit fontScale="90000"/>
          </a:bodyPr>
          <a:lstStyle/>
          <a:p>
            <a:r>
              <a:rPr lang="en-US" b="1" dirty="0"/>
              <a:t>Data Model Enhancements and Extensions</a:t>
            </a:r>
            <a:endParaRPr lang="en-IN" dirty="0"/>
          </a:p>
        </p:txBody>
      </p:sp>
    </p:spTree>
    <p:extLst>
      <p:ext uri="{BB962C8B-B14F-4D97-AF65-F5344CB8AC3E}">
        <p14:creationId xmlns:p14="http://schemas.microsoft.com/office/powerpoint/2010/main" val="2800789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b="1" dirty="0"/>
              <a:t>Properties Panel</a:t>
            </a:r>
            <a:endParaRPr lang="en-US" dirty="0"/>
          </a:p>
          <a:p>
            <a:pPr lvl="1" fontAlgn="base"/>
            <a:r>
              <a:rPr lang="en-US" dirty="0"/>
              <a:t>When you select an element on the Canvas, configure the element's properties from the Properties Panel to determine how the element behaves. For example, when you select a Field element, update the label, choose the data field value to display, and select the field type. </a:t>
            </a:r>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4231420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fontAlgn="base">
              <a:buNone/>
            </a:pPr>
            <a:r>
              <a:rPr lang="en-US" b="1" dirty="0"/>
              <a:t>Style Panel</a:t>
            </a:r>
            <a:endParaRPr lang="en-US" dirty="0"/>
          </a:p>
          <a:p>
            <a:pPr lvl="1" fontAlgn="base"/>
            <a:r>
              <a:rPr lang="en-US" dirty="0"/>
              <a:t>Use the Style panel to style your FlexCard elements and update their appearance in real-time. This panel has settings for configuring backgrounds, sizes, borders, padding, margins, height, fonts, and responsiveness. When you create a style for an element, save it for use on multiple elements on the FlexCard.</a:t>
            </a:r>
          </a:p>
          <a:p>
            <a:pPr lvl="1" fontAlgn="base"/>
            <a:r>
              <a:rPr lang="en-US" dirty="0"/>
              <a:t>For custom designs, create and apply custom CSS. </a:t>
            </a:r>
          </a:p>
          <a:p>
            <a:pPr lvl="2" fontAlgn="base"/>
            <a:r>
              <a:rPr lang="en-US" dirty="0"/>
              <a:t>Create CSS classes with an in-product code editor with </a:t>
            </a:r>
            <a:r>
              <a:rPr lang="en-US" dirty="0" err="1"/>
              <a:t>Intellisense</a:t>
            </a:r>
            <a:r>
              <a:rPr lang="en-US" dirty="0"/>
              <a:t> features such as code completion, contextual prompts, and a color picker.</a:t>
            </a:r>
          </a:p>
          <a:p>
            <a:pPr lvl="2" fontAlgn="base"/>
            <a:r>
              <a:rPr lang="en-US" dirty="0"/>
              <a:t>Apply custom classes created from the editor or from any stylesheet accessible to the FlexCard, or apply inline CSS styles.</a:t>
            </a:r>
          </a:p>
          <a:p>
            <a:endParaRPr lang="en-IN" dirty="0"/>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1832395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fontAlgn="base">
              <a:buNone/>
            </a:pPr>
            <a:r>
              <a:rPr lang="en-US" b="1" dirty="0"/>
              <a:t>Setup Panel</a:t>
            </a:r>
            <a:endParaRPr lang="en-US" dirty="0"/>
          </a:p>
          <a:p>
            <a:pPr lvl="1" fontAlgn="base"/>
            <a:r>
              <a:rPr lang="en-US" dirty="0"/>
              <a:t>You configure multiple settings when you create a FlexCard using the Data Source wizard. For existing FlexCards, go to the Setup panel to update these settings or configure more settings:</a:t>
            </a:r>
          </a:p>
          <a:p>
            <a:pPr lvl="2" fontAlgn="base"/>
            <a:r>
              <a:rPr lang="en-US" dirty="0"/>
              <a:t>Update your data source</a:t>
            </a:r>
          </a:p>
          <a:p>
            <a:pPr lvl="2" fontAlgn="base"/>
            <a:r>
              <a:rPr lang="en-US" dirty="0"/>
              <a:t>Apply custom permissions to limit access to your FlexCard </a:t>
            </a:r>
          </a:p>
          <a:p>
            <a:pPr lvl="2" fontAlgn="base"/>
            <a:r>
              <a:rPr lang="en-US" dirty="0"/>
              <a:t>Track Custom Data on elements with tracking enabled</a:t>
            </a:r>
          </a:p>
          <a:p>
            <a:pPr lvl="2" fontAlgn="base"/>
            <a:r>
              <a:rPr lang="en-US" dirty="0"/>
              <a:t>Enable Multi-Language Support, set Session Variables, and create Event Listeners</a:t>
            </a:r>
          </a:p>
          <a:p>
            <a:endParaRPr lang="en-IN" dirty="0"/>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216802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Preview your FlexCard in real-time to test its design and functionality.</a:t>
            </a:r>
          </a:p>
          <a:p>
            <a:pPr lvl="1" fontAlgn="base"/>
            <a:r>
              <a:rPr lang="en-US" dirty="0"/>
              <a:t>Select options in the Viewport Dropdown menu to preview how a FlexCard appears on different devices such as mobile, desktop, and tablet. </a:t>
            </a:r>
          </a:p>
          <a:p>
            <a:pPr lvl="1" fontAlgn="base"/>
            <a:r>
              <a:rPr lang="en-US" dirty="0"/>
              <a:t>Add Test Parameters to preview your FlexCard with different parameters such as record Ids and pagination limits.</a:t>
            </a:r>
          </a:p>
          <a:p>
            <a:endParaRPr lang="en-IN" dirty="0"/>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197846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b="1" dirty="0"/>
              <a:t>Publish Options</a:t>
            </a:r>
          </a:p>
          <a:p>
            <a:pPr lvl="1" fontAlgn="base"/>
            <a:r>
              <a:rPr lang="en-US" dirty="0"/>
              <a:t>Click </a:t>
            </a:r>
            <a:r>
              <a:rPr lang="en-US" b="1" dirty="0"/>
              <a:t>Activate</a:t>
            </a:r>
            <a:r>
              <a:rPr lang="en-US" dirty="0"/>
              <a:t> in the Header to activate your completed FlexCard. This process compiles and deploys your Lightning web component.</a:t>
            </a:r>
          </a:p>
          <a:p>
            <a:pPr lvl="1" fontAlgn="base"/>
            <a:r>
              <a:rPr lang="en-US" dirty="0"/>
              <a:t>After you activate your FlexCard, configure your generated Lightning web component's metadata values, such as where it is published (Targets). </a:t>
            </a:r>
          </a:p>
          <a:p>
            <a:pPr lvl="1" fontAlgn="base"/>
            <a:r>
              <a:rPr lang="en-US" dirty="0"/>
              <a:t>Add your own custom component SVG icon to identify your generated Lightning web component from the Experience Builder for Communities and from the Lightning App Builder for Lightning pages.</a:t>
            </a:r>
          </a:p>
          <a:p>
            <a:endParaRPr lang="en-IN" dirty="0"/>
          </a:p>
        </p:txBody>
      </p:sp>
      <p:sp>
        <p:nvSpPr>
          <p:cNvPr id="3" name="Title 2"/>
          <p:cNvSpPr>
            <a:spLocks noGrp="1"/>
          </p:cNvSpPr>
          <p:nvPr>
            <p:ph type="title"/>
          </p:nvPr>
        </p:nvSpPr>
        <p:spPr/>
        <p:txBody>
          <a:bodyPr/>
          <a:lstStyle/>
          <a:p>
            <a:r>
              <a:rPr lang="en-US" b="1" dirty="0"/>
              <a:t>Explore the FlexCard Designer</a:t>
            </a:r>
            <a:endParaRPr lang="en-IN" dirty="0"/>
          </a:p>
        </p:txBody>
      </p:sp>
    </p:spTree>
    <p:extLst>
      <p:ext uri="{BB962C8B-B14F-4D97-AF65-F5344CB8AC3E}">
        <p14:creationId xmlns:p14="http://schemas.microsoft.com/office/powerpoint/2010/main" val="3325932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Using the Data Source Wizard</a:t>
            </a:r>
          </a:p>
          <a:p>
            <a:pPr lvl="1" fontAlgn="base"/>
            <a:r>
              <a:rPr lang="en-US" dirty="0"/>
              <a:t>Configure basic settings defining the FlexCard</a:t>
            </a:r>
          </a:p>
          <a:p>
            <a:pPr lvl="1" fontAlgn="base"/>
            <a:endParaRPr lang="en-US" dirty="0"/>
          </a:p>
          <a:p>
            <a:pPr lvl="1" fontAlgn="base"/>
            <a:r>
              <a:rPr lang="en-US" dirty="0"/>
              <a:t>Select a data source</a:t>
            </a:r>
          </a:p>
          <a:p>
            <a:pPr lvl="1" fontAlgn="base"/>
            <a:endParaRPr lang="en-US" dirty="0"/>
          </a:p>
          <a:p>
            <a:pPr lvl="1" fontAlgn="base"/>
            <a:r>
              <a:rPr lang="en-US" dirty="0"/>
              <a:t>Configure the data source</a:t>
            </a:r>
          </a:p>
          <a:p>
            <a:pPr lvl="1" fontAlgn="base"/>
            <a:endParaRPr lang="en-US" dirty="0"/>
          </a:p>
          <a:p>
            <a:pPr lvl="1" fontAlgn="base"/>
            <a:r>
              <a:rPr lang="en-US" dirty="0"/>
              <a:t>Configure the test variables to load data that allows you to preview the FlexCard</a:t>
            </a:r>
          </a:p>
          <a:p>
            <a:endParaRPr lang="en-IN" dirty="0"/>
          </a:p>
        </p:txBody>
      </p:sp>
      <p:sp>
        <p:nvSpPr>
          <p:cNvPr id="3" name="Title 2"/>
          <p:cNvSpPr>
            <a:spLocks noGrp="1"/>
          </p:cNvSpPr>
          <p:nvPr>
            <p:ph type="title"/>
          </p:nvPr>
        </p:nvSpPr>
        <p:spPr/>
        <p:txBody>
          <a:bodyPr/>
          <a:lstStyle/>
          <a:p>
            <a:r>
              <a:rPr lang="en-IN" dirty="0"/>
              <a:t>Steps for creating a new </a:t>
            </a:r>
            <a:r>
              <a:rPr lang="en-IN" dirty="0" err="1"/>
              <a:t>FlexCard</a:t>
            </a:r>
            <a:endParaRPr lang="en-IN" dirty="0"/>
          </a:p>
        </p:txBody>
      </p:sp>
    </p:spTree>
    <p:extLst>
      <p:ext uri="{BB962C8B-B14F-4D97-AF65-F5344CB8AC3E}">
        <p14:creationId xmlns:p14="http://schemas.microsoft.com/office/powerpoint/2010/main" val="205363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b="1" dirty="0"/>
              <a:t>OmniScript Support</a:t>
            </a:r>
            <a:r>
              <a:rPr lang="en-US" dirty="0"/>
              <a:t> — Enable this when your FlexCard interacts with an LWC OmniScript.</a:t>
            </a:r>
          </a:p>
          <a:p>
            <a:pPr marL="0" indent="0" fontAlgn="base">
              <a:buNone/>
            </a:pPr>
            <a:endParaRPr lang="en-US" b="1" dirty="0"/>
          </a:p>
          <a:p>
            <a:pPr marL="0" indent="0" fontAlgn="base">
              <a:buNone/>
            </a:pPr>
            <a:r>
              <a:rPr lang="en-US" b="1" dirty="0"/>
              <a:t>Repeat Records</a:t>
            </a:r>
            <a:r>
              <a:rPr lang="en-US" dirty="0"/>
              <a:t> — Enabled by default so that each record displays data in its own container. Data source records are looped through.</a:t>
            </a:r>
          </a:p>
          <a:p>
            <a:pPr marL="0" indent="0" fontAlgn="base">
              <a:buNone/>
            </a:pPr>
            <a:r>
              <a:rPr lang="en-US" dirty="0"/>
              <a:t>Disable to display data in a list when records are not looped through.</a:t>
            </a:r>
          </a:p>
          <a:p>
            <a:pPr marL="0" indent="0" fontAlgn="base">
              <a:buNone/>
            </a:pPr>
            <a:endParaRPr lang="en-US" b="1" dirty="0"/>
          </a:p>
          <a:p>
            <a:pPr marL="0" indent="0" fontAlgn="base">
              <a:buNone/>
            </a:pPr>
            <a:r>
              <a:rPr lang="en-US" b="1" dirty="0"/>
              <a:t>Multi-Language Support</a:t>
            </a:r>
            <a:r>
              <a:rPr lang="en-US" dirty="0"/>
              <a:t> — Enable this to make field labels dynamic and customizable.</a:t>
            </a:r>
          </a:p>
          <a:p>
            <a:pPr marL="0" indent="0" fontAlgn="base">
              <a:buNone/>
            </a:pPr>
            <a:endParaRPr lang="en-US" b="1" dirty="0"/>
          </a:p>
          <a:p>
            <a:pPr marL="0" indent="0" fontAlgn="base">
              <a:buNone/>
            </a:pPr>
            <a:r>
              <a:rPr lang="en-US" b="1" dirty="0"/>
              <a:t>Required Permissions</a:t>
            </a:r>
            <a:r>
              <a:rPr lang="en-US" dirty="0"/>
              <a:t>  — Assign custom permissions to limit user access and leave it empty so any user can see the FlexCard.</a:t>
            </a:r>
          </a:p>
          <a:p>
            <a:endParaRPr lang="en-IN" dirty="0"/>
          </a:p>
        </p:txBody>
      </p:sp>
      <p:sp>
        <p:nvSpPr>
          <p:cNvPr id="3" name="Title 2"/>
          <p:cNvSpPr>
            <a:spLocks noGrp="1"/>
          </p:cNvSpPr>
          <p:nvPr>
            <p:ph type="title"/>
          </p:nvPr>
        </p:nvSpPr>
        <p:spPr/>
        <p:txBody>
          <a:bodyPr>
            <a:normAutofit fontScale="90000"/>
          </a:bodyPr>
          <a:lstStyle/>
          <a:p>
            <a:r>
              <a:rPr lang="en-IN" b="1" dirty="0"/>
              <a:t>Additional FlexCard Setup Properties</a:t>
            </a:r>
            <a:endParaRPr lang="en-IN" dirty="0"/>
          </a:p>
        </p:txBody>
      </p:sp>
    </p:spTree>
    <p:extLst>
      <p:ext uri="{BB962C8B-B14F-4D97-AF65-F5344CB8AC3E}">
        <p14:creationId xmlns:p14="http://schemas.microsoft.com/office/powerpoint/2010/main" val="1677364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b="1" dirty="0"/>
              <a:t>How can you change the Name or Author of a FlexCard?</a:t>
            </a:r>
          </a:p>
          <a:p>
            <a:pPr lvl="1"/>
            <a:r>
              <a:rPr lang="en-US" dirty="0"/>
              <a:t>You cannot edit a FlexCard name or author after you create it. To change either, you must clone the FlexCard.</a:t>
            </a:r>
          </a:p>
          <a:p>
            <a:pPr marL="0" indent="0" fontAlgn="base">
              <a:buNone/>
            </a:pPr>
            <a:endParaRPr lang="en-US" b="1" dirty="0"/>
          </a:p>
          <a:p>
            <a:pPr marL="0" indent="0" fontAlgn="base">
              <a:buNone/>
            </a:pPr>
            <a:r>
              <a:rPr lang="en-US" b="1" dirty="0"/>
              <a:t>What are the naming restrictions for the Name and Author fields in a FlexCard?</a:t>
            </a:r>
          </a:p>
          <a:p>
            <a:pPr lvl="1" fontAlgn="base"/>
            <a:r>
              <a:rPr lang="en-US" dirty="0"/>
              <a:t>The combination of the name and author for a FlexCard must be unique per org. You can only use alphanumeric characters. </a:t>
            </a:r>
          </a:p>
          <a:p>
            <a:pPr lvl="1" fontAlgn="base"/>
            <a:r>
              <a:rPr lang="en-US" dirty="0"/>
              <a:t>You must begin with a letter and can’t have:</a:t>
            </a:r>
          </a:p>
          <a:p>
            <a:pPr lvl="2" fontAlgn="base"/>
            <a:r>
              <a:rPr lang="en-US" dirty="0"/>
              <a:t>Spaces</a:t>
            </a:r>
          </a:p>
          <a:p>
            <a:pPr lvl="2" fontAlgn="base"/>
            <a:r>
              <a:rPr lang="en-US" dirty="0"/>
              <a:t>Two consecutive underscores or end with one</a:t>
            </a:r>
          </a:p>
          <a:p>
            <a:pPr marL="0" indent="0" fontAlgn="base">
              <a:buNone/>
            </a:pPr>
            <a:endParaRPr lang="en-US" b="1" dirty="0"/>
          </a:p>
          <a:p>
            <a:pPr marL="0" indent="0" fontAlgn="base">
              <a:buNone/>
            </a:pPr>
            <a:r>
              <a:rPr lang="en-US" b="1" dirty="0"/>
              <a:t>What panel needs to be open in order to drag elements onto a FlexCard canvas?</a:t>
            </a:r>
          </a:p>
          <a:p>
            <a:pPr lvl="1"/>
            <a:r>
              <a:rPr lang="en-US" dirty="0"/>
              <a:t>The </a:t>
            </a:r>
            <a:r>
              <a:rPr lang="en-US" b="1" dirty="0"/>
              <a:t>Build</a:t>
            </a:r>
            <a:r>
              <a:rPr lang="en-US" dirty="0"/>
              <a:t> panel holds the elements list to build a FlexCard.</a:t>
            </a:r>
          </a:p>
        </p:txBody>
      </p:sp>
      <p:sp>
        <p:nvSpPr>
          <p:cNvPr id="3" name="Title 2"/>
          <p:cNvSpPr>
            <a:spLocks noGrp="1"/>
          </p:cNvSpPr>
          <p:nvPr>
            <p:ph type="title"/>
          </p:nvPr>
        </p:nvSpPr>
        <p:spPr/>
        <p:txBody>
          <a:bodyPr>
            <a:normAutofit/>
          </a:bodyPr>
          <a:lstStyle/>
          <a:p>
            <a:r>
              <a:rPr lang="en-IN" b="1" dirty="0"/>
              <a:t>VPE 3-1 Review Questions</a:t>
            </a:r>
            <a:endParaRPr lang="en-IN" dirty="0"/>
          </a:p>
        </p:txBody>
      </p:sp>
    </p:spTree>
    <p:extLst>
      <p:ext uri="{BB962C8B-B14F-4D97-AF65-F5344CB8AC3E}">
        <p14:creationId xmlns:p14="http://schemas.microsoft.com/office/powerpoint/2010/main" val="405753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b="1" dirty="0"/>
              <a:t>What are some of the data sources available for a FlexCard?</a:t>
            </a:r>
          </a:p>
          <a:p>
            <a:pPr lvl="1" fontAlgn="base"/>
            <a:r>
              <a:rPr lang="en-US" dirty="0"/>
              <a:t>Available data sources include:</a:t>
            </a:r>
          </a:p>
          <a:p>
            <a:pPr marL="627063" lvl="2" indent="0" fontAlgn="base">
              <a:buNone/>
            </a:pPr>
            <a:r>
              <a:rPr lang="en-US" dirty="0"/>
              <a:t>Integration Procedures, DataRaptor, SOQL, SOSL, Apex</a:t>
            </a:r>
          </a:p>
          <a:p>
            <a:pPr marL="0" indent="0" fontAlgn="base">
              <a:buNone/>
            </a:pPr>
            <a:endParaRPr lang="en-US" b="1" dirty="0"/>
          </a:p>
          <a:p>
            <a:pPr marL="0" indent="0" fontAlgn="base">
              <a:buNone/>
            </a:pPr>
            <a:r>
              <a:rPr lang="en-US" b="1" dirty="0"/>
              <a:t>Where can you set and configure the data source for a FlexCard?</a:t>
            </a:r>
          </a:p>
          <a:p>
            <a:pPr lvl="1"/>
            <a:r>
              <a:rPr lang="en-US" dirty="0"/>
              <a:t>You can select and configure the data source for a FlexCard in the Data Source wizard when you create a new FlexCard and under the </a:t>
            </a:r>
            <a:r>
              <a:rPr lang="en-US" b="1" dirty="0"/>
              <a:t>Data Source</a:t>
            </a:r>
            <a:r>
              <a:rPr lang="en-US" dirty="0"/>
              <a:t> section in the </a:t>
            </a:r>
            <a:r>
              <a:rPr lang="en-US" b="1" dirty="0"/>
              <a:t>Setup Panel</a:t>
            </a:r>
            <a:r>
              <a:rPr lang="en-US" dirty="0"/>
              <a:t> for a FlexCard</a:t>
            </a:r>
          </a:p>
          <a:p>
            <a:pPr marL="0" indent="0">
              <a:buNone/>
            </a:pPr>
            <a:endParaRPr lang="en-US" b="1" dirty="0"/>
          </a:p>
          <a:p>
            <a:pPr marL="0" indent="0">
              <a:buNone/>
            </a:pPr>
            <a:r>
              <a:rPr lang="en-US" b="1" dirty="0"/>
              <a:t>Why did you filter the JSON node on the FlexCard?</a:t>
            </a:r>
          </a:p>
          <a:p>
            <a:pPr lvl="1"/>
            <a:r>
              <a:rPr lang="en-US" dirty="0"/>
              <a:t>It's best practice to only pass on the data that you need to use to a card.</a:t>
            </a:r>
          </a:p>
          <a:p>
            <a:pPr marL="0" indent="0">
              <a:buNone/>
            </a:pPr>
            <a:endParaRPr lang="en-US" b="1" dirty="0"/>
          </a:p>
          <a:p>
            <a:pPr marL="0" indent="0">
              <a:buNone/>
            </a:pPr>
            <a:r>
              <a:rPr lang="en-US" b="1" dirty="0"/>
              <a:t>Why are the Name, Title, and Author fields disabled in the Setup panel in every FlexCard?</a:t>
            </a:r>
          </a:p>
          <a:p>
            <a:pPr lvl="1"/>
            <a:r>
              <a:rPr lang="en-US" dirty="0"/>
              <a:t>Once a FlexCard is created, you can not change the name, title, and author. To do this, you must clone the FlexCard.</a:t>
            </a:r>
            <a:endParaRPr lang="en-IN" dirty="0"/>
          </a:p>
        </p:txBody>
      </p:sp>
      <p:sp>
        <p:nvSpPr>
          <p:cNvPr id="3" name="Title 2"/>
          <p:cNvSpPr>
            <a:spLocks noGrp="1"/>
          </p:cNvSpPr>
          <p:nvPr>
            <p:ph type="title"/>
          </p:nvPr>
        </p:nvSpPr>
        <p:spPr/>
        <p:txBody>
          <a:bodyPr/>
          <a:lstStyle/>
          <a:p>
            <a:r>
              <a:rPr lang="en-IN" b="1" dirty="0"/>
              <a:t>VPE 3-1 Review Questions</a:t>
            </a:r>
            <a:endParaRPr lang="en-IN" dirty="0"/>
          </a:p>
        </p:txBody>
      </p:sp>
    </p:spTree>
    <p:extLst>
      <p:ext uri="{BB962C8B-B14F-4D97-AF65-F5344CB8AC3E}">
        <p14:creationId xmlns:p14="http://schemas.microsoft.com/office/powerpoint/2010/main" val="612808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OmniScript Actions</a:t>
            </a:r>
            <a:r>
              <a:rPr lang="en-US" dirty="0"/>
              <a:t> and </a:t>
            </a:r>
            <a:r>
              <a:rPr lang="en-US" b="1" dirty="0"/>
              <a:t>Vlocity Actions</a:t>
            </a:r>
            <a:r>
              <a:rPr lang="en-US" dirty="0"/>
              <a:t> both link OmniScripts to FlexCards. An OmniScript Action must be fully configured on each FlexCard. A Vlocity Action can deploy the same Vlocity Action on multiple FlexCards.</a:t>
            </a:r>
            <a:endParaRPr lang="en-IN" dirty="0"/>
          </a:p>
        </p:txBody>
      </p:sp>
      <p:sp>
        <p:nvSpPr>
          <p:cNvPr id="3" name="Title 2"/>
          <p:cNvSpPr>
            <a:spLocks noGrp="1"/>
          </p:cNvSpPr>
          <p:nvPr>
            <p:ph type="title"/>
          </p:nvPr>
        </p:nvSpPr>
        <p:spPr/>
        <p:txBody>
          <a:bodyPr>
            <a:normAutofit fontScale="90000"/>
          </a:bodyPr>
          <a:lstStyle/>
          <a:p>
            <a:r>
              <a:rPr lang="en-US" b="1" dirty="0"/>
              <a:t>OmniScript Actions and Vlocity Actions</a:t>
            </a:r>
            <a:endParaRPr lang="en-IN" dirty="0"/>
          </a:p>
        </p:txBody>
      </p:sp>
    </p:spTree>
    <p:extLst>
      <p:ext uri="{BB962C8B-B14F-4D97-AF65-F5344CB8AC3E}">
        <p14:creationId xmlns:p14="http://schemas.microsoft.com/office/powerpoint/2010/main" val="264990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199" y="2674938"/>
            <a:ext cx="7059540" cy="3451225"/>
          </a:xfrm>
        </p:spPr>
      </p:pic>
      <p:sp>
        <p:nvSpPr>
          <p:cNvPr id="3" name="Title 2"/>
          <p:cNvSpPr>
            <a:spLocks noGrp="1"/>
          </p:cNvSpPr>
          <p:nvPr>
            <p:ph type="title"/>
          </p:nvPr>
        </p:nvSpPr>
        <p:spPr/>
        <p:txBody>
          <a:bodyPr>
            <a:normAutofit fontScale="90000"/>
          </a:bodyPr>
          <a:lstStyle/>
          <a:p>
            <a:r>
              <a:rPr lang="en-US" b="1" dirty="0"/>
              <a:t>Digital Interaction Platform Layers: A Summary</a:t>
            </a:r>
            <a:endParaRPr lang="en-IN" dirty="0"/>
          </a:p>
        </p:txBody>
      </p:sp>
    </p:spTree>
    <p:extLst>
      <p:ext uri="{BB962C8B-B14F-4D97-AF65-F5344CB8AC3E}">
        <p14:creationId xmlns:p14="http://schemas.microsoft.com/office/powerpoint/2010/main" val="3221726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dirty="0"/>
              <a:t>The </a:t>
            </a:r>
            <a:r>
              <a:rPr lang="en-US" b="1" dirty="0"/>
              <a:t>Style</a:t>
            </a:r>
            <a:r>
              <a:rPr lang="en-US" dirty="0"/>
              <a:t> panel is made up of four main sections:</a:t>
            </a:r>
          </a:p>
          <a:p>
            <a:pPr lvl="1" fontAlgn="base"/>
            <a:r>
              <a:rPr lang="en-US" b="1" dirty="0"/>
              <a:t>Dimensions</a:t>
            </a:r>
            <a:r>
              <a:rPr lang="en-US" dirty="0"/>
              <a:t>: This is where you set the height and configure the responsiveness of an element. </a:t>
            </a:r>
          </a:p>
          <a:p>
            <a:pPr lvl="1" fontAlgn="base"/>
            <a:r>
              <a:rPr lang="en-US" b="1" dirty="0"/>
              <a:t>Appearance</a:t>
            </a:r>
            <a:r>
              <a:rPr lang="en-US" dirty="0"/>
              <a:t>: This is where you configure the color, background, and border of an element. </a:t>
            </a:r>
          </a:p>
          <a:p>
            <a:pPr lvl="1" fontAlgn="base"/>
            <a:r>
              <a:rPr lang="en-US" b="1" dirty="0"/>
              <a:t>Alignment</a:t>
            </a:r>
            <a:r>
              <a:rPr lang="en-US" dirty="0"/>
              <a:t>:  This is where you update the padding, margin, and text alignment of an element. </a:t>
            </a:r>
          </a:p>
          <a:p>
            <a:pPr lvl="1" fontAlgn="base"/>
            <a:r>
              <a:rPr lang="en-US" b="1" dirty="0"/>
              <a:t>Custom CSS</a:t>
            </a:r>
            <a:r>
              <a:rPr lang="en-US" dirty="0"/>
              <a:t>: This is where you create and apply custom classes, and add inline styles to an element. </a:t>
            </a:r>
          </a:p>
          <a:p>
            <a:pPr marL="301943" lvl="1" indent="0" fontAlgn="base">
              <a:buNone/>
            </a:pPr>
            <a:endParaRPr lang="en-US" dirty="0"/>
          </a:p>
          <a:p>
            <a:pPr marL="301943" lvl="1" indent="0" fontAlgn="base">
              <a:buNone/>
            </a:pPr>
            <a:r>
              <a:rPr lang="en-US" dirty="0"/>
              <a:t>Enable </a:t>
            </a:r>
            <a:r>
              <a:rPr lang="en-US" b="1" dirty="0"/>
              <a:t>Responsive</a:t>
            </a:r>
            <a:r>
              <a:rPr lang="en-US" dirty="0"/>
              <a:t> for elements in a FlexCard to let the widths change when the visible area of the page changes when the viewport changes.</a:t>
            </a:r>
          </a:p>
        </p:txBody>
      </p:sp>
      <p:sp>
        <p:nvSpPr>
          <p:cNvPr id="3" name="Title 2"/>
          <p:cNvSpPr>
            <a:spLocks noGrp="1"/>
          </p:cNvSpPr>
          <p:nvPr>
            <p:ph type="title"/>
          </p:nvPr>
        </p:nvSpPr>
        <p:spPr/>
        <p:txBody>
          <a:bodyPr>
            <a:normAutofit/>
          </a:bodyPr>
          <a:lstStyle/>
          <a:p>
            <a:r>
              <a:rPr lang="en-IN" b="1" dirty="0"/>
              <a:t>Using the Style Panel</a:t>
            </a:r>
            <a:endParaRPr lang="en-IN" dirty="0"/>
          </a:p>
        </p:txBody>
      </p:sp>
    </p:spTree>
    <p:extLst>
      <p:ext uri="{BB962C8B-B14F-4D97-AF65-F5344CB8AC3E}">
        <p14:creationId xmlns:p14="http://schemas.microsoft.com/office/powerpoint/2010/main" val="1579115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0" indent="0" fontAlgn="base">
              <a:buNone/>
            </a:pPr>
            <a:r>
              <a:rPr lang="en-US" b="1" dirty="0"/>
              <a:t>What is an advantage to using Block elements in a FlexCard canvas?</a:t>
            </a:r>
          </a:p>
          <a:p>
            <a:pPr lvl="1"/>
            <a:r>
              <a:rPr lang="en-US" dirty="0"/>
              <a:t>Block elements allow logical groups of elements to be collapsed in a block. This helps to organize data and use space wisely so the data doesn't clutter the FlexCard.</a:t>
            </a:r>
          </a:p>
          <a:p>
            <a:endParaRPr lang="en-US" b="1" dirty="0"/>
          </a:p>
          <a:p>
            <a:pPr marL="0" indent="0">
              <a:buNone/>
            </a:pPr>
            <a:r>
              <a:rPr lang="en-US" b="1" dirty="0"/>
              <a:t>What is the Responsiveness feature for and how does it work?</a:t>
            </a:r>
          </a:p>
          <a:p>
            <a:pPr lvl="1" fontAlgn="base"/>
            <a:r>
              <a:rPr lang="en-US" dirty="0"/>
              <a:t>When the </a:t>
            </a:r>
            <a:r>
              <a:rPr lang="en-US" b="1" dirty="0"/>
              <a:t>Responsive</a:t>
            </a:r>
            <a:r>
              <a:rPr lang="en-US" dirty="0"/>
              <a:t> feature is enabled in the </a:t>
            </a:r>
            <a:r>
              <a:rPr lang="en-US" b="1" dirty="0"/>
              <a:t>Style</a:t>
            </a:r>
            <a:r>
              <a:rPr lang="en-US" dirty="0"/>
              <a:t> Panel of a FlexCard, the responsive sizing of elements is mobile-first. Sizing starts at the smallest viewport breakpoint and is continuously applied upwards until the next wider viewport overrides it. </a:t>
            </a:r>
          </a:p>
          <a:p>
            <a:pPr lvl="1" fontAlgn="base"/>
            <a:r>
              <a:rPr lang="en-US" dirty="0"/>
              <a:t>With </a:t>
            </a:r>
            <a:r>
              <a:rPr lang="en-US" b="1" dirty="0"/>
              <a:t>Responsive</a:t>
            </a:r>
            <a:r>
              <a:rPr lang="en-US" dirty="0"/>
              <a:t> enabled, the default width becomes the width of the smallest viewport breakpoint.</a:t>
            </a:r>
          </a:p>
          <a:p>
            <a:endParaRPr lang="en-US" b="1" dirty="0"/>
          </a:p>
          <a:p>
            <a:pPr marL="0" indent="0">
              <a:buNone/>
            </a:pPr>
            <a:r>
              <a:rPr lang="en-US" b="1" dirty="0"/>
              <a:t>What are three ways to add a data field to a FlexCard canvas?</a:t>
            </a:r>
          </a:p>
          <a:p>
            <a:pPr lvl="1" fontAlgn="base"/>
            <a:r>
              <a:rPr lang="en-US" dirty="0"/>
              <a:t>From the </a:t>
            </a:r>
            <a:r>
              <a:rPr lang="en-US" b="1" dirty="0"/>
              <a:t>Build</a:t>
            </a:r>
            <a:r>
              <a:rPr lang="en-US" dirty="0"/>
              <a:t> panel, you can use:</a:t>
            </a:r>
          </a:p>
          <a:p>
            <a:pPr lvl="2" fontAlgn="base"/>
            <a:r>
              <a:rPr lang="en-US" b="1" dirty="0"/>
              <a:t>Field</a:t>
            </a:r>
            <a:r>
              <a:rPr lang="en-US" dirty="0"/>
              <a:t> element – Drag the </a:t>
            </a:r>
            <a:r>
              <a:rPr lang="en-US" b="1" dirty="0"/>
              <a:t>Field</a:t>
            </a:r>
            <a:r>
              <a:rPr lang="en-US" dirty="0"/>
              <a:t> element from the </a:t>
            </a:r>
            <a:r>
              <a:rPr lang="en-US" b="1" dirty="0"/>
              <a:t>Elements</a:t>
            </a:r>
            <a:r>
              <a:rPr lang="en-US" dirty="0"/>
              <a:t> list in the </a:t>
            </a:r>
            <a:r>
              <a:rPr lang="en-US" b="1" dirty="0"/>
              <a:t>Build</a:t>
            </a:r>
            <a:r>
              <a:rPr lang="en-US" dirty="0"/>
              <a:t> panel to a state on the canvas.</a:t>
            </a:r>
          </a:p>
          <a:p>
            <a:pPr lvl="2" fontAlgn="base"/>
            <a:r>
              <a:rPr lang="en-US" b="1" dirty="0"/>
              <a:t>Text</a:t>
            </a:r>
            <a:r>
              <a:rPr lang="en-US" dirty="0"/>
              <a:t> element – This combines text and parsed merge fields to display on a FlexCard. </a:t>
            </a:r>
          </a:p>
          <a:p>
            <a:pPr lvl="2" fontAlgn="base"/>
            <a:r>
              <a:rPr lang="en-US" b="1" dirty="0"/>
              <a:t>Fields</a:t>
            </a:r>
            <a:r>
              <a:rPr lang="en-US" dirty="0"/>
              <a:t> list – Click </a:t>
            </a:r>
            <a:r>
              <a:rPr lang="en-US" b="1" dirty="0"/>
              <a:t>Fields</a:t>
            </a:r>
            <a:r>
              <a:rPr lang="en-US" dirty="0"/>
              <a:t> to view the list of available data fields, then drag the data field you want into a state on the canvas.</a:t>
            </a:r>
          </a:p>
        </p:txBody>
      </p:sp>
      <p:sp>
        <p:nvSpPr>
          <p:cNvPr id="3" name="Title 2"/>
          <p:cNvSpPr>
            <a:spLocks noGrp="1"/>
          </p:cNvSpPr>
          <p:nvPr>
            <p:ph type="title"/>
          </p:nvPr>
        </p:nvSpPr>
        <p:spPr/>
        <p:txBody>
          <a:bodyPr>
            <a:normAutofit/>
          </a:bodyPr>
          <a:lstStyle/>
          <a:p>
            <a:r>
              <a:rPr lang="en-IN" b="1" dirty="0"/>
              <a:t>VPE 3-2 Review Questions</a:t>
            </a:r>
            <a:endParaRPr lang="en-IN" dirty="0"/>
          </a:p>
        </p:txBody>
      </p:sp>
    </p:spTree>
    <p:extLst>
      <p:ext uri="{BB962C8B-B14F-4D97-AF65-F5344CB8AC3E}">
        <p14:creationId xmlns:p14="http://schemas.microsoft.com/office/powerpoint/2010/main" val="2901970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b="1" dirty="0"/>
              <a:t>What does a Vlocity Action allow you to do?</a:t>
            </a:r>
          </a:p>
          <a:p>
            <a:pPr lvl="1"/>
            <a:r>
              <a:rPr lang="en-US" dirty="0"/>
              <a:t>It allows you to launch any valid URL including OmniScripts. Vlocity Actions are automatically generated URLS that launch Vlocity OmniScripts, Vlocity Cards components, web pages, or external applications.</a:t>
            </a:r>
          </a:p>
          <a:p>
            <a:pPr marL="0" indent="0" fontAlgn="base">
              <a:buNone/>
            </a:pPr>
            <a:endParaRPr lang="en-US" b="1" dirty="0"/>
          </a:p>
          <a:p>
            <a:pPr marL="0" indent="0" fontAlgn="base">
              <a:buNone/>
            </a:pPr>
            <a:r>
              <a:rPr lang="en-US" b="1" dirty="0"/>
              <a:t>What is an advantage and disadvantage of using an OmniScript Action?</a:t>
            </a:r>
          </a:p>
          <a:p>
            <a:pPr lvl="1" fontAlgn="base"/>
            <a:r>
              <a:rPr lang="en-US" dirty="0"/>
              <a:t>Advantage: </a:t>
            </a:r>
          </a:p>
          <a:p>
            <a:pPr lvl="2" fontAlgn="base"/>
            <a:r>
              <a:rPr lang="en-US" dirty="0"/>
              <a:t>There's no need to build a Vlocity Action. </a:t>
            </a:r>
          </a:p>
          <a:p>
            <a:pPr lvl="1" fontAlgn="base"/>
            <a:endParaRPr lang="en-US" dirty="0"/>
          </a:p>
          <a:p>
            <a:pPr lvl="1" fontAlgn="base"/>
            <a:r>
              <a:rPr lang="en-US" dirty="0"/>
              <a:t>Disadvantage: </a:t>
            </a:r>
          </a:p>
          <a:p>
            <a:pPr lvl="2" fontAlgn="base"/>
            <a:r>
              <a:rPr lang="en-US" dirty="0"/>
              <a:t>You have to configure it every time on the FlexCard.</a:t>
            </a:r>
          </a:p>
          <a:p>
            <a:endParaRPr lang="en-IN" dirty="0"/>
          </a:p>
        </p:txBody>
      </p:sp>
      <p:sp>
        <p:nvSpPr>
          <p:cNvPr id="3" name="Title 2"/>
          <p:cNvSpPr>
            <a:spLocks noGrp="1"/>
          </p:cNvSpPr>
          <p:nvPr>
            <p:ph type="title"/>
          </p:nvPr>
        </p:nvSpPr>
        <p:spPr/>
        <p:txBody>
          <a:bodyPr/>
          <a:lstStyle/>
          <a:p>
            <a:r>
              <a:rPr lang="en-IN" b="1" dirty="0"/>
              <a:t>VPE 3-2 Review Questions</a:t>
            </a:r>
            <a:endParaRPr lang="en-IN" dirty="0"/>
          </a:p>
        </p:txBody>
      </p:sp>
    </p:spTree>
    <p:extLst>
      <p:ext uri="{BB962C8B-B14F-4D97-AF65-F5344CB8AC3E}">
        <p14:creationId xmlns:p14="http://schemas.microsoft.com/office/powerpoint/2010/main" val="4002118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A child FlexCard uses the parent FlexCard’s data source or an independent data source. For a child to use the parent data source, the same data fields must be available in both parent and child FlexCards. </a:t>
            </a:r>
          </a:p>
          <a:p>
            <a:pPr fontAlgn="base"/>
            <a:r>
              <a:rPr lang="en-US" dirty="0"/>
              <a:t>If a child FlexCard has an independent data source and it's used in a parent FlexCard configured to push its data source to the child, the parent's data source will override the child's data source.</a:t>
            </a:r>
          </a:p>
          <a:p>
            <a:endParaRPr lang="en-IN" dirty="0"/>
          </a:p>
        </p:txBody>
      </p:sp>
      <p:sp>
        <p:nvSpPr>
          <p:cNvPr id="3" name="Title 2"/>
          <p:cNvSpPr>
            <a:spLocks noGrp="1"/>
          </p:cNvSpPr>
          <p:nvPr>
            <p:ph type="title"/>
          </p:nvPr>
        </p:nvSpPr>
        <p:spPr/>
        <p:txBody>
          <a:bodyPr>
            <a:normAutofit fontScale="90000"/>
          </a:bodyPr>
          <a:lstStyle/>
          <a:p>
            <a:r>
              <a:rPr lang="en-US" b="1" dirty="0"/>
              <a:t>Data Sources for Parent and Child FlexCards</a:t>
            </a:r>
            <a:endParaRPr lang="en-IN" dirty="0"/>
          </a:p>
        </p:txBody>
      </p:sp>
    </p:spTree>
    <p:extLst>
      <p:ext uri="{BB962C8B-B14F-4D97-AF65-F5344CB8AC3E}">
        <p14:creationId xmlns:p14="http://schemas.microsoft.com/office/powerpoint/2010/main" val="1853383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Sources for Parent and Child FlexCards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276872"/>
            <a:ext cx="4644009"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5536" y="2636912"/>
            <a:ext cx="3672408" cy="2862322"/>
          </a:xfrm>
          <a:prstGeom prst="rect">
            <a:avLst/>
          </a:prstGeom>
        </p:spPr>
        <p:txBody>
          <a:bodyPr wrap="square">
            <a:spAutoFit/>
          </a:bodyPr>
          <a:lstStyle/>
          <a:p>
            <a:pPr fontAlgn="base"/>
            <a:r>
              <a:rPr lang="en-US" dirty="0"/>
              <a:t>In the child FlexCard: To use the parent FlexCard’s data source, it does not matter what the </a:t>
            </a:r>
            <a:r>
              <a:rPr lang="en-US" b="1" dirty="0"/>
              <a:t>Data Source Type</a:t>
            </a:r>
            <a:r>
              <a:rPr lang="en-US" dirty="0"/>
              <a:t> is. </a:t>
            </a:r>
          </a:p>
          <a:p>
            <a:pPr fontAlgn="base"/>
            <a:endParaRPr lang="en-US" dirty="0"/>
          </a:p>
          <a:p>
            <a:pPr fontAlgn="base"/>
            <a:r>
              <a:rPr lang="en-US" dirty="0"/>
              <a:t>If the parent is configured to push data to the child, it will override the data source of the child FlexCard.</a:t>
            </a:r>
          </a:p>
          <a:p>
            <a:br>
              <a:rPr lang="en-US" dirty="0"/>
            </a:br>
            <a:endParaRPr lang="en-IN" dirty="0"/>
          </a:p>
        </p:txBody>
      </p:sp>
    </p:spTree>
    <p:extLst>
      <p:ext uri="{BB962C8B-B14F-4D97-AF65-F5344CB8AC3E}">
        <p14:creationId xmlns:p14="http://schemas.microsoft.com/office/powerpoint/2010/main" val="1796263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Sources for Parent and Child FlexCards</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8064" y="1988840"/>
            <a:ext cx="3490893"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7584" y="2780928"/>
            <a:ext cx="4032448" cy="2031325"/>
          </a:xfrm>
          <a:prstGeom prst="rect">
            <a:avLst/>
          </a:prstGeom>
          <a:noFill/>
        </p:spPr>
        <p:txBody>
          <a:bodyPr wrap="square" rtlCol="0">
            <a:spAutoFit/>
          </a:bodyPr>
          <a:lstStyle/>
          <a:p>
            <a:pPr fontAlgn="base"/>
            <a:r>
              <a:rPr lang="en-US" dirty="0"/>
              <a:t>In the parent FlexCard: To push data from parent to child, select a </a:t>
            </a:r>
            <a:r>
              <a:rPr lang="en-US" b="1" dirty="0"/>
              <a:t>Data Node</a:t>
            </a:r>
            <a:r>
              <a:rPr lang="en-US" dirty="0"/>
              <a:t> such as </a:t>
            </a:r>
            <a:r>
              <a:rPr lang="en-US" b="1" dirty="0"/>
              <a:t>{records} </a:t>
            </a:r>
            <a:r>
              <a:rPr lang="en-US" dirty="0"/>
              <a:t>in the child FlexCard element's properties.</a:t>
            </a:r>
          </a:p>
          <a:p>
            <a:pPr fontAlgn="base"/>
            <a:endParaRPr lang="en-US" dirty="0"/>
          </a:p>
          <a:p>
            <a:pPr fontAlgn="base"/>
            <a:r>
              <a:rPr lang="en-US" dirty="0"/>
              <a:t>The same data fields must be available in both parent and child FlexCards. </a:t>
            </a:r>
          </a:p>
        </p:txBody>
      </p:sp>
    </p:spTree>
    <p:extLst>
      <p:ext uri="{BB962C8B-B14F-4D97-AF65-F5344CB8AC3E}">
        <p14:creationId xmlns:p14="http://schemas.microsoft.com/office/powerpoint/2010/main" val="473547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Collapsing blocks allows you to hide content. There is an option to label the arrow to collapse the block and also to make the block collapsible by default.</a:t>
            </a:r>
          </a:p>
          <a:p>
            <a:pPr fontAlgn="base"/>
            <a:endParaRPr lang="en-US" b="1" dirty="0"/>
          </a:p>
          <a:p>
            <a:pPr lvl="1" fontAlgn="base"/>
            <a:r>
              <a:rPr lang="en-US" b="1" dirty="0"/>
              <a:t>Collapsible</a:t>
            </a:r>
            <a:r>
              <a:rPr lang="en-US" dirty="0"/>
              <a:t> — Make a block collapsible to hide its content.</a:t>
            </a:r>
          </a:p>
          <a:p>
            <a:pPr lvl="1" fontAlgn="base"/>
            <a:r>
              <a:rPr lang="en-US" b="1" dirty="0"/>
              <a:t>Collapsed by default</a:t>
            </a:r>
            <a:r>
              <a:rPr lang="en-US" dirty="0"/>
              <a:t> — Content is hidden by default.</a:t>
            </a:r>
          </a:p>
          <a:p>
            <a:endParaRPr lang="en-IN" dirty="0"/>
          </a:p>
        </p:txBody>
      </p:sp>
      <p:sp>
        <p:nvSpPr>
          <p:cNvPr id="3" name="Title 2"/>
          <p:cNvSpPr>
            <a:spLocks noGrp="1"/>
          </p:cNvSpPr>
          <p:nvPr>
            <p:ph type="title"/>
          </p:nvPr>
        </p:nvSpPr>
        <p:spPr/>
        <p:txBody>
          <a:bodyPr>
            <a:normAutofit fontScale="90000"/>
          </a:bodyPr>
          <a:lstStyle/>
          <a:p>
            <a:r>
              <a:rPr lang="en-US" b="1" dirty="0"/>
              <a:t>Collapsing Block Elements to Hide Content </a:t>
            </a:r>
            <a:endParaRPr lang="en-IN" dirty="0"/>
          </a:p>
        </p:txBody>
      </p:sp>
    </p:spTree>
    <p:extLst>
      <p:ext uri="{BB962C8B-B14F-4D97-AF65-F5344CB8AC3E}">
        <p14:creationId xmlns:p14="http://schemas.microsoft.com/office/powerpoint/2010/main" val="1173984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What are some advantages of using child FlexCards?</a:t>
            </a:r>
          </a:p>
          <a:p>
            <a:pPr lvl="1" fontAlgn="base"/>
            <a:r>
              <a:rPr lang="en-US" dirty="0"/>
              <a:t>Child FlexCards are reusable.</a:t>
            </a:r>
          </a:p>
          <a:p>
            <a:pPr lvl="2" fontAlgn="base"/>
            <a:r>
              <a:rPr lang="en-US" dirty="0"/>
              <a:t>A child FlexCard can have its own data source, independent of its parent. This is advantageous when you want to display data from more than one data source on a FlexCard.</a:t>
            </a:r>
          </a:p>
          <a:p>
            <a:pPr lvl="1" fontAlgn="base"/>
            <a:r>
              <a:rPr lang="en-US" dirty="0"/>
              <a:t>Child FlexCards also are used in flyout actions, which help with organizing how data displays. For example, if you want data accessible in a FlexCard but it isn't necessary to display it at all times, you can use a flyout action to display it using a child FlexCard in a popover or modal window. </a:t>
            </a:r>
          </a:p>
          <a:p>
            <a:endParaRPr lang="en-IN" dirty="0"/>
          </a:p>
          <a:p>
            <a:pPr marL="0" indent="0">
              <a:buNone/>
            </a:pPr>
            <a:r>
              <a:rPr lang="en-US" b="1" dirty="0"/>
              <a:t>How can you change a FlexCard's name?</a:t>
            </a:r>
          </a:p>
          <a:p>
            <a:pPr lvl="1"/>
            <a:r>
              <a:rPr lang="en-US" dirty="0"/>
              <a:t>You must clone a FlexCard to change the name.</a:t>
            </a:r>
            <a:endParaRPr lang="en-IN" dirty="0"/>
          </a:p>
        </p:txBody>
      </p:sp>
      <p:sp>
        <p:nvSpPr>
          <p:cNvPr id="3" name="Title 2"/>
          <p:cNvSpPr>
            <a:spLocks noGrp="1"/>
          </p:cNvSpPr>
          <p:nvPr>
            <p:ph type="title"/>
          </p:nvPr>
        </p:nvSpPr>
        <p:spPr/>
        <p:txBody>
          <a:bodyPr>
            <a:normAutofit/>
          </a:bodyPr>
          <a:lstStyle/>
          <a:p>
            <a:r>
              <a:rPr lang="en-IN" b="1" dirty="0"/>
              <a:t>VPE 3-3 Review Questions</a:t>
            </a:r>
            <a:endParaRPr lang="en-IN" dirty="0"/>
          </a:p>
        </p:txBody>
      </p:sp>
    </p:spTree>
    <p:extLst>
      <p:ext uri="{BB962C8B-B14F-4D97-AF65-F5344CB8AC3E}">
        <p14:creationId xmlns:p14="http://schemas.microsoft.com/office/powerpoint/2010/main" val="1683608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b="1" dirty="0"/>
              <a:t>What is the best way to add a field that displays a date or currency, and why?</a:t>
            </a:r>
          </a:p>
          <a:p>
            <a:pPr lvl="1" fontAlgn="base"/>
            <a:r>
              <a:rPr lang="en-US" dirty="0"/>
              <a:t>Drag the </a:t>
            </a:r>
            <a:r>
              <a:rPr lang="en-US" b="1" dirty="0"/>
              <a:t>Field</a:t>
            </a:r>
            <a:r>
              <a:rPr lang="en-US" dirty="0"/>
              <a:t> element or drag a field from the </a:t>
            </a:r>
            <a:r>
              <a:rPr lang="en-US" b="1" dirty="0"/>
              <a:t>Fields</a:t>
            </a:r>
            <a:r>
              <a:rPr lang="en-US" dirty="0"/>
              <a:t> list in the Build panel. In </a:t>
            </a:r>
            <a:r>
              <a:rPr lang="en-US" b="1" dirty="0"/>
              <a:t>Properties</a:t>
            </a:r>
            <a:r>
              <a:rPr lang="en-US" dirty="0"/>
              <a:t>, the </a:t>
            </a:r>
            <a:r>
              <a:rPr lang="en-US" b="1" dirty="0"/>
              <a:t>Field</a:t>
            </a:r>
            <a:r>
              <a:rPr lang="en-US" dirty="0"/>
              <a:t> </a:t>
            </a:r>
            <a:r>
              <a:rPr lang="en-US" b="1" dirty="0"/>
              <a:t>Type</a:t>
            </a:r>
            <a:r>
              <a:rPr lang="en-US" dirty="0"/>
              <a:t> allows you to set what type of data is displayed in the field and will allow you to set the format: </a:t>
            </a:r>
            <a:r>
              <a:rPr lang="en-US" b="1" dirty="0"/>
              <a:t>Date</a:t>
            </a:r>
            <a:r>
              <a:rPr lang="en-US" dirty="0"/>
              <a:t>, </a:t>
            </a:r>
            <a:r>
              <a:rPr lang="en-US" b="1" dirty="0"/>
              <a:t>Number</a:t>
            </a:r>
            <a:r>
              <a:rPr lang="en-US" dirty="0"/>
              <a:t>, </a:t>
            </a:r>
            <a:r>
              <a:rPr lang="en-US" b="1" dirty="0"/>
              <a:t>Text</a:t>
            </a:r>
            <a:r>
              <a:rPr lang="en-US" dirty="0"/>
              <a:t>, </a:t>
            </a:r>
            <a:r>
              <a:rPr lang="en-US" b="1" dirty="0"/>
              <a:t>Currency</a:t>
            </a:r>
            <a:r>
              <a:rPr lang="en-US" dirty="0"/>
              <a:t>, and </a:t>
            </a:r>
            <a:r>
              <a:rPr lang="en-US" b="1" dirty="0"/>
              <a:t>Date Time</a:t>
            </a:r>
            <a:r>
              <a:rPr lang="en-US" dirty="0"/>
              <a:t>.</a:t>
            </a:r>
          </a:p>
          <a:p>
            <a:pPr lvl="1" fontAlgn="base"/>
            <a:r>
              <a:rPr lang="en-US" dirty="0"/>
              <a:t>The other option for a data field is the </a:t>
            </a:r>
            <a:r>
              <a:rPr lang="en-US" b="1" dirty="0"/>
              <a:t>Text</a:t>
            </a:r>
            <a:r>
              <a:rPr lang="en-US" dirty="0"/>
              <a:t> element, which doesn’t allow you to adjust the </a:t>
            </a:r>
            <a:r>
              <a:rPr lang="en-US" b="1" dirty="0"/>
              <a:t>Field</a:t>
            </a:r>
            <a:r>
              <a:rPr lang="en-US" dirty="0"/>
              <a:t> </a:t>
            </a:r>
            <a:r>
              <a:rPr lang="en-US" b="1" dirty="0"/>
              <a:t>Type</a:t>
            </a:r>
            <a:r>
              <a:rPr lang="en-US" dirty="0"/>
              <a:t>.</a:t>
            </a:r>
          </a:p>
          <a:p>
            <a:endParaRPr lang="en-IN" dirty="0"/>
          </a:p>
          <a:p>
            <a:pPr marL="0" indent="0">
              <a:buNone/>
            </a:pPr>
            <a:r>
              <a:rPr lang="en-US" b="1" dirty="0"/>
              <a:t>Can a child FlexCard have its own data source?</a:t>
            </a:r>
          </a:p>
          <a:p>
            <a:pPr lvl="1"/>
            <a:r>
              <a:rPr lang="en-US" dirty="0"/>
              <a:t>A child FlexCard can have its own data source or use the parent data source. If it is configured with its own data source but the parent has a data node selected, the child will ignore its data source and inherit from the parent data source (as long as the fields match).</a:t>
            </a:r>
            <a:endParaRPr lang="en-IN" dirty="0"/>
          </a:p>
        </p:txBody>
      </p:sp>
      <p:sp>
        <p:nvSpPr>
          <p:cNvPr id="3" name="Title 2"/>
          <p:cNvSpPr>
            <a:spLocks noGrp="1"/>
          </p:cNvSpPr>
          <p:nvPr>
            <p:ph type="title"/>
          </p:nvPr>
        </p:nvSpPr>
        <p:spPr/>
        <p:txBody>
          <a:bodyPr/>
          <a:lstStyle/>
          <a:p>
            <a:r>
              <a:rPr lang="en-IN" b="1" dirty="0"/>
              <a:t>VPE 3-3 Review Questions</a:t>
            </a:r>
            <a:endParaRPr lang="en-IN" dirty="0"/>
          </a:p>
        </p:txBody>
      </p:sp>
    </p:spTree>
    <p:extLst>
      <p:ext uri="{BB962C8B-B14F-4D97-AF65-F5344CB8AC3E}">
        <p14:creationId xmlns:p14="http://schemas.microsoft.com/office/powerpoint/2010/main" val="417204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How do you configure a child FlexCard to use the data source of its parent FlexCard?</a:t>
            </a:r>
          </a:p>
          <a:p>
            <a:pPr lvl="1"/>
            <a:r>
              <a:rPr lang="en-US" dirty="0"/>
              <a:t>In the parent, select the child </a:t>
            </a:r>
            <a:r>
              <a:rPr lang="en-US" b="1" dirty="0"/>
              <a:t>FlexCard</a:t>
            </a:r>
            <a:r>
              <a:rPr lang="en-US" dirty="0"/>
              <a:t> element and select a</a:t>
            </a:r>
            <a:r>
              <a:rPr lang="en-US" b="1" dirty="0"/>
              <a:t> Data Node</a:t>
            </a:r>
            <a:r>
              <a:rPr lang="en-US" dirty="0"/>
              <a:t> in the </a:t>
            </a:r>
            <a:r>
              <a:rPr lang="en-US" b="1" dirty="0"/>
              <a:t>Properties</a:t>
            </a:r>
            <a:r>
              <a:rPr lang="en-US" dirty="0"/>
              <a:t>. It doesn’t matter if the child FlexCard has its own data source, if the parent has a data node set, the child will use the parent data source.</a:t>
            </a:r>
          </a:p>
          <a:p>
            <a:endParaRPr lang="en-US" b="1" dirty="0"/>
          </a:p>
          <a:p>
            <a:pPr marL="0" indent="0">
              <a:buNone/>
            </a:pPr>
            <a:r>
              <a:rPr lang="en-US" b="1"/>
              <a:t>What </a:t>
            </a:r>
            <a:r>
              <a:rPr lang="en-US" b="1" dirty="0"/>
              <a:t>can you do in Publish Options?</a:t>
            </a:r>
          </a:p>
          <a:p>
            <a:pPr lvl="1"/>
            <a:r>
              <a:rPr lang="en-US" dirty="0"/>
              <a:t>You can change the name of the custom component (FlexCard) so it will be visible under a different name than set when it was created. You can also make the FlexCard accessible for use and set targets for where it can be used: App Page, Home Page, Record Page, Community Page, and Community Default.</a:t>
            </a:r>
            <a:endParaRPr lang="en-IN" dirty="0"/>
          </a:p>
        </p:txBody>
      </p:sp>
      <p:sp>
        <p:nvSpPr>
          <p:cNvPr id="3" name="Title 2"/>
          <p:cNvSpPr>
            <a:spLocks noGrp="1"/>
          </p:cNvSpPr>
          <p:nvPr>
            <p:ph type="title"/>
          </p:nvPr>
        </p:nvSpPr>
        <p:spPr/>
        <p:txBody>
          <a:bodyPr/>
          <a:lstStyle/>
          <a:p>
            <a:r>
              <a:rPr lang="en-IN" b="1" dirty="0"/>
              <a:t>VPE 3-3 Review Questions</a:t>
            </a:r>
            <a:endParaRPr lang="en-IN" dirty="0"/>
          </a:p>
        </p:txBody>
      </p:sp>
    </p:spTree>
    <p:extLst>
      <p:ext uri="{BB962C8B-B14F-4D97-AF65-F5344CB8AC3E}">
        <p14:creationId xmlns:p14="http://schemas.microsoft.com/office/powerpoint/2010/main" val="4099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We build Industry applications on the combination of Salesforce with Vlocity and other industry extensions. We provide you with industry processes and integrations out of the box that you can deploy as is or configure to requirements using our tooling. This layer includes industry-specific UIs such as industry consoles, which are built using the Salesforce Lightning App Builder. These industry apps are built on an underlying industry-specific data model. </a:t>
            </a:r>
          </a:p>
          <a:p>
            <a:pPr fontAlgn="base"/>
            <a:endParaRPr lang="en-US" dirty="0"/>
          </a:p>
          <a:p>
            <a:pPr marL="0" indent="0" fontAlgn="base">
              <a:buNone/>
            </a:pPr>
            <a:r>
              <a:rPr lang="en-US" dirty="0"/>
              <a:t>The Vlocity Industry Process Library is a collection of pre-built, industry-specific process components where you customize your business needs without writing code. Process components are organized by industry</a:t>
            </a:r>
          </a:p>
          <a:p>
            <a:pPr marL="0" indent="0">
              <a:buNone/>
            </a:pPr>
            <a:endParaRPr lang="en-IN" dirty="0"/>
          </a:p>
        </p:txBody>
      </p:sp>
      <p:sp>
        <p:nvSpPr>
          <p:cNvPr id="3" name="Title 2"/>
          <p:cNvSpPr>
            <a:spLocks noGrp="1"/>
          </p:cNvSpPr>
          <p:nvPr>
            <p:ph type="title"/>
          </p:nvPr>
        </p:nvSpPr>
        <p:spPr/>
        <p:txBody>
          <a:bodyPr/>
          <a:lstStyle/>
          <a:p>
            <a:r>
              <a:rPr lang="en-IN" b="1" dirty="0"/>
              <a:t>Industry Applications</a:t>
            </a:r>
            <a:endParaRPr lang="en-IN" dirty="0"/>
          </a:p>
        </p:txBody>
      </p:sp>
    </p:spTree>
    <p:extLst>
      <p:ext uri="{BB962C8B-B14F-4D97-AF65-F5344CB8AC3E}">
        <p14:creationId xmlns:p14="http://schemas.microsoft.com/office/powerpoint/2010/main" val="2622778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What is a benefit of bringing external data like the weather to your FlexCard?</a:t>
            </a:r>
          </a:p>
          <a:p>
            <a:pPr lvl="1"/>
            <a:r>
              <a:rPr lang="en-US" dirty="0"/>
              <a:t>Legacy or on </a:t>
            </a:r>
            <a:r>
              <a:rPr lang="en-US" dirty="0" err="1"/>
              <a:t>prem</a:t>
            </a:r>
            <a:r>
              <a:rPr lang="en-US" dirty="0"/>
              <a:t> data sources, API integrations, third party data and applications are often needed for a Vlocity Implementation.</a:t>
            </a:r>
          </a:p>
          <a:p>
            <a:endParaRPr lang="en-US" b="1" dirty="0"/>
          </a:p>
          <a:p>
            <a:pPr marL="0" indent="0">
              <a:buNone/>
            </a:pPr>
            <a:r>
              <a:rPr lang="en-US" b="1" dirty="0"/>
              <a:t>How can you pull an image into a card for display?</a:t>
            </a:r>
          </a:p>
          <a:p>
            <a:pPr lvl="1"/>
            <a:r>
              <a:rPr lang="en-US" dirty="0"/>
              <a:t>Use the </a:t>
            </a:r>
            <a:r>
              <a:rPr lang="en-US" b="1" dirty="0"/>
              <a:t>Image</a:t>
            </a:r>
            <a:r>
              <a:rPr lang="en-US" dirty="0"/>
              <a:t> element and paste in the URL for the image you want to display or select from the image bank.</a:t>
            </a:r>
          </a:p>
          <a:p>
            <a:endParaRPr lang="en-US" b="1" dirty="0"/>
          </a:p>
          <a:p>
            <a:pPr marL="0" indent="0">
              <a:buNone/>
            </a:pPr>
            <a:r>
              <a:rPr lang="en-US" b="1" dirty="0"/>
              <a:t>What weather data are you bringing into your FlexCard?</a:t>
            </a:r>
          </a:p>
          <a:p>
            <a:pPr lvl="1"/>
            <a:r>
              <a:rPr lang="en-US" dirty="0"/>
              <a:t>Current and forecast weather data based on a postal code.</a:t>
            </a:r>
            <a:endParaRPr lang="en-IN" dirty="0"/>
          </a:p>
        </p:txBody>
      </p:sp>
      <p:sp>
        <p:nvSpPr>
          <p:cNvPr id="3" name="Title 2"/>
          <p:cNvSpPr>
            <a:spLocks noGrp="1"/>
          </p:cNvSpPr>
          <p:nvPr>
            <p:ph type="title"/>
          </p:nvPr>
        </p:nvSpPr>
        <p:spPr/>
        <p:txBody>
          <a:bodyPr>
            <a:normAutofit/>
          </a:bodyPr>
          <a:lstStyle/>
          <a:p>
            <a:r>
              <a:rPr lang="en-IN" b="1" dirty="0"/>
              <a:t>VPE 3-4 Review Questions</a:t>
            </a:r>
            <a:endParaRPr lang="en-IN" dirty="0"/>
          </a:p>
        </p:txBody>
      </p:sp>
    </p:spTree>
    <p:extLst>
      <p:ext uri="{BB962C8B-B14F-4D97-AF65-F5344CB8AC3E}">
        <p14:creationId xmlns:p14="http://schemas.microsoft.com/office/powerpoint/2010/main" val="1885525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fontAlgn="base">
              <a:buNone/>
            </a:pPr>
            <a:r>
              <a:rPr lang="en-US" b="1" dirty="0"/>
              <a:t>Flyout Actions</a:t>
            </a:r>
            <a:endParaRPr lang="en-US" dirty="0"/>
          </a:p>
          <a:p>
            <a:pPr lvl="1" fontAlgn="base"/>
            <a:r>
              <a:rPr lang="en-US" dirty="0"/>
              <a:t>Flyouts show additional information about the record displayed on the FlexCard. There are three flyout types: child FlexCard, OmniScripts, or Custom LWC. Flyouts display in a modal or popover when a user clicks the action. For example, a flyout could display:</a:t>
            </a:r>
          </a:p>
          <a:p>
            <a:pPr lvl="2" fontAlgn="base"/>
            <a:r>
              <a:rPr lang="en-US" dirty="0"/>
              <a:t>Information from long text strings that does not fit in the standard FlexCard field</a:t>
            </a:r>
          </a:p>
          <a:p>
            <a:pPr lvl="2" fontAlgn="base"/>
            <a:r>
              <a:rPr lang="en-US" dirty="0"/>
              <a:t>Data from child records, such as open cases for an account, or additional actions</a:t>
            </a:r>
          </a:p>
          <a:p>
            <a:endParaRPr lang="en-IN" dirty="0"/>
          </a:p>
        </p:txBody>
      </p:sp>
      <p:sp>
        <p:nvSpPr>
          <p:cNvPr id="3" name="Title 2"/>
          <p:cNvSpPr>
            <a:spLocks noGrp="1"/>
          </p:cNvSpPr>
          <p:nvPr>
            <p:ph type="title"/>
          </p:nvPr>
        </p:nvSpPr>
        <p:spPr/>
        <p:txBody>
          <a:bodyPr>
            <a:normAutofit fontScale="90000"/>
          </a:bodyPr>
          <a:lstStyle/>
          <a:p>
            <a:r>
              <a:rPr lang="en-US" b="1" dirty="0"/>
              <a:t>Displaying More Data with a Flyout</a:t>
            </a:r>
            <a:endParaRPr lang="en-IN" dirty="0"/>
          </a:p>
        </p:txBody>
      </p:sp>
    </p:spTree>
    <p:extLst>
      <p:ext uri="{BB962C8B-B14F-4D97-AF65-F5344CB8AC3E}">
        <p14:creationId xmlns:p14="http://schemas.microsoft.com/office/powerpoint/2010/main" val="498613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dirty="0"/>
              <a:t>Create a tabular structure to display the data fetched from the data source. With a table you can:</a:t>
            </a:r>
          </a:p>
          <a:p>
            <a:pPr lvl="1" fontAlgn="base"/>
            <a:r>
              <a:rPr lang="en-US" dirty="0"/>
              <a:t>Add, Delete, and Update columns</a:t>
            </a:r>
          </a:p>
          <a:p>
            <a:pPr lvl="1" fontAlgn="base"/>
            <a:r>
              <a:rPr lang="en-US" dirty="0"/>
              <a:t>Change field labels and types</a:t>
            </a:r>
          </a:p>
          <a:p>
            <a:pPr lvl="1" fontAlgn="base"/>
            <a:r>
              <a:rPr lang="en-US" dirty="0"/>
              <a:t>Make columns sortable</a:t>
            </a:r>
          </a:p>
          <a:p>
            <a:pPr lvl="1" fontAlgn="base"/>
            <a:r>
              <a:rPr lang="en-US" dirty="0"/>
              <a:t>Make fields searchable and editable</a:t>
            </a:r>
          </a:p>
          <a:p>
            <a:pPr lvl="1" fontAlgn="base"/>
            <a:r>
              <a:rPr lang="en-US" dirty="0"/>
              <a:t>Allow users to hide fields or keep fields hidden by default</a:t>
            </a:r>
          </a:p>
          <a:p>
            <a:pPr fontAlgn="base"/>
            <a:endParaRPr lang="en-US" dirty="0"/>
          </a:p>
          <a:p>
            <a:pPr fontAlgn="base"/>
            <a:r>
              <a:rPr lang="en-US" dirty="0"/>
              <a:t>New FlexCards have </a:t>
            </a:r>
            <a:r>
              <a:rPr lang="en-US" b="1" dirty="0"/>
              <a:t>Repeat Records</a:t>
            </a:r>
            <a:r>
              <a:rPr lang="en-US" dirty="0"/>
              <a:t> enabled by default. Repeat records means the data loops through records. When you want to display data that doesn’t need to be looped through and displayed as a list, this feature must be disabled. </a:t>
            </a:r>
          </a:p>
          <a:p>
            <a:pPr fontAlgn="base"/>
            <a:endParaRPr lang="en-US" dirty="0"/>
          </a:p>
          <a:p>
            <a:pPr fontAlgn="base"/>
            <a:r>
              <a:rPr lang="en-US" dirty="0"/>
              <a:t>Datatables already loop over and list multiple records, so with Datatable elements, this feature must be disabled. It is found in the </a:t>
            </a:r>
            <a:r>
              <a:rPr lang="en-US" b="1" dirty="0"/>
              <a:t>Setup</a:t>
            </a:r>
            <a:r>
              <a:rPr lang="en-US" dirty="0"/>
              <a:t> panel. </a:t>
            </a:r>
          </a:p>
          <a:p>
            <a:pPr marL="301943" lvl="1" indent="0" fontAlgn="base">
              <a:buNone/>
            </a:pPr>
            <a:endParaRPr lang="en-US" dirty="0"/>
          </a:p>
        </p:txBody>
      </p:sp>
      <p:sp>
        <p:nvSpPr>
          <p:cNvPr id="3" name="Title 2"/>
          <p:cNvSpPr>
            <a:spLocks noGrp="1"/>
          </p:cNvSpPr>
          <p:nvPr>
            <p:ph type="title"/>
          </p:nvPr>
        </p:nvSpPr>
        <p:spPr/>
        <p:txBody>
          <a:bodyPr/>
          <a:lstStyle/>
          <a:p>
            <a:r>
              <a:rPr lang="en-IN" b="1" dirty="0"/>
              <a:t>The Datatable Element</a:t>
            </a:r>
            <a:endParaRPr lang="en-IN" dirty="0"/>
          </a:p>
        </p:txBody>
      </p:sp>
    </p:spTree>
    <p:extLst>
      <p:ext uri="{BB962C8B-B14F-4D97-AF65-F5344CB8AC3E}">
        <p14:creationId xmlns:p14="http://schemas.microsoft.com/office/powerpoint/2010/main" val="609462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What is an advantage of using a datatable to display information?</a:t>
            </a:r>
          </a:p>
          <a:p>
            <a:pPr lvl="1"/>
            <a:r>
              <a:rPr lang="en-US" dirty="0"/>
              <a:t>One advantage is that data is visible in a condensed table format. Another is that the columns in a datatable are sortable and the fields are searchable.</a:t>
            </a:r>
          </a:p>
          <a:p>
            <a:pPr marL="0" indent="0">
              <a:buNone/>
            </a:pPr>
            <a:endParaRPr lang="en-US" b="1" dirty="0"/>
          </a:p>
          <a:p>
            <a:pPr marL="0" indent="0">
              <a:buNone/>
            </a:pPr>
            <a:r>
              <a:rPr lang="en-US" b="1" dirty="0"/>
              <a:t>What is a flyout and how might you use one?</a:t>
            </a:r>
          </a:p>
          <a:p>
            <a:pPr lvl="1"/>
            <a:r>
              <a:rPr lang="en-US" dirty="0"/>
              <a:t>A separate FlexCard that shows additional data when you click an action button or link on a FlexCard.</a:t>
            </a:r>
          </a:p>
          <a:p>
            <a:pPr marL="0" indent="0">
              <a:buNone/>
            </a:pPr>
            <a:endParaRPr lang="en-US" b="1" dirty="0"/>
          </a:p>
          <a:p>
            <a:pPr marL="0" indent="0">
              <a:buNone/>
            </a:pPr>
            <a:r>
              <a:rPr lang="en-US" b="1" dirty="0"/>
              <a:t>How do you create a flyout?</a:t>
            </a:r>
          </a:p>
          <a:p>
            <a:pPr lvl="1"/>
            <a:r>
              <a:rPr lang="en-US" dirty="0"/>
              <a:t>To create a flyout, use an </a:t>
            </a:r>
            <a:r>
              <a:rPr lang="en-US" b="1" dirty="0"/>
              <a:t>Action </a:t>
            </a:r>
            <a:r>
              <a:rPr lang="en-US" dirty="0"/>
              <a:t>element and then configure it as a </a:t>
            </a:r>
            <a:r>
              <a:rPr lang="en-US" b="1" dirty="0"/>
              <a:t>Flyout Action</a:t>
            </a:r>
            <a:r>
              <a:rPr lang="en-US" dirty="0"/>
              <a:t> in </a:t>
            </a:r>
            <a:r>
              <a:rPr lang="en-US" b="1" dirty="0"/>
              <a:t>Properties</a:t>
            </a:r>
            <a:r>
              <a:rPr lang="en-US" dirty="0"/>
              <a:t> &gt; </a:t>
            </a:r>
            <a:r>
              <a:rPr lang="en-US" b="1" dirty="0"/>
              <a:t>Action Type</a:t>
            </a:r>
            <a:r>
              <a:rPr lang="en-US" dirty="0"/>
              <a:t>.</a:t>
            </a:r>
            <a:endParaRPr lang="en-IN" dirty="0"/>
          </a:p>
        </p:txBody>
      </p:sp>
      <p:sp>
        <p:nvSpPr>
          <p:cNvPr id="3" name="Title 2"/>
          <p:cNvSpPr>
            <a:spLocks noGrp="1"/>
          </p:cNvSpPr>
          <p:nvPr>
            <p:ph type="title"/>
          </p:nvPr>
        </p:nvSpPr>
        <p:spPr/>
        <p:txBody>
          <a:bodyPr>
            <a:normAutofit/>
          </a:bodyPr>
          <a:lstStyle/>
          <a:p>
            <a:r>
              <a:rPr lang="en-IN" b="1" dirty="0"/>
              <a:t>VPE 3-5 Review Questions</a:t>
            </a:r>
            <a:endParaRPr lang="en-IN" dirty="0"/>
          </a:p>
        </p:txBody>
      </p:sp>
    </p:spTree>
    <p:extLst>
      <p:ext uri="{BB962C8B-B14F-4D97-AF65-F5344CB8AC3E}">
        <p14:creationId xmlns:p14="http://schemas.microsoft.com/office/powerpoint/2010/main" val="931032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dirty="0"/>
              <a:t>Why might you not be able to view a flyout in a FlexCard?</a:t>
            </a:r>
          </a:p>
          <a:p>
            <a:pPr lvl="1"/>
            <a:r>
              <a:rPr lang="en-US" dirty="0"/>
              <a:t>The child FlexCard used for the flyout action isn’t activated or, if it’s using the data source of the parent, the fields don’t match, which would result in no data populating.</a:t>
            </a:r>
          </a:p>
          <a:p>
            <a:endParaRPr lang="en-US" b="1" dirty="0"/>
          </a:p>
          <a:p>
            <a:pPr marL="0" indent="0">
              <a:buNone/>
            </a:pPr>
            <a:r>
              <a:rPr lang="en-US" b="1" dirty="0"/>
              <a:t>Can you embed a child FlexCard in another child FlexCard?</a:t>
            </a:r>
          </a:p>
          <a:p>
            <a:pPr lvl="1"/>
            <a:r>
              <a:rPr lang="en-IN" dirty="0"/>
              <a:t>Yes.</a:t>
            </a:r>
          </a:p>
          <a:p>
            <a:endParaRPr lang="en-US" b="1" dirty="0"/>
          </a:p>
          <a:p>
            <a:pPr marL="0" indent="0">
              <a:buNone/>
            </a:pPr>
            <a:r>
              <a:rPr lang="en-US" b="1" dirty="0"/>
              <a:t>What is the Repeat Records feature and why must it be disabled for a datatable?</a:t>
            </a:r>
          </a:p>
          <a:p>
            <a:pPr lvl="1" fontAlgn="base"/>
            <a:r>
              <a:rPr lang="en-US" dirty="0"/>
              <a:t>New FlexCards are defaulted with Repeat Records enabled. This means the data loops through records. When you want to display data that doesn’t need to be looped through and displayed as a list, the feature has to be disabled. </a:t>
            </a:r>
          </a:p>
          <a:p>
            <a:pPr lvl="1" fontAlgn="base"/>
            <a:r>
              <a:rPr lang="en-US" dirty="0"/>
              <a:t>Datatables already loop over and list multiple records.</a:t>
            </a:r>
            <a:r>
              <a:rPr lang="en-US"/>
              <a:t> </a:t>
            </a:r>
            <a:endParaRPr lang="en-US" dirty="0"/>
          </a:p>
        </p:txBody>
      </p:sp>
      <p:sp>
        <p:nvSpPr>
          <p:cNvPr id="3" name="Title 2"/>
          <p:cNvSpPr>
            <a:spLocks noGrp="1"/>
          </p:cNvSpPr>
          <p:nvPr>
            <p:ph type="title"/>
          </p:nvPr>
        </p:nvSpPr>
        <p:spPr/>
        <p:txBody>
          <a:bodyPr>
            <a:normAutofit/>
          </a:bodyPr>
          <a:lstStyle/>
          <a:p>
            <a:r>
              <a:rPr lang="en-IN" b="1" dirty="0"/>
              <a:t>VPE 3-5 Review Questions</a:t>
            </a:r>
            <a:endParaRPr lang="en-IN" dirty="0"/>
          </a:p>
        </p:txBody>
      </p:sp>
    </p:spTree>
    <p:extLst>
      <p:ext uri="{BB962C8B-B14F-4D97-AF65-F5344CB8AC3E}">
        <p14:creationId xmlns:p14="http://schemas.microsoft.com/office/powerpoint/2010/main" val="2276319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Creating versions of FlexCards: </a:t>
            </a:r>
          </a:p>
          <a:p>
            <a:pPr lvl="1" fontAlgn="base"/>
            <a:r>
              <a:rPr lang="en-US" dirty="0"/>
              <a:t>Allows you to save your previous version before you make changes </a:t>
            </a:r>
          </a:p>
          <a:p>
            <a:pPr lvl="1" fontAlgn="base"/>
            <a:r>
              <a:rPr lang="en-US" dirty="0"/>
              <a:t>Keeps the same Name and Author</a:t>
            </a:r>
          </a:p>
          <a:p>
            <a:pPr lvl="1" fontAlgn="base"/>
            <a:r>
              <a:rPr lang="en-US" dirty="0"/>
              <a:t>Note that only one version can be active at a time.</a:t>
            </a:r>
          </a:p>
          <a:p>
            <a:endParaRPr lang="en-IN" dirty="0"/>
          </a:p>
        </p:txBody>
      </p:sp>
      <p:sp>
        <p:nvSpPr>
          <p:cNvPr id="3" name="Title 2"/>
          <p:cNvSpPr>
            <a:spLocks noGrp="1"/>
          </p:cNvSpPr>
          <p:nvPr>
            <p:ph type="title"/>
          </p:nvPr>
        </p:nvSpPr>
        <p:spPr/>
        <p:txBody>
          <a:bodyPr/>
          <a:lstStyle/>
          <a:p>
            <a:r>
              <a:rPr lang="en-IN" b="1" dirty="0"/>
              <a:t>Versioning</a:t>
            </a:r>
            <a:endParaRPr lang="en-IN" dirty="0"/>
          </a:p>
        </p:txBody>
      </p:sp>
    </p:spTree>
    <p:extLst>
      <p:ext uri="{BB962C8B-B14F-4D97-AF65-F5344CB8AC3E}">
        <p14:creationId xmlns:p14="http://schemas.microsoft.com/office/powerpoint/2010/main" val="1413022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dirty="0"/>
              <a:t>The state of a card controls:</a:t>
            </a:r>
          </a:p>
          <a:p>
            <a:pPr lvl="1" fontAlgn="base"/>
            <a:r>
              <a:rPr lang="en-US" dirty="0"/>
              <a:t>What the user can </a:t>
            </a:r>
            <a:r>
              <a:rPr lang="en-US" i="1" dirty="0"/>
              <a:t>see</a:t>
            </a:r>
            <a:r>
              <a:rPr lang="en-US" dirty="0"/>
              <a:t> </a:t>
            </a:r>
            <a:r>
              <a:rPr lang="en-US" i="1" dirty="0"/>
              <a:t>and</a:t>
            </a:r>
            <a:r>
              <a:rPr lang="en-US" dirty="0"/>
              <a:t> </a:t>
            </a:r>
            <a:r>
              <a:rPr lang="en-US" i="1" dirty="0"/>
              <a:t>do</a:t>
            </a:r>
            <a:r>
              <a:rPr lang="en-US" dirty="0"/>
              <a:t> on the FlexCard</a:t>
            </a:r>
          </a:p>
          <a:p>
            <a:pPr lvl="1" fontAlgn="base"/>
            <a:r>
              <a:rPr lang="en-US" dirty="0"/>
              <a:t>If a FlexCard has multiple states, it must have logical conditions that determine which state is displayed and when. In the simplest case, a FlexCard can have:</a:t>
            </a:r>
          </a:p>
          <a:p>
            <a:pPr lvl="2" fontAlgn="base"/>
            <a:r>
              <a:rPr lang="en-US" dirty="0"/>
              <a:t>An active state if there is data to display</a:t>
            </a:r>
          </a:p>
          <a:p>
            <a:pPr lvl="2" fontAlgn="base"/>
            <a:r>
              <a:rPr lang="en-US" dirty="0"/>
              <a:t>A blank or open state if there is no data and limited actions</a:t>
            </a:r>
          </a:p>
          <a:p>
            <a:pPr fontAlgn="base"/>
            <a:endParaRPr lang="en-US" dirty="0"/>
          </a:p>
          <a:p>
            <a:pPr marL="0" indent="0" fontAlgn="base">
              <a:buNone/>
            </a:pPr>
            <a:r>
              <a:rPr lang="en-US" b="1" dirty="0"/>
              <a:t>FlexCard States and Conditions</a:t>
            </a:r>
          </a:p>
          <a:p>
            <a:pPr lvl="1" fontAlgn="base"/>
            <a:r>
              <a:rPr lang="en-US" dirty="0"/>
              <a:t>You can have more than one card state, but only one state is displayed at a time for each record. Logical conditions determine when to display them. The first state with a true condition is the one that displays.</a:t>
            </a:r>
          </a:p>
        </p:txBody>
      </p:sp>
      <p:sp>
        <p:nvSpPr>
          <p:cNvPr id="3" name="Title 2"/>
          <p:cNvSpPr>
            <a:spLocks noGrp="1"/>
          </p:cNvSpPr>
          <p:nvPr>
            <p:ph type="title"/>
          </p:nvPr>
        </p:nvSpPr>
        <p:spPr/>
        <p:txBody>
          <a:bodyPr/>
          <a:lstStyle/>
          <a:p>
            <a:r>
              <a:rPr lang="en-IN" b="1" dirty="0"/>
              <a:t>FlexCard States</a:t>
            </a:r>
            <a:endParaRPr lang="en-IN" dirty="0"/>
          </a:p>
        </p:txBody>
      </p:sp>
    </p:spTree>
    <p:extLst>
      <p:ext uri="{BB962C8B-B14F-4D97-AF65-F5344CB8AC3E}">
        <p14:creationId xmlns:p14="http://schemas.microsoft.com/office/powerpoint/2010/main" val="41404702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dirty="0"/>
              <a:t>Several notable parts of the publish options are </a:t>
            </a:r>
            <a:r>
              <a:rPr lang="en-US" b="1" dirty="0"/>
              <a:t>Master Label</a:t>
            </a:r>
            <a:r>
              <a:rPr lang="en-US" dirty="0"/>
              <a:t>, </a:t>
            </a:r>
            <a:r>
              <a:rPr lang="en-US" b="1" dirty="0"/>
              <a:t>API Version</a:t>
            </a:r>
            <a:r>
              <a:rPr lang="en-US" dirty="0"/>
              <a:t>, </a:t>
            </a:r>
            <a:r>
              <a:rPr lang="en-US" b="1" dirty="0"/>
              <a:t>Runtime Namespace</a:t>
            </a:r>
            <a:r>
              <a:rPr lang="en-US" dirty="0"/>
              <a:t>, </a:t>
            </a:r>
            <a:r>
              <a:rPr lang="en-US" b="1" dirty="0"/>
              <a:t>Is Exposed</a:t>
            </a:r>
            <a:r>
              <a:rPr lang="en-US" dirty="0"/>
              <a:t>, </a:t>
            </a:r>
            <a:r>
              <a:rPr lang="en-US" b="1" dirty="0"/>
              <a:t>Add SVG Resource</a:t>
            </a:r>
            <a:r>
              <a:rPr lang="en-US" dirty="0"/>
              <a:t>, and </a:t>
            </a:r>
            <a:r>
              <a:rPr lang="en-US" b="1" dirty="0"/>
              <a:t>Targets</a:t>
            </a:r>
            <a:r>
              <a:rPr lang="en-US" dirty="0"/>
              <a:t>.</a:t>
            </a:r>
          </a:p>
          <a:p>
            <a:pPr marL="0" indent="0" fontAlgn="base">
              <a:buNone/>
            </a:pPr>
            <a:endParaRPr lang="en-US" dirty="0"/>
          </a:p>
          <a:p>
            <a:pPr lvl="1" fontAlgn="base"/>
            <a:r>
              <a:rPr lang="en-US" b="1" dirty="0"/>
              <a:t>Master Label</a:t>
            </a:r>
            <a:r>
              <a:rPr lang="en-US" dirty="0"/>
              <a:t> - This is the visible name of your card component in the Lightning App Builder and Community Builder. </a:t>
            </a:r>
          </a:p>
          <a:p>
            <a:pPr lvl="1" fontAlgn="base"/>
            <a:r>
              <a:rPr lang="en-US" b="1" dirty="0"/>
              <a:t>API Version </a:t>
            </a:r>
            <a:r>
              <a:rPr lang="en-US" dirty="0"/>
              <a:t>- This is the API version of your card component.</a:t>
            </a:r>
          </a:p>
          <a:p>
            <a:pPr lvl="1" fontAlgn="base"/>
            <a:r>
              <a:rPr lang="en-US" b="1" dirty="0"/>
              <a:t>Runtime Namespace </a:t>
            </a:r>
            <a:r>
              <a:rPr lang="en-US" dirty="0"/>
              <a:t>- This is the Vlocity package namespace.</a:t>
            </a:r>
          </a:p>
          <a:p>
            <a:pPr lvl="1" fontAlgn="base"/>
            <a:r>
              <a:rPr lang="en-US" b="1" dirty="0"/>
              <a:t>Is Exposed</a:t>
            </a:r>
            <a:r>
              <a:rPr lang="en-US" dirty="0"/>
              <a:t> - When this is enabled, your card component is public.</a:t>
            </a:r>
          </a:p>
          <a:p>
            <a:pPr lvl="1" fontAlgn="base"/>
            <a:r>
              <a:rPr lang="en-US" b="1" dirty="0"/>
              <a:t>Add SVG Resource</a:t>
            </a:r>
            <a:r>
              <a:rPr lang="en-US" dirty="0"/>
              <a:t> - This is where you can add your own custom component SVG icon to identify your generated LWC in the Lightning App Builder and Community Builder.</a:t>
            </a:r>
          </a:p>
          <a:p>
            <a:pPr lvl="1" fontAlgn="base"/>
            <a:r>
              <a:rPr lang="en-US" b="1" dirty="0"/>
              <a:t>Targets</a:t>
            </a:r>
            <a:r>
              <a:rPr lang="en-US" dirty="0"/>
              <a:t> - Select where your card component is accessible by setting "targets".</a:t>
            </a:r>
          </a:p>
          <a:p>
            <a:endParaRPr lang="en-IN" dirty="0"/>
          </a:p>
        </p:txBody>
      </p:sp>
      <p:sp>
        <p:nvSpPr>
          <p:cNvPr id="3" name="Title 2"/>
          <p:cNvSpPr>
            <a:spLocks noGrp="1"/>
          </p:cNvSpPr>
          <p:nvPr>
            <p:ph type="title"/>
          </p:nvPr>
        </p:nvSpPr>
        <p:spPr/>
        <p:txBody>
          <a:bodyPr>
            <a:normAutofit fontScale="90000"/>
          </a:bodyPr>
          <a:lstStyle/>
          <a:p>
            <a:r>
              <a:rPr lang="en-US" b="1" dirty="0"/>
              <a:t>Publish Options for Activated FlexCards</a:t>
            </a:r>
            <a:endParaRPr lang="en-IN" dirty="0"/>
          </a:p>
        </p:txBody>
      </p:sp>
    </p:spTree>
    <p:extLst>
      <p:ext uri="{BB962C8B-B14F-4D97-AF65-F5344CB8AC3E}">
        <p14:creationId xmlns:p14="http://schemas.microsoft.com/office/powerpoint/2010/main" val="3426315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b="1" dirty="0"/>
              <a:t>Can you have multiple states for one FlexCard?</a:t>
            </a:r>
          </a:p>
          <a:p>
            <a:pPr lvl="1"/>
            <a:r>
              <a:rPr lang="en-US" dirty="0"/>
              <a:t>Yes. There is no limit to the number of states in a FlexCard.</a:t>
            </a:r>
          </a:p>
          <a:p>
            <a:endParaRPr lang="en-US" b="1" dirty="0"/>
          </a:p>
          <a:p>
            <a:pPr marL="0" indent="0">
              <a:buNone/>
            </a:pPr>
            <a:r>
              <a:rPr lang="en-US" b="1" dirty="0"/>
              <a:t>What triggers whether a state is visible?</a:t>
            </a:r>
          </a:p>
          <a:p>
            <a:pPr lvl="1"/>
            <a:r>
              <a:rPr lang="en-US" dirty="0"/>
              <a:t>The first state, from top to bottom, that has true conditions is displayed.</a:t>
            </a:r>
          </a:p>
          <a:p>
            <a:endParaRPr lang="en-US" b="1" dirty="0"/>
          </a:p>
          <a:p>
            <a:pPr marL="0" indent="0">
              <a:buNone/>
            </a:pPr>
            <a:r>
              <a:rPr lang="en-US" b="1" dirty="0"/>
              <a:t>How does having multiple states help you?</a:t>
            </a:r>
          </a:p>
          <a:p>
            <a:pPr lvl="1"/>
            <a:r>
              <a:rPr lang="en-US" dirty="0"/>
              <a:t>It allows you to tailor the appearance of a FlexCard based on conditions.</a:t>
            </a:r>
          </a:p>
          <a:p>
            <a:endParaRPr lang="en-US" b="1" dirty="0"/>
          </a:p>
          <a:p>
            <a:pPr marL="0" indent="0">
              <a:buNone/>
            </a:pPr>
            <a:r>
              <a:rPr lang="en-US" b="1" dirty="0"/>
              <a:t>What is a quick way to create a new state?</a:t>
            </a:r>
          </a:p>
          <a:p>
            <a:pPr lvl="1"/>
            <a:r>
              <a:rPr lang="en-IN" dirty="0"/>
              <a:t>Clone an existing state.</a:t>
            </a:r>
          </a:p>
        </p:txBody>
      </p:sp>
      <p:sp>
        <p:nvSpPr>
          <p:cNvPr id="3" name="Title 2"/>
          <p:cNvSpPr>
            <a:spLocks noGrp="1"/>
          </p:cNvSpPr>
          <p:nvPr>
            <p:ph type="title"/>
          </p:nvPr>
        </p:nvSpPr>
        <p:spPr/>
        <p:txBody>
          <a:bodyPr>
            <a:normAutofit/>
          </a:bodyPr>
          <a:lstStyle/>
          <a:p>
            <a:r>
              <a:rPr lang="en-IN" b="1" dirty="0"/>
              <a:t>VPE 3-6 Review Questions</a:t>
            </a:r>
            <a:endParaRPr lang="en-IN" dirty="0"/>
          </a:p>
        </p:txBody>
      </p:sp>
    </p:spTree>
    <p:extLst>
      <p:ext uri="{BB962C8B-B14F-4D97-AF65-F5344CB8AC3E}">
        <p14:creationId xmlns:p14="http://schemas.microsoft.com/office/powerpoint/2010/main" val="2221919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b="1" dirty="0"/>
              <a:t>When would you clone a FlexCard instead of version it?</a:t>
            </a:r>
          </a:p>
          <a:p>
            <a:pPr lvl="1" fontAlgn="base"/>
            <a:r>
              <a:rPr lang="en-US" dirty="0"/>
              <a:t>Clone if you:</a:t>
            </a:r>
          </a:p>
          <a:p>
            <a:pPr lvl="2" fontAlgn="base"/>
            <a:r>
              <a:rPr lang="en-US" dirty="0"/>
              <a:t>want the FlexCard to be available independently from the parent</a:t>
            </a:r>
          </a:p>
          <a:p>
            <a:pPr lvl="2" fontAlgn="base"/>
            <a:r>
              <a:rPr lang="en-US" dirty="0"/>
              <a:t>want to change the Name or Author</a:t>
            </a:r>
          </a:p>
          <a:p>
            <a:endParaRPr lang="en-IN" dirty="0"/>
          </a:p>
          <a:p>
            <a:pPr marL="0" indent="0" fontAlgn="base">
              <a:buNone/>
            </a:pPr>
            <a:r>
              <a:rPr lang="en-US" b="1" dirty="0"/>
              <a:t>When would you version a FlexCard instead of clone it?</a:t>
            </a:r>
          </a:p>
          <a:p>
            <a:pPr lvl="1" fontAlgn="base"/>
            <a:r>
              <a:rPr lang="en-US" dirty="0"/>
              <a:t>Version if you:</a:t>
            </a:r>
          </a:p>
          <a:p>
            <a:pPr lvl="2" fontAlgn="base"/>
            <a:r>
              <a:rPr lang="en-US" dirty="0"/>
              <a:t>want the new FlexCard to replace the old one</a:t>
            </a:r>
          </a:p>
          <a:p>
            <a:pPr lvl="2" fontAlgn="base"/>
            <a:r>
              <a:rPr lang="en-US" dirty="0"/>
              <a:t>Only one version of a FlexCard may be active at a time.</a:t>
            </a:r>
          </a:p>
          <a:p>
            <a:endParaRPr lang="en-IN" dirty="0"/>
          </a:p>
          <a:p>
            <a:pPr marL="0" indent="0">
              <a:buNone/>
            </a:pPr>
            <a:r>
              <a:rPr lang="en-US" b="1" dirty="0"/>
              <a:t>What are two reasons why the UI will not let you delete a FlexCard?</a:t>
            </a:r>
          </a:p>
          <a:p>
            <a:pPr lvl="1" fontAlgn="base"/>
            <a:r>
              <a:rPr lang="en-US" dirty="0"/>
              <a:t>The FlexCard is in use somewhere, such as an App or Record Page. </a:t>
            </a:r>
          </a:p>
          <a:p>
            <a:pPr lvl="1" fontAlgn="base"/>
            <a:r>
              <a:rPr lang="en-US" dirty="0"/>
              <a:t>The FlexCard is </a:t>
            </a:r>
            <a:r>
              <a:rPr lang="en-US"/>
              <a:t>active.</a:t>
            </a:r>
            <a:endParaRPr lang="en-US" dirty="0"/>
          </a:p>
        </p:txBody>
      </p:sp>
      <p:sp>
        <p:nvSpPr>
          <p:cNvPr id="3" name="Title 2"/>
          <p:cNvSpPr>
            <a:spLocks noGrp="1"/>
          </p:cNvSpPr>
          <p:nvPr>
            <p:ph type="title"/>
          </p:nvPr>
        </p:nvSpPr>
        <p:spPr/>
        <p:txBody>
          <a:bodyPr/>
          <a:lstStyle/>
          <a:p>
            <a:r>
              <a:rPr lang="en-IN" b="1" dirty="0"/>
              <a:t>VPE 3-6 Review Questions</a:t>
            </a:r>
            <a:endParaRPr lang="en-IN" dirty="0"/>
          </a:p>
        </p:txBody>
      </p:sp>
    </p:spTree>
    <p:extLst>
      <p:ext uri="{BB962C8B-B14F-4D97-AF65-F5344CB8AC3E}">
        <p14:creationId xmlns:p14="http://schemas.microsoft.com/office/powerpoint/2010/main" val="78884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fontAlgn="base">
              <a:buNone/>
            </a:pPr>
            <a:r>
              <a:rPr lang="en-US" dirty="0"/>
              <a:t>The Digital Experience layer includes two primary UI components: FlexCards and OmniScripts. They are built on Salesforce Lightning Web Components (LWCs). </a:t>
            </a:r>
          </a:p>
          <a:p>
            <a:pPr fontAlgn="base"/>
            <a:endParaRPr lang="en-US" dirty="0"/>
          </a:p>
          <a:p>
            <a:pPr marL="0" indent="0" fontAlgn="base">
              <a:buNone/>
            </a:pPr>
            <a:r>
              <a:rPr lang="en-US" dirty="0"/>
              <a:t>FlexCards (a new generation of Vlocity Cards) and Vlocity OmniScript are declarative tools that provide rich user interaction experiences that are understandable by humans.</a:t>
            </a:r>
          </a:p>
        </p:txBody>
      </p:sp>
      <p:sp>
        <p:nvSpPr>
          <p:cNvPr id="3" name="Title 2"/>
          <p:cNvSpPr>
            <a:spLocks noGrp="1"/>
          </p:cNvSpPr>
          <p:nvPr>
            <p:ph type="title"/>
          </p:nvPr>
        </p:nvSpPr>
        <p:spPr/>
        <p:txBody>
          <a:bodyPr/>
          <a:lstStyle/>
          <a:p>
            <a:r>
              <a:rPr lang="en-IN" b="1" dirty="0"/>
              <a:t>Digital Experience</a:t>
            </a:r>
            <a:endParaRPr lang="en-IN" dirty="0"/>
          </a:p>
        </p:txBody>
      </p:sp>
    </p:spTree>
    <p:extLst>
      <p:ext uri="{BB962C8B-B14F-4D97-AF65-F5344CB8AC3E}">
        <p14:creationId xmlns:p14="http://schemas.microsoft.com/office/powerpoint/2010/main" val="3037185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b="1" dirty="0"/>
              <a:t>What must you do before you build a Lightning Console?</a:t>
            </a:r>
          </a:p>
          <a:p>
            <a:pPr lvl="1"/>
            <a:r>
              <a:rPr lang="en-US" dirty="0"/>
              <a:t>Before you build a Lightning Console and can use custom Lightning components, you must have a registered My Domain.</a:t>
            </a:r>
          </a:p>
          <a:p>
            <a:endParaRPr lang="en-US" b="1" dirty="0"/>
          </a:p>
          <a:p>
            <a:pPr marL="0" indent="0">
              <a:buNone/>
            </a:pPr>
            <a:r>
              <a:rPr lang="en-US" b="1" dirty="0"/>
              <a:t>Is a Lightning App part of Salesforce or the Vlocity package?</a:t>
            </a:r>
          </a:p>
          <a:p>
            <a:pPr lvl="1"/>
            <a:r>
              <a:rPr lang="en-US" dirty="0"/>
              <a:t>The Lightning App Builder is a Salesforce tool that we use to display custom Vlocity content.</a:t>
            </a:r>
          </a:p>
          <a:p>
            <a:endParaRPr lang="en-US" b="1" dirty="0"/>
          </a:p>
          <a:p>
            <a:pPr marL="0" indent="0">
              <a:buNone/>
            </a:pPr>
            <a:r>
              <a:rPr lang="en-US" b="1" dirty="0"/>
              <a:t>What does the Power Launcher feature do?</a:t>
            </a:r>
          </a:p>
          <a:p>
            <a:pPr lvl="1"/>
            <a:r>
              <a:rPr lang="en-US" dirty="0"/>
              <a:t>The Power Launcher Lightning Web Component gets and displays a list of Vlocity Actions based on the </a:t>
            </a:r>
            <a:r>
              <a:rPr lang="en-US" dirty="0" err="1"/>
              <a:t>recordId</a:t>
            </a:r>
            <a:r>
              <a:rPr lang="en-US" dirty="0"/>
              <a:t>.</a:t>
            </a:r>
            <a:endParaRPr lang="en-IN" dirty="0"/>
          </a:p>
        </p:txBody>
      </p:sp>
      <p:sp>
        <p:nvSpPr>
          <p:cNvPr id="3" name="Title 2"/>
          <p:cNvSpPr>
            <a:spLocks noGrp="1"/>
          </p:cNvSpPr>
          <p:nvPr>
            <p:ph type="title"/>
          </p:nvPr>
        </p:nvSpPr>
        <p:spPr/>
        <p:txBody>
          <a:bodyPr>
            <a:normAutofit/>
          </a:bodyPr>
          <a:lstStyle/>
          <a:p>
            <a:r>
              <a:rPr lang="en-IN" b="1" dirty="0"/>
              <a:t>3-7 Review Questions</a:t>
            </a:r>
            <a:endParaRPr lang="en-IN" dirty="0"/>
          </a:p>
        </p:txBody>
      </p:sp>
    </p:spTree>
    <p:extLst>
      <p:ext uri="{BB962C8B-B14F-4D97-AF65-F5344CB8AC3E}">
        <p14:creationId xmlns:p14="http://schemas.microsoft.com/office/powerpoint/2010/main" val="1635234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b="1" dirty="0"/>
          </a:p>
          <a:p>
            <a:pPr marL="0" indent="0">
              <a:buNone/>
            </a:pPr>
            <a:endParaRPr lang="en-US" b="1" dirty="0"/>
          </a:p>
          <a:p>
            <a:pPr marL="0" indent="0">
              <a:buNone/>
            </a:pPr>
            <a:r>
              <a:rPr lang="en-US" b="1" dirty="0"/>
              <a:t>      </a:t>
            </a:r>
          </a:p>
          <a:p>
            <a:pPr marL="0" indent="0">
              <a:buNone/>
            </a:pPr>
            <a:r>
              <a:rPr lang="en-US" b="1" dirty="0"/>
              <a:t>      Successful Interactions with Vlocity OmniScript </a:t>
            </a:r>
            <a:br>
              <a:rPr lang="en-US" b="1" dirty="0"/>
            </a:br>
            <a:endParaRPr lang="en-IN" dirty="0"/>
          </a:p>
        </p:txBody>
      </p:sp>
      <p:sp>
        <p:nvSpPr>
          <p:cNvPr id="3" name="Title 2"/>
          <p:cNvSpPr>
            <a:spLocks noGrp="1"/>
          </p:cNvSpPr>
          <p:nvPr>
            <p:ph type="title"/>
          </p:nvPr>
        </p:nvSpPr>
        <p:spPr/>
        <p:txBody>
          <a:bodyPr>
            <a:normAutofit/>
          </a:bodyPr>
          <a:lstStyle/>
          <a:p>
            <a:r>
              <a:rPr lang="en-US" b="1" dirty="0"/>
              <a:t>VPE 4</a:t>
            </a:r>
            <a:endParaRPr lang="en-IN" dirty="0"/>
          </a:p>
        </p:txBody>
      </p:sp>
    </p:spTree>
    <p:extLst>
      <p:ext uri="{BB962C8B-B14F-4D97-AF65-F5344CB8AC3E}">
        <p14:creationId xmlns:p14="http://schemas.microsoft.com/office/powerpoint/2010/main" val="516840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fontAlgn="base">
              <a:buNone/>
            </a:pPr>
            <a:r>
              <a:rPr lang="en-US" b="1" dirty="0"/>
              <a:t>A Vlocity OmniScript is a guided path to complete a business process</a:t>
            </a:r>
          </a:p>
          <a:p>
            <a:pPr lvl="1" fontAlgn="base"/>
            <a:r>
              <a:rPr lang="en-US" dirty="0"/>
              <a:t>Vlocity OmniScript provides a configurable means of providing a seamless customer experience. In each industry, customers have very specific tasks to accomplish, that are often complex from a back end standpoint and normally require custom coding for the UX. For example, a customer may wish to:</a:t>
            </a:r>
          </a:p>
          <a:p>
            <a:pPr lvl="2" fontAlgn="base"/>
            <a:r>
              <a:rPr lang="en-US" dirty="0"/>
              <a:t>View and update their contact information (stored in Salesforce)</a:t>
            </a:r>
          </a:p>
          <a:p>
            <a:pPr lvl="2" fontAlgn="base"/>
            <a:r>
              <a:rPr lang="en-US" dirty="0"/>
              <a:t>View their plan (stored in a legacy database)</a:t>
            </a:r>
          </a:p>
          <a:p>
            <a:pPr lvl="2" fontAlgn="base"/>
            <a:r>
              <a:rPr lang="en-US" dirty="0"/>
              <a:t>View their bill, choose to pay it, and select a specific way to pay it (stored in a billing system)</a:t>
            </a:r>
          </a:p>
          <a:p>
            <a:endParaRPr lang="en-IN" dirty="0"/>
          </a:p>
        </p:txBody>
      </p:sp>
      <p:sp>
        <p:nvSpPr>
          <p:cNvPr id="3" name="Title 2"/>
          <p:cNvSpPr>
            <a:spLocks noGrp="1"/>
          </p:cNvSpPr>
          <p:nvPr>
            <p:ph type="title"/>
          </p:nvPr>
        </p:nvSpPr>
        <p:spPr/>
        <p:txBody>
          <a:bodyPr/>
          <a:lstStyle/>
          <a:p>
            <a:r>
              <a:rPr lang="en-US" b="1" dirty="0"/>
              <a:t>Vlocity OmniScripts in a Nutshell</a:t>
            </a:r>
            <a:endParaRPr lang="en-IN" dirty="0"/>
          </a:p>
        </p:txBody>
      </p:sp>
    </p:spTree>
    <p:extLst>
      <p:ext uri="{BB962C8B-B14F-4D97-AF65-F5344CB8AC3E}">
        <p14:creationId xmlns:p14="http://schemas.microsoft.com/office/powerpoint/2010/main" val="2223761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dirty="0"/>
              <a:t>We use OmniScript for any guided interaction. Here are some examples:</a:t>
            </a:r>
          </a:p>
          <a:p>
            <a:pPr lvl="1" fontAlgn="base"/>
            <a:r>
              <a:rPr lang="en-US" dirty="0"/>
              <a:t>A customer service agent adds a new customer and captures details for a service implementation, such as network configuration requirements</a:t>
            </a:r>
          </a:p>
          <a:p>
            <a:pPr lvl="1" fontAlgn="base"/>
            <a:r>
              <a:rPr lang="en-US" dirty="0"/>
              <a:t>A customer steps through a selling process, such as choosing a new insurance plan</a:t>
            </a:r>
          </a:p>
          <a:p>
            <a:pPr lvl="1" fontAlgn="base"/>
            <a:r>
              <a:rPr lang="en-US" dirty="0"/>
              <a:t>An insurance agent updates a policy</a:t>
            </a:r>
          </a:p>
          <a:p>
            <a:pPr lvl="1" fontAlgn="base"/>
            <a:r>
              <a:rPr lang="en-US" dirty="0"/>
              <a:t>A customer completes a self-service interaction such as troubleshooting a service outage</a:t>
            </a:r>
          </a:p>
          <a:p>
            <a:pPr lvl="1" fontAlgn="base"/>
            <a:r>
              <a:rPr lang="en-US" dirty="0"/>
              <a:t>A customer completes forms for different services, such as government benefits, insurance policies, and healthcare coverage</a:t>
            </a:r>
          </a:p>
        </p:txBody>
      </p:sp>
      <p:sp>
        <p:nvSpPr>
          <p:cNvPr id="3" name="Title 2"/>
          <p:cNvSpPr>
            <a:spLocks noGrp="1"/>
          </p:cNvSpPr>
          <p:nvPr>
            <p:ph type="title"/>
          </p:nvPr>
        </p:nvSpPr>
        <p:spPr/>
        <p:txBody>
          <a:bodyPr>
            <a:normAutofit fontScale="90000"/>
          </a:bodyPr>
          <a:lstStyle/>
          <a:p>
            <a:r>
              <a:rPr lang="en-US" b="1" dirty="0"/>
              <a:t>When do we use Vlocity OmniScripts?</a:t>
            </a:r>
            <a:endParaRPr lang="en-IN" dirty="0"/>
          </a:p>
        </p:txBody>
      </p:sp>
    </p:spTree>
    <p:extLst>
      <p:ext uri="{BB962C8B-B14F-4D97-AF65-F5344CB8AC3E}">
        <p14:creationId xmlns:p14="http://schemas.microsoft.com/office/powerpoint/2010/main" val="3034664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dirty="0"/>
              <a:t>OmniScripts are a way to complete business processes digitally</a:t>
            </a:r>
          </a:p>
          <a:p>
            <a:pPr marL="0" indent="0">
              <a:buNone/>
            </a:pPr>
            <a:endParaRPr lang="en-IN" b="1" dirty="0"/>
          </a:p>
          <a:p>
            <a:pPr marL="0" indent="0">
              <a:buNone/>
            </a:pPr>
            <a:r>
              <a:rPr lang="en-IN" b="1" dirty="0"/>
              <a:t>We build OmniScripts quickly</a:t>
            </a:r>
          </a:p>
          <a:p>
            <a:pPr marL="0" indent="0">
              <a:buNone/>
            </a:pPr>
            <a:endParaRPr lang="en-US" b="1" dirty="0"/>
          </a:p>
          <a:p>
            <a:pPr marL="0" indent="0">
              <a:buNone/>
            </a:pPr>
            <a:r>
              <a:rPr lang="en-US" b="1" dirty="0"/>
              <a:t>OmniScripts work on any device and any channel</a:t>
            </a:r>
          </a:p>
          <a:p>
            <a:pPr marL="0" indent="0">
              <a:buNone/>
            </a:pPr>
            <a:endParaRPr lang="en-US" b="1" dirty="0"/>
          </a:p>
          <a:p>
            <a:pPr marL="0" indent="0">
              <a:buNone/>
            </a:pPr>
            <a:r>
              <a:rPr lang="en-US" b="1" dirty="0"/>
              <a:t>OmniScripts have a modular architecture</a:t>
            </a:r>
          </a:p>
          <a:p>
            <a:pPr marL="0" indent="0">
              <a:buNone/>
            </a:pPr>
            <a:endParaRPr lang="en-US" b="1" dirty="0"/>
          </a:p>
          <a:p>
            <a:pPr marL="0" indent="0">
              <a:buNone/>
            </a:pPr>
            <a:r>
              <a:rPr lang="en-US" b="1" dirty="0"/>
              <a:t>An OmniScript displays data from multiple data sources</a:t>
            </a:r>
          </a:p>
          <a:p>
            <a:pPr marL="0" indent="0">
              <a:buNone/>
            </a:pPr>
            <a:endParaRPr lang="en-US" b="1" dirty="0"/>
          </a:p>
          <a:p>
            <a:pPr marL="0" indent="0">
              <a:buNone/>
            </a:pPr>
            <a:r>
              <a:rPr lang="en-US" b="1" dirty="0"/>
              <a:t>We rebrand OmniScripts to suit our customers</a:t>
            </a:r>
          </a:p>
          <a:p>
            <a:pPr marL="0" indent="0">
              <a:buNone/>
            </a:pPr>
            <a:endParaRPr lang="en-US" b="1" dirty="0"/>
          </a:p>
          <a:p>
            <a:pPr marL="0" indent="0">
              <a:buNone/>
            </a:pPr>
            <a:r>
              <a:rPr lang="en-US" b="1" dirty="0"/>
              <a:t>We use OmniScripts to manage signed documents</a:t>
            </a:r>
            <a:endParaRPr lang="en-IN" dirty="0"/>
          </a:p>
        </p:txBody>
      </p:sp>
      <p:sp>
        <p:nvSpPr>
          <p:cNvPr id="3" name="Title 2"/>
          <p:cNvSpPr>
            <a:spLocks noGrp="1"/>
          </p:cNvSpPr>
          <p:nvPr>
            <p:ph type="title"/>
          </p:nvPr>
        </p:nvSpPr>
        <p:spPr/>
        <p:txBody>
          <a:bodyPr/>
          <a:lstStyle/>
          <a:p>
            <a:r>
              <a:rPr lang="en-IN" b="1" dirty="0"/>
              <a:t>Key Capabilities</a:t>
            </a:r>
            <a:endParaRPr lang="en-IN" dirty="0"/>
          </a:p>
        </p:txBody>
      </p:sp>
    </p:spTree>
    <p:extLst>
      <p:ext uri="{BB962C8B-B14F-4D97-AF65-F5344CB8AC3E}">
        <p14:creationId xmlns:p14="http://schemas.microsoft.com/office/powerpoint/2010/main" val="801157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dirty="0"/>
              <a:t>You use OmniScripts in a way that suits the needs of your users and the platforms you use. Deploy OmniScripts on:</a:t>
            </a:r>
          </a:p>
          <a:p>
            <a:pPr lvl="1" fontAlgn="base"/>
            <a:r>
              <a:rPr lang="en-US" dirty="0"/>
              <a:t>Salesforce service console, community pages, and object pages</a:t>
            </a:r>
          </a:p>
          <a:p>
            <a:pPr lvl="1" fontAlgn="base"/>
            <a:r>
              <a:rPr lang="en-US" dirty="0"/>
              <a:t>Mobile apps</a:t>
            </a:r>
          </a:p>
          <a:p>
            <a:pPr lvl="1" fontAlgn="base"/>
            <a:r>
              <a:rPr lang="en-US" dirty="0"/>
              <a:t>Sites hosted outside of Salesforce</a:t>
            </a:r>
          </a:p>
          <a:p>
            <a:pPr marL="0" indent="0" fontAlgn="base">
              <a:buNone/>
            </a:pPr>
            <a:r>
              <a:rPr lang="en-US" dirty="0"/>
              <a:t>Even when deployed externally, versioning, modifying, and activating an OmniScript does not require reconfiguring the web page.</a:t>
            </a:r>
          </a:p>
          <a:p>
            <a:endParaRPr lang="en-IN" dirty="0"/>
          </a:p>
        </p:txBody>
      </p:sp>
      <p:sp>
        <p:nvSpPr>
          <p:cNvPr id="3" name="Title 2"/>
          <p:cNvSpPr>
            <a:spLocks noGrp="1"/>
          </p:cNvSpPr>
          <p:nvPr>
            <p:ph type="title"/>
          </p:nvPr>
        </p:nvSpPr>
        <p:spPr/>
        <p:txBody>
          <a:bodyPr>
            <a:normAutofit/>
          </a:bodyPr>
          <a:lstStyle/>
          <a:p>
            <a:r>
              <a:rPr lang="en-IN" b="1" dirty="0"/>
              <a:t>Deploying Components</a:t>
            </a:r>
            <a:endParaRPr lang="en-IN" dirty="0"/>
          </a:p>
        </p:txBody>
      </p:sp>
    </p:spTree>
    <p:extLst>
      <p:ext uri="{BB962C8B-B14F-4D97-AF65-F5344CB8AC3E}">
        <p14:creationId xmlns:p14="http://schemas.microsoft.com/office/powerpoint/2010/main" val="1204225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fontAlgn="base">
              <a:buNone/>
            </a:pPr>
            <a:r>
              <a:rPr lang="en-US" dirty="0"/>
              <a:t>The LWC OmniScript Designer is where OmniScripts are built via drag and drop and configuration ("clicks, not code"). To create the structure of an OmniScript, you drag and drop different types of elements to:</a:t>
            </a:r>
          </a:p>
          <a:p>
            <a:pPr lvl="1" fontAlgn="base"/>
            <a:r>
              <a:rPr lang="en-US" b="1" dirty="0"/>
              <a:t>Add</a:t>
            </a:r>
            <a:r>
              <a:rPr lang="en-US" dirty="0"/>
              <a:t> </a:t>
            </a:r>
            <a:r>
              <a:rPr lang="en-US" b="1" dirty="0"/>
              <a:t>actions</a:t>
            </a:r>
            <a:r>
              <a:rPr lang="en-US" dirty="0"/>
              <a:t> such as extract data or send an email</a:t>
            </a:r>
          </a:p>
          <a:p>
            <a:pPr lvl="1" fontAlgn="base"/>
            <a:r>
              <a:rPr lang="en-US" b="1" dirty="0"/>
              <a:t>Group items together</a:t>
            </a:r>
            <a:r>
              <a:rPr lang="en-US" dirty="0"/>
              <a:t> by creating a step or displaying a list of items for the customer to select from</a:t>
            </a:r>
          </a:p>
          <a:p>
            <a:pPr lvl="1" fontAlgn="base"/>
            <a:r>
              <a:rPr lang="en-US" b="1" dirty="0"/>
              <a:t>Create a function</a:t>
            </a:r>
            <a:r>
              <a:rPr lang="en-US" dirty="0"/>
              <a:t> such as a formula for performing a calculation within the OmniScript</a:t>
            </a:r>
          </a:p>
          <a:p>
            <a:pPr lvl="1" fontAlgn="base"/>
            <a:r>
              <a:rPr lang="en-US" b="1" dirty="0"/>
              <a:t>Add input fields</a:t>
            </a:r>
            <a:r>
              <a:rPr lang="en-US" dirty="0"/>
              <a:t> to enter data such as user's name, address, and other information</a:t>
            </a:r>
          </a:p>
          <a:p>
            <a:pPr lvl="1" fontAlgn="base"/>
            <a:r>
              <a:rPr lang="en-US" b="1" dirty="0"/>
              <a:t>Refine the display</a:t>
            </a:r>
            <a:r>
              <a:rPr lang="en-US" dirty="0"/>
              <a:t> by using a headline or text block</a:t>
            </a:r>
          </a:p>
          <a:p>
            <a:pPr lvl="1" fontAlgn="base"/>
            <a:r>
              <a:rPr lang="en-US" b="1" dirty="0"/>
              <a:t>Create branches</a:t>
            </a:r>
            <a:r>
              <a:rPr lang="en-US" dirty="0"/>
              <a:t> that dynamically adjust the controls and enable or disable steps depending on choices the user makes in the guided process</a:t>
            </a:r>
          </a:p>
          <a:p>
            <a:pPr lvl="1" fontAlgn="base"/>
            <a:r>
              <a:rPr lang="en-US" b="1" dirty="0"/>
              <a:t>Configure calculations and messages</a:t>
            </a:r>
            <a:r>
              <a:rPr lang="en-US" dirty="0"/>
              <a:t> that provide immediate feedback and error checking to the user</a:t>
            </a:r>
          </a:p>
        </p:txBody>
      </p:sp>
      <p:sp>
        <p:nvSpPr>
          <p:cNvPr id="3" name="Title 2"/>
          <p:cNvSpPr>
            <a:spLocks noGrp="1"/>
          </p:cNvSpPr>
          <p:nvPr>
            <p:ph type="title"/>
          </p:nvPr>
        </p:nvSpPr>
        <p:spPr/>
        <p:txBody>
          <a:bodyPr>
            <a:normAutofit fontScale="90000"/>
          </a:bodyPr>
          <a:lstStyle/>
          <a:p>
            <a:pPr fontAlgn="base"/>
            <a:r>
              <a:rPr lang="en-US" b="1" dirty="0"/>
              <a:t>Explore the LWC OmniScript Designer</a:t>
            </a:r>
            <a:endParaRPr lang="en-IN" dirty="0"/>
          </a:p>
        </p:txBody>
      </p:sp>
    </p:spTree>
    <p:extLst>
      <p:ext uri="{BB962C8B-B14F-4D97-AF65-F5344CB8AC3E}">
        <p14:creationId xmlns:p14="http://schemas.microsoft.com/office/powerpoint/2010/main" val="36213105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708920"/>
            <a:ext cx="7408333" cy="3417243"/>
          </a:xfrm>
        </p:spPr>
        <p:txBody>
          <a:bodyPr>
            <a:normAutofit fontScale="70000" lnSpcReduction="20000"/>
          </a:bodyPr>
          <a:lstStyle/>
          <a:p>
            <a:pPr fontAlgn="base"/>
            <a:r>
              <a:rPr lang="en-US" dirty="0"/>
              <a:t>Building your scripts on a wide and adjustable </a:t>
            </a:r>
            <a:r>
              <a:rPr lang="en-US" b="1" dirty="0"/>
              <a:t>Canvas</a:t>
            </a:r>
            <a:r>
              <a:rPr lang="en-US" dirty="0"/>
              <a:t>, and instantly viewing changes made to element properties.</a:t>
            </a:r>
          </a:p>
          <a:p>
            <a:pPr fontAlgn="base"/>
            <a:r>
              <a:rPr lang="en-US" dirty="0"/>
              <a:t>Repositioning, cloning, and adjusting the width of step elements with a 12-column snap-to-grid.</a:t>
            </a:r>
          </a:p>
          <a:p>
            <a:pPr fontAlgn="base"/>
            <a:r>
              <a:rPr lang="en-US" dirty="0"/>
              <a:t>Accessing inactive elements and navigating between them in high-level and detailed views from the </a:t>
            </a:r>
            <a:r>
              <a:rPr lang="en-US" b="1" dirty="0"/>
              <a:t>Navigation Panel</a:t>
            </a:r>
            <a:r>
              <a:rPr lang="en-US" dirty="0"/>
              <a:t>.</a:t>
            </a:r>
          </a:p>
          <a:p>
            <a:pPr fontAlgn="base"/>
            <a:r>
              <a:rPr lang="en-US" dirty="0"/>
              <a:t>Configuring elements from the </a:t>
            </a:r>
            <a:r>
              <a:rPr lang="en-US" b="1" dirty="0"/>
              <a:t>Properties Panel</a:t>
            </a:r>
            <a:r>
              <a:rPr lang="en-US" dirty="0"/>
              <a:t>.</a:t>
            </a:r>
          </a:p>
          <a:p>
            <a:pPr fontAlgn="base"/>
            <a:r>
              <a:rPr lang="en-US" dirty="0"/>
              <a:t>Searching for and dragging elements onto the Canvas from the </a:t>
            </a:r>
            <a:r>
              <a:rPr lang="en-US" b="1" dirty="0"/>
              <a:t>Build Panel</a:t>
            </a:r>
            <a:r>
              <a:rPr lang="en-US" dirty="0"/>
              <a:t>.</a:t>
            </a:r>
          </a:p>
          <a:p>
            <a:pPr fontAlgn="base"/>
            <a:r>
              <a:rPr lang="en-US" dirty="0"/>
              <a:t>Configuring script-wide settings from the </a:t>
            </a:r>
            <a:r>
              <a:rPr lang="en-US" b="1" dirty="0"/>
              <a:t>Setup Panel</a:t>
            </a:r>
            <a:r>
              <a:rPr lang="en-US" dirty="0"/>
              <a:t>.</a:t>
            </a:r>
          </a:p>
          <a:p>
            <a:pPr fontAlgn="base"/>
            <a:r>
              <a:rPr lang="en-US" dirty="0"/>
              <a:t>Viewing contextual </a:t>
            </a:r>
            <a:r>
              <a:rPr lang="en-US" b="1" dirty="0"/>
              <a:t>In-Product Help</a:t>
            </a:r>
            <a:r>
              <a:rPr lang="en-US" dirty="0"/>
              <a:t> to discover and learn about elements and properties without leaving your script.</a:t>
            </a:r>
          </a:p>
          <a:p>
            <a:pPr fontAlgn="base"/>
            <a:r>
              <a:rPr lang="en-US" dirty="0"/>
              <a:t>Previewing, testing, and debugging your script in </a:t>
            </a:r>
            <a:r>
              <a:rPr lang="en-US" b="1" dirty="0"/>
              <a:t>Preview</a:t>
            </a:r>
            <a:r>
              <a:rPr lang="en-US" dirty="0"/>
              <a:t>.</a:t>
            </a:r>
          </a:p>
        </p:txBody>
      </p:sp>
      <p:sp>
        <p:nvSpPr>
          <p:cNvPr id="3" name="Title 2"/>
          <p:cNvSpPr>
            <a:spLocks noGrp="1"/>
          </p:cNvSpPr>
          <p:nvPr>
            <p:ph type="title"/>
          </p:nvPr>
        </p:nvSpPr>
        <p:spPr/>
        <p:txBody>
          <a:bodyPr>
            <a:normAutofit fontScale="90000"/>
          </a:bodyPr>
          <a:lstStyle/>
          <a:p>
            <a:r>
              <a:rPr lang="en-US" dirty="0"/>
              <a:t> features of the LWC OmniScript Designer</a:t>
            </a:r>
            <a:endParaRPr lang="en-IN" dirty="0"/>
          </a:p>
        </p:txBody>
      </p:sp>
    </p:spTree>
    <p:extLst>
      <p:ext uri="{BB962C8B-B14F-4D97-AF65-F5344CB8AC3E}">
        <p14:creationId xmlns:p14="http://schemas.microsoft.com/office/powerpoint/2010/main" val="1495940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An OmniScript Element is...</a:t>
            </a:r>
            <a:endParaRPr lang="en-US" dirty="0"/>
          </a:p>
          <a:p>
            <a:pPr lvl="1" fontAlgn="base"/>
            <a:r>
              <a:rPr lang="en-US" dirty="0"/>
              <a:t>A group of settings that make up a specific functionality</a:t>
            </a:r>
          </a:p>
          <a:p>
            <a:pPr lvl="1" fontAlgn="base"/>
            <a:r>
              <a:rPr lang="en-US" dirty="0"/>
              <a:t>Placed in a specific sequence for the workflow</a:t>
            </a:r>
          </a:p>
          <a:p>
            <a:pPr lvl="1" fontAlgn="base"/>
            <a:r>
              <a:rPr lang="en-US" dirty="0"/>
              <a:t>The settings for elements are called </a:t>
            </a:r>
            <a:r>
              <a:rPr lang="en-US" i="1" dirty="0"/>
              <a:t>properties</a:t>
            </a:r>
            <a:r>
              <a:rPr lang="en-US" dirty="0"/>
              <a:t>.</a:t>
            </a:r>
          </a:p>
          <a:p>
            <a:endParaRPr lang="en-IN" dirty="0"/>
          </a:p>
        </p:txBody>
      </p:sp>
      <p:sp>
        <p:nvSpPr>
          <p:cNvPr id="3" name="Title 2"/>
          <p:cNvSpPr>
            <a:spLocks noGrp="1"/>
          </p:cNvSpPr>
          <p:nvPr>
            <p:ph type="title"/>
          </p:nvPr>
        </p:nvSpPr>
        <p:spPr/>
        <p:txBody>
          <a:bodyPr/>
          <a:lstStyle/>
          <a:p>
            <a:r>
              <a:rPr lang="en-IN" b="1" dirty="0"/>
              <a:t>OmniScript Elements</a:t>
            </a:r>
            <a:endParaRPr lang="en-IN" dirty="0"/>
          </a:p>
        </p:txBody>
      </p:sp>
    </p:spTree>
    <p:extLst>
      <p:ext uri="{BB962C8B-B14F-4D97-AF65-F5344CB8AC3E}">
        <p14:creationId xmlns:p14="http://schemas.microsoft.com/office/powerpoint/2010/main" val="2015247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3147304"/>
              </p:ext>
            </p:extLst>
          </p:nvPr>
        </p:nvGraphicFramePr>
        <p:xfrm>
          <a:off x="683568" y="2276871"/>
          <a:ext cx="8136904" cy="3849293"/>
        </p:xfrm>
        <a:graphic>
          <a:graphicData uri="http://schemas.openxmlformats.org/drawingml/2006/table">
            <a:tbl>
              <a:tblPr/>
              <a:tblGrid>
                <a:gridCol w="1257755">
                  <a:extLst>
                    <a:ext uri="{9D8B030D-6E8A-4147-A177-3AD203B41FA5}">
                      <a16:colId xmlns:a16="http://schemas.microsoft.com/office/drawing/2014/main" val="20000"/>
                    </a:ext>
                  </a:extLst>
                </a:gridCol>
                <a:gridCol w="6879149">
                  <a:extLst>
                    <a:ext uri="{9D8B030D-6E8A-4147-A177-3AD203B41FA5}">
                      <a16:colId xmlns:a16="http://schemas.microsoft.com/office/drawing/2014/main" val="20001"/>
                    </a:ext>
                  </a:extLst>
                </a:gridCol>
              </a:tblGrid>
              <a:tr h="746878">
                <a:tc>
                  <a:txBody>
                    <a:bodyPr/>
                    <a:lstStyle/>
                    <a:p>
                      <a:pPr algn="l" fontAlgn="ctr"/>
                      <a:r>
                        <a:rPr lang="en-IN" sz="1000" b="1">
                          <a:solidFill>
                            <a:srgbClr val="FFFFFF"/>
                          </a:solidFill>
                          <a:effectLst/>
                          <a:latin typeface="Proxima Nova Light"/>
                        </a:rPr>
                        <a:t>Element Type</a:t>
                      </a:r>
                      <a:br>
                        <a:rPr lang="en-IN" sz="1000" b="1">
                          <a:effectLst/>
                          <a:latin typeface="Proxima Nova Light"/>
                        </a:rPr>
                      </a:br>
                      <a:endParaRPr lang="en-IN" sz="1000" b="1">
                        <a:effectLst/>
                        <a:latin typeface="Proxima Nova Light"/>
                      </a:endParaRP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008AB3"/>
                    </a:solidFill>
                  </a:tcPr>
                </a:tc>
                <a:tc>
                  <a:txBody>
                    <a:bodyPr/>
                    <a:lstStyle/>
                    <a:p>
                      <a:pPr algn="l" fontAlgn="ctr"/>
                      <a:r>
                        <a:rPr lang="en-IN" sz="1000" b="1">
                          <a:solidFill>
                            <a:srgbClr val="FFFFFF"/>
                          </a:solidFill>
                          <a:effectLst/>
                          <a:latin typeface="Proxima Nova Light"/>
                        </a:rPr>
                        <a:t>What is it for?</a:t>
                      </a:r>
                      <a:br>
                        <a:rPr lang="en-IN" sz="1000" b="1">
                          <a:effectLst/>
                          <a:latin typeface="Proxima Nova Light"/>
                        </a:rPr>
                      </a:br>
                      <a:endParaRPr lang="en-IN" sz="1000" b="1">
                        <a:effectLst/>
                        <a:latin typeface="Proxima Nova Light"/>
                      </a:endParaRP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008AB3"/>
                    </a:solidFill>
                  </a:tcPr>
                </a:tc>
                <a:extLst>
                  <a:ext uri="{0D108BD9-81ED-4DB2-BD59-A6C34878D82A}">
                    <a16:rowId xmlns:a16="http://schemas.microsoft.com/office/drawing/2014/main" val="10000"/>
                  </a:ext>
                </a:extLst>
              </a:tr>
              <a:tr h="574521">
                <a:tc>
                  <a:txBody>
                    <a:bodyPr/>
                    <a:lstStyle/>
                    <a:p>
                      <a:pPr algn="l" fontAlgn="ctr"/>
                      <a:r>
                        <a:rPr lang="en-IN" sz="1000">
                          <a:effectLst/>
                          <a:latin typeface="Proxima Nova Light"/>
                        </a:rPr>
                        <a:t>Actions</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000">
                          <a:effectLst/>
                          <a:latin typeface="Proxima Nova Light"/>
                        </a:rPr>
                        <a:t>For calling on other tools to perform various actions: getting or saving data, calculating, sending an email, and so on</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4521">
                <a:tc>
                  <a:txBody>
                    <a:bodyPr/>
                    <a:lstStyle/>
                    <a:p>
                      <a:pPr algn="l" fontAlgn="ctr"/>
                      <a:r>
                        <a:rPr lang="en-IN" sz="1000">
                          <a:effectLst/>
                          <a:latin typeface="Proxima Nova Light"/>
                        </a:rPr>
                        <a:t>Display</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000">
                          <a:effectLst/>
                          <a:latin typeface="Proxima Nova Light"/>
                        </a:rPr>
                        <a:t>For displaying text and images on the screen to enhance the usability of the UI</a:t>
                      </a:r>
                      <a:br>
                        <a:rPr lang="en-US" sz="1000">
                          <a:effectLst/>
                          <a:latin typeface="Proxima Nova Light"/>
                        </a:rPr>
                      </a:br>
                      <a:endParaRPr lang="en-US" sz="1000">
                        <a:effectLst/>
                        <a:latin typeface="Proxima Nova Light"/>
                      </a:endParaRP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46878">
                <a:tc>
                  <a:txBody>
                    <a:bodyPr/>
                    <a:lstStyle/>
                    <a:p>
                      <a:pPr algn="l" fontAlgn="ctr"/>
                      <a:r>
                        <a:rPr lang="en-IN" sz="1000">
                          <a:effectLst/>
                          <a:latin typeface="Proxima Nova Light"/>
                        </a:rPr>
                        <a:t>Functions</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000" dirty="0">
                          <a:effectLst/>
                          <a:latin typeface="Proxima Nova Light"/>
                        </a:rPr>
                        <a:t>For performing calculations within the OmniScript, showing conditional messages, and providing geolocation</a:t>
                      </a:r>
                      <a:br>
                        <a:rPr lang="en-US" sz="1000" dirty="0">
                          <a:effectLst/>
                          <a:latin typeface="Proxima Nova Light"/>
                        </a:rPr>
                      </a:br>
                      <a:endParaRPr lang="en-US" sz="1000" dirty="0">
                        <a:effectLst/>
                        <a:latin typeface="Proxima Nova Light"/>
                      </a:endParaRP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2165">
                <a:tc>
                  <a:txBody>
                    <a:bodyPr/>
                    <a:lstStyle/>
                    <a:p>
                      <a:pPr algn="l" fontAlgn="ctr"/>
                      <a:r>
                        <a:rPr lang="en-IN" sz="1000">
                          <a:effectLst/>
                          <a:latin typeface="Proxima Nova Light"/>
                        </a:rPr>
                        <a:t>Groups</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000">
                          <a:effectLst/>
                          <a:latin typeface="Proxima Nova Light"/>
                        </a:rPr>
                        <a:t>For grouping elements together on the UI</a:t>
                      </a:r>
                      <a:br>
                        <a:rPr lang="en-US" sz="1000">
                          <a:effectLst/>
                          <a:latin typeface="Proxima Nova Light"/>
                        </a:rPr>
                      </a:br>
                      <a:endParaRPr lang="en-US" sz="1000">
                        <a:effectLst/>
                        <a:latin typeface="Proxima Nova Light"/>
                      </a:endParaRP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2165">
                <a:tc>
                  <a:txBody>
                    <a:bodyPr/>
                    <a:lstStyle/>
                    <a:p>
                      <a:pPr algn="l" fontAlgn="ctr"/>
                      <a:r>
                        <a:rPr lang="en-IN" sz="1000">
                          <a:effectLst/>
                          <a:latin typeface="Proxima Nova Light"/>
                        </a:rPr>
                        <a:t>Inputs</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000">
                          <a:effectLst/>
                          <a:latin typeface="Proxima Nova Light"/>
                        </a:rPr>
                        <a:t>For system or user input or selection</a:t>
                      </a:r>
                      <a:br>
                        <a:rPr lang="en-US" sz="1000">
                          <a:effectLst/>
                          <a:latin typeface="Proxima Nova Light"/>
                        </a:rPr>
                      </a:br>
                      <a:endParaRPr lang="en-US" sz="1000">
                        <a:effectLst/>
                        <a:latin typeface="Proxima Nova Light"/>
                      </a:endParaRP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02165">
                <a:tc>
                  <a:txBody>
                    <a:bodyPr/>
                    <a:lstStyle/>
                    <a:p>
                      <a:pPr algn="l" fontAlgn="ctr"/>
                      <a:r>
                        <a:rPr lang="en-IN" sz="1000">
                          <a:effectLst/>
                          <a:latin typeface="Proxima Nova Light"/>
                        </a:rPr>
                        <a:t>OmniScripts</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000" dirty="0">
                          <a:effectLst/>
                          <a:latin typeface="Proxima Nova Light"/>
                        </a:rPr>
                        <a:t>Reusable OmniScripts to insert and use</a:t>
                      </a:r>
                    </a:p>
                  </a:txBody>
                  <a:tcPr marL="51511" marR="51511" marT="25755" marB="257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p:txBody>
          <a:bodyPr/>
          <a:lstStyle/>
          <a:p>
            <a:r>
              <a:rPr lang="en-IN" b="1" dirty="0"/>
              <a:t>Types of OmniScript Elements</a:t>
            </a:r>
            <a:endParaRPr lang="en-IN" dirty="0"/>
          </a:p>
        </p:txBody>
      </p:sp>
    </p:spTree>
    <p:extLst>
      <p:ext uri="{BB962C8B-B14F-4D97-AF65-F5344CB8AC3E}">
        <p14:creationId xmlns:p14="http://schemas.microsoft.com/office/powerpoint/2010/main" val="295187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fontAlgn="base">
              <a:buNone/>
            </a:pPr>
            <a:r>
              <a:rPr lang="en-US" dirty="0"/>
              <a:t>The Service Management layer combines data from within and outside of Salesforce into integrated experiences. This layer includes two primary data services: DataRaptors and integration Procedures. It also includes tools for processing complex calculations.</a:t>
            </a:r>
          </a:p>
          <a:p>
            <a:pPr fontAlgn="base"/>
            <a:endParaRPr lang="en-US" dirty="0"/>
          </a:p>
          <a:p>
            <a:pPr marL="0" indent="0" fontAlgn="base">
              <a:buNone/>
            </a:pPr>
            <a:r>
              <a:rPr lang="en-US" dirty="0"/>
              <a:t>Integration Procedures and DataRaptors deliver data to and from our UI components. They orchestrate calls to the industry apex classes, calculation engines, and external APIs to execute whatever business logic is required by the process.</a:t>
            </a:r>
          </a:p>
          <a:p>
            <a:endParaRPr lang="en-IN" dirty="0"/>
          </a:p>
        </p:txBody>
      </p:sp>
      <p:sp>
        <p:nvSpPr>
          <p:cNvPr id="3" name="Title 2"/>
          <p:cNvSpPr>
            <a:spLocks noGrp="1"/>
          </p:cNvSpPr>
          <p:nvPr>
            <p:ph type="title"/>
          </p:nvPr>
        </p:nvSpPr>
        <p:spPr/>
        <p:txBody>
          <a:bodyPr/>
          <a:lstStyle/>
          <a:p>
            <a:r>
              <a:rPr lang="en-IN" b="1" dirty="0"/>
              <a:t>Service Management</a:t>
            </a:r>
            <a:endParaRPr lang="en-IN" dirty="0"/>
          </a:p>
        </p:txBody>
      </p:sp>
    </p:spTree>
    <p:extLst>
      <p:ext uri="{BB962C8B-B14F-4D97-AF65-F5344CB8AC3E}">
        <p14:creationId xmlns:p14="http://schemas.microsoft.com/office/powerpoint/2010/main" val="4180416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dirty="0"/>
              <a:t>Actions elements perform actions such as:</a:t>
            </a:r>
          </a:p>
          <a:p>
            <a:pPr lvl="1" fontAlgn="base"/>
            <a:r>
              <a:rPr lang="en-US" b="1" dirty="0"/>
              <a:t>Get data from one or more Salesforce records</a:t>
            </a:r>
            <a:r>
              <a:rPr lang="en-US" dirty="0"/>
              <a:t> (DataRaptor Extract Action)</a:t>
            </a:r>
          </a:p>
          <a:p>
            <a:pPr lvl="1" fontAlgn="base"/>
            <a:r>
              <a:rPr lang="en-US" b="1" dirty="0"/>
              <a:t>Update the data in one or more Salesforce records</a:t>
            </a:r>
            <a:r>
              <a:rPr lang="en-US" dirty="0"/>
              <a:t> (DataRaptor Post Action)</a:t>
            </a:r>
          </a:p>
          <a:p>
            <a:pPr lvl="1" fontAlgn="base"/>
            <a:r>
              <a:rPr lang="en-US" b="1" dirty="0"/>
              <a:t>Call a series of actions</a:t>
            </a:r>
            <a:r>
              <a:rPr lang="en-US" dirty="0"/>
              <a:t> (Integration Procedure Action)</a:t>
            </a:r>
          </a:p>
          <a:p>
            <a:pPr lvl="1" fontAlgn="base"/>
            <a:r>
              <a:rPr lang="en-US" b="1" dirty="0"/>
              <a:t>Get, save, or delete data through a web API</a:t>
            </a:r>
            <a:r>
              <a:rPr lang="en-US" dirty="0"/>
              <a:t> (HTTP Action)</a:t>
            </a:r>
          </a:p>
          <a:p>
            <a:pPr lvl="1" fontAlgn="base"/>
            <a:r>
              <a:rPr lang="en-US" b="1" dirty="0"/>
              <a:t>Populate and send an email as part of an interaction</a:t>
            </a:r>
            <a:r>
              <a:rPr lang="en-US" dirty="0"/>
              <a:t> (Email Action)</a:t>
            </a:r>
          </a:p>
          <a:p>
            <a:pPr lvl="1" fontAlgn="base"/>
            <a:r>
              <a:rPr lang="en-US" b="1" dirty="0"/>
              <a:t>Send DocuSign emails for signature or sign DocuSign emails</a:t>
            </a:r>
            <a:r>
              <a:rPr lang="en-US" dirty="0"/>
              <a:t> (DocuSign Envelope Action and DocuSign Signature Action)</a:t>
            </a:r>
          </a:p>
          <a:p>
            <a:pPr lvl="1" fontAlgn="base"/>
            <a:r>
              <a:rPr lang="en-US" b="1" dirty="0"/>
              <a:t>Send the user back to a previous page after the interaction is complete</a:t>
            </a:r>
            <a:r>
              <a:rPr lang="en-US" dirty="0"/>
              <a:t> (Navigate action)</a:t>
            </a:r>
          </a:p>
          <a:p>
            <a:endParaRPr lang="en-IN" dirty="0"/>
          </a:p>
        </p:txBody>
      </p:sp>
      <p:sp>
        <p:nvSpPr>
          <p:cNvPr id="3" name="Title 2"/>
          <p:cNvSpPr>
            <a:spLocks noGrp="1"/>
          </p:cNvSpPr>
          <p:nvPr>
            <p:ph type="title"/>
          </p:nvPr>
        </p:nvSpPr>
        <p:spPr/>
        <p:txBody>
          <a:bodyPr/>
          <a:lstStyle/>
          <a:p>
            <a:r>
              <a:rPr lang="en-IN" b="1" dirty="0"/>
              <a:t>Actions</a:t>
            </a:r>
            <a:endParaRPr lang="en-IN" dirty="0"/>
          </a:p>
        </p:txBody>
      </p:sp>
    </p:spTree>
    <p:extLst>
      <p:ext uri="{BB962C8B-B14F-4D97-AF65-F5344CB8AC3E}">
        <p14:creationId xmlns:p14="http://schemas.microsoft.com/office/powerpoint/2010/main" val="969023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b="1" dirty="0"/>
              <a:t>Text Block Element</a:t>
            </a:r>
            <a:endParaRPr lang="en-US" dirty="0"/>
          </a:p>
          <a:p>
            <a:pPr lvl="1" fontAlgn="base"/>
            <a:r>
              <a:rPr lang="en-US" dirty="0"/>
              <a:t>With the </a:t>
            </a:r>
            <a:r>
              <a:rPr lang="en-US" b="1" dirty="0"/>
              <a:t>Text Block</a:t>
            </a:r>
            <a:r>
              <a:rPr lang="en-US" dirty="0"/>
              <a:t> element, you add instructions, images, and hyperlinks. </a:t>
            </a:r>
          </a:p>
          <a:p>
            <a:endParaRPr lang="en-IN" dirty="0"/>
          </a:p>
          <a:p>
            <a:endParaRPr lang="en-US" dirty="0"/>
          </a:p>
          <a:p>
            <a:pPr marL="0" indent="0">
              <a:buNone/>
            </a:pPr>
            <a:r>
              <a:rPr lang="en-US" dirty="0"/>
              <a:t>With the Display elements </a:t>
            </a:r>
            <a:r>
              <a:rPr lang="en-US" b="1" dirty="0"/>
              <a:t>Line Breaks</a:t>
            </a:r>
            <a:r>
              <a:rPr lang="en-US" dirty="0"/>
              <a:t>, you create a line break to control the spacing on the page.</a:t>
            </a:r>
            <a:endParaRPr lang="en-IN" dirty="0"/>
          </a:p>
        </p:txBody>
      </p:sp>
      <p:sp>
        <p:nvSpPr>
          <p:cNvPr id="3" name="Title 2"/>
          <p:cNvSpPr>
            <a:spLocks noGrp="1"/>
          </p:cNvSpPr>
          <p:nvPr>
            <p:ph type="title"/>
          </p:nvPr>
        </p:nvSpPr>
        <p:spPr/>
        <p:txBody>
          <a:bodyPr/>
          <a:lstStyle/>
          <a:p>
            <a:r>
              <a:rPr lang="en-IN" b="1" dirty="0"/>
              <a:t>Display</a:t>
            </a:r>
            <a:endParaRPr lang="en-IN" dirty="0"/>
          </a:p>
        </p:txBody>
      </p:sp>
    </p:spTree>
    <p:extLst>
      <p:ext uri="{BB962C8B-B14F-4D97-AF65-F5344CB8AC3E}">
        <p14:creationId xmlns:p14="http://schemas.microsoft.com/office/powerpoint/2010/main" val="36076701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Common uses for functions are:</a:t>
            </a:r>
          </a:p>
          <a:p>
            <a:pPr lvl="1" fontAlgn="base"/>
            <a:r>
              <a:rPr lang="en-US" b="1" dirty="0"/>
              <a:t>Perform average/sum calculations, for example for a quote</a:t>
            </a:r>
            <a:r>
              <a:rPr lang="en-US" dirty="0"/>
              <a:t> (Aggregate)</a:t>
            </a:r>
          </a:p>
          <a:p>
            <a:pPr lvl="1" fontAlgn="base"/>
            <a:r>
              <a:rPr lang="en-US" b="1" dirty="0"/>
              <a:t>Perform formula functions and algebraic calculations</a:t>
            </a:r>
            <a:r>
              <a:rPr lang="en-US" dirty="0"/>
              <a:t> (Formula)</a:t>
            </a:r>
          </a:p>
          <a:p>
            <a:pPr lvl="1" fontAlgn="base"/>
            <a:r>
              <a:rPr lang="en-US" b="1" dirty="0"/>
              <a:t>Display warnings, errors and other feedback to users based on conditions</a:t>
            </a:r>
            <a:r>
              <a:rPr lang="en-US" dirty="0"/>
              <a:t> (Messaging)</a:t>
            </a:r>
          </a:p>
        </p:txBody>
      </p:sp>
      <p:sp>
        <p:nvSpPr>
          <p:cNvPr id="3" name="Title 2"/>
          <p:cNvSpPr>
            <a:spLocks noGrp="1"/>
          </p:cNvSpPr>
          <p:nvPr>
            <p:ph type="title"/>
          </p:nvPr>
        </p:nvSpPr>
        <p:spPr/>
        <p:txBody>
          <a:bodyPr/>
          <a:lstStyle/>
          <a:p>
            <a:r>
              <a:rPr lang="en-IN" b="1" dirty="0"/>
              <a:t>Functions</a:t>
            </a:r>
            <a:endParaRPr lang="en-IN" dirty="0"/>
          </a:p>
        </p:txBody>
      </p:sp>
    </p:spTree>
    <p:extLst>
      <p:ext uri="{BB962C8B-B14F-4D97-AF65-F5344CB8AC3E}">
        <p14:creationId xmlns:p14="http://schemas.microsoft.com/office/powerpoint/2010/main" val="40678316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0" indent="0">
              <a:buNone/>
            </a:pPr>
            <a:r>
              <a:rPr lang="en-US" dirty="0"/>
              <a:t>Use Groups element types to group items together, such as the step/page view.</a:t>
            </a:r>
          </a:p>
          <a:p>
            <a:pPr fontAlgn="base"/>
            <a:endParaRPr lang="en-US" b="1" dirty="0"/>
          </a:p>
          <a:p>
            <a:pPr marL="0" indent="0" fontAlgn="base">
              <a:buNone/>
            </a:pPr>
            <a:r>
              <a:rPr lang="en-US" b="1" dirty="0"/>
              <a:t>Step Elements</a:t>
            </a:r>
          </a:p>
          <a:p>
            <a:pPr lvl="1" fontAlgn="base"/>
            <a:r>
              <a:rPr lang="en-US" dirty="0"/>
              <a:t>Step groups interaction items onto one view or page. They are the UI canvas for a step in the flow.</a:t>
            </a:r>
          </a:p>
          <a:p>
            <a:pPr fontAlgn="base"/>
            <a:endParaRPr lang="en-US" b="1" dirty="0"/>
          </a:p>
          <a:p>
            <a:pPr marL="0" indent="0" fontAlgn="base">
              <a:buNone/>
            </a:pPr>
            <a:r>
              <a:rPr lang="en-US" b="1" dirty="0"/>
              <a:t>Type Ahead Block Element</a:t>
            </a:r>
          </a:p>
          <a:p>
            <a:pPr lvl="1" fontAlgn="base"/>
            <a:r>
              <a:rPr lang="en-US" dirty="0"/>
              <a:t>The </a:t>
            </a:r>
            <a:r>
              <a:rPr lang="en-US" b="1" dirty="0"/>
              <a:t>Type Ahead Block</a:t>
            </a:r>
            <a:r>
              <a:rPr lang="en-US" dirty="0"/>
              <a:t> element is a combination of functionality that provides auto complete and search. As this animated image shows:</a:t>
            </a:r>
          </a:p>
          <a:p>
            <a:pPr lvl="2" fontAlgn="base"/>
            <a:r>
              <a:rPr lang="en-US" dirty="0"/>
              <a:t>The user begins to enter information.</a:t>
            </a:r>
          </a:p>
          <a:p>
            <a:pPr lvl="2" fontAlgn="base"/>
            <a:r>
              <a:rPr lang="en-US" dirty="0"/>
              <a:t>The system searches for matches and displays a list of the matching items. </a:t>
            </a:r>
          </a:p>
          <a:p>
            <a:pPr lvl="2" fontAlgn="base"/>
            <a:r>
              <a:rPr lang="en-US" dirty="0"/>
              <a:t>The user then chooses the appropriate item.</a:t>
            </a:r>
          </a:p>
          <a:p>
            <a:pPr fontAlgn="base"/>
            <a:endParaRPr lang="en-US" b="1" dirty="0"/>
          </a:p>
          <a:p>
            <a:pPr marL="0" indent="0" fontAlgn="base">
              <a:buNone/>
            </a:pPr>
            <a:r>
              <a:rPr lang="en-US" b="1" dirty="0"/>
              <a:t>Other Commonly Used Groups</a:t>
            </a:r>
          </a:p>
          <a:p>
            <a:pPr lvl="1" fontAlgn="base"/>
            <a:r>
              <a:rPr lang="en-US" b="1" dirty="0"/>
              <a:t>Block:</a:t>
            </a:r>
            <a:r>
              <a:rPr lang="en-US" dirty="0"/>
              <a:t> Group elements together within the page/view.</a:t>
            </a:r>
          </a:p>
          <a:p>
            <a:pPr lvl="1" fontAlgn="base"/>
            <a:r>
              <a:rPr lang="en-US" b="1" dirty="0"/>
              <a:t>Edit Block: </a:t>
            </a:r>
            <a:r>
              <a:rPr lang="en-US" dirty="0"/>
              <a:t>Add, edit or delete records in real time.</a:t>
            </a:r>
          </a:p>
          <a:p>
            <a:pPr lvl="1" fontAlgn="base"/>
            <a:r>
              <a:rPr lang="en-US" b="1" dirty="0"/>
              <a:t>Radio Group:</a:t>
            </a:r>
            <a:r>
              <a:rPr lang="en-US" dirty="0"/>
              <a:t> A group of radio buttons with common choices, such as a questionnaire.</a:t>
            </a:r>
          </a:p>
        </p:txBody>
      </p:sp>
      <p:sp>
        <p:nvSpPr>
          <p:cNvPr id="3" name="Title 2"/>
          <p:cNvSpPr>
            <a:spLocks noGrp="1"/>
          </p:cNvSpPr>
          <p:nvPr>
            <p:ph type="title"/>
          </p:nvPr>
        </p:nvSpPr>
        <p:spPr/>
        <p:txBody>
          <a:bodyPr/>
          <a:lstStyle/>
          <a:p>
            <a:r>
              <a:rPr lang="en-IN" b="1" dirty="0"/>
              <a:t>Groups</a:t>
            </a:r>
            <a:endParaRPr lang="en-IN" dirty="0"/>
          </a:p>
        </p:txBody>
      </p:sp>
    </p:spTree>
    <p:extLst>
      <p:ext uri="{BB962C8B-B14F-4D97-AF65-F5344CB8AC3E}">
        <p14:creationId xmlns:p14="http://schemas.microsoft.com/office/powerpoint/2010/main" val="822768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Inputs elements enable user input. With these element types, a users:</a:t>
            </a:r>
          </a:p>
          <a:p>
            <a:pPr lvl="1" fontAlgn="base"/>
            <a:r>
              <a:rPr lang="en-US" dirty="0"/>
              <a:t>Enter information, such as text, a date, an amount, a phone number, and so on.</a:t>
            </a:r>
          </a:p>
          <a:p>
            <a:pPr lvl="1" fontAlgn="base"/>
            <a:r>
              <a:rPr lang="en-US" dirty="0"/>
              <a:t>Select one or multiple options.</a:t>
            </a:r>
          </a:p>
          <a:p>
            <a:pPr lvl="1" fontAlgn="base"/>
            <a:r>
              <a:rPr lang="en-US" dirty="0"/>
              <a:t>Select a checkbox.</a:t>
            </a:r>
          </a:p>
          <a:p>
            <a:endParaRPr lang="en-IN" dirty="0"/>
          </a:p>
        </p:txBody>
      </p:sp>
      <p:sp>
        <p:nvSpPr>
          <p:cNvPr id="3" name="Title 2"/>
          <p:cNvSpPr>
            <a:spLocks noGrp="1"/>
          </p:cNvSpPr>
          <p:nvPr>
            <p:ph type="title"/>
          </p:nvPr>
        </p:nvSpPr>
        <p:spPr/>
        <p:txBody>
          <a:bodyPr/>
          <a:lstStyle/>
          <a:p>
            <a:r>
              <a:rPr lang="en-IN" b="1" dirty="0"/>
              <a:t>Inputs</a:t>
            </a:r>
            <a:endParaRPr lang="en-IN" dirty="0"/>
          </a:p>
        </p:txBody>
      </p:sp>
    </p:spTree>
    <p:extLst>
      <p:ext uri="{BB962C8B-B14F-4D97-AF65-F5344CB8AC3E}">
        <p14:creationId xmlns:p14="http://schemas.microsoft.com/office/powerpoint/2010/main" val="26527427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t>
            </a:r>
            <a:r>
              <a:rPr lang="en-US" b="1" dirty="0"/>
              <a:t>OmniScripts</a:t>
            </a:r>
            <a:r>
              <a:rPr lang="en-US" dirty="0"/>
              <a:t> element calls an OmniScript to reuse it within another one. This allows you to create smaller "child" OmniScripts for common functionality, such as showing specific contact or account fields.</a:t>
            </a:r>
            <a:endParaRPr lang="en-IN" dirty="0"/>
          </a:p>
        </p:txBody>
      </p:sp>
      <p:sp>
        <p:nvSpPr>
          <p:cNvPr id="3" name="Title 2"/>
          <p:cNvSpPr>
            <a:spLocks noGrp="1"/>
          </p:cNvSpPr>
          <p:nvPr>
            <p:ph type="title"/>
          </p:nvPr>
        </p:nvSpPr>
        <p:spPr/>
        <p:txBody>
          <a:bodyPr/>
          <a:lstStyle/>
          <a:p>
            <a:r>
              <a:rPr lang="en-IN" b="1" dirty="0"/>
              <a:t>OmniScripts (Child OmniScripts)</a:t>
            </a:r>
            <a:endParaRPr lang="en-IN" dirty="0"/>
          </a:p>
        </p:txBody>
      </p:sp>
    </p:spTree>
    <p:extLst>
      <p:ext uri="{BB962C8B-B14F-4D97-AF65-F5344CB8AC3E}">
        <p14:creationId xmlns:p14="http://schemas.microsoft.com/office/powerpoint/2010/main" val="35109905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fontAlgn="base">
              <a:buNone/>
            </a:pPr>
            <a:r>
              <a:rPr lang="en-US" dirty="0"/>
              <a:t>When creating a new OmniScript, note the required fields:</a:t>
            </a:r>
          </a:p>
          <a:p>
            <a:pPr lvl="1" fontAlgn="base"/>
            <a:r>
              <a:rPr lang="en-US" b="1" dirty="0"/>
              <a:t>Type</a:t>
            </a:r>
            <a:r>
              <a:rPr lang="en-US" dirty="0"/>
              <a:t>, </a:t>
            </a:r>
            <a:r>
              <a:rPr lang="en-US" b="1" dirty="0"/>
              <a:t>Subtype</a:t>
            </a:r>
            <a:r>
              <a:rPr lang="en-US" dirty="0"/>
              <a:t>, and </a:t>
            </a:r>
            <a:r>
              <a:rPr lang="en-US" b="1" dirty="0"/>
              <a:t>Language</a:t>
            </a:r>
            <a:r>
              <a:rPr lang="en-US" dirty="0"/>
              <a:t> define the unique identity of the OmniScript</a:t>
            </a:r>
          </a:p>
          <a:p>
            <a:pPr lvl="1" fontAlgn="base"/>
            <a:r>
              <a:rPr lang="en-US" dirty="0"/>
              <a:t>Only one active OmniScript may have the same Type, Subtype, and Language at any time.</a:t>
            </a:r>
          </a:p>
          <a:p>
            <a:pPr lvl="1" fontAlgn="base"/>
            <a:r>
              <a:rPr lang="en-US" dirty="0"/>
              <a:t>The </a:t>
            </a:r>
            <a:r>
              <a:rPr lang="en-US" b="1" dirty="0"/>
              <a:t>Name</a:t>
            </a:r>
            <a:r>
              <a:rPr lang="en-US" dirty="0"/>
              <a:t> is required, but does not have to be unique.</a:t>
            </a:r>
          </a:p>
          <a:p>
            <a:pPr lvl="1" fontAlgn="base"/>
            <a:r>
              <a:rPr lang="en-US" b="1" dirty="0"/>
              <a:t>Type</a:t>
            </a:r>
            <a:r>
              <a:rPr lang="en-US" dirty="0"/>
              <a:t> must start with a lower case letter.</a:t>
            </a:r>
          </a:p>
        </p:txBody>
      </p:sp>
      <p:sp>
        <p:nvSpPr>
          <p:cNvPr id="3" name="Title 2"/>
          <p:cNvSpPr>
            <a:spLocks noGrp="1"/>
          </p:cNvSpPr>
          <p:nvPr>
            <p:ph type="title"/>
          </p:nvPr>
        </p:nvSpPr>
        <p:spPr/>
        <p:txBody>
          <a:bodyPr>
            <a:normAutofit fontScale="90000"/>
          </a:bodyPr>
          <a:lstStyle/>
          <a:p>
            <a:r>
              <a:rPr lang="en-US" b="1" dirty="0"/>
              <a:t>What makes each OmniScript unique?</a:t>
            </a:r>
            <a:endParaRPr lang="en-IN" dirty="0"/>
          </a:p>
        </p:txBody>
      </p:sp>
    </p:spTree>
    <p:extLst>
      <p:ext uri="{BB962C8B-B14F-4D97-AF65-F5344CB8AC3E}">
        <p14:creationId xmlns:p14="http://schemas.microsoft.com/office/powerpoint/2010/main" val="2221789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4864"/>
            <a:ext cx="7408333" cy="3921299"/>
          </a:xfrm>
        </p:spPr>
        <p:txBody>
          <a:bodyPr>
            <a:normAutofit fontScale="92500"/>
          </a:bodyPr>
          <a:lstStyle/>
          <a:p>
            <a:pPr marL="0" indent="0" fontAlgn="base">
              <a:buNone/>
            </a:pPr>
            <a:r>
              <a:rPr lang="en-US" b="1" dirty="0"/>
              <a:t>Enable LWC</a:t>
            </a:r>
          </a:p>
          <a:p>
            <a:pPr lvl="1" fontAlgn="base"/>
            <a:r>
              <a:rPr lang="en-US" dirty="0"/>
              <a:t>The LWC Enabled OmniScript checkbox turns on Lightning Web Component functionality for the OmniScript. It will be selected by default if you create the OmniScript from the </a:t>
            </a:r>
            <a:r>
              <a:rPr lang="en-US" b="1" dirty="0"/>
              <a:t>Vlocity Digital Studio </a:t>
            </a:r>
            <a:r>
              <a:rPr lang="en-US" dirty="0"/>
              <a:t>app.</a:t>
            </a:r>
          </a:p>
          <a:p>
            <a:endParaRPr lang="en-IN" dirty="0"/>
          </a:p>
          <a:p>
            <a:pPr marL="0" indent="0" fontAlgn="base">
              <a:buNone/>
            </a:pPr>
            <a:r>
              <a:rPr lang="en-US" b="1" dirty="0"/>
              <a:t>Versioning</a:t>
            </a:r>
          </a:p>
          <a:p>
            <a:pPr lvl="1" fontAlgn="base"/>
            <a:r>
              <a:rPr lang="en-US" dirty="0"/>
              <a:t>Versioning an OmniScript allows you to update and test it before you activate it for production deployment. If there's a version of the OmniScript already active and in production, it remains intact while you work on the new version.</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66896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b="1" dirty="0"/>
              <a:t>Required? </a:t>
            </a:r>
            <a:r>
              <a:rPr lang="en-US" dirty="0"/>
              <a:t>Mark a field as required to make it mandatory for the user to fill it in. A red asterisk indicates to the user that the field is required.</a:t>
            </a:r>
          </a:p>
          <a:p>
            <a:pPr fontAlgn="base"/>
            <a:endParaRPr lang="en-US" b="1" dirty="0"/>
          </a:p>
          <a:p>
            <a:pPr marL="0" indent="0" fontAlgn="base">
              <a:buNone/>
            </a:pPr>
            <a:r>
              <a:rPr lang="en-US" b="1" dirty="0"/>
              <a:t>Read Only</a:t>
            </a:r>
            <a:r>
              <a:rPr lang="en-US" dirty="0"/>
              <a:t> restricts the user from making changes to a field. We make the Name element read only because it holds data coming from Salesforce’s account name (</a:t>
            </a:r>
            <a:r>
              <a:rPr lang="en-US" dirty="0" err="1"/>
              <a:t>Account.Name</a:t>
            </a:r>
            <a:r>
              <a:rPr lang="en-US" dirty="0"/>
              <a:t>), which is an auto-concatenated, </a:t>
            </a:r>
            <a:r>
              <a:rPr lang="en-US" dirty="0" err="1"/>
              <a:t>uneditable</a:t>
            </a:r>
            <a:r>
              <a:rPr lang="en-US" dirty="0"/>
              <a:t> field with the first and last name of the account. Therefore, the OmniScript user should be unable to edit the name.</a:t>
            </a:r>
          </a:p>
          <a:p>
            <a:pPr fontAlgn="base"/>
            <a:endParaRPr lang="en-US" b="1" dirty="0"/>
          </a:p>
          <a:p>
            <a:pPr marL="0" indent="0" fontAlgn="base">
              <a:buNone/>
            </a:pPr>
            <a:r>
              <a:rPr lang="en-US" b="1" dirty="0"/>
              <a:t>Control Width</a:t>
            </a:r>
            <a:r>
              <a:rPr lang="en-US" dirty="0"/>
              <a:t> settings are an HTML web standard and have a responsive grid. If fields are too wide, adjust their size with the control width grid.</a:t>
            </a:r>
          </a:p>
          <a:p>
            <a:endParaRPr lang="en-IN" dirty="0"/>
          </a:p>
        </p:txBody>
      </p:sp>
      <p:sp>
        <p:nvSpPr>
          <p:cNvPr id="3" name="Title 2"/>
          <p:cNvSpPr>
            <a:spLocks noGrp="1"/>
          </p:cNvSpPr>
          <p:nvPr>
            <p:ph type="title"/>
          </p:nvPr>
        </p:nvSpPr>
        <p:spPr/>
        <p:txBody>
          <a:bodyPr>
            <a:normAutofit fontScale="90000"/>
          </a:bodyPr>
          <a:lstStyle/>
          <a:p>
            <a:r>
              <a:rPr lang="en-US" b="1" dirty="0"/>
              <a:t>Common Element Properties You'll Configure</a:t>
            </a:r>
            <a:endParaRPr lang="en-IN" dirty="0"/>
          </a:p>
        </p:txBody>
      </p:sp>
    </p:spTree>
    <p:extLst>
      <p:ext uri="{BB962C8B-B14F-4D97-AF65-F5344CB8AC3E}">
        <p14:creationId xmlns:p14="http://schemas.microsoft.com/office/powerpoint/2010/main" val="153933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fontAlgn="base">
              <a:buNone/>
            </a:pPr>
            <a:r>
              <a:rPr lang="en-US" b="1" dirty="0"/>
              <a:t>What makes each OmniScript unique? </a:t>
            </a:r>
            <a:r>
              <a:rPr lang="en-US" dirty="0"/>
              <a:t>Type, Subtype, and Language.</a:t>
            </a:r>
          </a:p>
          <a:p>
            <a:pPr fontAlgn="base"/>
            <a:endParaRPr lang="en-US" b="1" dirty="0"/>
          </a:p>
          <a:p>
            <a:pPr marL="0" indent="0" fontAlgn="base">
              <a:buNone/>
            </a:pPr>
            <a:r>
              <a:rPr lang="en-US" b="1" dirty="0"/>
              <a:t>What is the purpose of a Step Element?</a:t>
            </a:r>
            <a:r>
              <a:rPr lang="en-US" dirty="0"/>
              <a:t> Breaks the process down into different pages on the screen.</a:t>
            </a:r>
          </a:p>
          <a:p>
            <a:pPr marL="0" indent="0" fontAlgn="base">
              <a:buNone/>
            </a:pPr>
            <a:endParaRPr lang="en-US" dirty="0"/>
          </a:p>
          <a:p>
            <a:pPr marL="0" indent="0" fontAlgn="base">
              <a:buNone/>
            </a:pPr>
            <a:r>
              <a:rPr lang="en-US" b="1" dirty="0"/>
              <a:t>What are the best practice naming conventions for OmniScript element names? Why? </a:t>
            </a:r>
            <a:endParaRPr lang="en-US" dirty="0"/>
          </a:p>
          <a:p>
            <a:pPr lvl="1" fontAlgn="base"/>
            <a:r>
              <a:rPr lang="en-US" dirty="0"/>
              <a:t>Unique in the script</a:t>
            </a:r>
          </a:p>
          <a:p>
            <a:pPr lvl="1" fontAlgn="base"/>
            <a:r>
              <a:rPr lang="en-US" dirty="0"/>
              <a:t>Use Pascal Case</a:t>
            </a:r>
          </a:p>
          <a:p>
            <a:pPr lvl="1" fontAlgn="base"/>
            <a:r>
              <a:rPr lang="en-US" dirty="0"/>
              <a:t>Describe the action and use </a:t>
            </a:r>
            <a:r>
              <a:rPr lang="en-US" dirty="0" err="1"/>
              <a:t>VerbObjectDetails</a:t>
            </a:r>
            <a:r>
              <a:rPr lang="en-US" dirty="0"/>
              <a:t> – clearly show what the action does</a:t>
            </a:r>
          </a:p>
          <a:p>
            <a:pPr lvl="1" fontAlgn="base"/>
            <a:r>
              <a:rPr lang="en-US" dirty="0"/>
              <a:t>No spaces (no exceptions) - slows down performance and violates JSON node key naming conventions to match DataRaptor JSON Paths</a:t>
            </a:r>
          </a:p>
          <a:p>
            <a:pPr marL="0" indent="0" fontAlgn="base">
              <a:buNone/>
            </a:pPr>
            <a:endParaRPr lang="en-US" dirty="0"/>
          </a:p>
          <a:p>
            <a:pPr marL="0" indent="0" fontAlgn="base">
              <a:buNone/>
            </a:pPr>
            <a:r>
              <a:rPr lang="en-US" b="1" dirty="0"/>
              <a:t>What is the purpose of the Control Width setting?</a:t>
            </a:r>
            <a:r>
              <a:rPr lang="en-US" dirty="0"/>
              <a:t> This is a grid that allows you to set the dynamic width of display elements. The range is 0-12. Setting the range to 0 hides the element.</a:t>
            </a:r>
          </a:p>
          <a:p>
            <a:endParaRPr lang="en-IN" dirty="0"/>
          </a:p>
        </p:txBody>
      </p:sp>
      <p:sp>
        <p:nvSpPr>
          <p:cNvPr id="3" name="Title 2"/>
          <p:cNvSpPr>
            <a:spLocks noGrp="1"/>
          </p:cNvSpPr>
          <p:nvPr>
            <p:ph type="title"/>
          </p:nvPr>
        </p:nvSpPr>
        <p:spPr/>
        <p:txBody>
          <a:bodyPr>
            <a:normAutofit/>
          </a:bodyPr>
          <a:lstStyle/>
          <a:p>
            <a:r>
              <a:rPr lang="en-IN" b="1" dirty="0"/>
              <a:t>VPE 4-1 Review Questions</a:t>
            </a:r>
            <a:endParaRPr lang="en-IN" dirty="0"/>
          </a:p>
        </p:txBody>
      </p:sp>
    </p:spTree>
    <p:extLst>
      <p:ext uri="{BB962C8B-B14F-4D97-AF65-F5344CB8AC3E}">
        <p14:creationId xmlns:p14="http://schemas.microsoft.com/office/powerpoint/2010/main" val="235103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dirty="0"/>
              <a:t>We provide tools for developers to source control and quickly deploy functionality in multi-org, multi configurator/ developer environments typical of enterprises. </a:t>
            </a:r>
          </a:p>
          <a:p>
            <a:pPr fontAlgn="base"/>
            <a:endParaRPr lang="en-US" dirty="0"/>
          </a:p>
          <a:p>
            <a:pPr marL="0" indent="0" fontAlgn="base">
              <a:buNone/>
            </a:pPr>
            <a:r>
              <a:rPr lang="en-US" dirty="0"/>
              <a:t>The Vlocity Build Tool is a command line automation tool that automates a continuous build process for Vlocity configuration artifacts. It's an open source GitHub project that is source-control friendly.</a:t>
            </a:r>
          </a:p>
          <a:p>
            <a:pPr fontAlgn="base"/>
            <a:endParaRPr lang="en-US" dirty="0"/>
          </a:p>
          <a:p>
            <a:pPr marL="0" indent="0" fontAlgn="base">
              <a:buNone/>
            </a:pPr>
            <a:r>
              <a:rPr lang="en-US" dirty="0"/>
              <a:t>Industry IDX Workbench enables development teams to check Vlocity Components in and out of source control, visualize version-to-version changes, and migrate changes and dependencies between orgs.</a:t>
            </a:r>
          </a:p>
          <a:p>
            <a:endParaRPr lang="en-IN" dirty="0"/>
          </a:p>
        </p:txBody>
      </p:sp>
      <p:sp>
        <p:nvSpPr>
          <p:cNvPr id="3" name="Title 2"/>
          <p:cNvSpPr>
            <a:spLocks noGrp="1"/>
          </p:cNvSpPr>
          <p:nvPr>
            <p:ph type="title"/>
          </p:nvPr>
        </p:nvSpPr>
        <p:spPr/>
        <p:txBody>
          <a:bodyPr/>
          <a:lstStyle/>
          <a:p>
            <a:r>
              <a:rPr lang="en-IN" b="1" dirty="0"/>
              <a:t>Developer Experience</a:t>
            </a:r>
            <a:endParaRPr lang="en-IN" dirty="0"/>
          </a:p>
        </p:txBody>
      </p:sp>
    </p:spTree>
    <p:extLst>
      <p:ext uri="{BB962C8B-B14F-4D97-AF65-F5344CB8AC3E}">
        <p14:creationId xmlns:p14="http://schemas.microsoft.com/office/powerpoint/2010/main" val="958183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b="1" dirty="0"/>
              <a:t>What are advantages to using Vlocity Integration Procedures as data sources? </a:t>
            </a:r>
            <a:r>
              <a:rPr lang="en-US" dirty="0"/>
              <a:t>They can be versioned, so when updated, you don’t have to change your OmniScript or Card configuration. (e.g. Stub data to live data)</a:t>
            </a:r>
            <a:br>
              <a:rPr lang="en-US" dirty="0"/>
            </a:br>
            <a:r>
              <a:rPr lang="en-US" dirty="0"/>
              <a:t>Multiple Data Sources (SF, API, Apex) can be combined in one server call.</a:t>
            </a:r>
          </a:p>
          <a:p>
            <a:pPr marL="0" indent="0" fontAlgn="base">
              <a:buNone/>
            </a:pPr>
            <a:endParaRPr lang="en-US" dirty="0"/>
          </a:p>
          <a:p>
            <a:pPr marL="0" indent="0" fontAlgn="base">
              <a:buNone/>
            </a:pPr>
            <a:r>
              <a:rPr lang="en-US" b="1" dirty="0"/>
              <a:t>What determines the JSON structure of an OmniScript?</a:t>
            </a:r>
            <a:r>
              <a:rPr lang="en-US" dirty="0"/>
              <a:t> Aside from the header data, the structure of OmniScript elements determines the JSON structure of an OmniScript.</a:t>
            </a:r>
          </a:p>
          <a:p>
            <a:pPr marL="0" indent="0" fontAlgn="base">
              <a:buNone/>
            </a:pPr>
            <a:endParaRPr lang="en-US" dirty="0"/>
          </a:p>
          <a:p>
            <a:pPr marL="0" indent="0" fontAlgn="base">
              <a:buNone/>
            </a:pPr>
            <a:r>
              <a:rPr lang="en-US" b="1" dirty="0"/>
              <a:t>How does an OmniScript match incoming data with elements? </a:t>
            </a:r>
            <a:r>
              <a:rPr lang="en-US" dirty="0"/>
              <a:t>The parser matches the incoming data using the name of the element.</a:t>
            </a:r>
          </a:p>
          <a:p>
            <a:endParaRPr lang="en-IN" dirty="0"/>
          </a:p>
        </p:txBody>
      </p:sp>
      <p:sp>
        <p:nvSpPr>
          <p:cNvPr id="3" name="Title 2"/>
          <p:cNvSpPr>
            <a:spLocks noGrp="1"/>
          </p:cNvSpPr>
          <p:nvPr>
            <p:ph type="title"/>
          </p:nvPr>
        </p:nvSpPr>
        <p:spPr/>
        <p:txBody>
          <a:bodyPr>
            <a:normAutofit/>
          </a:bodyPr>
          <a:lstStyle/>
          <a:p>
            <a:r>
              <a:rPr lang="en-IN" b="1" dirty="0"/>
              <a:t>VPE 4-2 Review Questions</a:t>
            </a:r>
            <a:endParaRPr lang="en-IN" dirty="0"/>
          </a:p>
        </p:txBody>
      </p:sp>
    </p:spTree>
    <p:extLst>
      <p:ext uri="{BB962C8B-B14F-4D97-AF65-F5344CB8AC3E}">
        <p14:creationId xmlns:p14="http://schemas.microsoft.com/office/powerpoint/2010/main" val="36391239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fontAlgn="base">
              <a:buNone/>
            </a:pPr>
            <a:r>
              <a:rPr lang="en-US" b="1" dirty="0"/>
              <a:t>What are best practices for sending data out of an OmniScript? </a:t>
            </a:r>
            <a:r>
              <a:rPr lang="en-US" dirty="0"/>
              <a:t>Use the Action Debugger to get the JSON for Expected Input.</a:t>
            </a:r>
          </a:p>
          <a:p>
            <a:pPr marL="0" indent="0" fontAlgn="base">
              <a:buNone/>
            </a:pPr>
            <a:endParaRPr lang="en-US" dirty="0"/>
          </a:p>
          <a:p>
            <a:pPr marL="0" indent="0" fontAlgn="base">
              <a:buNone/>
            </a:pPr>
            <a:r>
              <a:rPr lang="en-US" b="1" dirty="0"/>
              <a:t>What is the merge field syntax for OmniScript?</a:t>
            </a:r>
            <a:r>
              <a:rPr lang="en-US" dirty="0"/>
              <a:t> %node:subnode%</a:t>
            </a:r>
          </a:p>
          <a:p>
            <a:pPr marL="0" indent="0" fontAlgn="base">
              <a:buNone/>
            </a:pPr>
            <a:endParaRPr lang="en-US" dirty="0"/>
          </a:p>
          <a:p>
            <a:pPr marL="0" indent="0" fontAlgn="base">
              <a:buNone/>
            </a:pPr>
            <a:r>
              <a:rPr lang="en-US" b="1" dirty="0"/>
              <a:t>What are some uses for the OmniScript Action Debugger?  </a:t>
            </a:r>
            <a:r>
              <a:rPr lang="en-US" dirty="0"/>
              <a:t>View the data flow into and out of the OmniScript and copy the JSON to build DataRaptors (which you do in VPE 5).</a:t>
            </a:r>
          </a:p>
          <a:p>
            <a:pPr marL="0" indent="0" fontAlgn="base">
              <a:buNone/>
            </a:pPr>
            <a:endParaRPr lang="en-US" dirty="0"/>
          </a:p>
          <a:p>
            <a:pPr marL="0" indent="0" fontAlgn="base">
              <a:buNone/>
            </a:pPr>
            <a:r>
              <a:rPr lang="en-US" b="1" dirty="0"/>
              <a:t>What does a Navigate Action do? </a:t>
            </a:r>
            <a:r>
              <a:rPr lang="en-US" dirty="0"/>
              <a:t>Redirects the user to another page or component.</a:t>
            </a:r>
          </a:p>
          <a:p>
            <a:endParaRPr lang="en-IN" dirty="0"/>
          </a:p>
        </p:txBody>
      </p:sp>
      <p:sp>
        <p:nvSpPr>
          <p:cNvPr id="3" name="Title 2"/>
          <p:cNvSpPr>
            <a:spLocks noGrp="1"/>
          </p:cNvSpPr>
          <p:nvPr>
            <p:ph type="title"/>
          </p:nvPr>
        </p:nvSpPr>
        <p:spPr/>
        <p:txBody>
          <a:bodyPr>
            <a:normAutofit/>
          </a:bodyPr>
          <a:lstStyle/>
          <a:p>
            <a:pPr fontAlgn="base"/>
            <a:r>
              <a:rPr lang="en-IN" b="1" dirty="0"/>
              <a:t>VPE 4-3 Review Questions</a:t>
            </a:r>
            <a:endParaRPr lang="en-IN" dirty="0"/>
          </a:p>
        </p:txBody>
      </p:sp>
    </p:spTree>
    <p:extLst>
      <p:ext uri="{BB962C8B-B14F-4D97-AF65-F5344CB8AC3E}">
        <p14:creationId xmlns:p14="http://schemas.microsoft.com/office/powerpoint/2010/main" val="1547266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0" indent="0">
              <a:buNone/>
            </a:pPr>
            <a:r>
              <a:rPr lang="en-US" b="1" dirty="0"/>
              <a:t>Why shouldn't you let a user edit the Name field?</a:t>
            </a:r>
          </a:p>
          <a:p>
            <a:pPr lvl="1" fontAlgn="base"/>
            <a:r>
              <a:rPr lang="en-US" dirty="0"/>
              <a:t>It is read only in Salesforce. Even if you try to update it, no changes will be made.</a:t>
            </a:r>
          </a:p>
          <a:p>
            <a:pPr lvl="1" fontAlgn="base"/>
            <a:r>
              <a:rPr lang="en-US" dirty="0"/>
              <a:t>If you want to let the use edit the name, you can add First Name and Last Name elements, like those in the last block.</a:t>
            </a:r>
          </a:p>
          <a:p>
            <a:endParaRPr lang="en-US" b="1" dirty="0"/>
          </a:p>
          <a:p>
            <a:pPr marL="0" indent="0">
              <a:buNone/>
            </a:pPr>
            <a:r>
              <a:rPr lang="en-US" b="1" dirty="0"/>
              <a:t>What are some of the ways you can change the UI of OmniScript elements?</a:t>
            </a:r>
          </a:p>
          <a:p>
            <a:pPr lvl="1" fontAlgn="base"/>
            <a:r>
              <a:rPr lang="en-US" dirty="0"/>
              <a:t>Changing the field size with the </a:t>
            </a:r>
            <a:r>
              <a:rPr lang="en-US" b="1" dirty="0"/>
              <a:t>Control Width</a:t>
            </a:r>
            <a:r>
              <a:rPr lang="en-US" dirty="0"/>
              <a:t> slider</a:t>
            </a:r>
          </a:p>
          <a:p>
            <a:pPr lvl="1" fontAlgn="base"/>
            <a:r>
              <a:rPr lang="en-US" dirty="0"/>
              <a:t>Marking a field as </a:t>
            </a:r>
            <a:r>
              <a:rPr lang="en-US" b="1" dirty="0"/>
              <a:t>Read-only</a:t>
            </a:r>
            <a:r>
              <a:rPr lang="en-US" dirty="0"/>
              <a:t> so the user can't manipulate the data</a:t>
            </a:r>
          </a:p>
          <a:p>
            <a:pPr lvl="1" fontAlgn="base"/>
            <a:r>
              <a:rPr lang="en-US" dirty="0"/>
              <a:t>Marking a field as </a:t>
            </a:r>
            <a:r>
              <a:rPr lang="en-US" b="1" dirty="0"/>
              <a:t>Required</a:t>
            </a:r>
            <a:r>
              <a:rPr lang="en-US" dirty="0"/>
              <a:t> so the user must enter data or they can't move forward in the flow</a:t>
            </a:r>
          </a:p>
          <a:p>
            <a:pPr lvl="1" fontAlgn="base"/>
            <a:r>
              <a:rPr lang="en-US" dirty="0"/>
              <a:t>Hiding elements</a:t>
            </a:r>
          </a:p>
          <a:p>
            <a:endParaRPr lang="en-US" b="1" dirty="0"/>
          </a:p>
          <a:p>
            <a:pPr marL="0" indent="0">
              <a:buNone/>
            </a:pPr>
            <a:r>
              <a:rPr lang="en-US" b="1" dirty="0"/>
              <a:t>How is a Salesforce record uniquely identified?</a:t>
            </a:r>
          </a:p>
          <a:p>
            <a:pPr lvl="1"/>
            <a:r>
              <a:rPr lang="en-US" dirty="0"/>
              <a:t>The </a:t>
            </a:r>
            <a:r>
              <a:rPr lang="en-US" b="1" dirty="0"/>
              <a:t>RecordId</a:t>
            </a:r>
            <a:r>
              <a:rPr lang="en-US" dirty="0"/>
              <a:t> is a unique identifier for a Salesforce record.</a:t>
            </a:r>
          </a:p>
          <a:p>
            <a:endParaRPr lang="en-US" b="1" dirty="0"/>
          </a:p>
          <a:p>
            <a:pPr marL="0" indent="0">
              <a:buNone/>
            </a:pPr>
            <a:r>
              <a:rPr lang="en-US" b="1" dirty="0"/>
              <a:t>What variable identifies the context of an OmniScript?</a:t>
            </a:r>
          </a:p>
          <a:p>
            <a:pPr lvl="1"/>
            <a:r>
              <a:rPr lang="en-US" dirty="0"/>
              <a:t>The </a:t>
            </a:r>
            <a:r>
              <a:rPr lang="en-US" b="1" dirty="0"/>
              <a:t>ContextId</a:t>
            </a:r>
            <a:r>
              <a:rPr lang="en-US" dirty="0"/>
              <a:t> variable identifies the context of an OmniScript.</a:t>
            </a:r>
            <a:endParaRPr lang="en-IN" dirty="0"/>
          </a:p>
        </p:txBody>
      </p:sp>
      <p:sp>
        <p:nvSpPr>
          <p:cNvPr id="3" name="Title 2"/>
          <p:cNvSpPr>
            <a:spLocks noGrp="1"/>
          </p:cNvSpPr>
          <p:nvPr>
            <p:ph type="title"/>
          </p:nvPr>
        </p:nvSpPr>
        <p:spPr/>
        <p:txBody>
          <a:bodyPr>
            <a:normAutofit/>
          </a:bodyPr>
          <a:lstStyle/>
          <a:p>
            <a:r>
              <a:rPr lang="en-IN" b="1" dirty="0"/>
              <a:t>VPE 4-4 Review Questions</a:t>
            </a:r>
            <a:endParaRPr lang="en-IN" dirty="0"/>
          </a:p>
        </p:txBody>
      </p:sp>
    </p:spTree>
    <p:extLst>
      <p:ext uri="{BB962C8B-B14F-4D97-AF65-F5344CB8AC3E}">
        <p14:creationId xmlns:p14="http://schemas.microsoft.com/office/powerpoint/2010/main" val="22336747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dirty="0"/>
              <a:t>How do you get an element that has a conditional view to populate?</a:t>
            </a:r>
          </a:p>
          <a:p>
            <a:pPr lvl="1"/>
            <a:r>
              <a:rPr lang="en-US" dirty="0"/>
              <a:t>Pre-select the most likely path</a:t>
            </a:r>
          </a:p>
          <a:p>
            <a:endParaRPr lang="en-US" b="1" dirty="0"/>
          </a:p>
          <a:p>
            <a:pPr marL="0" indent="0">
              <a:buNone/>
            </a:pPr>
            <a:r>
              <a:rPr lang="en-US" b="1" dirty="0"/>
              <a:t>Which OmniScript elements allow users to select from a set of options? What are the differences between them?</a:t>
            </a:r>
          </a:p>
          <a:p>
            <a:pPr lvl="1" fontAlgn="base"/>
            <a:r>
              <a:rPr lang="en-US" dirty="0"/>
              <a:t>Radio - one selection as buttons</a:t>
            </a:r>
          </a:p>
          <a:p>
            <a:pPr lvl="1" fontAlgn="base"/>
            <a:r>
              <a:rPr lang="en-US" dirty="0"/>
              <a:t>Select - one selection from dropdown list</a:t>
            </a:r>
          </a:p>
          <a:p>
            <a:pPr lvl="1" fontAlgn="base"/>
            <a:r>
              <a:rPr lang="en-US" dirty="0"/>
              <a:t>Multiselect - one or more selections as checklist</a:t>
            </a:r>
          </a:p>
          <a:p>
            <a:endParaRPr lang="en-US" b="1" dirty="0"/>
          </a:p>
          <a:p>
            <a:pPr marL="0" indent="0">
              <a:buNone/>
            </a:pPr>
            <a:r>
              <a:rPr lang="en-US" b="1" dirty="0"/>
              <a:t>What are some best practices for building OmniScripts with conditional views?</a:t>
            </a:r>
          </a:p>
          <a:p>
            <a:pPr lvl="1" fontAlgn="base"/>
            <a:r>
              <a:rPr lang="en-US" dirty="0"/>
              <a:t>Minimize them</a:t>
            </a:r>
          </a:p>
          <a:p>
            <a:pPr lvl="1" fontAlgn="base"/>
            <a:r>
              <a:rPr lang="en-US" dirty="0"/>
              <a:t>Use functions to combine logic</a:t>
            </a:r>
          </a:p>
          <a:p>
            <a:pPr lvl="1" fontAlgn="base"/>
            <a:r>
              <a:rPr lang="en-US" dirty="0"/>
              <a:t>Test thoroughly with sad paths </a:t>
            </a:r>
          </a:p>
        </p:txBody>
      </p:sp>
      <p:sp>
        <p:nvSpPr>
          <p:cNvPr id="3" name="Title 2"/>
          <p:cNvSpPr>
            <a:spLocks noGrp="1"/>
          </p:cNvSpPr>
          <p:nvPr>
            <p:ph type="title"/>
          </p:nvPr>
        </p:nvSpPr>
        <p:spPr/>
        <p:txBody>
          <a:bodyPr>
            <a:normAutofit/>
          </a:bodyPr>
          <a:lstStyle/>
          <a:p>
            <a:r>
              <a:rPr lang="en-IN" b="1" dirty="0"/>
              <a:t>VPE 4-5 Review Questions</a:t>
            </a:r>
            <a:endParaRPr lang="en-IN" dirty="0"/>
          </a:p>
        </p:txBody>
      </p:sp>
    </p:spTree>
    <p:extLst>
      <p:ext uri="{BB962C8B-B14F-4D97-AF65-F5344CB8AC3E}">
        <p14:creationId xmlns:p14="http://schemas.microsoft.com/office/powerpoint/2010/main" val="27727403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dirty="0"/>
              <a:t>What three elements need to be configured for a Type Ahead Block to work?</a:t>
            </a:r>
          </a:p>
          <a:p>
            <a:pPr lvl="1" fontAlgn="base"/>
            <a:r>
              <a:rPr lang="en-US" dirty="0"/>
              <a:t>The Type Ahead Block</a:t>
            </a:r>
          </a:p>
          <a:p>
            <a:pPr lvl="1" fontAlgn="base"/>
            <a:r>
              <a:rPr lang="en-US" dirty="0"/>
              <a:t>The Data Element in the Type Ahead Block (e.g., DataRaptor Extract Action)</a:t>
            </a:r>
          </a:p>
          <a:p>
            <a:pPr lvl="1" fontAlgn="base"/>
            <a:r>
              <a:rPr lang="en-US" dirty="0"/>
              <a:t>The Data data source called by the element (e.g., DataRaptor Extract)</a:t>
            </a:r>
          </a:p>
          <a:p>
            <a:pPr fontAlgn="base"/>
            <a:endParaRPr lang="en-US" b="1" dirty="0"/>
          </a:p>
          <a:p>
            <a:pPr marL="0" indent="0" fontAlgn="base">
              <a:buNone/>
            </a:pPr>
            <a:r>
              <a:rPr lang="en-US" b="1" dirty="0"/>
              <a:t>What three OmniScript elements can be a data source for a Type Ahead Block?</a:t>
            </a:r>
          </a:p>
          <a:p>
            <a:pPr lvl="1" fontAlgn="base"/>
            <a:r>
              <a:rPr lang="en-US" dirty="0"/>
              <a:t>DataRaptor Extract Action</a:t>
            </a:r>
          </a:p>
          <a:p>
            <a:pPr lvl="1" fontAlgn="base"/>
            <a:r>
              <a:rPr lang="en-US" dirty="0"/>
              <a:t>HTTP Action</a:t>
            </a:r>
          </a:p>
          <a:p>
            <a:pPr lvl="1" fontAlgn="base"/>
            <a:r>
              <a:rPr lang="en-US" dirty="0"/>
              <a:t>Remote Action</a:t>
            </a:r>
          </a:p>
          <a:p>
            <a:pPr fontAlgn="base"/>
            <a:endParaRPr lang="en-US" b="1" dirty="0"/>
          </a:p>
          <a:p>
            <a:pPr marL="0" indent="0" fontAlgn="base">
              <a:buNone/>
            </a:pPr>
            <a:r>
              <a:rPr lang="en-US" b="1" dirty="0"/>
              <a:t>Where do you configure what data is displayed in the Type Ahead dropdown?</a:t>
            </a:r>
          </a:p>
          <a:p>
            <a:pPr lvl="1"/>
            <a:r>
              <a:rPr lang="en-US" dirty="0"/>
              <a:t>In the Type Ahead Block PROPERTIES in the Typeahead Key Field.</a:t>
            </a:r>
            <a:endParaRPr lang="en-IN" dirty="0"/>
          </a:p>
        </p:txBody>
      </p:sp>
      <p:sp>
        <p:nvSpPr>
          <p:cNvPr id="3" name="Title 2"/>
          <p:cNvSpPr>
            <a:spLocks noGrp="1"/>
          </p:cNvSpPr>
          <p:nvPr>
            <p:ph type="title"/>
          </p:nvPr>
        </p:nvSpPr>
        <p:spPr/>
        <p:txBody>
          <a:bodyPr>
            <a:normAutofit/>
          </a:bodyPr>
          <a:lstStyle/>
          <a:p>
            <a:r>
              <a:rPr lang="en-US" b="1" dirty="0"/>
              <a:t>VPE 4-6 Review Questions</a:t>
            </a:r>
            <a:endParaRPr lang="en-IN" dirty="0"/>
          </a:p>
        </p:txBody>
      </p:sp>
    </p:spTree>
    <p:extLst>
      <p:ext uri="{BB962C8B-B14F-4D97-AF65-F5344CB8AC3E}">
        <p14:creationId xmlns:p14="http://schemas.microsoft.com/office/powerpoint/2010/main" val="21735788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b="1" dirty="0"/>
              <a:t>What JSON node contains the text that the user types into a Type Ahead Block?</a:t>
            </a:r>
          </a:p>
          <a:p>
            <a:pPr lvl="1"/>
            <a:r>
              <a:rPr lang="en-US" dirty="0"/>
              <a:t>The node for the Type Ahead Block in the data JSON.</a:t>
            </a:r>
          </a:p>
          <a:p>
            <a:endParaRPr lang="en-US" b="1" dirty="0"/>
          </a:p>
          <a:p>
            <a:pPr marL="0" indent="0">
              <a:buNone/>
            </a:pPr>
            <a:r>
              <a:rPr lang="en-US" b="1" dirty="0"/>
              <a:t>How do you make an element invisible in the UI?</a:t>
            </a:r>
          </a:p>
          <a:p>
            <a:pPr lvl="1"/>
            <a:r>
              <a:rPr lang="en-US" dirty="0"/>
              <a:t>Edit as JSON and change the hide node value to true.</a:t>
            </a:r>
          </a:p>
          <a:p>
            <a:pPr fontAlgn="base"/>
            <a:endParaRPr lang="en-US" b="1" dirty="0"/>
          </a:p>
          <a:p>
            <a:pPr marL="0" indent="0" fontAlgn="base">
              <a:buNone/>
            </a:pPr>
            <a:r>
              <a:rPr lang="en-US" b="1" dirty="0"/>
              <a:t>What are some more ways to change the UI OmniScript Elements</a:t>
            </a:r>
          </a:p>
          <a:p>
            <a:pPr lvl="1"/>
            <a:r>
              <a:rPr lang="en-US" dirty="0"/>
              <a:t>Configure the Type Ahead Block edit button and edit mode.</a:t>
            </a:r>
            <a:endParaRPr lang="en-IN" dirty="0"/>
          </a:p>
        </p:txBody>
      </p:sp>
      <p:sp>
        <p:nvSpPr>
          <p:cNvPr id="3" name="Title 2"/>
          <p:cNvSpPr>
            <a:spLocks noGrp="1"/>
          </p:cNvSpPr>
          <p:nvPr>
            <p:ph type="title"/>
          </p:nvPr>
        </p:nvSpPr>
        <p:spPr/>
        <p:txBody>
          <a:bodyPr>
            <a:normAutofit/>
          </a:bodyPr>
          <a:lstStyle/>
          <a:p>
            <a:r>
              <a:rPr lang="en-US" b="1" dirty="0"/>
              <a:t>VPE 4-6 Review Questions</a:t>
            </a:r>
            <a:endParaRPr lang="en-IN" dirty="0"/>
          </a:p>
        </p:txBody>
      </p:sp>
    </p:spTree>
    <p:extLst>
      <p:ext uri="{BB962C8B-B14F-4D97-AF65-F5344CB8AC3E}">
        <p14:creationId xmlns:p14="http://schemas.microsoft.com/office/powerpoint/2010/main" val="24649389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Set Values is an Actions element. Use it to:</a:t>
            </a:r>
          </a:p>
          <a:p>
            <a:pPr lvl="1" fontAlgn="base"/>
            <a:r>
              <a:rPr lang="en-US" dirty="0"/>
              <a:t>Access and rename data JSON by using merge fields</a:t>
            </a:r>
          </a:p>
          <a:p>
            <a:pPr lvl="1" fontAlgn="base"/>
            <a:r>
              <a:rPr lang="en-US" dirty="0"/>
              <a:t>Populate Elements with values</a:t>
            </a:r>
          </a:p>
          <a:p>
            <a:pPr lvl="1" fontAlgn="base"/>
            <a:r>
              <a:rPr lang="en-US" dirty="0"/>
              <a:t>Concatenate Values</a:t>
            </a:r>
          </a:p>
          <a:p>
            <a:pPr lvl="1" fontAlgn="base"/>
            <a:r>
              <a:rPr lang="en-US" dirty="0"/>
              <a:t>Set values sent into the data JSON from a response or parameter</a:t>
            </a:r>
          </a:p>
          <a:p>
            <a:pPr lvl="1" fontAlgn="base"/>
            <a:r>
              <a:rPr lang="en-US" dirty="0"/>
              <a:t>Create values determined by OmniScript Functions and Supported Formula Operators</a:t>
            </a:r>
          </a:p>
        </p:txBody>
      </p:sp>
      <p:sp>
        <p:nvSpPr>
          <p:cNvPr id="3" name="Title 2"/>
          <p:cNvSpPr>
            <a:spLocks noGrp="1"/>
          </p:cNvSpPr>
          <p:nvPr>
            <p:ph type="title"/>
          </p:nvPr>
        </p:nvSpPr>
        <p:spPr/>
        <p:txBody>
          <a:bodyPr>
            <a:normAutofit fontScale="90000"/>
          </a:bodyPr>
          <a:lstStyle/>
          <a:p>
            <a:r>
              <a:rPr lang="en-US" b="1" dirty="0"/>
              <a:t>Adding a Function to a Set Values Element</a:t>
            </a:r>
            <a:endParaRPr lang="en-IN" dirty="0"/>
          </a:p>
        </p:txBody>
      </p:sp>
    </p:spTree>
    <p:extLst>
      <p:ext uri="{BB962C8B-B14F-4D97-AF65-F5344CB8AC3E}">
        <p14:creationId xmlns:p14="http://schemas.microsoft.com/office/powerpoint/2010/main" val="340231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Set Errors elements:</a:t>
            </a:r>
          </a:p>
          <a:p>
            <a:pPr lvl="1" fontAlgn="base"/>
            <a:r>
              <a:rPr lang="en-US" dirty="0"/>
              <a:t>Add more complex logical error checking</a:t>
            </a:r>
          </a:p>
          <a:p>
            <a:pPr lvl="1" fontAlgn="base"/>
            <a:r>
              <a:rPr lang="en-US" dirty="0"/>
              <a:t>Redirect a user back to an incomplete step and give them some instructions about how to fix an error</a:t>
            </a:r>
          </a:p>
          <a:p>
            <a:pPr lvl="1" fontAlgn="base"/>
            <a:r>
              <a:rPr lang="en-US" dirty="0"/>
              <a:t>They must have a CONDITIONAL VIEW and must have at least one Element Error Map</a:t>
            </a:r>
          </a:p>
          <a:p>
            <a:endParaRPr lang="en-IN" dirty="0"/>
          </a:p>
        </p:txBody>
      </p:sp>
      <p:sp>
        <p:nvSpPr>
          <p:cNvPr id="3" name="Title 2"/>
          <p:cNvSpPr>
            <a:spLocks noGrp="1"/>
          </p:cNvSpPr>
          <p:nvPr>
            <p:ph type="title"/>
          </p:nvPr>
        </p:nvSpPr>
        <p:spPr/>
        <p:txBody>
          <a:bodyPr>
            <a:normAutofit fontScale="90000"/>
          </a:bodyPr>
          <a:lstStyle/>
          <a:p>
            <a:r>
              <a:rPr lang="en-US" b="1" dirty="0"/>
              <a:t>Add a Set Errors Element to the OmniScript</a:t>
            </a:r>
            <a:endParaRPr lang="en-IN" dirty="0"/>
          </a:p>
        </p:txBody>
      </p:sp>
    </p:spTree>
    <p:extLst>
      <p:ext uri="{BB962C8B-B14F-4D97-AF65-F5344CB8AC3E}">
        <p14:creationId xmlns:p14="http://schemas.microsoft.com/office/powerpoint/2010/main" val="3037332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dirty="0"/>
              <a:t>What is a requirement for a step to have error checking?</a:t>
            </a:r>
          </a:p>
          <a:p>
            <a:pPr lvl="1"/>
            <a:r>
              <a:rPr lang="en-US" dirty="0"/>
              <a:t>At least one element checked as required</a:t>
            </a:r>
          </a:p>
          <a:p>
            <a:endParaRPr lang="en-US" b="1" dirty="0"/>
          </a:p>
          <a:p>
            <a:pPr marL="0" indent="0">
              <a:buNone/>
            </a:pPr>
            <a:r>
              <a:rPr lang="en-US" b="1" dirty="0"/>
              <a:t>What is a “Sad path”? In this exercise, how did you simulate one?</a:t>
            </a:r>
          </a:p>
          <a:p>
            <a:pPr lvl="1"/>
            <a:r>
              <a:rPr lang="en-US" dirty="0"/>
              <a:t>A "Sad path" is a path where something is wrong in the process. In this case, it can be simulated by deactivating the Integration Procedure Action.</a:t>
            </a:r>
          </a:p>
          <a:p>
            <a:pPr fontAlgn="base"/>
            <a:endParaRPr lang="en-US" b="1" dirty="0"/>
          </a:p>
          <a:p>
            <a:pPr marL="0" indent="0" fontAlgn="base">
              <a:buNone/>
            </a:pPr>
            <a:r>
              <a:rPr lang="en-US" b="1" dirty="0"/>
              <a:t>What options are there for creating complex logical conditions in an OmniScript?</a:t>
            </a:r>
          </a:p>
          <a:p>
            <a:pPr lvl="1" fontAlgn="base"/>
            <a:r>
              <a:rPr lang="en-US" dirty="0"/>
              <a:t>Use multiple Conditions for each element. You must build them several times and take a performance hit. </a:t>
            </a:r>
          </a:p>
          <a:p>
            <a:pPr lvl="1" fontAlgn="base"/>
            <a:r>
              <a:rPr lang="en-US" dirty="0"/>
              <a:t>Use an equation to evaluate the logic once and then use that element for Conditions. This minimizes conditions. </a:t>
            </a:r>
          </a:p>
          <a:p>
            <a:endParaRPr lang="en-IN" dirty="0"/>
          </a:p>
        </p:txBody>
      </p:sp>
      <p:sp>
        <p:nvSpPr>
          <p:cNvPr id="3" name="Title 2"/>
          <p:cNvSpPr>
            <a:spLocks noGrp="1"/>
          </p:cNvSpPr>
          <p:nvPr>
            <p:ph type="title"/>
          </p:nvPr>
        </p:nvSpPr>
        <p:spPr/>
        <p:txBody>
          <a:bodyPr>
            <a:normAutofit/>
          </a:bodyPr>
          <a:lstStyle/>
          <a:p>
            <a:r>
              <a:rPr lang="en-US" b="1" dirty="0"/>
              <a:t>VPE 4-7 Review Questions</a:t>
            </a:r>
            <a:endParaRPr lang="en-IN" dirty="0"/>
          </a:p>
        </p:txBody>
      </p:sp>
    </p:spTree>
    <p:extLst>
      <p:ext uri="{BB962C8B-B14F-4D97-AF65-F5344CB8AC3E}">
        <p14:creationId xmlns:p14="http://schemas.microsoft.com/office/powerpoint/2010/main" val="2177021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What are advantages and disadvantages for each?</a:t>
            </a:r>
          </a:p>
          <a:p>
            <a:pPr lvl="1" fontAlgn="base"/>
            <a:r>
              <a:rPr lang="en-US" dirty="0"/>
              <a:t>Use multiple Conditions for each element. You must build them several times and take a performance hit. This is good if you only have to evaluate the complex logic once.</a:t>
            </a:r>
          </a:p>
          <a:p>
            <a:pPr lvl="1" fontAlgn="base"/>
            <a:r>
              <a:rPr lang="en-US" dirty="0"/>
              <a:t>Use an equation to evaluate the logic once and then use that element for Conditions. This minimizes conditions. It is good if the same logic needs to be evaluated many times.</a:t>
            </a:r>
          </a:p>
          <a:p>
            <a:endParaRPr lang="en-US" b="1" dirty="0"/>
          </a:p>
          <a:p>
            <a:pPr marL="0" indent="0">
              <a:buNone/>
            </a:pPr>
            <a:r>
              <a:rPr lang="en-US" b="1" dirty="0"/>
              <a:t>What settings are required for a Set Errors Element?</a:t>
            </a:r>
          </a:p>
          <a:p>
            <a:pPr lvl="1" fontAlgn="base"/>
            <a:r>
              <a:rPr lang="en-US" dirty="0"/>
              <a:t>Conditional View</a:t>
            </a:r>
          </a:p>
          <a:p>
            <a:pPr lvl="1" fontAlgn="base"/>
            <a:r>
              <a:rPr lang="en-US" dirty="0"/>
              <a:t>Element Error Map</a:t>
            </a:r>
          </a:p>
          <a:p>
            <a:pPr lvl="1" fontAlgn="base"/>
            <a:r>
              <a:rPr lang="en-US" dirty="0"/>
              <a:t>Instructional text to the Value field</a:t>
            </a:r>
          </a:p>
          <a:p>
            <a:endParaRPr lang="en-IN" dirty="0"/>
          </a:p>
        </p:txBody>
      </p:sp>
      <p:sp>
        <p:nvSpPr>
          <p:cNvPr id="3" name="Title 2"/>
          <p:cNvSpPr>
            <a:spLocks noGrp="1"/>
          </p:cNvSpPr>
          <p:nvPr>
            <p:ph type="title"/>
          </p:nvPr>
        </p:nvSpPr>
        <p:spPr/>
        <p:txBody>
          <a:bodyPr/>
          <a:lstStyle/>
          <a:p>
            <a:r>
              <a:rPr lang="en-US" b="1" dirty="0"/>
              <a:t>VPE 4-7 Review Questions</a:t>
            </a:r>
            <a:endParaRPr lang="en-IN" dirty="0"/>
          </a:p>
        </p:txBody>
      </p:sp>
    </p:spTree>
    <p:extLst>
      <p:ext uri="{BB962C8B-B14F-4D97-AF65-F5344CB8AC3E}">
        <p14:creationId xmlns:p14="http://schemas.microsoft.com/office/powerpoint/2010/main" val="74326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dirty="0"/>
              <a:t>FlexCards are the beginning and ending point for customer interactions. They display information and actions for a specific context at a glance. Additional detail is available throughout the use of Flyouts. </a:t>
            </a:r>
          </a:p>
          <a:p>
            <a:pPr fontAlgn="base"/>
            <a:endParaRPr lang="en-US" dirty="0"/>
          </a:p>
          <a:p>
            <a:pPr lvl="1" fontAlgn="base"/>
            <a:r>
              <a:rPr lang="en-US" dirty="0"/>
              <a:t>Agents view a set of FlexCards from an Industry Console, but it's possible to publish FlexCards on any device and any channel, such as a mobile device or a consumer portal. </a:t>
            </a:r>
          </a:p>
          <a:p>
            <a:pPr lvl="1" fontAlgn="base"/>
            <a:endParaRPr lang="en-US" dirty="0"/>
          </a:p>
          <a:p>
            <a:pPr lvl="1" fontAlgn="base"/>
            <a:r>
              <a:rPr lang="en-US" dirty="0"/>
              <a:t>FlexCards can interact with any data source. </a:t>
            </a:r>
          </a:p>
          <a:p>
            <a:pPr lvl="1" fontAlgn="base"/>
            <a:endParaRPr lang="en-US" dirty="0"/>
          </a:p>
          <a:p>
            <a:pPr lvl="1" fontAlgn="base"/>
            <a:r>
              <a:rPr lang="en-US" dirty="0"/>
              <a:t>Users launch OmniScripts from FlexCards when they want to complete a guided interaction.</a:t>
            </a:r>
          </a:p>
          <a:p>
            <a:endParaRPr lang="en-IN" dirty="0"/>
          </a:p>
        </p:txBody>
      </p:sp>
      <p:sp>
        <p:nvSpPr>
          <p:cNvPr id="3" name="Title 2"/>
          <p:cNvSpPr>
            <a:spLocks noGrp="1"/>
          </p:cNvSpPr>
          <p:nvPr>
            <p:ph type="title"/>
          </p:nvPr>
        </p:nvSpPr>
        <p:spPr/>
        <p:txBody>
          <a:bodyPr>
            <a:normAutofit fontScale="90000"/>
          </a:bodyPr>
          <a:lstStyle/>
          <a:p>
            <a:r>
              <a:rPr lang="en-IN" b="1" dirty="0"/>
              <a:t>Digital Experience Components</a:t>
            </a:r>
            <a:br>
              <a:rPr lang="en-IN" b="1" dirty="0"/>
            </a:br>
            <a:r>
              <a:rPr lang="en-IN" b="1" dirty="0"/>
              <a:t>FlexCards</a:t>
            </a:r>
            <a:endParaRPr lang="en-IN" dirty="0"/>
          </a:p>
        </p:txBody>
      </p:sp>
    </p:spTree>
    <p:extLst>
      <p:ext uri="{BB962C8B-B14F-4D97-AF65-F5344CB8AC3E}">
        <p14:creationId xmlns:p14="http://schemas.microsoft.com/office/powerpoint/2010/main" val="1237228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fontAlgn="base">
              <a:buNone/>
            </a:pPr>
            <a:r>
              <a:rPr lang="en-US" b="1" dirty="0"/>
              <a:t>The Text Block elements allow you to present a rich-text formatted HTML code block in your OmniScripts. You can expand the editing workspace using the bottom-right down-arrow icon.</a:t>
            </a:r>
            <a:endParaRPr lang="en-US" dirty="0"/>
          </a:p>
          <a:p>
            <a:pPr lvl="1" fontAlgn="base"/>
            <a:r>
              <a:rPr lang="en-US" b="1" dirty="0"/>
              <a:t>Text can be formatted with different styles or sizes within the block</a:t>
            </a:r>
            <a:endParaRPr lang="en-US" dirty="0"/>
          </a:p>
          <a:p>
            <a:pPr lvl="1" fontAlgn="base"/>
            <a:r>
              <a:rPr lang="en-US" b="1" dirty="0"/>
              <a:t>There can be links or images in the block</a:t>
            </a:r>
            <a:endParaRPr lang="en-US" dirty="0"/>
          </a:p>
          <a:p>
            <a:pPr lvl="1" fontAlgn="base"/>
            <a:r>
              <a:rPr lang="en-US" b="1" dirty="0"/>
              <a:t>Use tables to arrange the text neatly</a:t>
            </a:r>
            <a:endParaRPr lang="en-US" dirty="0"/>
          </a:p>
          <a:p>
            <a:pPr lvl="1" fontAlgn="base"/>
            <a:r>
              <a:rPr lang="en-US" b="1" dirty="0"/>
              <a:t>Text Blocks support merge codes for data</a:t>
            </a:r>
            <a:endParaRPr lang="en-US" dirty="0"/>
          </a:p>
          <a:p>
            <a:endParaRPr lang="en-IN" dirty="0"/>
          </a:p>
        </p:txBody>
      </p:sp>
      <p:sp>
        <p:nvSpPr>
          <p:cNvPr id="3" name="Title 2"/>
          <p:cNvSpPr>
            <a:spLocks noGrp="1"/>
          </p:cNvSpPr>
          <p:nvPr>
            <p:ph type="title"/>
          </p:nvPr>
        </p:nvSpPr>
        <p:spPr/>
        <p:txBody>
          <a:bodyPr>
            <a:normAutofit fontScale="90000"/>
          </a:bodyPr>
          <a:lstStyle/>
          <a:p>
            <a:r>
              <a:rPr lang="en-US" b="1" dirty="0"/>
              <a:t>Text Blocks Allow for Rich-Text Displays</a:t>
            </a:r>
            <a:endParaRPr lang="en-IN" dirty="0"/>
          </a:p>
        </p:txBody>
      </p:sp>
    </p:spTree>
    <p:extLst>
      <p:ext uri="{BB962C8B-B14F-4D97-AF65-F5344CB8AC3E}">
        <p14:creationId xmlns:p14="http://schemas.microsoft.com/office/powerpoint/2010/main" val="25245933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dirty="0"/>
              <a:t>What are examples of external data that a service agent could find useful?</a:t>
            </a:r>
          </a:p>
          <a:p>
            <a:pPr lvl="1" fontAlgn="base"/>
            <a:r>
              <a:rPr lang="en-US" dirty="0"/>
              <a:t>Billing data from an onsite database</a:t>
            </a:r>
          </a:p>
          <a:p>
            <a:pPr lvl="1" fontAlgn="base"/>
            <a:r>
              <a:rPr lang="en-US" dirty="0"/>
              <a:t>Weather data</a:t>
            </a:r>
          </a:p>
          <a:p>
            <a:pPr lvl="1" fontAlgn="base"/>
            <a:r>
              <a:rPr lang="en-US" dirty="0"/>
              <a:t>Order tracking information from an order management system</a:t>
            </a:r>
          </a:p>
          <a:p>
            <a:pPr lvl="1" fontAlgn="base"/>
            <a:r>
              <a:rPr lang="en-US" dirty="0"/>
              <a:t>Mapping or other geolocation information</a:t>
            </a:r>
          </a:p>
          <a:p>
            <a:endParaRPr lang="en-US" b="1" dirty="0"/>
          </a:p>
          <a:p>
            <a:pPr marL="0" indent="0">
              <a:buNone/>
            </a:pPr>
            <a:r>
              <a:rPr lang="en-US" b="1" dirty="0"/>
              <a:t>What is the merge field syntax for JSON sub nodes in OmniScripts?</a:t>
            </a:r>
          </a:p>
          <a:p>
            <a:pPr lvl="1"/>
            <a:r>
              <a:rPr lang="en-US" dirty="0"/>
              <a:t>%node|1:array%</a:t>
            </a:r>
          </a:p>
          <a:p>
            <a:endParaRPr lang="en-US" b="1" dirty="0"/>
          </a:p>
          <a:p>
            <a:pPr marL="0" indent="0">
              <a:buNone/>
            </a:pPr>
            <a:r>
              <a:rPr lang="en-US" b="1" dirty="0"/>
              <a:t>Which OmniScript element is basically a rich-text formatted HTML code block?</a:t>
            </a:r>
          </a:p>
          <a:p>
            <a:pPr lvl="1"/>
            <a:r>
              <a:rPr lang="en-US" dirty="0"/>
              <a:t>A Text Block</a:t>
            </a:r>
            <a:endParaRPr lang="en-IN" dirty="0"/>
          </a:p>
        </p:txBody>
      </p:sp>
      <p:sp>
        <p:nvSpPr>
          <p:cNvPr id="3" name="Title 2"/>
          <p:cNvSpPr>
            <a:spLocks noGrp="1"/>
          </p:cNvSpPr>
          <p:nvPr>
            <p:ph type="title"/>
          </p:nvPr>
        </p:nvSpPr>
        <p:spPr/>
        <p:txBody>
          <a:bodyPr>
            <a:normAutofit/>
          </a:bodyPr>
          <a:lstStyle/>
          <a:p>
            <a:r>
              <a:rPr lang="en-US" b="1" dirty="0"/>
              <a:t>VPE 4-8 Review Questions</a:t>
            </a:r>
            <a:endParaRPr lang="en-IN" dirty="0"/>
          </a:p>
        </p:txBody>
      </p:sp>
    </p:spTree>
    <p:extLst>
      <p:ext uri="{BB962C8B-B14F-4D97-AF65-F5344CB8AC3E}">
        <p14:creationId xmlns:p14="http://schemas.microsoft.com/office/powerpoint/2010/main" val="3484547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four color choices for banner background color: blue, green, yellow, and red. Red is only available for the </a:t>
            </a:r>
            <a:r>
              <a:rPr lang="en-US" i="1" dirty="0"/>
              <a:t>false</a:t>
            </a:r>
            <a:r>
              <a:rPr lang="en-US" dirty="0"/>
              <a:t> condition.</a:t>
            </a:r>
          </a:p>
          <a:p>
            <a:endParaRPr lang="en-IN" dirty="0"/>
          </a:p>
        </p:txBody>
      </p:sp>
      <p:sp>
        <p:nvSpPr>
          <p:cNvPr id="3" name="Title 2"/>
          <p:cNvSpPr>
            <a:spLocks noGrp="1"/>
          </p:cNvSpPr>
          <p:nvPr>
            <p:ph type="title"/>
          </p:nvPr>
        </p:nvSpPr>
        <p:spPr/>
        <p:txBody>
          <a:bodyPr>
            <a:normAutofit fontScale="90000"/>
          </a:bodyPr>
          <a:lstStyle/>
          <a:p>
            <a:r>
              <a:rPr lang="en-US" b="1" dirty="0"/>
              <a:t>Specifying the Message Shown on the Banner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02029226"/>
              </p:ext>
            </p:extLst>
          </p:nvPr>
        </p:nvGraphicFramePr>
        <p:xfrm>
          <a:off x="395538" y="3933056"/>
          <a:ext cx="8496943" cy="2377440"/>
        </p:xfrm>
        <a:graphic>
          <a:graphicData uri="http://schemas.openxmlformats.org/drawingml/2006/table">
            <a:tbl>
              <a:tblPr/>
              <a:tblGrid>
                <a:gridCol w="1702484">
                  <a:extLst>
                    <a:ext uri="{9D8B030D-6E8A-4147-A177-3AD203B41FA5}">
                      <a16:colId xmlns:a16="http://schemas.microsoft.com/office/drawing/2014/main" val="20000"/>
                    </a:ext>
                  </a:extLst>
                </a:gridCol>
                <a:gridCol w="1702484">
                  <a:extLst>
                    <a:ext uri="{9D8B030D-6E8A-4147-A177-3AD203B41FA5}">
                      <a16:colId xmlns:a16="http://schemas.microsoft.com/office/drawing/2014/main" val="20001"/>
                    </a:ext>
                  </a:extLst>
                </a:gridCol>
                <a:gridCol w="1702484">
                  <a:extLst>
                    <a:ext uri="{9D8B030D-6E8A-4147-A177-3AD203B41FA5}">
                      <a16:colId xmlns:a16="http://schemas.microsoft.com/office/drawing/2014/main" val="20002"/>
                    </a:ext>
                  </a:extLst>
                </a:gridCol>
                <a:gridCol w="3389491">
                  <a:extLst>
                    <a:ext uri="{9D8B030D-6E8A-4147-A177-3AD203B41FA5}">
                      <a16:colId xmlns:a16="http://schemas.microsoft.com/office/drawing/2014/main" val="20003"/>
                    </a:ext>
                  </a:extLst>
                </a:gridCol>
              </a:tblGrid>
              <a:tr h="136024">
                <a:tc>
                  <a:txBody>
                    <a:bodyPr/>
                    <a:lstStyle/>
                    <a:p>
                      <a:pPr fontAlgn="ctr"/>
                      <a:r>
                        <a:rPr lang="en-IN" b="1" dirty="0">
                          <a:effectLst/>
                          <a:latin typeface="Proxima Nova Light"/>
                        </a:rPr>
                        <a:t>Message Type</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6E6E6"/>
                    </a:solidFill>
                  </a:tcPr>
                </a:tc>
                <a:tc>
                  <a:txBody>
                    <a:bodyPr/>
                    <a:lstStyle/>
                    <a:p>
                      <a:pPr fontAlgn="ctr"/>
                      <a:r>
                        <a:rPr lang="en-IN" b="1">
                          <a:effectLst/>
                          <a:latin typeface="Proxima Nova Light"/>
                        </a:rPr>
                        <a:t>Description</a:t>
                      </a:r>
                      <a:br>
                        <a:rPr lang="en-IN" b="1">
                          <a:effectLst/>
                          <a:latin typeface="Proxima Nova Light"/>
                        </a:rPr>
                      </a:br>
                      <a:endParaRPr lang="en-IN" b="1">
                        <a:effectLst/>
                        <a:latin typeface="Proxima Nova Light"/>
                      </a:endParaRP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6E6E6"/>
                    </a:solidFill>
                  </a:tcPr>
                </a:tc>
                <a:tc>
                  <a:txBody>
                    <a:bodyPr/>
                    <a:lstStyle/>
                    <a:p>
                      <a:pPr fontAlgn="ctr"/>
                      <a:r>
                        <a:rPr lang="en-IN" b="1" dirty="0">
                          <a:effectLst/>
                          <a:latin typeface="Proxima Nova Light"/>
                        </a:rPr>
                        <a:t>True</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6E6E6"/>
                    </a:solidFill>
                  </a:tcPr>
                </a:tc>
                <a:tc>
                  <a:txBody>
                    <a:bodyPr/>
                    <a:lstStyle/>
                    <a:p>
                      <a:pPr fontAlgn="ctr"/>
                      <a:r>
                        <a:rPr lang="en-IN" b="1">
                          <a:effectLst/>
                          <a:latin typeface="Proxima Nova Light"/>
                        </a:rPr>
                        <a:t>False</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fontAlgn="ctr"/>
                      <a:r>
                        <a:rPr lang="en-IN" dirty="0">
                          <a:effectLst/>
                          <a:latin typeface="Proxima Nova Light"/>
                        </a:rPr>
                        <a:t>Comment</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IN">
                          <a:effectLst/>
                          <a:latin typeface="Proxima Nova Light"/>
                        </a:rPr>
                        <a:t>Blue banner</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a:effectLst/>
                          <a:latin typeface="Proxima Nova Light"/>
                        </a:rPr>
                        <a:t>x</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a:effectLst/>
                          <a:latin typeface="Proxima Nova Light"/>
                        </a:rPr>
                        <a:t>x</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ctr"/>
                      <a:r>
                        <a:rPr lang="en-IN" dirty="0">
                          <a:effectLst/>
                          <a:latin typeface="Proxima Nova Light"/>
                        </a:rPr>
                        <a:t>Success</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IN">
                          <a:effectLst/>
                          <a:latin typeface="Proxima Nova Light"/>
                        </a:rPr>
                        <a:t>Green banner</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a:effectLst/>
                          <a:latin typeface="Proxima Nova Light"/>
                        </a:rPr>
                        <a:t>x</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a:effectLst/>
                          <a:latin typeface="Proxima Nova Light"/>
                        </a:rPr>
                        <a:t>x</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ctr"/>
                      <a:r>
                        <a:rPr lang="en-IN" dirty="0">
                          <a:effectLst/>
                          <a:latin typeface="Proxima Nova Light"/>
                        </a:rPr>
                        <a:t>Warning</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IN">
                          <a:effectLst/>
                          <a:latin typeface="Proxima Nova Light"/>
                        </a:rPr>
                        <a:t>Yellow banner</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a:effectLst/>
                          <a:latin typeface="Proxima Nova Light"/>
                        </a:rPr>
                        <a:t>x</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dirty="0">
                          <a:effectLst/>
                          <a:latin typeface="Proxima Nova Light"/>
                        </a:rPr>
                        <a:t>x</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ctr"/>
                      <a:r>
                        <a:rPr lang="en-IN">
                          <a:effectLst/>
                          <a:latin typeface="Proxima Nova Light"/>
                        </a:rPr>
                        <a:t>Requirement</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IN">
                          <a:effectLst/>
                          <a:latin typeface="Proxima Nova Light"/>
                        </a:rPr>
                        <a:t>Red banner</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br>
                        <a:rPr lang="en-IN">
                          <a:effectLst/>
                          <a:latin typeface="Proxima Nova Light"/>
                        </a:rPr>
                      </a:br>
                      <a:endParaRPr lang="en-IN">
                        <a:effectLst/>
                        <a:latin typeface="Proxima Nova Light"/>
                      </a:endParaRP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dirty="0">
                          <a:effectLst/>
                          <a:latin typeface="Proxima Nova Light"/>
                        </a:rPr>
                        <a:t>x </a:t>
                      </a: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0635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b="1" dirty="0"/>
              <a:t>Which OmniScript element do you use to add a warning banner?</a:t>
            </a:r>
          </a:p>
          <a:p>
            <a:pPr lvl="1"/>
            <a:r>
              <a:rPr lang="en-IN" dirty="0"/>
              <a:t>Messaging Element</a:t>
            </a:r>
          </a:p>
          <a:p>
            <a:endParaRPr lang="en-US" b="1" dirty="0"/>
          </a:p>
          <a:p>
            <a:pPr marL="0" indent="0">
              <a:buNone/>
            </a:pPr>
            <a:r>
              <a:rPr lang="en-US" b="1" dirty="0"/>
              <a:t>Which types/colors of notification banner are available for the OmniScript?</a:t>
            </a:r>
          </a:p>
          <a:p>
            <a:pPr lvl="1"/>
            <a:r>
              <a:rPr lang="en-US" dirty="0"/>
              <a:t>Blue, green, yellow, and red</a:t>
            </a:r>
          </a:p>
          <a:p>
            <a:endParaRPr lang="en-US" b="1" dirty="0"/>
          </a:p>
          <a:p>
            <a:pPr marL="0" indent="0">
              <a:buNone/>
            </a:pPr>
            <a:r>
              <a:rPr lang="en-US" b="1" dirty="0"/>
              <a:t>What is special about the Requirement message type? Why do you need to be careful when using it?</a:t>
            </a:r>
          </a:p>
          <a:p>
            <a:pPr lvl="1"/>
            <a:r>
              <a:rPr lang="en-US" dirty="0"/>
              <a:t>It makes the element required and enforces error checking</a:t>
            </a:r>
            <a:endParaRPr lang="en-IN" dirty="0"/>
          </a:p>
        </p:txBody>
      </p:sp>
      <p:sp>
        <p:nvSpPr>
          <p:cNvPr id="3" name="Title 2"/>
          <p:cNvSpPr>
            <a:spLocks noGrp="1"/>
          </p:cNvSpPr>
          <p:nvPr>
            <p:ph type="title"/>
          </p:nvPr>
        </p:nvSpPr>
        <p:spPr/>
        <p:txBody>
          <a:bodyPr>
            <a:normAutofit/>
          </a:bodyPr>
          <a:lstStyle/>
          <a:p>
            <a:r>
              <a:rPr lang="en-IN" b="1" dirty="0"/>
              <a:t>VPE 4-10 Review Questions</a:t>
            </a:r>
            <a:endParaRPr lang="en-IN" dirty="0"/>
          </a:p>
        </p:txBody>
      </p:sp>
    </p:spTree>
    <p:extLst>
      <p:ext uri="{BB962C8B-B14F-4D97-AF65-F5344CB8AC3E}">
        <p14:creationId xmlns:p14="http://schemas.microsoft.com/office/powerpoint/2010/main" val="435480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Vlocity Actions produce dynamically constructed URLs that can launch:</a:t>
            </a:r>
          </a:p>
          <a:p>
            <a:pPr lvl="1" fontAlgn="base"/>
            <a:r>
              <a:rPr lang="en-US" dirty="0"/>
              <a:t>OmniScripts</a:t>
            </a:r>
          </a:p>
          <a:p>
            <a:pPr lvl="1" fontAlgn="base"/>
            <a:r>
              <a:rPr lang="en-US" dirty="0" err="1"/>
              <a:t>FlexCards</a:t>
            </a:r>
            <a:r>
              <a:rPr lang="en-US" dirty="0"/>
              <a:t> components</a:t>
            </a:r>
          </a:p>
          <a:p>
            <a:pPr lvl="1" fontAlgn="base"/>
            <a:r>
              <a:rPr lang="en-US" dirty="0"/>
              <a:t>Other web pages or external applications</a:t>
            </a:r>
          </a:p>
          <a:p>
            <a:pPr fontAlgn="base"/>
            <a:endParaRPr lang="en-US" dirty="0"/>
          </a:p>
          <a:p>
            <a:pPr marL="0" indent="0" fontAlgn="base">
              <a:buNone/>
            </a:pPr>
            <a:r>
              <a:rPr lang="en-US" dirty="0"/>
              <a:t>They enable you to turn context into Action.</a:t>
            </a:r>
          </a:p>
          <a:p>
            <a:endParaRPr lang="en-IN" dirty="0"/>
          </a:p>
        </p:txBody>
      </p:sp>
      <p:sp>
        <p:nvSpPr>
          <p:cNvPr id="3" name="Title 2"/>
          <p:cNvSpPr>
            <a:spLocks noGrp="1"/>
          </p:cNvSpPr>
          <p:nvPr>
            <p:ph type="title"/>
          </p:nvPr>
        </p:nvSpPr>
        <p:spPr/>
        <p:txBody>
          <a:bodyPr/>
          <a:lstStyle/>
          <a:p>
            <a:r>
              <a:rPr lang="en-IN" b="1" dirty="0"/>
              <a:t>Following the Data</a:t>
            </a:r>
            <a:endParaRPr lang="en-IN" dirty="0"/>
          </a:p>
        </p:txBody>
      </p:sp>
    </p:spTree>
    <p:extLst>
      <p:ext uri="{BB962C8B-B14F-4D97-AF65-F5344CB8AC3E}">
        <p14:creationId xmlns:p14="http://schemas.microsoft.com/office/powerpoint/2010/main" val="38826250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844824"/>
            <a:ext cx="8568951" cy="4281339"/>
          </a:xfrm>
        </p:spPr>
        <p:txBody>
          <a:bodyPr>
            <a:noAutofit/>
          </a:bodyPr>
          <a:lstStyle/>
          <a:p>
            <a:pPr marL="0" indent="0">
              <a:buNone/>
            </a:pPr>
            <a:endParaRPr lang="en-IN" sz="900" b="1" dirty="0"/>
          </a:p>
          <a:p>
            <a:pPr marL="0" indent="0">
              <a:buNone/>
            </a:pPr>
            <a:r>
              <a:rPr lang="en-US" sz="900" dirty="0"/>
              <a:t>Applicable Type </a:t>
            </a:r>
          </a:p>
          <a:p>
            <a:pPr lvl="1"/>
            <a:r>
              <a:rPr lang="en-US" sz="800" dirty="0"/>
              <a:t>The Objects the Action can be used with. (Best practice is to not use All because it slows down processing.)</a:t>
            </a:r>
          </a:p>
          <a:p>
            <a:endParaRPr lang="en-US" sz="900" dirty="0"/>
          </a:p>
          <a:p>
            <a:pPr marL="0" indent="0">
              <a:buNone/>
            </a:pPr>
            <a:r>
              <a:rPr lang="en-US" sz="900" dirty="0"/>
              <a:t>Applicable User Profile</a:t>
            </a:r>
          </a:p>
          <a:p>
            <a:pPr lvl="1"/>
            <a:r>
              <a:rPr lang="en-US" sz="800" dirty="0"/>
              <a:t>Which Salesforce User Profiles can see/use the Action.</a:t>
            </a:r>
          </a:p>
          <a:p>
            <a:endParaRPr lang="en-US" sz="900" dirty="0"/>
          </a:p>
          <a:p>
            <a:pPr marL="0" indent="0">
              <a:buNone/>
            </a:pPr>
            <a:r>
              <a:rPr lang="en-US" sz="900" dirty="0"/>
              <a:t>Active </a:t>
            </a:r>
          </a:p>
          <a:p>
            <a:pPr lvl="1"/>
            <a:r>
              <a:rPr lang="en-US" sz="800" dirty="0"/>
              <a:t>Like OmniScripts, Card Layouts, or Integration Procedures, you cannot deploy an Action if it is not active.</a:t>
            </a:r>
          </a:p>
          <a:p>
            <a:endParaRPr lang="en-US" sz="900" dirty="0"/>
          </a:p>
          <a:p>
            <a:pPr marL="0" indent="0">
              <a:buNone/>
            </a:pPr>
            <a:r>
              <a:rPr lang="en-US" sz="900" dirty="0"/>
              <a:t>Display On </a:t>
            </a:r>
          </a:p>
          <a:p>
            <a:pPr lvl="1"/>
            <a:r>
              <a:rPr lang="en-US" sz="800" dirty="0"/>
              <a:t>Whether you can see the Action on Mobile, Web, or both.</a:t>
            </a:r>
          </a:p>
          <a:p>
            <a:endParaRPr lang="en-US" sz="900" dirty="0"/>
          </a:p>
          <a:p>
            <a:pPr marL="0" indent="0">
              <a:buNone/>
            </a:pPr>
            <a:r>
              <a:rPr lang="en-US" sz="900" dirty="0"/>
              <a:t>Target URL </a:t>
            </a:r>
          </a:p>
          <a:p>
            <a:pPr lvl="1"/>
            <a:r>
              <a:rPr lang="en-US" sz="800" dirty="0"/>
              <a:t>URL that the action launches, in our case an OmniScript.</a:t>
            </a:r>
          </a:p>
          <a:p>
            <a:endParaRPr lang="en-US" sz="900" dirty="0"/>
          </a:p>
          <a:p>
            <a:pPr marL="0" indent="0">
              <a:buNone/>
            </a:pPr>
            <a:r>
              <a:rPr lang="en-US" sz="900" dirty="0"/>
              <a:t>URL Parameter </a:t>
            </a:r>
          </a:p>
          <a:p>
            <a:pPr lvl="1"/>
            <a:r>
              <a:rPr lang="en-US" sz="800" dirty="0"/>
              <a:t>The field or fields that are be passed to the URL from the </a:t>
            </a:r>
            <a:r>
              <a:rPr lang="en-US" sz="800" dirty="0" err="1"/>
              <a:t>sObject</a:t>
            </a:r>
            <a:r>
              <a:rPr lang="en-US" sz="800" dirty="0"/>
              <a:t> named in the Salesforce Object Type. Usually this is Id, but it could be any field from the </a:t>
            </a:r>
            <a:r>
              <a:rPr lang="en-US" sz="800" dirty="0" err="1"/>
              <a:t>sObject</a:t>
            </a:r>
            <a:r>
              <a:rPr lang="en-US" sz="800" dirty="0"/>
              <a:t>.</a:t>
            </a:r>
          </a:p>
          <a:p>
            <a:endParaRPr lang="en-US" sz="900" dirty="0"/>
          </a:p>
          <a:p>
            <a:pPr marL="0" indent="0">
              <a:buNone/>
            </a:pPr>
            <a:r>
              <a:rPr lang="en-US" sz="900" dirty="0"/>
              <a:t>Open URL in </a:t>
            </a:r>
          </a:p>
          <a:p>
            <a:pPr lvl="1"/>
            <a:r>
              <a:rPr lang="en-US" sz="800" dirty="0"/>
              <a:t>Where the OmniScript opens. In a new tab / window or the same </a:t>
            </a:r>
            <a:r>
              <a:rPr lang="en-IN" sz="800" dirty="0"/>
              <a:t>one.</a:t>
            </a:r>
          </a:p>
          <a:p>
            <a:endParaRPr lang="en-US" sz="900" dirty="0"/>
          </a:p>
          <a:p>
            <a:pPr marL="0" indent="0">
              <a:buNone/>
            </a:pPr>
            <a:r>
              <a:rPr lang="en-US" sz="900" dirty="0"/>
              <a:t>Vlocity Icon </a:t>
            </a:r>
          </a:p>
          <a:p>
            <a:pPr lvl="1"/>
            <a:r>
              <a:rPr lang="en-US" sz="800" dirty="0"/>
              <a:t>Indicates which icon is visible on a Card. You can view the full list of icons in the Edit modal below the details section. These are only visible in Angular Cards.</a:t>
            </a:r>
          </a:p>
          <a:p>
            <a:endParaRPr lang="en-US" sz="900" dirty="0"/>
          </a:p>
          <a:p>
            <a:pPr marL="0" indent="0">
              <a:buNone/>
            </a:pPr>
            <a:r>
              <a:rPr lang="en-US" sz="900" dirty="0"/>
              <a:t>Link Type </a:t>
            </a:r>
          </a:p>
          <a:p>
            <a:pPr lvl="1"/>
            <a:r>
              <a:rPr lang="en-US" sz="800" dirty="0"/>
              <a:t>What type of Action are you creating? OmniScript, </a:t>
            </a:r>
            <a:r>
              <a:rPr lang="en-US" sz="800" dirty="0" err="1"/>
              <a:t>ConsoleCards</a:t>
            </a:r>
            <a:r>
              <a:rPr lang="en-US" sz="800" dirty="0"/>
              <a:t> (used by the Console), or Other</a:t>
            </a:r>
            <a:endParaRPr lang="en-IN" sz="800" dirty="0"/>
          </a:p>
        </p:txBody>
      </p:sp>
      <p:sp>
        <p:nvSpPr>
          <p:cNvPr id="3" name="Title 2"/>
          <p:cNvSpPr>
            <a:spLocks noGrp="1"/>
          </p:cNvSpPr>
          <p:nvPr>
            <p:ph type="title"/>
          </p:nvPr>
        </p:nvSpPr>
        <p:spPr/>
        <p:txBody>
          <a:bodyPr/>
          <a:lstStyle/>
          <a:p>
            <a:r>
              <a:rPr lang="en-IN" dirty="0"/>
              <a:t>Vlocity Action Fields</a:t>
            </a:r>
          </a:p>
        </p:txBody>
      </p:sp>
    </p:spTree>
    <p:extLst>
      <p:ext uri="{BB962C8B-B14F-4D97-AF65-F5344CB8AC3E}">
        <p14:creationId xmlns:p14="http://schemas.microsoft.com/office/powerpoint/2010/main" val="37704668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fontAlgn="base"/>
            <a:r>
              <a:rPr lang="en-US" dirty="0"/>
              <a:t>The </a:t>
            </a:r>
            <a:r>
              <a:rPr lang="en-US" b="1" dirty="0"/>
              <a:t>Vlocity Action Name</a:t>
            </a:r>
            <a:r>
              <a:rPr lang="en-US" dirty="0"/>
              <a:t> must be unique, but the </a:t>
            </a:r>
            <a:r>
              <a:rPr lang="en-US" b="1" dirty="0"/>
              <a:t>Display Label</a:t>
            </a:r>
            <a:r>
              <a:rPr lang="en-US" dirty="0"/>
              <a:t> does not have to be.</a:t>
            </a:r>
          </a:p>
          <a:p>
            <a:pPr fontAlgn="base"/>
            <a:endParaRPr lang="en-US" dirty="0"/>
          </a:p>
          <a:p>
            <a:pPr fontAlgn="base"/>
            <a:r>
              <a:rPr lang="en-US" dirty="0"/>
              <a:t>The</a:t>
            </a:r>
            <a:r>
              <a:rPr lang="en-US" b="1" dirty="0"/>
              <a:t> Applicable Type</a:t>
            </a:r>
            <a:r>
              <a:rPr lang="en-US" dirty="0"/>
              <a:t> specifies with which Objects the Action can be used with. Don’t select </a:t>
            </a:r>
            <a:r>
              <a:rPr lang="en-US" b="1" dirty="0"/>
              <a:t>All</a:t>
            </a:r>
            <a:r>
              <a:rPr lang="en-US" dirty="0"/>
              <a:t> for the Applicable Type, as it slows down processing.</a:t>
            </a:r>
          </a:p>
          <a:p>
            <a:pPr fontAlgn="base"/>
            <a:endParaRPr lang="en-US" dirty="0"/>
          </a:p>
          <a:p>
            <a:pPr fontAlgn="base"/>
            <a:r>
              <a:rPr lang="en-US" dirty="0"/>
              <a:t>The Action must be active to work, so make sure the </a:t>
            </a:r>
            <a:r>
              <a:rPr lang="en-US" b="1" dirty="0"/>
              <a:t>Active</a:t>
            </a:r>
            <a:r>
              <a:rPr lang="en-US" dirty="0"/>
              <a:t> option is check-marked.</a:t>
            </a:r>
          </a:p>
          <a:p>
            <a:pPr fontAlgn="base"/>
            <a:endParaRPr lang="en-US" dirty="0"/>
          </a:p>
          <a:p>
            <a:pPr fontAlgn="base"/>
            <a:r>
              <a:rPr lang="en-US" dirty="0"/>
              <a:t>The</a:t>
            </a:r>
            <a:r>
              <a:rPr lang="en-US" b="1" dirty="0"/>
              <a:t> Open URL in</a:t>
            </a:r>
            <a:r>
              <a:rPr lang="en-US" dirty="0"/>
              <a:t> field determines where the URL will open: select </a:t>
            </a:r>
            <a:r>
              <a:rPr lang="en-US" b="1" dirty="0"/>
              <a:t>New Tab / Window</a:t>
            </a:r>
            <a:r>
              <a:rPr lang="en-US" dirty="0"/>
              <a:t>.</a:t>
            </a:r>
          </a:p>
          <a:p>
            <a:pPr fontAlgn="base"/>
            <a:endParaRPr lang="en-US" b="1" dirty="0"/>
          </a:p>
          <a:p>
            <a:pPr fontAlgn="base"/>
            <a:r>
              <a:rPr lang="en-US" b="1" dirty="0"/>
              <a:t>Link Type</a:t>
            </a:r>
            <a:r>
              <a:rPr lang="en-US" dirty="0"/>
              <a:t> is what kind of Action it is, or what it's associated with. It must be OmniScript to launch the workflow.</a:t>
            </a:r>
          </a:p>
          <a:p>
            <a:pPr fontAlgn="base"/>
            <a:endParaRPr lang="en-US" b="1" dirty="0"/>
          </a:p>
          <a:p>
            <a:pPr fontAlgn="base"/>
            <a:r>
              <a:rPr lang="en-US" b="1" dirty="0"/>
              <a:t>URL Parameter</a:t>
            </a:r>
            <a:r>
              <a:rPr lang="en-US" dirty="0"/>
              <a:t> is the field or fields that are be passed to the URL from the </a:t>
            </a:r>
            <a:r>
              <a:rPr lang="en-US" dirty="0" err="1"/>
              <a:t>sObject</a:t>
            </a:r>
            <a:r>
              <a:rPr lang="en-US" dirty="0"/>
              <a:t> named in the Salesforce Object Type. Usually this is </a:t>
            </a:r>
            <a:r>
              <a:rPr lang="en-US" b="1" dirty="0"/>
              <a:t>Id</a:t>
            </a:r>
            <a:r>
              <a:rPr lang="en-US" dirty="0"/>
              <a:t>, as it is in this case, but can be any field from the </a:t>
            </a:r>
            <a:r>
              <a:rPr lang="en-US" dirty="0" err="1"/>
              <a:t>sObject</a:t>
            </a:r>
            <a:r>
              <a:rPr lang="en-US" dirty="0"/>
              <a:t>.</a:t>
            </a:r>
          </a:p>
          <a:p>
            <a:endParaRPr lang="en-IN" dirty="0"/>
          </a:p>
        </p:txBody>
      </p:sp>
      <p:sp>
        <p:nvSpPr>
          <p:cNvPr id="3" name="Title 2"/>
          <p:cNvSpPr>
            <a:spLocks noGrp="1"/>
          </p:cNvSpPr>
          <p:nvPr>
            <p:ph type="title"/>
          </p:nvPr>
        </p:nvSpPr>
        <p:spPr/>
        <p:txBody>
          <a:bodyPr/>
          <a:lstStyle/>
          <a:p>
            <a:r>
              <a:rPr lang="en-IN" b="1" dirty="0"/>
              <a:t>Vlocity Action Best Practices</a:t>
            </a:r>
            <a:endParaRPr lang="en-IN" dirty="0"/>
          </a:p>
        </p:txBody>
      </p:sp>
    </p:spTree>
    <p:extLst>
      <p:ext uri="{BB962C8B-B14F-4D97-AF65-F5344CB8AC3E}">
        <p14:creationId xmlns:p14="http://schemas.microsoft.com/office/powerpoint/2010/main" val="3669566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fontAlgn="base">
              <a:buNone/>
            </a:pPr>
            <a:r>
              <a:rPr lang="en-US" b="1" dirty="0"/>
              <a:t>What is a Vlocity Action? </a:t>
            </a:r>
            <a:r>
              <a:rPr lang="en-US" dirty="0"/>
              <a:t>A Vlocity Action is a configurable way to launch a URL including an OmniScript.</a:t>
            </a:r>
          </a:p>
          <a:p>
            <a:pPr marL="0" indent="0" fontAlgn="base">
              <a:buNone/>
            </a:pPr>
            <a:endParaRPr lang="en-US" dirty="0"/>
          </a:p>
          <a:p>
            <a:pPr marL="0" indent="0" fontAlgn="base">
              <a:buNone/>
            </a:pPr>
            <a:r>
              <a:rPr lang="en-US" b="1" dirty="0"/>
              <a:t>Can you deploy an Action if it is not active?</a:t>
            </a:r>
            <a:r>
              <a:rPr lang="en-US" dirty="0"/>
              <a:t> No. If an Action isn't active, it can't be deployed.</a:t>
            </a:r>
          </a:p>
          <a:p>
            <a:pPr marL="0" indent="0" fontAlgn="base">
              <a:buNone/>
            </a:pPr>
            <a:endParaRPr lang="en-US" dirty="0"/>
          </a:p>
          <a:p>
            <a:pPr marL="0" indent="0" fontAlgn="base">
              <a:buNone/>
            </a:pPr>
            <a:r>
              <a:rPr lang="en-US" b="1" dirty="0"/>
              <a:t>Why did you not use the full URL? </a:t>
            </a:r>
            <a:r>
              <a:rPr lang="en-US" dirty="0"/>
              <a:t>You didn't use the full URL so the action would work in a different org. The full URL would always try to launch in the custom My Domain.</a:t>
            </a:r>
          </a:p>
          <a:p>
            <a:endParaRPr lang="en-IN" dirty="0"/>
          </a:p>
        </p:txBody>
      </p:sp>
      <p:sp>
        <p:nvSpPr>
          <p:cNvPr id="3" name="Title 2"/>
          <p:cNvSpPr>
            <a:spLocks noGrp="1"/>
          </p:cNvSpPr>
          <p:nvPr>
            <p:ph type="title"/>
          </p:nvPr>
        </p:nvSpPr>
        <p:spPr/>
        <p:txBody>
          <a:bodyPr>
            <a:normAutofit/>
          </a:bodyPr>
          <a:lstStyle/>
          <a:p>
            <a:r>
              <a:rPr lang="en-IN" b="1" dirty="0"/>
              <a:t>Review Questions</a:t>
            </a:r>
            <a:endParaRPr lang="en-IN" dirty="0"/>
          </a:p>
        </p:txBody>
      </p:sp>
    </p:spTree>
    <p:extLst>
      <p:ext uri="{BB962C8B-B14F-4D97-AF65-F5344CB8AC3E}">
        <p14:creationId xmlns:p14="http://schemas.microsoft.com/office/powerpoint/2010/main" val="17039703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The Interaction Launcher is a Vlocity tool that:</a:t>
            </a:r>
          </a:p>
          <a:p>
            <a:pPr lvl="1" fontAlgn="base"/>
            <a:r>
              <a:rPr lang="en-US" dirty="0"/>
              <a:t>Searches for customers</a:t>
            </a:r>
          </a:p>
          <a:p>
            <a:pPr lvl="1" fontAlgn="base"/>
            <a:r>
              <a:rPr lang="en-US" dirty="0"/>
              <a:t>Verifies permissions for access to records</a:t>
            </a:r>
          </a:p>
          <a:p>
            <a:pPr lvl="1" fontAlgn="base"/>
            <a:r>
              <a:rPr lang="en-US" dirty="0"/>
              <a:t>Launches consoles that display the data and transactions that the customer has permissions to use</a:t>
            </a:r>
          </a:p>
          <a:p>
            <a:pPr lvl="1" fontAlgn="base"/>
            <a:r>
              <a:rPr lang="en-US" dirty="0"/>
              <a:t>Creates Customer Interaction records</a:t>
            </a:r>
          </a:p>
          <a:p>
            <a:endParaRPr lang="en-IN" dirty="0"/>
          </a:p>
        </p:txBody>
      </p:sp>
      <p:sp>
        <p:nvSpPr>
          <p:cNvPr id="3" name="Title 2"/>
          <p:cNvSpPr>
            <a:spLocks noGrp="1"/>
          </p:cNvSpPr>
          <p:nvPr>
            <p:ph type="title"/>
          </p:nvPr>
        </p:nvSpPr>
        <p:spPr/>
        <p:txBody>
          <a:bodyPr/>
          <a:lstStyle/>
          <a:p>
            <a:r>
              <a:rPr lang="en-IN" b="1" dirty="0"/>
              <a:t>Interaction Launcher</a:t>
            </a:r>
            <a:endParaRPr lang="en-IN" dirty="0"/>
          </a:p>
        </p:txBody>
      </p:sp>
    </p:spTree>
    <p:extLst>
      <p:ext uri="{BB962C8B-B14F-4D97-AF65-F5344CB8AC3E}">
        <p14:creationId xmlns:p14="http://schemas.microsoft.com/office/powerpoint/2010/main" val="3503643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fontAlgn="base">
              <a:buNone/>
            </a:pPr>
            <a:r>
              <a:rPr lang="en-US" dirty="0"/>
              <a:t>There are three types of Interaction Launchers:</a:t>
            </a:r>
          </a:p>
          <a:p>
            <a:pPr lvl="1" fontAlgn="base"/>
            <a:r>
              <a:rPr lang="en-US" dirty="0"/>
              <a:t>A </a:t>
            </a:r>
            <a:r>
              <a:rPr lang="en-US" b="1" dirty="0"/>
              <a:t>class-based</a:t>
            </a:r>
            <a:r>
              <a:rPr lang="en-US" dirty="0"/>
              <a:t> Interaction Launcher uses an Apex class to retrieve a search request and search response.</a:t>
            </a:r>
          </a:p>
          <a:p>
            <a:pPr lvl="1" fontAlgn="base"/>
            <a:r>
              <a:rPr lang="en-US" dirty="0"/>
              <a:t>An </a:t>
            </a:r>
            <a:r>
              <a:rPr lang="en-US" b="1" dirty="0"/>
              <a:t>object-based</a:t>
            </a:r>
            <a:r>
              <a:rPr lang="en-US" dirty="0"/>
              <a:t> Interaction Launcher uses the fields specified in the setup to query.</a:t>
            </a:r>
          </a:p>
          <a:p>
            <a:pPr lvl="1" fontAlgn="base"/>
            <a:r>
              <a:rPr lang="en-US" dirty="0"/>
              <a:t>An </a:t>
            </a:r>
            <a:r>
              <a:rPr lang="en-US" b="1" dirty="0"/>
              <a:t>OmniScript-based</a:t>
            </a:r>
            <a:r>
              <a:rPr lang="en-US" dirty="0"/>
              <a:t> Interaction Launcher uses an OmniScript to launch an interaction flow. This is the Interaction Launcher shown in the Caller Story video.</a:t>
            </a:r>
          </a:p>
          <a:p>
            <a:endParaRPr lang="en-IN" dirty="0"/>
          </a:p>
        </p:txBody>
      </p:sp>
      <p:sp>
        <p:nvSpPr>
          <p:cNvPr id="3" name="Title 2"/>
          <p:cNvSpPr>
            <a:spLocks noGrp="1"/>
          </p:cNvSpPr>
          <p:nvPr>
            <p:ph type="title"/>
          </p:nvPr>
        </p:nvSpPr>
        <p:spPr/>
        <p:txBody>
          <a:bodyPr/>
          <a:lstStyle/>
          <a:p>
            <a:r>
              <a:rPr lang="en-IN" b="1" dirty="0"/>
              <a:t>Interaction Launcher Types</a:t>
            </a:r>
            <a:endParaRPr lang="en-IN" dirty="0"/>
          </a:p>
        </p:txBody>
      </p:sp>
    </p:spTree>
    <p:extLst>
      <p:ext uri="{BB962C8B-B14F-4D97-AF65-F5344CB8AC3E}">
        <p14:creationId xmlns:p14="http://schemas.microsoft.com/office/powerpoint/2010/main" val="2189089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C610BEB-573D-4F2F-934A-21703C7BB272}"/>
</file>

<file path=customXml/itemProps2.xml><?xml version="1.0" encoding="utf-8"?>
<ds:datastoreItem xmlns:ds="http://schemas.openxmlformats.org/officeDocument/2006/customXml" ds:itemID="{55FAFD82-FE84-4F89-818C-AD2D0CA02959}"/>
</file>

<file path=customXml/itemProps3.xml><?xml version="1.0" encoding="utf-8"?>
<ds:datastoreItem xmlns:ds="http://schemas.openxmlformats.org/officeDocument/2006/customXml" ds:itemID="{3C64BE03-1E9F-443D-A94D-BD2334C7F114}"/>
</file>

<file path=docProps/app.xml><?xml version="1.0" encoding="utf-8"?>
<Properties xmlns="http://schemas.openxmlformats.org/officeDocument/2006/extended-properties" xmlns:vt="http://schemas.openxmlformats.org/officeDocument/2006/docPropsVTypes">
  <Template>Waveform</Template>
  <TotalTime>6919</TotalTime>
  <Words>13267</Words>
  <Application>Microsoft Office PowerPoint</Application>
  <PresentationFormat>On-screen Show (4:3)</PresentationFormat>
  <Paragraphs>1087</Paragraphs>
  <Slides>146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146</vt:i4>
      </vt:variant>
    </vt:vector>
  </HeadingPairs>
  <TitlesOfParts>
    <vt:vector size="151" baseType="lpstr">
      <vt:lpstr>Calibri</vt:lpstr>
      <vt:lpstr>Candara</vt:lpstr>
      <vt:lpstr>Proxima Nova Light</vt:lpstr>
      <vt:lpstr>Symbol</vt:lpstr>
      <vt:lpstr>Waveform</vt:lpstr>
      <vt:lpstr>Vlocity Platform Essentials </vt:lpstr>
      <vt:lpstr>VPE 1</vt:lpstr>
      <vt:lpstr>Data Model Enhancements and Extensions</vt:lpstr>
      <vt:lpstr>Digital Interaction Platform Layers: A Summary</vt:lpstr>
      <vt:lpstr>Industry Applications</vt:lpstr>
      <vt:lpstr>Digital Experience</vt:lpstr>
      <vt:lpstr>Service Management</vt:lpstr>
      <vt:lpstr>Developer Experience</vt:lpstr>
      <vt:lpstr>Digital Experience Components FlexCards</vt:lpstr>
      <vt:lpstr>Digital Experience Components Vlocity OmniScripts</vt:lpstr>
      <vt:lpstr>Digital Experience Components Vlocity Lightning Web Components</vt:lpstr>
      <vt:lpstr>Service Management Components DataRaptor</vt:lpstr>
      <vt:lpstr>Service Management Components Integration Procedures</vt:lpstr>
      <vt:lpstr>Service Management Components Vlocity Calculations</vt:lpstr>
      <vt:lpstr>Developer Experience Components Vlocity Build Tool (DevOps)</vt:lpstr>
      <vt:lpstr>Developer Experience Components Newport Design System (Front-End)</vt:lpstr>
      <vt:lpstr>Developer Experience Components IDX Workbench (DevOps)</vt:lpstr>
      <vt:lpstr>Developer Experience Components Installation Assistant (Upgrades)</vt:lpstr>
      <vt:lpstr>VPE 2</vt:lpstr>
      <vt:lpstr>A Few Key Terms...</vt:lpstr>
      <vt:lpstr>Web Component Benefits</vt:lpstr>
      <vt:lpstr>What do Vlocity Lightning Web Components Provide?</vt:lpstr>
      <vt:lpstr>Types of Vlocity Lightning Web Components</vt:lpstr>
      <vt:lpstr>VPE 3</vt:lpstr>
      <vt:lpstr>FlexCards in a Nutshell</vt:lpstr>
      <vt:lpstr>Key Capabilities of FlexCards</vt:lpstr>
      <vt:lpstr>Explore the FlexCard Designer</vt:lpstr>
      <vt:lpstr>Explore the FlexCard Designer</vt:lpstr>
      <vt:lpstr>Explore the FlexCard Designer</vt:lpstr>
      <vt:lpstr>Explore the FlexCard Designer</vt:lpstr>
      <vt:lpstr>Explore the FlexCard Designer</vt:lpstr>
      <vt:lpstr>Explore the FlexCard Designer</vt:lpstr>
      <vt:lpstr>Explore the FlexCard Designer</vt:lpstr>
      <vt:lpstr>Explore the FlexCard Designer</vt:lpstr>
      <vt:lpstr>Steps for creating a new FlexCard</vt:lpstr>
      <vt:lpstr>Additional FlexCard Setup Properties</vt:lpstr>
      <vt:lpstr>VPE 3-1 Review Questions</vt:lpstr>
      <vt:lpstr>VPE 3-1 Review Questions</vt:lpstr>
      <vt:lpstr>OmniScript Actions and Vlocity Actions</vt:lpstr>
      <vt:lpstr>Using the Style Panel</vt:lpstr>
      <vt:lpstr>VPE 3-2 Review Questions</vt:lpstr>
      <vt:lpstr>VPE 3-2 Review Questions</vt:lpstr>
      <vt:lpstr>Data Sources for Parent and Child FlexCards</vt:lpstr>
      <vt:lpstr>Data Sources for Parent and Child FlexCards</vt:lpstr>
      <vt:lpstr>Data Sources for Parent and Child FlexCards</vt:lpstr>
      <vt:lpstr>Collapsing Block Elements to Hide Content </vt:lpstr>
      <vt:lpstr>VPE 3-3 Review Questions</vt:lpstr>
      <vt:lpstr>VPE 3-3 Review Questions</vt:lpstr>
      <vt:lpstr>VPE 3-3 Review Questions</vt:lpstr>
      <vt:lpstr>VPE 3-4 Review Questions</vt:lpstr>
      <vt:lpstr>Displaying More Data with a Flyout</vt:lpstr>
      <vt:lpstr>The Datatable Element</vt:lpstr>
      <vt:lpstr>VPE 3-5 Review Questions</vt:lpstr>
      <vt:lpstr>VPE 3-5 Review Questions</vt:lpstr>
      <vt:lpstr>Versioning</vt:lpstr>
      <vt:lpstr>FlexCard States</vt:lpstr>
      <vt:lpstr>Publish Options for Activated FlexCards</vt:lpstr>
      <vt:lpstr>VPE 3-6 Review Questions</vt:lpstr>
      <vt:lpstr>VPE 3-6 Review Questions</vt:lpstr>
      <vt:lpstr>3-7 Review Questions</vt:lpstr>
      <vt:lpstr>VPE 4</vt:lpstr>
      <vt:lpstr>Vlocity OmniScripts in a Nutshell</vt:lpstr>
      <vt:lpstr>When do we use Vlocity OmniScripts?</vt:lpstr>
      <vt:lpstr>Key Capabilities</vt:lpstr>
      <vt:lpstr>Deploying Components</vt:lpstr>
      <vt:lpstr>Explore the LWC OmniScript Designer</vt:lpstr>
      <vt:lpstr> features of the LWC OmniScript Designer</vt:lpstr>
      <vt:lpstr>OmniScript Elements</vt:lpstr>
      <vt:lpstr>Types of OmniScript Elements</vt:lpstr>
      <vt:lpstr>Actions</vt:lpstr>
      <vt:lpstr>Display</vt:lpstr>
      <vt:lpstr>Functions</vt:lpstr>
      <vt:lpstr>Groups</vt:lpstr>
      <vt:lpstr>Inputs</vt:lpstr>
      <vt:lpstr>OmniScripts (Child OmniScripts)</vt:lpstr>
      <vt:lpstr>What makes each OmniScript unique?</vt:lpstr>
      <vt:lpstr>PowerPoint Presentation</vt:lpstr>
      <vt:lpstr>Common Element Properties You'll Configure</vt:lpstr>
      <vt:lpstr>VPE 4-1 Review Questions</vt:lpstr>
      <vt:lpstr>VPE 4-2 Review Questions</vt:lpstr>
      <vt:lpstr>VPE 4-3 Review Questions</vt:lpstr>
      <vt:lpstr>VPE 4-4 Review Questions</vt:lpstr>
      <vt:lpstr>VPE 4-5 Review Questions</vt:lpstr>
      <vt:lpstr>VPE 4-6 Review Questions</vt:lpstr>
      <vt:lpstr>VPE 4-6 Review Questions</vt:lpstr>
      <vt:lpstr>Adding a Function to a Set Values Element</vt:lpstr>
      <vt:lpstr>Add a Set Errors Element to the OmniScript</vt:lpstr>
      <vt:lpstr>VPE 4-7 Review Questions</vt:lpstr>
      <vt:lpstr>VPE 4-7 Review Questions</vt:lpstr>
      <vt:lpstr>Text Blocks Allow for Rich-Text Displays</vt:lpstr>
      <vt:lpstr>VPE 4-8 Review Questions</vt:lpstr>
      <vt:lpstr>Specifying the Message Shown on the Banner</vt:lpstr>
      <vt:lpstr>VPE 4-10 Review Questions</vt:lpstr>
      <vt:lpstr>Following the Data</vt:lpstr>
      <vt:lpstr>Vlocity Action Fields</vt:lpstr>
      <vt:lpstr>Vlocity Action Best Practices</vt:lpstr>
      <vt:lpstr>Review Questions</vt:lpstr>
      <vt:lpstr>Interaction Launcher</vt:lpstr>
      <vt:lpstr>Interaction Launcher Types</vt:lpstr>
      <vt:lpstr>4-11 Review Questions</vt:lpstr>
      <vt:lpstr>Advantages of Vlocity OmniScript</vt:lpstr>
      <vt:lpstr>Custom LWC Elements</vt:lpstr>
      <vt:lpstr>The Many Uses of Set Values</vt:lpstr>
      <vt:lpstr>Data Considerations</vt:lpstr>
      <vt:lpstr>Vlocity Integration Procedures in a Nutshell</vt:lpstr>
      <vt:lpstr>What Can Vlocity Integration Procedures Do?</vt:lpstr>
      <vt:lpstr>What Can Vlocity Integration Procedures Do?</vt:lpstr>
      <vt:lpstr>When and Why Do We Use Vlocity Integration Procedures?</vt:lpstr>
      <vt:lpstr>When Do We Use Vlocity Integration Procedures?</vt:lpstr>
      <vt:lpstr>Vlocity Integration Procedures and Apex Classes</vt:lpstr>
      <vt:lpstr>Integration Procedure Elements</vt:lpstr>
      <vt:lpstr>Groups</vt:lpstr>
      <vt:lpstr>Actions</vt:lpstr>
      <vt:lpstr>Vlocity DataRaptors in a Nutshell</vt:lpstr>
      <vt:lpstr>Vlocity DataRaptors in a Nutshell</vt:lpstr>
      <vt:lpstr>Vlocity DataRaptor Types</vt:lpstr>
      <vt:lpstr>Vlocity DataRaptor Types</vt:lpstr>
      <vt:lpstr>Vlocity DataRaptor Types</vt:lpstr>
      <vt:lpstr>Vlocity DataRaptor Types</vt:lpstr>
      <vt:lpstr>Formulas and Functions</vt:lpstr>
      <vt:lpstr>Formulas and Functions</vt:lpstr>
      <vt:lpstr>VPE 5-1 Review Questions</vt:lpstr>
      <vt:lpstr>Data Flow for an OmniScript</vt:lpstr>
      <vt:lpstr>Data Flow for an OmniScript</vt:lpstr>
      <vt:lpstr>VPE 5-2 Review Questions</vt:lpstr>
      <vt:lpstr>Before You Build: Saving Data with DataRaptors and Integration Procedures</vt:lpstr>
      <vt:lpstr>Before You Build: Saving Data with DataRaptors and Integration Procedures</vt:lpstr>
      <vt:lpstr>5-3 Review Questions</vt:lpstr>
      <vt:lpstr>5-4 Review Questions</vt:lpstr>
      <vt:lpstr>Data Flow of the Type Ahead Block</vt:lpstr>
      <vt:lpstr>Data Flow of the Type Ahead Block</vt:lpstr>
      <vt:lpstr>Configuring the Type Ahead Block</vt:lpstr>
      <vt:lpstr>5-5 Review Questions</vt:lpstr>
      <vt:lpstr>VPE 5-6 Review Questions</vt:lpstr>
      <vt:lpstr>VPE 5-7 Review Questions</vt:lpstr>
      <vt:lpstr>Data Flow in an Integration Procedure with External Data</vt:lpstr>
      <vt:lpstr>Data Flow in an Integration Procedure with External Data</vt:lpstr>
      <vt:lpstr>Key features of an Integration Procedure that improve performance</vt:lpstr>
      <vt:lpstr>VPE 5-8 Review Questions</vt:lpstr>
      <vt:lpstr>When you are working in an Integration Procedure, this actually requires three components</vt:lpstr>
      <vt:lpstr>5-9 Review Questions</vt:lpstr>
      <vt:lpstr>5-10 Review Questions</vt:lpstr>
      <vt:lpstr> Calculation Procedures</vt:lpstr>
      <vt:lpstr> Calculation Procedures</vt:lpstr>
      <vt:lpstr>5 Basic Components of a Calculation Procedure</vt:lpstr>
      <vt:lpstr>5-11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Velocity Platform Essentials</dc:title>
  <dc:creator>horler</dc:creator>
  <cp:lastModifiedBy>Jana, Pramod A.</cp:lastModifiedBy>
  <cp:revision>138</cp:revision>
  <dcterms:created xsi:type="dcterms:W3CDTF">2020-12-22T04:49:40Z</dcterms:created>
  <dcterms:modified xsi:type="dcterms:W3CDTF">2022-04-27T11:21:56Z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ies>
</file>