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50302BB-A0F5-4AEF-AB8B-E5153B8236E4}" type="datetimeFigureOut">
              <a:rPr lang="en-US" smtClean="0"/>
              <a:t>4/16/2021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6194653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0302BB-A0F5-4AEF-AB8B-E5153B8236E4}"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184809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0302BB-A0F5-4AEF-AB8B-E5153B8236E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3273769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0302BB-A0F5-4AEF-AB8B-E5153B8236E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4198822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0302BB-A0F5-4AEF-AB8B-E5153B8236E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854621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0302BB-A0F5-4AEF-AB8B-E5153B8236E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2511622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0302BB-A0F5-4AEF-AB8B-E5153B8236E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2476534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0302BB-A0F5-4AEF-AB8B-E5153B8236E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7CA18-1324-4E21-A575-81FAF698755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400906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0302BB-A0F5-4AEF-AB8B-E5153B8236E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194787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0302BB-A0F5-4AEF-AB8B-E5153B8236E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417286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0302BB-A0F5-4AEF-AB8B-E5153B8236E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352904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0302BB-A0F5-4AEF-AB8B-E5153B8236E4}"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340824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0302BB-A0F5-4AEF-AB8B-E5153B8236E4}"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390139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0302BB-A0F5-4AEF-AB8B-E5153B8236E4}"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125514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50302BB-A0F5-4AEF-AB8B-E5153B8236E4}"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206811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0302BB-A0F5-4AEF-AB8B-E5153B8236E4}"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275586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0302BB-A0F5-4AEF-AB8B-E5153B8236E4}"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7CA18-1324-4E21-A575-81FAF698755E}" type="slidenum">
              <a:rPr lang="en-US" smtClean="0"/>
              <a:t>‹#›</a:t>
            </a:fld>
            <a:endParaRPr lang="en-US"/>
          </a:p>
        </p:txBody>
      </p:sp>
    </p:spTree>
    <p:extLst>
      <p:ext uri="{BB962C8B-B14F-4D97-AF65-F5344CB8AC3E}">
        <p14:creationId xmlns:p14="http://schemas.microsoft.com/office/powerpoint/2010/main" val="77494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0302BB-A0F5-4AEF-AB8B-E5153B8236E4}" type="datetimeFigureOut">
              <a:rPr lang="en-US" smtClean="0"/>
              <a:t>4/16/2021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B7CA18-1324-4E21-A575-81FAF698755E}" type="slidenum">
              <a:rPr lang="en-US" smtClean="0"/>
              <a:t>‹#›</a:t>
            </a:fld>
            <a:endParaRPr lang="en-US"/>
          </a:p>
        </p:txBody>
      </p:sp>
    </p:spTree>
    <p:extLst>
      <p:ext uri="{BB962C8B-B14F-4D97-AF65-F5344CB8AC3E}">
        <p14:creationId xmlns:p14="http://schemas.microsoft.com/office/powerpoint/2010/main" val="362296239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75214-00FD-438F-BA37-6EC18805A307}"/>
              </a:ext>
            </a:extLst>
          </p:cNvPr>
          <p:cNvSpPr>
            <a:spLocks noGrp="1"/>
          </p:cNvSpPr>
          <p:nvPr>
            <p:ph type="ctrTitle"/>
          </p:nvPr>
        </p:nvSpPr>
        <p:spPr>
          <a:xfrm>
            <a:off x="1993805" y="1354668"/>
            <a:ext cx="8204391" cy="2346475"/>
          </a:xfrm>
        </p:spPr>
        <p:txBody>
          <a:bodyPr>
            <a:normAutofit/>
          </a:bodyPr>
          <a:lstStyle/>
          <a:p>
            <a:pPr algn="ctr"/>
            <a:r>
              <a:rPr lang="en-US" sz="6000" dirty="0">
                <a:latin typeface="Graphik" panose="020B0503030202060203" pitchFamily="34" charset="0"/>
              </a:rPr>
              <a:t>Context Rules</a:t>
            </a:r>
          </a:p>
        </p:txBody>
      </p:sp>
      <p:sp>
        <p:nvSpPr>
          <p:cNvPr id="3" name="Subtitle 2">
            <a:extLst>
              <a:ext uri="{FF2B5EF4-FFF2-40B4-BE49-F238E27FC236}">
                <a16:creationId xmlns:a16="http://schemas.microsoft.com/office/drawing/2014/main" id="{F3FEFA68-80B2-4AB5-A437-EEC5A67A20EE}"/>
              </a:ext>
            </a:extLst>
          </p:cNvPr>
          <p:cNvSpPr>
            <a:spLocks noGrp="1"/>
          </p:cNvSpPr>
          <p:nvPr>
            <p:ph type="subTitle" idx="1"/>
          </p:nvPr>
        </p:nvSpPr>
        <p:spPr>
          <a:xfrm>
            <a:off x="2497137" y="3940629"/>
            <a:ext cx="7197726" cy="1240970"/>
          </a:xfrm>
        </p:spPr>
        <p:txBody>
          <a:bodyPr>
            <a:normAutofit/>
          </a:bodyPr>
          <a:lstStyle/>
          <a:p>
            <a:pPr algn="ctr"/>
            <a:r>
              <a:rPr lang="en-US" dirty="0">
                <a:latin typeface="Graphik" panose="020B0503030202060203" pitchFamily="34" charset="0"/>
              </a:rPr>
              <a:t>Use the context rules framework to build rules that change what products, promotions, and prices appear for customers.</a:t>
            </a:r>
          </a:p>
        </p:txBody>
      </p:sp>
      <p:cxnSp>
        <p:nvCxnSpPr>
          <p:cNvPr id="6" name="Straight Connector 9">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15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8797-EDFB-4837-84D3-1F64EB3E33DA}"/>
              </a:ext>
            </a:extLst>
          </p:cNvPr>
          <p:cNvSpPr>
            <a:spLocks noGrp="1"/>
          </p:cNvSpPr>
          <p:nvPr>
            <p:ph type="title"/>
          </p:nvPr>
        </p:nvSpPr>
        <p:spPr>
          <a:xfrm>
            <a:off x="643464" y="643463"/>
            <a:ext cx="10929104" cy="1608124"/>
          </a:xfrm>
        </p:spPr>
        <p:txBody>
          <a:bodyPr>
            <a:normAutofit/>
          </a:bodyPr>
          <a:lstStyle/>
          <a:p>
            <a:pPr algn="ctr">
              <a:lnSpc>
                <a:spcPct val="90000"/>
              </a:lnSpc>
            </a:pPr>
            <a:r>
              <a:rPr lang="en-US" sz="3100" b="1" dirty="0">
                <a:latin typeface="Graphik" panose="020B0503030202060203" pitchFamily="34" charset="0"/>
              </a:rPr>
              <a:t>Dual Frameworks, Working Together</a:t>
            </a:r>
            <a:endParaRPr lang="en-US" sz="3100" dirty="0">
              <a:latin typeface="Graphik" panose="020B0503030202060203" pitchFamily="34" charset="0"/>
            </a:endParaRPr>
          </a:p>
        </p:txBody>
      </p:sp>
      <p:pic>
        <p:nvPicPr>
          <p:cNvPr id="4" name="Content Placeholder 3" descr="Diagram&#10;&#10;Description automatically generated">
            <a:extLst>
              <a:ext uri="{FF2B5EF4-FFF2-40B4-BE49-F238E27FC236}">
                <a16:creationId xmlns:a16="http://schemas.microsoft.com/office/drawing/2014/main" id="{E404AD06-FC4A-4E83-8478-99C68EE77951}"/>
              </a:ext>
            </a:extLst>
          </p:cNvPr>
          <p:cNvPicPr>
            <a:picLocks noChangeAspect="1"/>
          </p:cNvPicPr>
          <p:nvPr/>
        </p:nvPicPr>
        <p:blipFill>
          <a:blip r:embed="rId3"/>
          <a:stretch>
            <a:fillRect/>
          </a:stretch>
        </p:blipFill>
        <p:spPr>
          <a:xfrm>
            <a:off x="643464" y="2312735"/>
            <a:ext cx="6897878" cy="366385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Content Placeholder 7">
            <a:extLst>
              <a:ext uri="{FF2B5EF4-FFF2-40B4-BE49-F238E27FC236}">
                <a16:creationId xmlns:a16="http://schemas.microsoft.com/office/drawing/2014/main" id="{B8C2E437-C628-4A59-9C3C-2D3255AD97FB}"/>
              </a:ext>
            </a:extLst>
          </p:cNvPr>
          <p:cNvSpPr>
            <a:spLocks noGrp="1"/>
          </p:cNvSpPr>
          <p:nvPr>
            <p:ph idx="1"/>
          </p:nvPr>
        </p:nvSpPr>
        <p:spPr>
          <a:xfrm>
            <a:off x="7865806" y="2251587"/>
            <a:ext cx="3706762" cy="3972232"/>
          </a:xfrm>
        </p:spPr>
        <p:txBody>
          <a:bodyPr>
            <a:normAutofit fontScale="92500" lnSpcReduction="10000"/>
          </a:bodyPr>
          <a:lstStyle/>
          <a:p>
            <a:pPr fontAlgn="base"/>
            <a:r>
              <a:rPr lang="en-US" b="1" dirty="0">
                <a:latin typeface="Graphik" panose="020B0503030202060203" pitchFamily="34" charset="0"/>
              </a:rPr>
              <a:t>Context Rules</a:t>
            </a:r>
            <a:r>
              <a:rPr lang="en-US" dirty="0">
                <a:latin typeface="Graphik" panose="020B0503030202060203" pitchFamily="34" charset="0"/>
              </a:rPr>
              <a:t> qualify products, promotions, price lists, price list entries and pricing adjustments in the Cart. This framework can also be used for Salesforce Industries API Caching, which is used for digital commerce. </a:t>
            </a:r>
          </a:p>
          <a:p>
            <a:pPr fontAlgn="base"/>
            <a:r>
              <a:rPr lang="en-US" b="1" dirty="0">
                <a:latin typeface="Graphik" panose="020B0503030202060203" pitchFamily="34" charset="0"/>
              </a:rPr>
              <a:t>Advanced Rules</a:t>
            </a:r>
            <a:r>
              <a:rPr lang="en-US" dirty="0">
                <a:latin typeface="Graphik" panose="020B0503030202060203" pitchFamily="34" charset="0"/>
              </a:rPr>
              <a:t> is Salesforce Industries' original rules framework, and it is used primarily to create rules for product compatibility or configuration</a:t>
            </a:r>
          </a:p>
          <a:p>
            <a:endParaRPr lang="en-US" dirty="0">
              <a:latin typeface="Graphik" panose="020B0503030202060203" pitchFamily="34" charset="0"/>
            </a:endParaRPr>
          </a:p>
        </p:txBody>
      </p:sp>
    </p:spTree>
    <p:extLst>
      <p:ext uri="{BB962C8B-B14F-4D97-AF65-F5344CB8AC3E}">
        <p14:creationId xmlns:p14="http://schemas.microsoft.com/office/powerpoint/2010/main" val="416388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734B-970C-4C8A-8D41-FB3A637BABB2}"/>
              </a:ext>
            </a:extLst>
          </p:cNvPr>
          <p:cNvSpPr>
            <a:spLocks noGrp="1"/>
          </p:cNvSpPr>
          <p:nvPr>
            <p:ph type="title"/>
          </p:nvPr>
        </p:nvSpPr>
        <p:spPr>
          <a:xfrm>
            <a:off x="685801" y="609601"/>
            <a:ext cx="10447255" cy="921026"/>
          </a:xfrm>
        </p:spPr>
        <p:txBody>
          <a:bodyPr>
            <a:normAutofit fontScale="90000"/>
          </a:bodyPr>
          <a:lstStyle/>
          <a:p>
            <a:pPr algn="ctr"/>
            <a:r>
              <a:rPr lang="en-US" b="1" dirty="0">
                <a:latin typeface="Graphik" panose="020B0503030202060203" pitchFamily="34" charset="0"/>
              </a:rPr>
              <a:t>The Context Rules Framework </a:t>
            </a:r>
            <a:br>
              <a:rPr lang="en-US" b="1" dirty="0">
                <a:latin typeface="Graphik" panose="020B0503030202060203" pitchFamily="34" charset="0"/>
              </a:rPr>
            </a:br>
            <a:r>
              <a:rPr lang="en-US" b="1" dirty="0">
                <a:latin typeface="Graphik" panose="020B0503030202060203" pitchFamily="34" charset="0"/>
              </a:rPr>
              <a:t>(General Flow)</a:t>
            </a:r>
            <a:endParaRPr lang="en-US" dirty="0">
              <a:latin typeface="Graphik" panose="020B0503030202060203" pitchFamily="34" charset="0"/>
            </a:endParaRPr>
          </a:p>
        </p:txBody>
      </p:sp>
      <p:pic>
        <p:nvPicPr>
          <p:cNvPr id="4" name="Content Placeholder 3">
            <a:extLst>
              <a:ext uri="{FF2B5EF4-FFF2-40B4-BE49-F238E27FC236}">
                <a16:creationId xmlns:a16="http://schemas.microsoft.com/office/drawing/2014/main" id="{1E538E92-ECB6-4E00-B331-1A20B6A0E19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7018" y="1868329"/>
            <a:ext cx="9950112" cy="3649662"/>
          </a:xfrm>
          <a:prstGeom prst="rect">
            <a:avLst/>
          </a:prstGeom>
          <a:noFill/>
          <a:ln>
            <a:noFill/>
          </a:ln>
        </p:spPr>
      </p:pic>
      <p:sp>
        <p:nvSpPr>
          <p:cNvPr id="5" name="TextBox 4">
            <a:extLst>
              <a:ext uri="{FF2B5EF4-FFF2-40B4-BE49-F238E27FC236}">
                <a16:creationId xmlns:a16="http://schemas.microsoft.com/office/drawing/2014/main" id="{C32C7BDC-CC66-47A3-AE8F-191D08CFAFD4}"/>
              </a:ext>
            </a:extLst>
          </p:cNvPr>
          <p:cNvSpPr txBox="1"/>
          <p:nvPr/>
        </p:nvSpPr>
        <p:spPr>
          <a:xfrm>
            <a:off x="787018" y="5686011"/>
            <a:ext cx="9950112" cy="646331"/>
          </a:xfrm>
          <a:prstGeom prst="rect">
            <a:avLst/>
          </a:prstGeom>
          <a:noFill/>
        </p:spPr>
        <p:txBody>
          <a:bodyPr wrap="square" rtlCol="0">
            <a:spAutoFit/>
          </a:bodyPr>
          <a:lstStyle/>
          <a:p>
            <a:r>
              <a:rPr lang="en-US" dirty="0">
                <a:latin typeface="Graphik" panose="020B0503030202060203" pitchFamily="34" charset="0"/>
              </a:rPr>
              <a:t>The Context Rules Framework allows you to build context rules to apply qualification and penalty rules. </a:t>
            </a:r>
          </a:p>
        </p:txBody>
      </p:sp>
    </p:spTree>
    <p:extLst>
      <p:ext uri="{BB962C8B-B14F-4D97-AF65-F5344CB8AC3E}">
        <p14:creationId xmlns:p14="http://schemas.microsoft.com/office/powerpoint/2010/main" val="278339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56D9-1A59-497D-948A-46658FD5D0D9}"/>
              </a:ext>
            </a:extLst>
          </p:cNvPr>
          <p:cNvSpPr>
            <a:spLocks noGrp="1"/>
          </p:cNvSpPr>
          <p:nvPr>
            <p:ph type="title"/>
          </p:nvPr>
        </p:nvSpPr>
        <p:spPr>
          <a:xfrm>
            <a:off x="7865806" y="643463"/>
            <a:ext cx="3706762" cy="1608124"/>
          </a:xfrm>
        </p:spPr>
        <p:txBody>
          <a:bodyPr>
            <a:normAutofit/>
          </a:bodyPr>
          <a:lstStyle/>
          <a:p>
            <a:r>
              <a:rPr lang="en-US" b="1" dirty="0">
                <a:latin typeface="Graphik" panose="020B0503030202060203" pitchFamily="34" charset="0"/>
              </a:rPr>
              <a:t>Context Rule Types</a:t>
            </a:r>
            <a:endParaRPr lang="en-US" dirty="0">
              <a:latin typeface="Graphik" panose="020B0503030202060203" pitchFamily="34" charset="0"/>
            </a:endParaRPr>
          </a:p>
        </p:txBody>
      </p:sp>
      <p:pic>
        <p:nvPicPr>
          <p:cNvPr id="4" name="Picture 3" descr="Where do Qualification and Penalty Rules Apply?">
            <a:extLst>
              <a:ext uri="{FF2B5EF4-FFF2-40B4-BE49-F238E27FC236}">
                <a16:creationId xmlns:a16="http://schemas.microsoft.com/office/drawing/2014/main" id="{B9E6DAA9-B85C-4903-BE9E-2E83EC7DB72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43464" y="2222407"/>
            <a:ext cx="6897878" cy="2422468"/>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66487582-965E-4B55-99BA-8DF88D7EDB45}"/>
              </a:ext>
            </a:extLst>
          </p:cNvPr>
          <p:cNvSpPr>
            <a:spLocks noGrp="1"/>
          </p:cNvSpPr>
          <p:nvPr>
            <p:ph idx="1"/>
          </p:nvPr>
        </p:nvSpPr>
        <p:spPr>
          <a:xfrm>
            <a:off x="7654565" y="2251587"/>
            <a:ext cx="4374037" cy="3972232"/>
          </a:xfrm>
        </p:spPr>
        <p:txBody>
          <a:bodyPr>
            <a:normAutofit/>
          </a:bodyPr>
          <a:lstStyle/>
          <a:p>
            <a:pPr fontAlgn="base">
              <a:lnSpc>
                <a:spcPct val="90000"/>
              </a:lnSpc>
            </a:pPr>
            <a:r>
              <a:rPr lang="en-US" sz="1700" dirty="0">
                <a:latin typeface="Graphik" panose="020B0503030202060203" pitchFamily="34" charset="0"/>
              </a:rPr>
              <a:t>In the Vlocity Product Console, you can create the following types of context rules:</a:t>
            </a:r>
          </a:p>
          <a:p>
            <a:pPr lvl="1" fontAlgn="base">
              <a:lnSpc>
                <a:spcPct val="90000"/>
              </a:lnSpc>
            </a:pPr>
            <a:r>
              <a:rPr lang="en-US" sz="1500" b="1" dirty="0">
                <a:latin typeface="Graphik" panose="020B0503030202060203" pitchFamily="34" charset="0"/>
              </a:rPr>
              <a:t>Qualification: </a:t>
            </a:r>
            <a:r>
              <a:rPr lang="en-US" sz="1500" dirty="0">
                <a:latin typeface="Graphik" panose="020B0503030202060203" pitchFamily="34" charset="0"/>
              </a:rPr>
              <a:t>This rule type determines eligible products and promotions for a customer before you add them to the Cart, and determine eligible price lists, price list entries, and pricing adjustments for products in the Cart.</a:t>
            </a:r>
          </a:p>
          <a:p>
            <a:pPr lvl="1" fontAlgn="base">
              <a:lnSpc>
                <a:spcPct val="90000"/>
              </a:lnSpc>
            </a:pPr>
            <a:r>
              <a:rPr lang="en-US" sz="1500" b="1" dirty="0">
                <a:latin typeface="Graphik" panose="020B0503030202060203" pitchFamily="34" charset="0"/>
              </a:rPr>
              <a:t>Penalty:</a:t>
            </a:r>
            <a:r>
              <a:rPr lang="en-US" sz="1500" dirty="0">
                <a:latin typeface="Graphik" panose="020B0503030202060203" pitchFamily="34" charset="0"/>
              </a:rPr>
              <a:t> This rule type determines penalties for a customer who cancels contracts or promotions they've already ordered.</a:t>
            </a:r>
          </a:p>
        </p:txBody>
      </p:sp>
    </p:spTree>
    <p:extLst>
      <p:ext uri="{BB962C8B-B14F-4D97-AF65-F5344CB8AC3E}">
        <p14:creationId xmlns:p14="http://schemas.microsoft.com/office/powerpoint/2010/main" val="85184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DCA6265-0753-49D1-959E-871772922E3E}"/>
              </a:ext>
            </a:extLst>
          </p:cNvPr>
          <p:cNvPicPr>
            <a:picLocks/>
          </p:cNvPicPr>
          <p:nvPr/>
        </p:nvPicPr>
        <p:blipFill>
          <a:blip r:embed="rId3"/>
          <a:stretch>
            <a:fillRect/>
          </a:stretch>
        </p:blipFill>
        <p:spPr>
          <a:xfrm>
            <a:off x="619432" y="2103543"/>
            <a:ext cx="6299842" cy="36558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Content Placeholder 7">
            <a:extLst>
              <a:ext uri="{FF2B5EF4-FFF2-40B4-BE49-F238E27FC236}">
                <a16:creationId xmlns:a16="http://schemas.microsoft.com/office/drawing/2014/main" id="{C3AB6B97-60CB-4A00-9FDE-B9B2569034DB}"/>
              </a:ext>
            </a:extLst>
          </p:cNvPr>
          <p:cNvSpPr>
            <a:spLocks noGrp="1"/>
          </p:cNvSpPr>
          <p:nvPr>
            <p:ph idx="1"/>
          </p:nvPr>
        </p:nvSpPr>
        <p:spPr>
          <a:xfrm>
            <a:off x="7164371" y="1621410"/>
            <a:ext cx="4845377" cy="4602409"/>
          </a:xfrm>
        </p:spPr>
        <p:txBody>
          <a:bodyPr>
            <a:normAutofit/>
          </a:bodyPr>
          <a:lstStyle/>
          <a:p>
            <a:pPr marL="342900" lvl="0" indent="-342900">
              <a:lnSpc>
                <a:spcPct val="90000"/>
              </a:lnSpc>
              <a:buFont typeface="+mj-lt"/>
              <a:buAutoNum type="arabicPeriod"/>
            </a:pPr>
            <a:r>
              <a:rPr lang="en-US" sz="1400" dirty="0">
                <a:latin typeface="Graphik" panose="020B0503030202060203" pitchFamily="34" charset="0"/>
              </a:rPr>
              <a:t>Rule set – a rule set contains one or more context rules. You can apply rule set to product promotion and price list</a:t>
            </a:r>
          </a:p>
          <a:p>
            <a:pPr marL="342900" lvl="0" indent="-342900">
              <a:lnSpc>
                <a:spcPct val="90000"/>
              </a:lnSpc>
              <a:buFont typeface="+mj-lt"/>
              <a:buAutoNum type="arabicPeriod"/>
            </a:pPr>
            <a:r>
              <a:rPr lang="en-US" sz="1400" dirty="0">
                <a:latin typeface="Graphik" panose="020B0503030202060203" pitchFamily="34" charset="0"/>
              </a:rPr>
              <a:t>Context dimension – the context dimension includes possible values, either from Vlocity Picklist or Type In.</a:t>
            </a:r>
          </a:p>
          <a:p>
            <a:pPr marL="342900" lvl="0" indent="-342900">
              <a:lnSpc>
                <a:spcPct val="90000"/>
              </a:lnSpc>
              <a:buFont typeface="+mj-lt"/>
              <a:buAutoNum type="arabicPeriod"/>
            </a:pPr>
            <a:r>
              <a:rPr lang="en-US" sz="1400" dirty="0">
                <a:latin typeface="Graphik" panose="020B0503030202060203" pitchFamily="34" charset="0"/>
              </a:rPr>
              <a:t>Context mappings – the context mapping includes context scope to pull data from salesforce, a function, or type in</a:t>
            </a:r>
          </a:p>
          <a:p>
            <a:pPr marL="342900" lvl="0" indent="-342900">
              <a:lnSpc>
                <a:spcPct val="90000"/>
              </a:lnSpc>
              <a:buFont typeface="+mj-lt"/>
              <a:buAutoNum type="arabicPeriod"/>
            </a:pPr>
            <a:r>
              <a:rPr lang="en-US" sz="1400" dirty="0">
                <a:latin typeface="Graphik" panose="020B0503030202060203" pitchFamily="34" charset="0"/>
              </a:rPr>
              <a:t>When the context dimension and context mapping match – the rule condition evaluates to true, and the context rules engine runs the context rules in the rule set. Each context rule, Context Rule #1 and Context Rule #2, evaluates a condition</a:t>
            </a:r>
          </a:p>
          <a:p>
            <a:pPr marL="342900" lvl="0" indent="-342900">
              <a:lnSpc>
                <a:spcPct val="90000"/>
              </a:lnSpc>
              <a:buFont typeface="+mj-lt"/>
              <a:buAutoNum type="arabicPeriod"/>
            </a:pPr>
            <a:r>
              <a:rPr lang="en-US" sz="1400" dirty="0">
                <a:latin typeface="Graphik" panose="020B0503030202060203" pitchFamily="34" charset="0"/>
              </a:rPr>
              <a:t>Resulting Logical Expression – the different places work together to form the following logical expression: Rule Condition = true WHEN {{Context Dimension}} == {{Context Mapping{Context </a:t>
            </a:r>
            <a:r>
              <a:rPr lang="en-US" sz="1400" dirty="0" err="1">
                <a:latin typeface="Graphik" panose="020B0503030202060203" pitchFamily="34" charset="0"/>
              </a:rPr>
              <a:t>Scope.Source</a:t>
            </a:r>
            <a:r>
              <a:rPr lang="en-US" sz="1400" dirty="0">
                <a:latin typeface="Graphik" panose="020B0503030202060203" pitchFamily="34" charset="0"/>
              </a:rPr>
              <a:t> Expression}}</a:t>
            </a:r>
          </a:p>
        </p:txBody>
      </p:sp>
      <p:sp>
        <p:nvSpPr>
          <p:cNvPr id="5" name="TextBox 4">
            <a:extLst>
              <a:ext uri="{FF2B5EF4-FFF2-40B4-BE49-F238E27FC236}">
                <a16:creationId xmlns:a16="http://schemas.microsoft.com/office/drawing/2014/main" id="{316B48E2-FB65-4464-80B1-48314D3F8FF8}"/>
              </a:ext>
            </a:extLst>
          </p:cNvPr>
          <p:cNvSpPr txBox="1"/>
          <p:nvPr/>
        </p:nvSpPr>
        <p:spPr>
          <a:xfrm>
            <a:off x="2960016" y="999891"/>
            <a:ext cx="6410227" cy="523220"/>
          </a:xfrm>
          <a:prstGeom prst="rect">
            <a:avLst/>
          </a:prstGeom>
          <a:noFill/>
        </p:spPr>
        <p:txBody>
          <a:bodyPr wrap="square" rtlCol="0">
            <a:spAutoFit/>
          </a:bodyPr>
          <a:lstStyle/>
          <a:p>
            <a:pPr algn="ctr"/>
            <a:r>
              <a:rPr lang="en-US" sz="2800" b="1" dirty="0">
                <a:latin typeface="Graphik" panose="020B0503030202060203" pitchFamily="34" charset="0"/>
              </a:rPr>
              <a:t>Workflow of Context Rules</a:t>
            </a:r>
          </a:p>
        </p:txBody>
      </p:sp>
    </p:spTree>
    <p:extLst>
      <p:ext uri="{BB962C8B-B14F-4D97-AF65-F5344CB8AC3E}">
        <p14:creationId xmlns:p14="http://schemas.microsoft.com/office/powerpoint/2010/main" val="352101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16EB-4CA8-4056-980B-53C5268C2F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0004A8-6AE0-453F-9938-E1B5F38A18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711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74E6-FEFB-4955-A2D6-4E3A672B78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D9F4E5-18A4-4679-A1D0-EC14DC1E3B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7268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3DF25AF-27A7-400F-838D-623BC74F7588}"/>
</file>

<file path=customXml/itemProps2.xml><?xml version="1.0" encoding="utf-8"?>
<ds:datastoreItem xmlns:ds="http://schemas.openxmlformats.org/officeDocument/2006/customXml" ds:itemID="{42CC8DCA-9B61-4D4C-A9EF-F26EA5722363}"/>
</file>

<file path=customXml/itemProps3.xml><?xml version="1.0" encoding="utf-8"?>
<ds:datastoreItem xmlns:ds="http://schemas.openxmlformats.org/officeDocument/2006/customXml" ds:itemID="{B2242439-D507-4611-B520-CA9335CAFF18}"/>
</file>

<file path=docProps/app.xml><?xml version="1.0" encoding="utf-8"?>
<Properties xmlns="http://schemas.openxmlformats.org/officeDocument/2006/extended-properties" xmlns:vt="http://schemas.openxmlformats.org/officeDocument/2006/docPropsVTypes">
  <Template>Celestial</Template>
  <TotalTime>91</TotalTime>
  <Words>344</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Graphik</vt:lpstr>
      <vt:lpstr>Celestial</vt:lpstr>
      <vt:lpstr>Context Rules</vt:lpstr>
      <vt:lpstr>Dual Frameworks, Working Together</vt:lpstr>
      <vt:lpstr>The Context Rules Framework  (General Flow)</vt:lpstr>
      <vt:lpstr>Context Rule Types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 Pramod A.</dc:creator>
  <cp:lastModifiedBy>Jana, Pramod A.</cp:lastModifiedBy>
  <cp:revision>8</cp:revision>
  <dcterms:created xsi:type="dcterms:W3CDTF">2021-04-16T04:54:26Z</dcterms:created>
  <dcterms:modified xsi:type="dcterms:W3CDTF">2021-04-16T06:33:16Z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ies>
</file>