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3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ED7C25-9A4C-4F31-B11F-3C595266CA5C}" type="datetimeFigureOut">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989AEE-3837-45BB-BC2B-51F8B8207C09}" type="slidenum">
              <a:rPr lang="en-US" smtClean="0"/>
              <a:t>‹#›</a:t>
            </a:fld>
            <a:endParaRPr lang="en-US"/>
          </a:p>
        </p:txBody>
      </p:sp>
    </p:spTree>
    <p:extLst>
      <p:ext uri="{BB962C8B-B14F-4D97-AF65-F5344CB8AC3E}">
        <p14:creationId xmlns:p14="http://schemas.microsoft.com/office/powerpoint/2010/main" val="1669771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ED7C25-9A4C-4F31-B11F-3C595266CA5C}" type="datetimeFigureOut">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989AEE-3837-45BB-BC2B-51F8B8207C09}" type="slidenum">
              <a:rPr lang="en-US" smtClean="0"/>
              <a:t>‹#›</a:t>
            </a:fld>
            <a:endParaRPr lang="en-US"/>
          </a:p>
        </p:txBody>
      </p:sp>
    </p:spTree>
    <p:extLst>
      <p:ext uri="{BB962C8B-B14F-4D97-AF65-F5344CB8AC3E}">
        <p14:creationId xmlns:p14="http://schemas.microsoft.com/office/powerpoint/2010/main" val="860350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1DED7C25-9A4C-4F31-B11F-3C595266CA5C}" type="datetimeFigureOut">
              <a:rPr lang="en-US" smtClean="0"/>
              <a:t>5/15/2023</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E2989AEE-3837-45BB-BC2B-51F8B8207C09}" type="slidenum">
              <a:rPr lang="en-US" smtClean="0"/>
              <a:t>‹#›</a:t>
            </a:fld>
            <a:endParaRPr lang="en-US"/>
          </a:p>
        </p:txBody>
      </p:sp>
    </p:spTree>
    <p:extLst>
      <p:ext uri="{BB962C8B-B14F-4D97-AF65-F5344CB8AC3E}">
        <p14:creationId xmlns:p14="http://schemas.microsoft.com/office/powerpoint/2010/main" val="3944715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ED7C25-9A4C-4F31-B11F-3C595266CA5C}" type="datetimeFigureOut">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989AEE-3837-45BB-BC2B-51F8B8207C09}" type="slidenum">
              <a:rPr lang="en-US" smtClean="0"/>
              <a:t>‹#›</a:t>
            </a:fld>
            <a:endParaRPr lang="en-US"/>
          </a:p>
        </p:txBody>
      </p:sp>
    </p:spTree>
    <p:extLst>
      <p:ext uri="{BB962C8B-B14F-4D97-AF65-F5344CB8AC3E}">
        <p14:creationId xmlns:p14="http://schemas.microsoft.com/office/powerpoint/2010/main" val="2178899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1DED7C25-9A4C-4F31-B11F-3C595266CA5C}" type="datetimeFigureOut">
              <a:rPr lang="en-US" smtClean="0"/>
              <a:t>5/15/2023</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E2989AEE-3837-45BB-BC2B-51F8B8207C09}" type="slidenum">
              <a:rPr lang="en-US" smtClean="0"/>
              <a:t>‹#›</a:t>
            </a:fld>
            <a:endParaRPr lang="en-US"/>
          </a:p>
        </p:txBody>
      </p:sp>
    </p:spTree>
    <p:extLst>
      <p:ext uri="{BB962C8B-B14F-4D97-AF65-F5344CB8AC3E}">
        <p14:creationId xmlns:p14="http://schemas.microsoft.com/office/powerpoint/2010/main" val="288911162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ED7C25-9A4C-4F31-B11F-3C595266CA5C}" type="datetimeFigureOut">
              <a:rPr lang="en-US" smtClean="0"/>
              <a:t>5/15/2023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989AEE-3837-45BB-BC2B-51F8B8207C09}" type="slidenum">
              <a:rPr lang="en-US" smtClean="0"/>
              <a:t>‹#›</a:t>
            </a:fld>
            <a:endParaRPr lang="en-US"/>
          </a:p>
        </p:txBody>
      </p:sp>
    </p:spTree>
    <p:extLst>
      <p:ext uri="{BB962C8B-B14F-4D97-AF65-F5344CB8AC3E}">
        <p14:creationId xmlns:p14="http://schemas.microsoft.com/office/powerpoint/2010/main" val="2229608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ED7C25-9A4C-4F31-B11F-3C595266CA5C}" type="datetimeFigureOut">
              <a:rPr lang="en-US" smtClean="0"/>
              <a:t>5/15/2023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989AEE-3837-45BB-BC2B-51F8B8207C09}" type="slidenum">
              <a:rPr lang="en-US" smtClean="0"/>
              <a:t>‹#›</a:t>
            </a:fld>
            <a:endParaRPr lang="en-US"/>
          </a:p>
        </p:txBody>
      </p:sp>
    </p:spTree>
    <p:extLst>
      <p:ext uri="{BB962C8B-B14F-4D97-AF65-F5344CB8AC3E}">
        <p14:creationId xmlns:p14="http://schemas.microsoft.com/office/powerpoint/2010/main" val="456729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ED7C25-9A4C-4F31-B11F-3C595266CA5C}" type="datetimeFigureOut">
              <a:rPr lang="en-US" smtClean="0"/>
              <a:t>5/15/2023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989AEE-3837-45BB-BC2B-51F8B8207C09}" type="slidenum">
              <a:rPr lang="en-US" smtClean="0"/>
              <a:t>‹#›</a:t>
            </a:fld>
            <a:endParaRPr lang="en-US"/>
          </a:p>
        </p:txBody>
      </p:sp>
    </p:spTree>
    <p:extLst>
      <p:ext uri="{BB962C8B-B14F-4D97-AF65-F5344CB8AC3E}">
        <p14:creationId xmlns:p14="http://schemas.microsoft.com/office/powerpoint/2010/main" val="2206424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ED7C25-9A4C-4F31-B11F-3C595266CA5C}" type="datetimeFigureOut">
              <a:rPr lang="en-US" smtClean="0"/>
              <a:t>5/15/2023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989AEE-3837-45BB-BC2B-51F8B8207C09}" type="slidenum">
              <a:rPr lang="en-US" smtClean="0"/>
              <a:t>‹#›</a:t>
            </a:fld>
            <a:endParaRPr lang="en-US"/>
          </a:p>
        </p:txBody>
      </p:sp>
    </p:spTree>
    <p:extLst>
      <p:ext uri="{BB962C8B-B14F-4D97-AF65-F5344CB8AC3E}">
        <p14:creationId xmlns:p14="http://schemas.microsoft.com/office/powerpoint/2010/main" val="2899509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ED7C25-9A4C-4F31-B11F-3C595266CA5C}" type="datetimeFigureOut">
              <a:rPr lang="en-US" smtClean="0"/>
              <a:t>5/15/2023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989AEE-3837-45BB-BC2B-51F8B8207C09}" type="slidenum">
              <a:rPr lang="en-US" smtClean="0"/>
              <a:t>‹#›</a:t>
            </a:fld>
            <a:endParaRPr lang="en-US"/>
          </a:p>
        </p:txBody>
      </p:sp>
    </p:spTree>
    <p:extLst>
      <p:ext uri="{BB962C8B-B14F-4D97-AF65-F5344CB8AC3E}">
        <p14:creationId xmlns:p14="http://schemas.microsoft.com/office/powerpoint/2010/main" val="2877404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ED7C25-9A4C-4F31-B11F-3C595266CA5C}" type="datetimeFigureOut">
              <a:rPr lang="en-US" smtClean="0"/>
              <a:t>5/15/2023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2989AEE-3837-45BB-BC2B-51F8B8207C09}" type="slidenum">
              <a:rPr lang="en-US" smtClean="0"/>
              <a:t>‹#›</a:t>
            </a:fld>
            <a:endParaRPr lang="en-US"/>
          </a:p>
        </p:txBody>
      </p:sp>
    </p:spTree>
    <p:extLst>
      <p:ext uri="{BB962C8B-B14F-4D97-AF65-F5344CB8AC3E}">
        <p14:creationId xmlns:p14="http://schemas.microsoft.com/office/powerpoint/2010/main" val="1557978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1DED7C25-9A4C-4F31-B11F-3C595266CA5C}" type="datetimeFigureOut">
              <a:rPr lang="en-US" smtClean="0"/>
              <a:t>5/15/2023</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E2989AEE-3837-45BB-BC2B-51F8B8207C09}" type="slidenum">
              <a:rPr lang="en-US" smtClean="0"/>
              <a:t>‹#›</a:t>
            </a:fld>
            <a:endParaRPr lang="en-US"/>
          </a:p>
        </p:txBody>
      </p:sp>
    </p:spTree>
    <p:extLst>
      <p:ext uri="{BB962C8B-B14F-4D97-AF65-F5344CB8AC3E}">
        <p14:creationId xmlns:p14="http://schemas.microsoft.com/office/powerpoint/2010/main" val="1817811153"/>
      </p:ext>
    </p:extLst>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mindmajix.com/salesforce-tutoria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69F0E-035C-123F-40FC-FF65C292BF28}"/>
              </a:ext>
            </a:extLst>
          </p:cNvPr>
          <p:cNvSpPr>
            <a:spLocks noGrp="1"/>
          </p:cNvSpPr>
          <p:nvPr>
            <p:ph type="ctrTitle"/>
          </p:nvPr>
        </p:nvSpPr>
        <p:spPr/>
        <p:txBody>
          <a:bodyPr/>
          <a:lstStyle/>
          <a:p>
            <a:r>
              <a:rPr lang="en-US"/>
              <a:t>Vlocity Interview Questions</a:t>
            </a:r>
            <a:endParaRPr lang="en-US" dirty="0"/>
          </a:p>
        </p:txBody>
      </p:sp>
      <p:sp>
        <p:nvSpPr>
          <p:cNvPr id="3" name="Subtitle 2">
            <a:extLst>
              <a:ext uri="{FF2B5EF4-FFF2-40B4-BE49-F238E27FC236}">
                <a16:creationId xmlns:a16="http://schemas.microsoft.com/office/drawing/2014/main" id="{710F378E-DEB2-A027-A968-775FD3FF9E4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99202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F1DDA-2E78-A2DE-9B0F-BA78FD0F4CD5}"/>
              </a:ext>
            </a:extLst>
          </p:cNvPr>
          <p:cNvSpPr>
            <a:spLocks noGrp="1"/>
          </p:cNvSpPr>
          <p:nvPr>
            <p:ph type="title"/>
          </p:nvPr>
        </p:nvSpPr>
        <p:spPr/>
        <p:txBody>
          <a:bodyPr>
            <a:normAutofit/>
          </a:bodyPr>
          <a:lstStyle/>
          <a:p>
            <a:r>
              <a:rPr lang="en-US" b="1" i="0" dirty="0">
                <a:solidFill>
                  <a:srgbClr val="000000"/>
                </a:solidFill>
                <a:effectLst/>
                <a:latin typeface="Open Sans" panose="020B0606030504020204" pitchFamily="34" charset="0"/>
              </a:rPr>
              <a:t>What are the designer highlights in Omni Script?</a:t>
            </a:r>
            <a:endParaRPr lang="en-US" dirty="0"/>
          </a:p>
        </p:txBody>
      </p:sp>
      <p:sp>
        <p:nvSpPr>
          <p:cNvPr id="3" name="Content Placeholder 2">
            <a:extLst>
              <a:ext uri="{FF2B5EF4-FFF2-40B4-BE49-F238E27FC236}">
                <a16:creationId xmlns:a16="http://schemas.microsoft.com/office/drawing/2014/main" id="{159DF673-BFC1-92AE-45A6-F96B230E0EEA}"/>
              </a:ext>
            </a:extLst>
          </p:cNvPr>
          <p:cNvSpPr>
            <a:spLocks noGrp="1"/>
          </p:cNvSpPr>
          <p:nvPr>
            <p:ph idx="1"/>
          </p:nvPr>
        </p:nvSpPr>
        <p:spPr/>
        <p:txBody>
          <a:bodyPr>
            <a:normAutofit/>
          </a:bodyPr>
          <a:lstStyle/>
          <a:p>
            <a:pPr algn="l"/>
            <a:r>
              <a:rPr lang="en-US" b="0" i="0" dirty="0">
                <a:solidFill>
                  <a:srgbClr val="000000"/>
                </a:solidFill>
                <a:effectLst/>
                <a:latin typeface="Open Sans" panose="020B0606030504020204" pitchFamily="34" charset="0"/>
              </a:rPr>
              <a:t>The following are some of the highlights of Omni Script Designer:</a:t>
            </a:r>
          </a:p>
          <a:p>
            <a:pPr lvl="1">
              <a:buFont typeface="Arial" panose="020B0604020202020204" pitchFamily="34" charset="0"/>
              <a:buChar char="•"/>
            </a:pPr>
            <a:r>
              <a:rPr lang="en-US" b="0" i="0" dirty="0">
                <a:solidFill>
                  <a:srgbClr val="000000"/>
                </a:solidFill>
                <a:effectLst/>
                <a:latin typeface="Open Sans" panose="020B0606030504020204" pitchFamily="34" charset="0"/>
              </a:rPr>
              <a:t>Header</a:t>
            </a:r>
          </a:p>
          <a:p>
            <a:pPr lvl="1">
              <a:buFont typeface="Arial" panose="020B0604020202020204" pitchFamily="34" charset="0"/>
              <a:buChar char="•"/>
            </a:pPr>
            <a:r>
              <a:rPr lang="en-US" b="0" i="0" dirty="0">
                <a:solidFill>
                  <a:srgbClr val="000000"/>
                </a:solidFill>
                <a:effectLst/>
                <a:latin typeface="Open Sans" panose="020B0606030504020204" pitchFamily="34" charset="0"/>
              </a:rPr>
              <a:t>Panel of Navigation</a:t>
            </a:r>
          </a:p>
          <a:p>
            <a:pPr lvl="1">
              <a:buFont typeface="Arial" panose="020B0604020202020204" pitchFamily="34" charset="0"/>
              <a:buChar char="•"/>
            </a:pPr>
            <a:r>
              <a:rPr lang="en-US" b="0" i="0" dirty="0">
                <a:solidFill>
                  <a:srgbClr val="000000"/>
                </a:solidFill>
                <a:effectLst/>
                <a:latin typeface="Open Sans" panose="020B0606030504020204" pitchFamily="34" charset="0"/>
              </a:rPr>
              <a:t>Canvas Create a Panel</a:t>
            </a:r>
          </a:p>
          <a:p>
            <a:pPr lvl="1">
              <a:buFont typeface="Arial" panose="020B0604020202020204" pitchFamily="34" charset="0"/>
              <a:buChar char="•"/>
            </a:pPr>
            <a:r>
              <a:rPr lang="en-US" b="0" i="0" dirty="0">
                <a:solidFill>
                  <a:srgbClr val="000000"/>
                </a:solidFill>
                <a:effectLst/>
                <a:latin typeface="Open Sans" panose="020B0606030504020204" pitchFamily="34" charset="0"/>
              </a:rPr>
              <a:t>Panel of Properties</a:t>
            </a:r>
          </a:p>
          <a:p>
            <a:pPr lvl="1">
              <a:buFont typeface="Arial" panose="020B0604020202020204" pitchFamily="34" charset="0"/>
              <a:buChar char="•"/>
            </a:pPr>
            <a:r>
              <a:rPr lang="en-US" b="0" i="0" dirty="0">
                <a:solidFill>
                  <a:srgbClr val="000000"/>
                </a:solidFill>
                <a:effectLst/>
                <a:latin typeface="Open Sans" panose="020B0606030504020204" pitchFamily="34" charset="0"/>
              </a:rPr>
              <a:t>Panel of Configuration</a:t>
            </a:r>
          </a:p>
          <a:p>
            <a:pPr lvl="1">
              <a:buFont typeface="Arial" panose="020B0604020202020204" pitchFamily="34" charset="0"/>
              <a:buChar char="•"/>
            </a:pPr>
            <a:r>
              <a:rPr lang="en-US" b="0" i="0" dirty="0">
                <a:solidFill>
                  <a:srgbClr val="000000"/>
                </a:solidFill>
                <a:effectLst/>
                <a:latin typeface="Open Sans" panose="020B0606030504020204" pitchFamily="34" charset="0"/>
              </a:rPr>
              <a:t>Preview</a:t>
            </a:r>
          </a:p>
          <a:p>
            <a:pPr lvl="1">
              <a:buFont typeface="Arial" panose="020B0604020202020204" pitchFamily="34" charset="0"/>
              <a:buChar char="•"/>
            </a:pPr>
            <a:r>
              <a:rPr lang="en-US" b="0" i="0" dirty="0">
                <a:solidFill>
                  <a:srgbClr val="000000"/>
                </a:solidFill>
                <a:effectLst/>
                <a:latin typeface="Open Sans" panose="020B0606030504020204" pitchFamily="34" charset="0"/>
              </a:rPr>
              <a:t>Debug</a:t>
            </a:r>
          </a:p>
          <a:p>
            <a:endParaRPr lang="en-US" dirty="0"/>
          </a:p>
        </p:txBody>
      </p:sp>
    </p:spTree>
    <p:extLst>
      <p:ext uri="{BB962C8B-B14F-4D97-AF65-F5344CB8AC3E}">
        <p14:creationId xmlns:p14="http://schemas.microsoft.com/office/powerpoint/2010/main" val="1082640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4C43F-1956-0DF8-10AE-8EC043297313}"/>
              </a:ext>
            </a:extLst>
          </p:cNvPr>
          <p:cNvSpPr>
            <a:spLocks noGrp="1"/>
          </p:cNvSpPr>
          <p:nvPr>
            <p:ph type="title"/>
          </p:nvPr>
        </p:nvSpPr>
        <p:spPr/>
        <p:txBody>
          <a:bodyPr>
            <a:normAutofit/>
          </a:bodyPr>
          <a:lstStyle/>
          <a:p>
            <a:r>
              <a:rPr lang="en-US" b="1" i="0" dirty="0">
                <a:solidFill>
                  <a:srgbClr val="000000"/>
                </a:solidFill>
                <a:effectLst/>
                <a:latin typeface="Open Sans" panose="020B0606030504020204" pitchFamily="34" charset="0"/>
              </a:rPr>
              <a:t>What is the best way to make a script structure?</a:t>
            </a:r>
            <a:endParaRPr lang="en-US" dirty="0"/>
          </a:p>
        </p:txBody>
      </p:sp>
      <p:sp>
        <p:nvSpPr>
          <p:cNvPr id="3" name="Content Placeholder 2">
            <a:extLst>
              <a:ext uri="{FF2B5EF4-FFF2-40B4-BE49-F238E27FC236}">
                <a16:creationId xmlns:a16="http://schemas.microsoft.com/office/drawing/2014/main" id="{38B025FE-ACCC-7BDD-0F23-2FD69EAD0190}"/>
              </a:ext>
            </a:extLst>
          </p:cNvPr>
          <p:cNvSpPr>
            <a:spLocks noGrp="1"/>
          </p:cNvSpPr>
          <p:nvPr>
            <p:ph idx="1"/>
          </p:nvPr>
        </p:nvSpPr>
        <p:spPr/>
        <p:txBody>
          <a:bodyPr/>
          <a:lstStyle/>
          <a:p>
            <a:r>
              <a:rPr lang="en-US" b="0" i="0" dirty="0">
                <a:solidFill>
                  <a:srgbClr val="000000"/>
                </a:solidFill>
                <a:effectLst/>
                <a:latin typeface="Open Sans" panose="020B0606030504020204" pitchFamily="34" charset="0"/>
              </a:rPr>
              <a:t>Build an orderly framework of actions and measures to serve as the reasoning for when the script runs. Outside steps perform activities for the entire text, such as receiving, sending, evaluating, and finally converting data. Actions typically include a block, input, and display component; however, they can also include Omni Studio fundamental activities such as features and buttons specific to the action.</a:t>
            </a:r>
            <a:endParaRPr lang="en-US" dirty="0"/>
          </a:p>
        </p:txBody>
      </p:sp>
    </p:spTree>
    <p:extLst>
      <p:ext uri="{BB962C8B-B14F-4D97-AF65-F5344CB8AC3E}">
        <p14:creationId xmlns:p14="http://schemas.microsoft.com/office/powerpoint/2010/main" val="1805208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6D338-8307-B801-E9E5-A27EF21551E8}"/>
              </a:ext>
            </a:extLst>
          </p:cNvPr>
          <p:cNvSpPr>
            <a:spLocks noGrp="1"/>
          </p:cNvSpPr>
          <p:nvPr>
            <p:ph type="title"/>
          </p:nvPr>
        </p:nvSpPr>
        <p:spPr/>
        <p:txBody>
          <a:bodyPr>
            <a:normAutofit fontScale="90000"/>
          </a:bodyPr>
          <a:lstStyle/>
          <a:p>
            <a:r>
              <a:rPr lang="en-US" b="1" i="0" dirty="0">
                <a:solidFill>
                  <a:srgbClr val="000000"/>
                </a:solidFill>
                <a:effectLst/>
                <a:latin typeface="Open Sans" panose="020B0606030504020204" pitchFamily="34" charset="0"/>
              </a:rPr>
              <a:t> What's the point of setting up Omni Script to operate with Salesforce?</a:t>
            </a:r>
            <a:endParaRPr lang="en-US" dirty="0"/>
          </a:p>
        </p:txBody>
      </p:sp>
      <p:sp>
        <p:nvSpPr>
          <p:cNvPr id="3" name="Content Placeholder 2">
            <a:extLst>
              <a:ext uri="{FF2B5EF4-FFF2-40B4-BE49-F238E27FC236}">
                <a16:creationId xmlns:a16="http://schemas.microsoft.com/office/drawing/2014/main" id="{7A8B1CE7-DA19-117B-F729-F0918F2A6E0F}"/>
              </a:ext>
            </a:extLst>
          </p:cNvPr>
          <p:cNvSpPr>
            <a:spLocks noGrp="1"/>
          </p:cNvSpPr>
          <p:nvPr>
            <p:ph idx="1"/>
          </p:nvPr>
        </p:nvSpPr>
        <p:spPr/>
        <p:txBody>
          <a:bodyPr/>
          <a:lstStyle/>
          <a:p>
            <a:r>
              <a:rPr lang="en-US" b="0" i="0" dirty="0">
                <a:solidFill>
                  <a:srgbClr val="000000"/>
                </a:solidFill>
                <a:effectLst/>
                <a:latin typeface="Open Sans" panose="020B0606030504020204" pitchFamily="34" charset="0"/>
              </a:rPr>
              <a:t>Users can browse and study Salesforce expertise short articles in the Omni Script after integrating </a:t>
            </a:r>
            <a:r>
              <a:rPr lang="en-US" b="1" i="0" u="none" strike="noStrike" dirty="0">
                <a:solidFill>
                  <a:srgbClr val="1907DB"/>
                </a:solidFill>
                <a:effectLst/>
                <a:latin typeface="Open Sans" panose="020B0606030504020204" pitchFamily="34" charset="0"/>
                <a:hlinkClick r:id="rId2" tooltip="Salesforce Introduction"/>
              </a:rPr>
              <a:t>Salesforce</a:t>
            </a:r>
            <a:r>
              <a:rPr lang="en-US" b="0" i="0" dirty="0">
                <a:solidFill>
                  <a:srgbClr val="000000"/>
                </a:solidFill>
                <a:effectLst/>
                <a:latin typeface="Open Sans" panose="020B0606030504020204" pitchFamily="34" charset="0"/>
              </a:rPr>
              <a:t> knowledge into the script. It also allows you to inquire about lightning knowledge.</a:t>
            </a:r>
            <a:endParaRPr lang="en-US" dirty="0"/>
          </a:p>
        </p:txBody>
      </p:sp>
    </p:spTree>
    <p:extLst>
      <p:ext uri="{BB962C8B-B14F-4D97-AF65-F5344CB8AC3E}">
        <p14:creationId xmlns:p14="http://schemas.microsoft.com/office/powerpoint/2010/main" val="1306114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290C0-AB7F-F632-6115-67FAE1FD5C0F}"/>
              </a:ext>
            </a:extLst>
          </p:cNvPr>
          <p:cNvSpPr>
            <a:spLocks noGrp="1"/>
          </p:cNvSpPr>
          <p:nvPr>
            <p:ph type="title"/>
          </p:nvPr>
        </p:nvSpPr>
        <p:spPr/>
        <p:txBody>
          <a:bodyPr>
            <a:normAutofit/>
          </a:bodyPr>
          <a:lstStyle/>
          <a:p>
            <a:r>
              <a:rPr lang="en-US" b="1" i="0" dirty="0">
                <a:solidFill>
                  <a:srgbClr val="000000"/>
                </a:solidFill>
                <a:effectLst/>
                <a:latin typeface="Open Sans" panose="020B0606030504020204" pitchFamily="34" charset="0"/>
              </a:rPr>
              <a:t>How can I get Omni Script to launch knowledge base articles?</a:t>
            </a:r>
            <a:endParaRPr lang="en-US" dirty="0"/>
          </a:p>
        </p:txBody>
      </p:sp>
      <p:sp>
        <p:nvSpPr>
          <p:cNvPr id="3" name="Content Placeholder 2">
            <a:extLst>
              <a:ext uri="{FF2B5EF4-FFF2-40B4-BE49-F238E27FC236}">
                <a16:creationId xmlns:a16="http://schemas.microsoft.com/office/drawing/2014/main" id="{CB628E34-E75D-C57D-53C0-D8C598040222}"/>
              </a:ext>
            </a:extLst>
          </p:cNvPr>
          <p:cNvSpPr>
            <a:spLocks noGrp="1"/>
          </p:cNvSpPr>
          <p:nvPr>
            <p:ph idx="1"/>
          </p:nvPr>
        </p:nvSpPr>
        <p:spPr/>
        <p:txBody>
          <a:bodyPr/>
          <a:lstStyle/>
          <a:p>
            <a:r>
              <a:rPr lang="en-US" b="0" i="0" dirty="0">
                <a:solidFill>
                  <a:srgbClr val="000000"/>
                </a:solidFill>
                <a:effectLst/>
                <a:latin typeface="Open Sans" panose="020B0606030504020204" pitchFamily="34" charset="0"/>
              </a:rPr>
              <a:t>Using the Velocity Omni Script knowledge base portion in a community or even lightning page, launch a knowledge base article from an Omni Script. The Omni Script knowledge base component from Velocity renders knowledge base articles alongside Omni Script or as a separate element. When using Omni Script to open knowledge base short articles. The component that searches the knowledge base and renders the articles receives specific details from Omni Script.</a:t>
            </a:r>
            <a:endParaRPr lang="en-US" dirty="0"/>
          </a:p>
        </p:txBody>
      </p:sp>
    </p:spTree>
    <p:extLst>
      <p:ext uri="{BB962C8B-B14F-4D97-AF65-F5344CB8AC3E}">
        <p14:creationId xmlns:p14="http://schemas.microsoft.com/office/powerpoint/2010/main" val="424719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2410F-DC86-73A5-9932-C95D8942F01E}"/>
              </a:ext>
            </a:extLst>
          </p:cNvPr>
          <p:cNvSpPr>
            <a:spLocks noGrp="1"/>
          </p:cNvSpPr>
          <p:nvPr>
            <p:ph type="title"/>
          </p:nvPr>
        </p:nvSpPr>
        <p:spPr/>
        <p:txBody>
          <a:bodyPr>
            <a:normAutofit/>
          </a:bodyPr>
          <a:lstStyle/>
          <a:p>
            <a:r>
              <a:rPr lang="en-US" b="1" i="0" dirty="0">
                <a:solidFill>
                  <a:srgbClr val="000000"/>
                </a:solidFill>
                <a:effectLst/>
                <a:latin typeface="Open Sans" panose="020B0606030504020204" pitchFamily="34" charset="0"/>
              </a:rPr>
              <a:t>What is the best way to seed data into an Omni Script?</a:t>
            </a:r>
            <a:endParaRPr lang="en-US" dirty="0"/>
          </a:p>
        </p:txBody>
      </p:sp>
      <p:sp>
        <p:nvSpPr>
          <p:cNvPr id="3" name="Content Placeholder 2">
            <a:extLst>
              <a:ext uri="{FF2B5EF4-FFF2-40B4-BE49-F238E27FC236}">
                <a16:creationId xmlns:a16="http://schemas.microsoft.com/office/drawing/2014/main" id="{F0058F04-EA35-7046-81DA-2EF9A2A7C39E}"/>
              </a:ext>
            </a:extLst>
          </p:cNvPr>
          <p:cNvSpPr>
            <a:spLocks noGrp="1"/>
          </p:cNvSpPr>
          <p:nvPr>
            <p:ph idx="1"/>
          </p:nvPr>
        </p:nvSpPr>
        <p:spPr/>
        <p:txBody>
          <a:bodyPr/>
          <a:lstStyle/>
          <a:p>
            <a:r>
              <a:rPr lang="en-US" b="0" i="0" dirty="0">
                <a:solidFill>
                  <a:srgbClr val="000000"/>
                </a:solidFill>
                <a:effectLst/>
                <a:latin typeface="Open Sans" panose="020B0606030504020204" pitchFamily="34" charset="0"/>
              </a:rPr>
              <a:t>Using the seed data JSON option in the Omni Script's setup segment, pre-fill Omni Script regions and add data in Omni Script data JSON. The data stored in JSON property should be used in conjunction with fixed values that are seeded in Omni Script's first loads. After the first loads, you can set values using formulas or information stored in the Omni Script.</a:t>
            </a:r>
            <a:endParaRPr lang="en-US" dirty="0"/>
          </a:p>
        </p:txBody>
      </p:sp>
    </p:spTree>
    <p:extLst>
      <p:ext uri="{BB962C8B-B14F-4D97-AF65-F5344CB8AC3E}">
        <p14:creationId xmlns:p14="http://schemas.microsoft.com/office/powerpoint/2010/main" val="3683510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40BE9-1FE6-A7B3-EB4A-64CDD28C22F8}"/>
              </a:ext>
            </a:extLst>
          </p:cNvPr>
          <p:cNvSpPr>
            <a:spLocks noGrp="1"/>
          </p:cNvSpPr>
          <p:nvPr>
            <p:ph type="title"/>
          </p:nvPr>
        </p:nvSpPr>
        <p:spPr/>
        <p:txBody>
          <a:bodyPr>
            <a:normAutofit/>
          </a:bodyPr>
          <a:lstStyle/>
          <a:p>
            <a:r>
              <a:rPr lang="en-US" b="1" i="0" dirty="0">
                <a:solidFill>
                  <a:srgbClr val="000000"/>
                </a:solidFill>
                <a:effectLst/>
                <a:latin typeface="Open Sans" panose="020B0606030504020204" pitchFamily="34" charset="0"/>
              </a:rPr>
              <a:t>What exactly is SEO Omni Scripts?</a:t>
            </a:r>
            <a:endParaRPr lang="en-US" dirty="0"/>
          </a:p>
        </p:txBody>
      </p:sp>
      <p:sp>
        <p:nvSpPr>
          <p:cNvPr id="3" name="Content Placeholder 2">
            <a:extLst>
              <a:ext uri="{FF2B5EF4-FFF2-40B4-BE49-F238E27FC236}">
                <a16:creationId xmlns:a16="http://schemas.microsoft.com/office/drawing/2014/main" id="{444FFA07-7FF8-83C0-1E85-395297F495F6}"/>
              </a:ext>
            </a:extLst>
          </p:cNvPr>
          <p:cNvSpPr>
            <a:spLocks noGrp="1"/>
          </p:cNvSpPr>
          <p:nvPr>
            <p:ph idx="1"/>
          </p:nvPr>
        </p:nvSpPr>
        <p:spPr/>
        <p:txBody>
          <a:bodyPr/>
          <a:lstStyle/>
          <a:p>
            <a:r>
              <a:rPr lang="en-US" b="0" i="0" dirty="0">
                <a:solidFill>
                  <a:srgbClr val="000000"/>
                </a:solidFill>
                <a:effectLst/>
                <a:latin typeface="Open Sans" panose="020B0606030504020204" pitchFamily="34" charset="0"/>
              </a:rPr>
              <a:t>The Omni Script can be made visible in any online search by enabling it in communities. It's known as SEO Omni Scripts when such action is carried out by permitting SEO for Omni Scripts.</a:t>
            </a:r>
            <a:endParaRPr lang="en-US" dirty="0"/>
          </a:p>
        </p:txBody>
      </p:sp>
    </p:spTree>
    <p:extLst>
      <p:ext uri="{BB962C8B-B14F-4D97-AF65-F5344CB8AC3E}">
        <p14:creationId xmlns:p14="http://schemas.microsoft.com/office/powerpoint/2010/main" val="963884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93867-55AF-F778-BC03-2A22C7A4E04E}"/>
              </a:ext>
            </a:extLst>
          </p:cNvPr>
          <p:cNvSpPr>
            <a:spLocks noGrp="1"/>
          </p:cNvSpPr>
          <p:nvPr>
            <p:ph type="title"/>
          </p:nvPr>
        </p:nvSpPr>
        <p:spPr/>
        <p:txBody>
          <a:bodyPr>
            <a:normAutofit/>
          </a:bodyPr>
          <a:lstStyle/>
          <a:p>
            <a:r>
              <a:rPr lang="en-US" b="1" i="0" dirty="0">
                <a:solidFill>
                  <a:srgbClr val="000000"/>
                </a:solidFill>
                <a:effectLst/>
                <a:latin typeface="Open Sans" panose="020B0606030504020204" pitchFamily="34" charset="0"/>
              </a:rPr>
              <a:t>What is Salesforce's messaging framework?</a:t>
            </a:r>
            <a:endParaRPr lang="en-US" dirty="0"/>
          </a:p>
        </p:txBody>
      </p:sp>
      <p:sp>
        <p:nvSpPr>
          <p:cNvPr id="3" name="Content Placeholder 2">
            <a:extLst>
              <a:ext uri="{FF2B5EF4-FFF2-40B4-BE49-F238E27FC236}">
                <a16:creationId xmlns:a16="http://schemas.microsoft.com/office/drawing/2014/main" id="{FC8DC662-043F-4865-85A8-26E499E4229E}"/>
              </a:ext>
            </a:extLst>
          </p:cNvPr>
          <p:cNvSpPr>
            <a:spLocks noGrp="1"/>
          </p:cNvSpPr>
          <p:nvPr>
            <p:ph idx="1"/>
          </p:nvPr>
        </p:nvSpPr>
        <p:spPr/>
        <p:txBody>
          <a:bodyPr/>
          <a:lstStyle/>
          <a:p>
            <a:r>
              <a:rPr lang="en-US" b="0" i="0" dirty="0">
                <a:solidFill>
                  <a:srgbClr val="000000"/>
                </a:solidFill>
                <a:effectLst/>
                <a:latin typeface="Open Sans" panose="020B0606030504020204" pitchFamily="34" charset="0"/>
              </a:rPr>
              <a:t>We can use windows post messages, session storage messages, and pub-sub messaging; the messaging framework allows elements like Omni Script, windows, and lightning web components to communicate with one another.</a:t>
            </a:r>
            <a:endParaRPr lang="en-US" dirty="0"/>
          </a:p>
        </p:txBody>
      </p:sp>
    </p:spTree>
    <p:extLst>
      <p:ext uri="{BB962C8B-B14F-4D97-AF65-F5344CB8AC3E}">
        <p14:creationId xmlns:p14="http://schemas.microsoft.com/office/powerpoint/2010/main" val="9615390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D7600-4085-52B3-B2AB-A684B74C7263}"/>
              </a:ext>
            </a:extLst>
          </p:cNvPr>
          <p:cNvSpPr>
            <a:spLocks noGrp="1"/>
          </p:cNvSpPr>
          <p:nvPr>
            <p:ph type="title"/>
          </p:nvPr>
        </p:nvSpPr>
        <p:spPr/>
        <p:txBody>
          <a:bodyPr>
            <a:normAutofit/>
          </a:bodyPr>
          <a:lstStyle/>
          <a:p>
            <a:r>
              <a:rPr lang="en-US" b="1" i="0" dirty="0">
                <a:solidFill>
                  <a:srgbClr val="000000"/>
                </a:solidFill>
                <a:effectLst/>
                <a:latin typeface="Open Sans" panose="020B0606030504020204" pitchFamily="34" charset="0"/>
              </a:rPr>
              <a:t>What are Stateful Omni Scripts, and how do you use them?</a:t>
            </a:r>
            <a:endParaRPr lang="en-US" dirty="0"/>
          </a:p>
        </p:txBody>
      </p:sp>
      <p:sp>
        <p:nvSpPr>
          <p:cNvPr id="3" name="Content Placeholder 2">
            <a:extLst>
              <a:ext uri="{FF2B5EF4-FFF2-40B4-BE49-F238E27FC236}">
                <a16:creationId xmlns:a16="http://schemas.microsoft.com/office/drawing/2014/main" id="{D5D2E51A-DD32-A952-B4D8-3DCE32834CD3}"/>
              </a:ext>
            </a:extLst>
          </p:cNvPr>
          <p:cNvSpPr>
            <a:spLocks noGrp="1"/>
          </p:cNvSpPr>
          <p:nvPr>
            <p:ph idx="1"/>
          </p:nvPr>
        </p:nvSpPr>
        <p:spPr/>
        <p:txBody>
          <a:bodyPr/>
          <a:lstStyle/>
          <a:p>
            <a:r>
              <a:rPr lang="en-US" b="0" i="0" dirty="0">
                <a:solidFill>
                  <a:srgbClr val="000000"/>
                </a:solidFill>
                <a:effectLst/>
                <a:latin typeface="Open Sans" panose="020B0606030504020204" pitchFamily="34" charset="0"/>
              </a:rPr>
              <a:t>Stateful Omni Scripts are simply those that allow LWC Omni Scripts to include an Omni Script's state in the URL. This can be accomplished by step by step setting up the C-parameter.</a:t>
            </a:r>
            <a:endParaRPr lang="en-US" dirty="0"/>
          </a:p>
        </p:txBody>
      </p:sp>
    </p:spTree>
    <p:extLst>
      <p:ext uri="{BB962C8B-B14F-4D97-AF65-F5344CB8AC3E}">
        <p14:creationId xmlns:p14="http://schemas.microsoft.com/office/powerpoint/2010/main" val="696394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CEB01-21F7-7DFA-8051-BCFB4CC185CA}"/>
              </a:ext>
            </a:extLst>
          </p:cNvPr>
          <p:cNvSpPr>
            <a:spLocks noGrp="1"/>
          </p:cNvSpPr>
          <p:nvPr>
            <p:ph type="title"/>
          </p:nvPr>
        </p:nvSpPr>
        <p:spPr/>
        <p:txBody>
          <a:bodyPr>
            <a:normAutofit/>
          </a:bodyPr>
          <a:lstStyle/>
          <a:p>
            <a:r>
              <a:rPr lang="en-US" b="1" i="0" dirty="0">
                <a:solidFill>
                  <a:srgbClr val="000000"/>
                </a:solidFill>
                <a:effectLst/>
                <a:latin typeface="Open Sans" panose="020B0606030504020204" pitchFamily="34" charset="0"/>
              </a:rPr>
              <a:t>What properties should be defined for the Delete Action?</a:t>
            </a:r>
            <a:endParaRPr lang="en-US" dirty="0"/>
          </a:p>
        </p:txBody>
      </p:sp>
      <p:sp>
        <p:nvSpPr>
          <p:cNvPr id="3" name="Content Placeholder 2">
            <a:extLst>
              <a:ext uri="{FF2B5EF4-FFF2-40B4-BE49-F238E27FC236}">
                <a16:creationId xmlns:a16="http://schemas.microsoft.com/office/drawing/2014/main" id="{BF49852E-793C-7FE5-FDE9-A413651EAA8F}"/>
              </a:ext>
            </a:extLst>
          </p:cNvPr>
          <p:cNvSpPr>
            <a:spLocks noGrp="1"/>
          </p:cNvSpPr>
          <p:nvPr>
            <p:ph idx="1"/>
          </p:nvPr>
        </p:nvSpPr>
        <p:spPr/>
        <p:txBody>
          <a:bodyPr>
            <a:normAutofit/>
          </a:bodyPr>
          <a:lstStyle/>
          <a:p>
            <a:pPr algn="l"/>
            <a:r>
              <a:rPr lang="en-US" b="0" i="0" dirty="0">
                <a:solidFill>
                  <a:srgbClr val="000000"/>
                </a:solidFill>
                <a:effectLst/>
                <a:latin typeface="Open Sans" panose="020B0606030504020204" pitchFamily="34" charset="0"/>
              </a:rPr>
              <a:t>The features of Delete Action are listed below.</a:t>
            </a:r>
          </a:p>
          <a:p>
            <a:pPr lvl="1">
              <a:buFont typeface="Arial" panose="020B0604020202020204" pitchFamily="34" charset="0"/>
              <a:buChar char="•"/>
            </a:pPr>
            <a:r>
              <a:rPr lang="en-US" b="0" i="0" dirty="0">
                <a:solidFill>
                  <a:srgbClr val="000000"/>
                </a:solidFill>
                <a:effectLst/>
                <a:latin typeface="Open Sans" panose="020B0606030504020204" pitchFamily="34" charset="0"/>
              </a:rPr>
              <a:t>ID's Path</a:t>
            </a:r>
          </a:p>
          <a:p>
            <a:pPr lvl="1">
              <a:buFont typeface="Arial" panose="020B0604020202020204" pitchFamily="34" charset="0"/>
              <a:buChar char="•"/>
            </a:pPr>
            <a:r>
              <a:rPr lang="en-US" b="0" i="0" dirty="0">
                <a:solidFill>
                  <a:srgbClr val="000000"/>
                </a:solidFill>
                <a:effectLst/>
                <a:latin typeface="Open Sans" panose="020B0606030504020204" pitchFamily="34" charset="0"/>
              </a:rPr>
              <a:t>Or nothing at all.</a:t>
            </a:r>
          </a:p>
          <a:p>
            <a:pPr lvl="1">
              <a:buFont typeface="Arial" panose="020B0604020202020204" pitchFamily="34" charset="0"/>
              <a:buChar char="•"/>
            </a:pPr>
            <a:r>
              <a:rPr lang="en-US" b="0" i="0" dirty="0">
                <a:solidFill>
                  <a:srgbClr val="000000"/>
                </a:solidFill>
                <a:effectLst/>
                <a:latin typeface="Open Sans" panose="020B0606030504020204" pitchFamily="34" charset="0"/>
              </a:rPr>
              <a:t>Message: Entity was removed</a:t>
            </a:r>
          </a:p>
          <a:p>
            <a:pPr lvl="1">
              <a:buFont typeface="Arial" panose="020B0604020202020204" pitchFamily="34" charset="0"/>
              <a:buChar char="•"/>
            </a:pPr>
            <a:r>
              <a:rPr lang="en-US" b="0" i="0" dirty="0">
                <a:solidFill>
                  <a:srgbClr val="000000"/>
                </a:solidFill>
                <a:effectLst/>
                <a:latin typeface="Open Sans" panose="020B0606030504020204" pitchFamily="34" charset="0"/>
              </a:rPr>
              <a:t>Delete the message that was unsuccessful.</a:t>
            </a:r>
          </a:p>
          <a:p>
            <a:pPr lvl="1">
              <a:buFont typeface="Arial" panose="020B0604020202020204" pitchFamily="34" charset="0"/>
              <a:buChar char="•"/>
            </a:pPr>
            <a:r>
              <a:rPr lang="en-US" b="0" i="0" dirty="0">
                <a:solidFill>
                  <a:srgbClr val="000000"/>
                </a:solidFill>
                <a:effectLst/>
                <a:latin typeface="Open Sans" panose="020B0606030504020204" pitchFamily="34" charset="0"/>
              </a:rPr>
              <a:t>Message about an invalid ID</a:t>
            </a:r>
          </a:p>
          <a:p>
            <a:pPr lvl="1">
              <a:buFont typeface="Arial" panose="020B0604020202020204" pitchFamily="34" charset="0"/>
              <a:buChar char="•"/>
            </a:pPr>
            <a:r>
              <a:rPr lang="en-US" b="0" i="0" dirty="0">
                <a:solidFill>
                  <a:srgbClr val="000000"/>
                </a:solidFill>
                <a:effectLst/>
                <a:latin typeface="Open Sans" panose="020B0606030504020204" pitchFamily="34" charset="0"/>
              </a:rPr>
              <a:t>Confirm</a:t>
            </a:r>
          </a:p>
          <a:p>
            <a:pPr lvl="1">
              <a:buFont typeface="Arial" panose="020B0604020202020204" pitchFamily="34" charset="0"/>
              <a:buChar char="•"/>
            </a:pPr>
            <a:r>
              <a:rPr lang="en-US" b="0" i="0" dirty="0">
                <a:solidFill>
                  <a:srgbClr val="000000"/>
                </a:solidFill>
                <a:effectLst/>
                <a:latin typeface="Open Sans" panose="020B0606030504020204" pitchFamily="34" charset="0"/>
              </a:rPr>
              <a:t>Label Remove</a:t>
            </a:r>
          </a:p>
          <a:p>
            <a:pPr lvl="1">
              <a:buFont typeface="Arial" panose="020B0604020202020204" pitchFamily="34" charset="0"/>
              <a:buChar char="•"/>
            </a:pPr>
            <a:r>
              <a:rPr lang="en-US" b="0" i="0" dirty="0">
                <a:solidFill>
                  <a:srgbClr val="000000"/>
                </a:solidFill>
                <a:effectLst/>
                <a:latin typeface="Open Sans" panose="020B0606030504020204" pitchFamily="34" charset="0"/>
              </a:rPr>
              <a:t>Message from the Confirmation Dialog</a:t>
            </a:r>
          </a:p>
          <a:p>
            <a:endParaRPr lang="en-US" dirty="0"/>
          </a:p>
        </p:txBody>
      </p:sp>
    </p:spTree>
    <p:extLst>
      <p:ext uri="{BB962C8B-B14F-4D97-AF65-F5344CB8AC3E}">
        <p14:creationId xmlns:p14="http://schemas.microsoft.com/office/powerpoint/2010/main" val="31329392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882E9-52F7-B9F3-3BB9-311AAED470DC}"/>
              </a:ext>
            </a:extLst>
          </p:cNvPr>
          <p:cNvSpPr>
            <a:spLocks noGrp="1"/>
          </p:cNvSpPr>
          <p:nvPr>
            <p:ph type="title"/>
          </p:nvPr>
        </p:nvSpPr>
        <p:spPr/>
        <p:txBody>
          <a:bodyPr>
            <a:normAutofit/>
          </a:bodyPr>
          <a:lstStyle/>
          <a:p>
            <a:r>
              <a:rPr lang="en-US" b="1" i="0" dirty="0">
                <a:solidFill>
                  <a:srgbClr val="000000"/>
                </a:solidFill>
                <a:effectLst/>
                <a:latin typeface="Open Sans" panose="020B0606030504020204" pitchFamily="34" charset="0"/>
              </a:rPr>
              <a:t>What is the difference between Navigate Action and Navigate?</a:t>
            </a:r>
            <a:endParaRPr lang="en-US" dirty="0"/>
          </a:p>
        </p:txBody>
      </p:sp>
      <p:sp>
        <p:nvSpPr>
          <p:cNvPr id="3" name="Content Placeholder 2">
            <a:extLst>
              <a:ext uri="{FF2B5EF4-FFF2-40B4-BE49-F238E27FC236}">
                <a16:creationId xmlns:a16="http://schemas.microsoft.com/office/drawing/2014/main" id="{F533C9F1-6CD5-6D56-D510-D078035F786D}"/>
              </a:ext>
            </a:extLst>
          </p:cNvPr>
          <p:cNvSpPr>
            <a:spLocks noGrp="1"/>
          </p:cNvSpPr>
          <p:nvPr>
            <p:ph idx="1"/>
          </p:nvPr>
        </p:nvSpPr>
        <p:spPr/>
        <p:txBody>
          <a:bodyPr/>
          <a:lstStyle/>
          <a:p>
            <a:r>
              <a:rPr lang="en-US" b="0" i="0" dirty="0">
                <a:solidFill>
                  <a:srgbClr val="000000"/>
                </a:solidFill>
                <a:effectLst/>
                <a:latin typeface="Open Sans" panose="020B0606030504020204" pitchFamily="34" charset="0"/>
              </a:rPr>
              <a:t>An object with at least one type of property is a navigation action. Using the navigate action element, you may browse through a range of Salesforce knowledge using Omni Script. Incorporate the traverse action into the structure board of Omni Script. It becomes a clickable button when the traverse action leaves a step. It will fire automatically if the navigation action is in the middle of a measure.</a:t>
            </a:r>
            <a:endParaRPr lang="en-US" dirty="0"/>
          </a:p>
        </p:txBody>
      </p:sp>
    </p:spTree>
    <p:extLst>
      <p:ext uri="{BB962C8B-B14F-4D97-AF65-F5344CB8AC3E}">
        <p14:creationId xmlns:p14="http://schemas.microsoft.com/office/powerpoint/2010/main" val="1781716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6A396-E498-9D82-7DBD-DCF968AC06A3}"/>
              </a:ext>
            </a:extLst>
          </p:cNvPr>
          <p:cNvSpPr>
            <a:spLocks noGrp="1"/>
          </p:cNvSpPr>
          <p:nvPr>
            <p:ph type="title"/>
          </p:nvPr>
        </p:nvSpPr>
        <p:spPr/>
        <p:txBody>
          <a:bodyPr>
            <a:normAutofit/>
          </a:bodyPr>
          <a:lstStyle/>
          <a:p>
            <a:r>
              <a:rPr lang="en-US" b="1" i="0">
                <a:solidFill>
                  <a:srgbClr val="000000"/>
                </a:solidFill>
                <a:effectLst/>
                <a:latin typeface="Open Sans" panose="020B0606030504020204" pitchFamily="34" charset="0"/>
              </a:rPr>
              <a:t>What is Omni Studio, and how does it work?</a:t>
            </a:r>
            <a:endParaRPr lang="en-US" dirty="0"/>
          </a:p>
        </p:txBody>
      </p:sp>
      <p:sp>
        <p:nvSpPr>
          <p:cNvPr id="3" name="Content Placeholder 2">
            <a:extLst>
              <a:ext uri="{FF2B5EF4-FFF2-40B4-BE49-F238E27FC236}">
                <a16:creationId xmlns:a16="http://schemas.microsoft.com/office/drawing/2014/main" id="{3C21FDBD-3C78-98A1-29B8-6347162C486F}"/>
              </a:ext>
            </a:extLst>
          </p:cNvPr>
          <p:cNvSpPr>
            <a:spLocks noGrp="1"/>
          </p:cNvSpPr>
          <p:nvPr>
            <p:ph idx="1"/>
          </p:nvPr>
        </p:nvSpPr>
        <p:spPr/>
        <p:txBody>
          <a:bodyPr/>
          <a:lstStyle/>
          <a:p>
            <a:r>
              <a:rPr lang="en-US" b="0" i="0">
                <a:solidFill>
                  <a:srgbClr val="000000"/>
                </a:solidFill>
                <a:effectLst/>
                <a:latin typeface="Open Sans" panose="020B0606030504020204" pitchFamily="34" charset="0"/>
              </a:rPr>
              <a:t>Omni Studio offers a collection of solutions, record versions, and elements that may be used to create cloud applications for businesses and organizations. In addition, Omni Studio allows you to create a series of guided interactions using information from Salesforce or other sources relevant to the problem.</a:t>
            </a:r>
            <a:endParaRPr lang="en-US" dirty="0"/>
          </a:p>
        </p:txBody>
      </p:sp>
    </p:spTree>
    <p:extLst>
      <p:ext uri="{BB962C8B-B14F-4D97-AF65-F5344CB8AC3E}">
        <p14:creationId xmlns:p14="http://schemas.microsoft.com/office/powerpoint/2010/main" val="39453613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37624-7FDE-56A8-4A4D-ED99D8928E3D}"/>
              </a:ext>
            </a:extLst>
          </p:cNvPr>
          <p:cNvSpPr>
            <a:spLocks noGrp="1"/>
          </p:cNvSpPr>
          <p:nvPr>
            <p:ph type="title"/>
          </p:nvPr>
        </p:nvSpPr>
        <p:spPr/>
        <p:txBody>
          <a:bodyPr>
            <a:normAutofit/>
          </a:bodyPr>
          <a:lstStyle/>
          <a:p>
            <a:r>
              <a:rPr lang="en-US" b="1" i="0" dirty="0">
                <a:solidFill>
                  <a:srgbClr val="000000"/>
                </a:solidFill>
                <a:effectLst/>
                <a:latin typeface="Open Sans" panose="020B0606030504020204" pitchFamily="34" charset="0"/>
              </a:rPr>
              <a:t>What exactly does it mean to "go to an app"?</a:t>
            </a:r>
            <a:endParaRPr lang="en-US" dirty="0"/>
          </a:p>
        </p:txBody>
      </p:sp>
      <p:sp>
        <p:nvSpPr>
          <p:cNvPr id="3" name="Content Placeholder 2">
            <a:extLst>
              <a:ext uri="{FF2B5EF4-FFF2-40B4-BE49-F238E27FC236}">
                <a16:creationId xmlns:a16="http://schemas.microsoft.com/office/drawing/2014/main" id="{801F51B5-769F-7DA9-1B29-E1B527435F4D}"/>
              </a:ext>
            </a:extLst>
          </p:cNvPr>
          <p:cNvSpPr>
            <a:spLocks noGrp="1"/>
          </p:cNvSpPr>
          <p:nvPr>
            <p:ph idx="1"/>
          </p:nvPr>
        </p:nvSpPr>
        <p:spPr/>
        <p:txBody>
          <a:bodyPr/>
          <a:lstStyle/>
          <a:p>
            <a:r>
              <a:rPr lang="en-US" b="0" i="0" dirty="0">
                <a:solidFill>
                  <a:srgbClr val="000000"/>
                </a:solidFill>
                <a:effectLst/>
                <a:latin typeface="Open Sans" panose="020B0606030504020204" pitchFamily="34" charset="0"/>
              </a:rPr>
              <a:t>By using the app page reference type of the navigate action, users can be directed from Omni Script to other apps like standard apps, custom apps, or any page inside an app.</a:t>
            </a:r>
            <a:endParaRPr lang="en-US" dirty="0"/>
          </a:p>
        </p:txBody>
      </p:sp>
    </p:spTree>
    <p:extLst>
      <p:ext uri="{BB962C8B-B14F-4D97-AF65-F5344CB8AC3E}">
        <p14:creationId xmlns:p14="http://schemas.microsoft.com/office/powerpoint/2010/main" val="5749130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48FDF-FBA5-C305-CA57-86C1A104C78D}"/>
              </a:ext>
            </a:extLst>
          </p:cNvPr>
          <p:cNvSpPr>
            <a:spLocks noGrp="1"/>
          </p:cNvSpPr>
          <p:nvPr>
            <p:ph type="title"/>
          </p:nvPr>
        </p:nvSpPr>
        <p:spPr/>
        <p:txBody>
          <a:bodyPr>
            <a:normAutofit/>
          </a:bodyPr>
          <a:lstStyle/>
          <a:p>
            <a:r>
              <a:rPr lang="en-US" b="1" i="0" dirty="0">
                <a:solidFill>
                  <a:srgbClr val="000000"/>
                </a:solidFill>
                <a:effectLst/>
                <a:latin typeface="Open Sans" panose="020B0606030504020204" pitchFamily="34" charset="0"/>
              </a:rPr>
              <a:t>What are the properties of Navigate Action?</a:t>
            </a:r>
            <a:endParaRPr lang="en-US" dirty="0"/>
          </a:p>
        </p:txBody>
      </p:sp>
      <p:sp>
        <p:nvSpPr>
          <p:cNvPr id="3" name="Content Placeholder 2">
            <a:extLst>
              <a:ext uri="{FF2B5EF4-FFF2-40B4-BE49-F238E27FC236}">
                <a16:creationId xmlns:a16="http://schemas.microsoft.com/office/drawing/2014/main" id="{3FCE6F75-14CF-2C6F-B708-995672593104}"/>
              </a:ext>
            </a:extLst>
          </p:cNvPr>
          <p:cNvSpPr>
            <a:spLocks noGrp="1"/>
          </p:cNvSpPr>
          <p:nvPr>
            <p:ph idx="1"/>
          </p:nvPr>
        </p:nvSpPr>
        <p:spPr/>
        <p:txBody>
          <a:bodyPr>
            <a:normAutofit fontScale="85000" lnSpcReduction="20000"/>
          </a:bodyPr>
          <a:lstStyle/>
          <a:p>
            <a:pPr algn="l"/>
            <a:r>
              <a:rPr lang="en-US" b="0" i="0" dirty="0">
                <a:solidFill>
                  <a:srgbClr val="000000"/>
                </a:solidFill>
                <a:effectLst/>
                <a:latin typeface="Open Sans" panose="020B0606030504020204" pitchFamily="34" charset="0"/>
              </a:rPr>
              <a:t>Navigate Action contains a number of attributes. The following are the details.</a:t>
            </a:r>
          </a:p>
          <a:p>
            <a:pPr lvl="1">
              <a:buFont typeface="Arial" panose="020B0604020202020204" pitchFamily="34" charset="0"/>
              <a:buChar char="•"/>
            </a:pPr>
            <a:r>
              <a:rPr lang="en-US" b="0" i="0" dirty="0">
                <a:solidFill>
                  <a:srgbClr val="000000"/>
                </a:solidFill>
                <a:effectLst/>
                <a:latin typeface="Open Sans" panose="020B0606030504020204" pitchFamily="34" charset="0"/>
              </a:rPr>
              <a:t>Button Alternate</a:t>
            </a:r>
          </a:p>
          <a:p>
            <a:pPr lvl="1">
              <a:buFont typeface="Arial" panose="020B0604020202020204" pitchFamily="34" charset="0"/>
              <a:buChar char="•"/>
            </a:pPr>
            <a:r>
              <a:rPr lang="en-US" b="0" i="0" dirty="0">
                <a:solidFill>
                  <a:srgbClr val="000000"/>
                </a:solidFill>
                <a:effectLst/>
                <a:latin typeface="Open Sans" panose="020B0606030504020204" pitchFamily="34" charset="0"/>
              </a:rPr>
              <a:t>Name of the icon</a:t>
            </a:r>
          </a:p>
          <a:p>
            <a:pPr lvl="1">
              <a:buFont typeface="Arial" panose="020B0604020202020204" pitchFamily="34" charset="0"/>
              <a:buChar char="•"/>
            </a:pPr>
            <a:r>
              <a:rPr lang="en-US" b="0" i="0" dirty="0">
                <a:solidFill>
                  <a:srgbClr val="000000"/>
                </a:solidFill>
                <a:effectLst/>
                <a:latin typeface="Open Sans" panose="020B0606030504020204" pitchFamily="34" charset="0"/>
              </a:rPr>
              <a:t>Type of page reference</a:t>
            </a:r>
          </a:p>
          <a:p>
            <a:pPr lvl="1">
              <a:buFont typeface="Arial" panose="020B0604020202020204" pitchFamily="34" charset="0"/>
              <a:buChar char="•"/>
            </a:pPr>
            <a:r>
              <a:rPr lang="en-US" b="0" i="0" dirty="0">
                <a:solidFill>
                  <a:srgbClr val="000000"/>
                </a:solidFill>
                <a:effectLst/>
                <a:latin typeface="Open Sans" panose="020B0606030504020204" pitchFamily="34" charset="0"/>
              </a:rPr>
              <a:t>Replace the current page in your browser's history.</a:t>
            </a:r>
          </a:p>
          <a:p>
            <a:pPr lvl="1">
              <a:buFont typeface="Arial" panose="020B0604020202020204" pitchFamily="34" charset="0"/>
              <a:buChar char="•"/>
            </a:pPr>
            <a:r>
              <a:rPr lang="en-US" b="0" i="0" dirty="0">
                <a:solidFill>
                  <a:srgbClr val="000000"/>
                </a:solidFill>
                <a:effectLst/>
                <a:latin typeface="Open Sans" panose="020B0606030504020204" pitchFamily="34" charset="0"/>
              </a:rPr>
              <a:t>Name of the component</a:t>
            </a:r>
          </a:p>
          <a:p>
            <a:pPr lvl="1">
              <a:buFont typeface="Arial" panose="020B0604020202020204" pitchFamily="34" charset="0"/>
              <a:buChar char="•"/>
            </a:pPr>
            <a:r>
              <a:rPr lang="en-US" b="0" i="0" dirty="0">
                <a:solidFill>
                  <a:srgbClr val="000000"/>
                </a:solidFill>
                <a:effectLst/>
                <a:latin typeface="Open Sans" panose="020B0606030504020204" pitchFamily="34" charset="0"/>
              </a:rPr>
              <a:t>Parameters to aim for</a:t>
            </a:r>
          </a:p>
          <a:p>
            <a:pPr lvl="1">
              <a:buFont typeface="Arial" panose="020B0604020202020204" pitchFamily="34" charset="0"/>
              <a:buChar char="•"/>
            </a:pPr>
            <a:r>
              <a:rPr lang="en-US" b="0" i="0" dirty="0">
                <a:solidFill>
                  <a:srgbClr val="000000"/>
                </a:solidFill>
                <a:effectLst/>
                <a:latin typeface="Open Sans" panose="020B0606030504020204" pitchFamily="34" charset="0"/>
              </a:rPr>
              <a:t>URL of the article</a:t>
            </a:r>
          </a:p>
          <a:p>
            <a:pPr lvl="1">
              <a:buFont typeface="Arial" panose="020B0604020202020204" pitchFamily="34" charset="0"/>
              <a:buChar char="•"/>
            </a:pPr>
            <a:r>
              <a:rPr lang="en-US" b="0" i="0" dirty="0">
                <a:solidFill>
                  <a:srgbClr val="000000"/>
                </a:solidFill>
                <a:effectLst/>
                <a:latin typeface="Open Sans" panose="020B0606030504020204" pitchFamily="34" charset="0"/>
              </a:rPr>
              <a:t>Type of Article</a:t>
            </a:r>
          </a:p>
          <a:p>
            <a:pPr lvl="1">
              <a:buFont typeface="Arial" panose="020B0604020202020204" pitchFamily="34" charset="0"/>
              <a:buChar char="•"/>
            </a:pPr>
            <a:r>
              <a:rPr lang="en-US" b="0" i="0" dirty="0">
                <a:solidFill>
                  <a:srgbClr val="000000"/>
                </a:solidFill>
                <a:effectLst/>
                <a:latin typeface="Open Sans" panose="020B0606030504020204" pitchFamily="34" charset="0"/>
              </a:rPr>
              <a:t>Name of the page</a:t>
            </a:r>
          </a:p>
          <a:p>
            <a:pPr lvl="1">
              <a:buFont typeface="Arial" panose="020B0604020202020204" pitchFamily="34" charset="0"/>
              <a:buChar char="•"/>
            </a:pPr>
            <a:r>
              <a:rPr lang="en-US" b="0" i="0" dirty="0">
                <a:solidFill>
                  <a:srgbClr val="000000"/>
                </a:solidFill>
                <a:effectLst/>
                <a:latin typeface="Open Sans" panose="020B0606030504020204" pitchFamily="34" charset="0"/>
              </a:rPr>
              <a:t>Name of the tab</a:t>
            </a:r>
          </a:p>
          <a:p>
            <a:pPr lvl="1">
              <a:buFont typeface="Arial" panose="020B0604020202020204" pitchFamily="34" charset="0"/>
              <a:buChar char="•"/>
            </a:pPr>
            <a:r>
              <a:rPr lang="en-US" b="0" i="0" dirty="0">
                <a:solidFill>
                  <a:srgbClr val="000000"/>
                </a:solidFill>
                <a:effectLst/>
                <a:latin typeface="Open Sans" panose="020B0606030504020204" pitchFamily="34" charset="0"/>
              </a:rPr>
              <a:t>Name of the Object API</a:t>
            </a:r>
          </a:p>
          <a:p>
            <a:pPr lvl="1">
              <a:buFont typeface="Arial" panose="020B0604020202020204" pitchFamily="34" charset="0"/>
              <a:buChar char="•"/>
            </a:pPr>
            <a:r>
              <a:rPr lang="en-US" b="0" i="0" dirty="0">
                <a:solidFill>
                  <a:srgbClr val="000000"/>
                </a:solidFill>
                <a:effectLst/>
                <a:latin typeface="Open Sans" panose="020B0606030504020204" pitchFamily="34" charset="0"/>
              </a:rPr>
              <a:t>The action of an Object</a:t>
            </a:r>
          </a:p>
          <a:p>
            <a:pPr lvl="1">
              <a:buFont typeface="Arial" panose="020B0604020202020204" pitchFamily="34" charset="0"/>
              <a:buChar char="•"/>
            </a:pPr>
            <a:r>
              <a:rPr lang="en-US" b="0" i="0" dirty="0">
                <a:solidFill>
                  <a:srgbClr val="000000"/>
                </a:solidFill>
                <a:effectLst/>
                <a:latin typeface="Open Sans" panose="020B0606030504020204" pitchFamily="34" charset="0"/>
              </a:rPr>
              <a:t>Name of the filter</a:t>
            </a:r>
          </a:p>
          <a:p>
            <a:pPr lvl="1">
              <a:buFont typeface="Arial" panose="020B0604020202020204" pitchFamily="34" charset="0"/>
              <a:buChar char="•"/>
            </a:pPr>
            <a:r>
              <a:rPr lang="en-US" b="0" i="0" dirty="0">
                <a:solidFill>
                  <a:srgbClr val="000000"/>
                </a:solidFill>
                <a:effectLst/>
                <a:latin typeface="Open Sans" panose="020B0606030504020204" pitchFamily="34" charset="0"/>
              </a:rPr>
              <a:t>Make a note of what you did.</a:t>
            </a:r>
          </a:p>
        </p:txBody>
      </p:sp>
    </p:spTree>
    <p:extLst>
      <p:ext uri="{BB962C8B-B14F-4D97-AF65-F5344CB8AC3E}">
        <p14:creationId xmlns:p14="http://schemas.microsoft.com/office/powerpoint/2010/main" val="6729319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9D366-437C-38F0-2D15-495C9AE1D2B5}"/>
              </a:ext>
            </a:extLst>
          </p:cNvPr>
          <p:cNvSpPr>
            <a:spLocks noGrp="1"/>
          </p:cNvSpPr>
          <p:nvPr>
            <p:ph type="title"/>
          </p:nvPr>
        </p:nvSpPr>
        <p:spPr/>
        <p:txBody>
          <a:bodyPr>
            <a:normAutofit/>
          </a:bodyPr>
          <a:lstStyle/>
          <a:p>
            <a:r>
              <a:rPr lang="en-US" b="1" i="0" dirty="0">
                <a:solidFill>
                  <a:srgbClr val="000000"/>
                </a:solidFill>
                <a:effectLst/>
                <a:latin typeface="Open Sans" panose="020B0606030504020204" pitchFamily="34" charset="0"/>
              </a:rPr>
              <a:t>What is Salesforce?</a:t>
            </a:r>
            <a:endParaRPr lang="en-US" dirty="0"/>
          </a:p>
        </p:txBody>
      </p:sp>
      <p:sp>
        <p:nvSpPr>
          <p:cNvPr id="3" name="Content Placeholder 2">
            <a:extLst>
              <a:ext uri="{FF2B5EF4-FFF2-40B4-BE49-F238E27FC236}">
                <a16:creationId xmlns:a16="http://schemas.microsoft.com/office/drawing/2014/main" id="{D2FD3897-5A9C-6999-8113-ECF895FAD367}"/>
              </a:ext>
            </a:extLst>
          </p:cNvPr>
          <p:cNvSpPr>
            <a:spLocks noGrp="1"/>
          </p:cNvSpPr>
          <p:nvPr>
            <p:ph idx="1"/>
          </p:nvPr>
        </p:nvSpPr>
        <p:spPr/>
        <p:txBody>
          <a:bodyPr/>
          <a:lstStyle/>
          <a:p>
            <a:r>
              <a:rPr lang="en-US" b="0" i="0" dirty="0">
                <a:solidFill>
                  <a:srgbClr val="000000"/>
                </a:solidFill>
                <a:effectLst/>
                <a:latin typeface="Open Sans" panose="020B0606030504020204" pitchFamily="34" charset="0"/>
              </a:rPr>
              <a:t>Salesforce is a successful </a:t>
            </a:r>
            <a:r>
              <a:rPr lang="en-US" b="1" i="0" dirty="0">
                <a:solidFill>
                  <a:srgbClr val="000000"/>
                </a:solidFill>
                <a:effectLst/>
                <a:latin typeface="Open Sans" panose="020B0606030504020204" pitchFamily="34" charset="0"/>
              </a:rPr>
              <a:t>Customer Relationship Management</a:t>
            </a:r>
            <a:r>
              <a:rPr lang="en-US" b="0" i="0" dirty="0">
                <a:solidFill>
                  <a:srgbClr val="000000"/>
                </a:solidFill>
                <a:effectLst/>
                <a:latin typeface="Open Sans" panose="020B0606030504020204" pitchFamily="34" charset="0"/>
              </a:rPr>
              <a:t> (CRM) product available as a low-cost software-as-a-service to subscribers (SaaS).</a:t>
            </a:r>
            <a:endParaRPr lang="en-US" dirty="0"/>
          </a:p>
        </p:txBody>
      </p:sp>
    </p:spTree>
    <p:extLst>
      <p:ext uri="{BB962C8B-B14F-4D97-AF65-F5344CB8AC3E}">
        <p14:creationId xmlns:p14="http://schemas.microsoft.com/office/powerpoint/2010/main" val="34120519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8E4CC-13BB-51E1-9749-AED82B945568}"/>
              </a:ext>
            </a:extLst>
          </p:cNvPr>
          <p:cNvSpPr>
            <a:spLocks noGrp="1"/>
          </p:cNvSpPr>
          <p:nvPr>
            <p:ph type="title"/>
          </p:nvPr>
        </p:nvSpPr>
        <p:spPr/>
        <p:txBody>
          <a:bodyPr>
            <a:normAutofit/>
          </a:bodyPr>
          <a:lstStyle/>
          <a:p>
            <a:r>
              <a:rPr lang="en-US" b="1" i="0" dirty="0">
                <a:solidFill>
                  <a:srgbClr val="000000"/>
                </a:solidFill>
                <a:effectLst/>
                <a:latin typeface="Open Sans" panose="020B0606030504020204" pitchFamily="34" charset="0"/>
              </a:rPr>
              <a:t>How does Salesforce track sales?</a:t>
            </a:r>
            <a:endParaRPr lang="en-US" dirty="0"/>
          </a:p>
        </p:txBody>
      </p:sp>
      <p:sp>
        <p:nvSpPr>
          <p:cNvPr id="3" name="Content Placeholder 2">
            <a:extLst>
              <a:ext uri="{FF2B5EF4-FFF2-40B4-BE49-F238E27FC236}">
                <a16:creationId xmlns:a16="http://schemas.microsoft.com/office/drawing/2014/main" id="{F2B1BD03-ED6C-C259-C588-1C0F7E75389C}"/>
              </a:ext>
            </a:extLst>
          </p:cNvPr>
          <p:cNvSpPr>
            <a:spLocks noGrp="1"/>
          </p:cNvSpPr>
          <p:nvPr>
            <p:ph idx="1"/>
          </p:nvPr>
        </p:nvSpPr>
        <p:spPr/>
        <p:txBody>
          <a:bodyPr/>
          <a:lstStyle/>
          <a:p>
            <a:pPr algn="l">
              <a:buFont typeface="Arial" panose="020B0604020202020204" pitchFamily="34" charset="0"/>
              <a:buChar char="•"/>
            </a:pPr>
            <a:r>
              <a:rPr lang="en-US" b="0" i="0" dirty="0">
                <a:solidFill>
                  <a:srgbClr val="000000"/>
                </a:solidFill>
                <a:effectLst/>
                <a:latin typeface="Open Sans" panose="020B0606030504020204" pitchFamily="34" charset="0"/>
              </a:rPr>
              <a:t>Below given details can be recorded by Salesforce, such as:</a:t>
            </a:r>
          </a:p>
          <a:p>
            <a:pPr lvl="1">
              <a:buFont typeface="Arial" panose="020B0604020202020204" pitchFamily="34" charset="0"/>
              <a:buChar char="•"/>
            </a:pPr>
            <a:r>
              <a:rPr lang="en-US" b="0" i="0" dirty="0">
                <a:solidFill>
                  <a:srgbClr val="000000"/>
                </a:solidFill>
                <a:effectLst/>
                <a:latin typeface="Open Sans" panose="020B0606030504020204" pitchFamily="34" charset="0"/>
              </a:rPr>
              <a:t>Daily total customers number</a:t>
            </a:r>
          </a:p>
          <a:p>
            <a:pPr lvl="1">
              <a:buFont typeface="Arial" panose="020B0604020202020204" pitchFamily="34" charset="0"/>
              <a:buChar char="•"/>
            </a:pPr>
            <a:r>
              <a:rPr lang="en-US" b="0" i="0" dirty="0">
                <a:solidFill>
                  <a:srgbClr val="000000"/>
                </a:solidFill>
                <a:effectLst/>
                <a:latin typeface="Open Sans" panose="020B0606030504020204" pitchFamily="34" charset="0"/>
              </a:rPr>
              <a:t>Daily sales volume</a:t>
            </a:r>
          </a:p>
          <a:p>
            <a:pPr lvl="1">
              <a:buFont typeface="Arial" panose="020B0604020202020204" pitchFamily="34" charset="0"/>
              <a:buChar char="•"/>
            </a:pPr>
            <a:r>
              <a:rPr lang="en-US" b="0" i="0" dirty="0">
                <a:solidFill>
                  <a:srgbClr val="000000"/>
                </a:solidFill>
                <a:effectLst/>
                <a:latin typeface="Open Sans" panose="020B0606030504020204" pitchFamily="34" charset="0"/>
              </a:rPr>
              <a:t>Sales Tracker</a:t>
            </a:r>
          </a:p>
          <a:p>
            <a:pPr lvl="1">
              <a:buFont typeface="Arial" panose="020B0604020202020204" pitchFamily="34" charset="0"/>
              <a:buChar char="•"/>
            </a:pPr>
            <a:r>
              <a:rPr lang="en-US" b="0" i="0" dirty="0">
                <a:solidFill>
                  <a:srgbClr val="000000"/>
                </a:solidFill>
                <a:effectLst/>
                <a:latin typeface="Open Sans" panose="020B0606030504020204" pitchFamily="34" charset="0"/>
              </a:rPr>
              <a:t>Monthly sales tracker</a:t>
            </a:r>
          </a:p>
          <a:p>
            <a:endParaRPr lang="en-US" dirty="0"/>
          </a:p>
        </p:txBody>
      </p:sp>
    </p:spTree>
    <p:extLst>
      <p:ext uri="{BB962C8B-B14F-4D97-AF65-F5344CB8AC3E}">
        <p14:creationId xmlns:p14="http://schemas.microsoft.com/office/powerpoint/2010/main" val="12231411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763B0-CCAA-E59D-9035-2EB5779FD98B}"/>
              </a:ext>
            </a:extLst>
          </p:cNvPr>
          <p:cNvSpPr>
            <a:spLocks noGrp="1"/>
          </p:cNvSpPr>
          <p:nvPr>
            <p:ph type="title"/>
          </p:nvPr>
        </p:nvSpPr>
        <p:spPr/>
        <p:txBody>
          <a:bodyPr>
            <a:normAutofit/>
          </a:bodyPr>
          <a:lstStyle/>
          <a:p>
            <a:pPr>
              <a:lnSpc>
                <a:spcPct val="90000"/>
              </a:lnSpc>
            </a:pPr>
            <a:r>
              <a:rPr lang="en-US" b="1" i="0">
                <a:solidFill>
                  <a:srgbClr val="262626"/>
                </a:solidFill>
                <a:effectLst/>
                <a:latin typeface="Open Sans" panose="020B0606030504020204" pitchFamily="34" charset="0"/>
              </a:rPr>
              <a:t>What is the difference between Trigger and Workflow?</a:t>
            </a:r>
            <a:endParaRPr lang="en-US">
              <a:solidFill>
                <a:srgbClr val="262626"/>
              </a:solidFill>
            </a:endParaRPr>
          </a:p>
        </p:txBody>
      </p:sp>
      <p:graphicFrame>
        <p:nvGraphicFramePr>
          <p:cNvPr id="4" name="Content Placeholder 3">
            <a:extLst>
              <a:ext uri="{FF2B5EF4-FFF2-40B4-BE49-F238E27FC236}">
                <a16:creationId xmlns:a16="http://schemas.microsoft.com/office/drawing/2014/main" id="{413E4BEE-A492-DABA-8453-6C46FB74D3F7}"/>
              </a:ext>
            </a:extLst>
          </p:cNvPr>
          <p:cNvGraphicFramePr>
            <a:graphicFrameLocks noGrp="1"/>
          </p:cNvGraphicFramePr>
          <p:nvPr>
            <p:ph idx="1"/>
            <p:extLst>
              <p:ext uri="{D42A27DB-BD31-4B8C-83A1-F6EECF244321}">
                <p14:modId xmlns:p14="http://schemas.microsoft.com/office/powerpoint/2010/main" val="139324801"/>
              </p:ext>
            </p:extLst>
          </p:nvPr>
        </p:nvGraphicFramePr>
        <p:xfrm>
          <a:off x="1295400" y="2848671"/>
          <a:ext cx="9601198" cy="2722310"/>
        </p:xfrm>
        <a:graphic>
          <a:graphicData uri="http://schemas.openxmlformats.org/drawingml/2006/table">
            <a:tbl>
              <a:tblPr firstRow="1" bandRow="1"/>
              <a:tblGrid>
                <a:gridCol w="4805539">
                  <a:extLst>
                    <a:ext uri="{9D8B030D-6E8A-4147-A177-3AD203B41FA5}">
                      <a16:colId xmlns:a16="http://schemas.microsoft.com/office/drawing/2014/main" val="488470958"/>
                    </a:ext>
                  </a:extLst>
                </a:gridCol>
                <a:gridCol w="4795659">
                  <a:extLst>
                    <a:ext uri="{9D8B030D-6E8A-4147-A177-3AD203B41FA5}">
                      <a16:colId xmlns:a16="http://schemas.microsoft.com/office/drawing/2014/main" val="1241970390"/>
                    </a:ext>
                  </a:extLst>
                </a:gridCol>
              </a:tblGrid>
              <a:tr h="720891">
                <a:tc>
                  <a:txBody>
                    <a:bodyPr/>
                    <a:lstStyle/>
                    <a:p>
                      <a:pPr algn="ctr"/>
                      <a:r>
                        <a:rPr lang="en-US" sz="2800" b="1">
                          <a:effectLst/>
                        </a:rPr>
                        <a:t>Trigger</a:t>
                      </a:r>
                      <a:endParaRPr lang="en-US" sz="2800">
                        <a:effectLst/>
                      </a:endParaRPr>
                    </a:p>
                  </a:txBody>
                  <a:tcPr marL="118567" marR="118567" marT="118567" marB="118567" anchor="ctr">
                    <a:lnL>
                      <a:noFill/>
                    </a:lnL>
                    <a:lnR>
                      <a:noFill/>
                    </a:lnR>
                    <a:lnT>
                      <a:noFill/>
                    </a:lnT>
                    <a:lnB>
                      <a:noFill/>
                    </a:lnB>
                    <a:solidFill>
                      <a:srgbClr val="F0F1F0"/>
                    </a:solidFill>
                  </a:tcPr>
                </a:tc>
                <a:tc>
                  <a:txBody>
                    <a:bodyPr/>
                    <a:lstStyle/>
                    <a:p>
                      <a:pPr algn="ctr"/>
                      <a:r>
                        <a:rPr lang="en-US" sz="2800" b="1">
                          <a:effectLst/>
                        </a:rPr>
                        <a:t>Workflow</a:t>
                      </a:r>
                      <a:endParaRPr lang="en-US" sz="2800">
                        <a:effectLst/>
                      </a:endParaRPr>
                    </a:p>
                  </a:txBody>
                  <a:tcPr marL="118567" marR="118567" marT="118567" marB="118567" anchor="ctr">
                    <a:lnL>
                      <a:noFill/>
                    </a:lnL>
                    <a:lnR>
                      <a:noFill/>
                    </a:lnR>
                    <a:lnT>
                      <a:noFill/>
                    </a:lnT>
                    <a:lnB>
                      <a:noFill/>
                    </a:lnB>
                    <a:solidFill>
                      <a:srgbClr val="F0F1F0"/>
                    </a:solidFill>
                  </a:tcPr>
                </a:tc>
                <a:extLst>
                  <a:ext uri="{0D108BD9-81ED-4DB2-BD59-A6C34878D82A}">
                    <a16:rowId xmlns:a16="http://schemas.microsoft.com/office/drawing/2014/main" val="545542281"/>
                  </a:ext>
                </a:extLst>
              </a:tr>
              <a:tr h="2001419">
                <a:tc>
                  <a:txBody>
                    <a:bodyPr/>
                    <a:lstStyle/>
                    <a:p>
                      <a:r>
                        <a:rPr lang="en-US" sz="2800" b="0">
                          <a:effectLst/>
                        </a:rPr>
                        <a:t>Trigger, as previously stated, is the code that is executed before or after a record is modified or inserted.</a:t>
                      </a:r>
                      <a:endParaRPr lang="en-US" sz="2800">
                        <a:effectLst/>
                      </a:endParaRPr>
                    </a:p>
                  </a:txBody>
                  <a:tcPr marL="118567" marR="118567" marT="118567" marB="118567" anchor="ctr">
                    <a:lnL>
                      <a:noFill/>
                    </a:lnL>
                    <a:lnR>
                      <a:noFill/>
                    </a:lnR>
                    <a:lnT>
                      <a:noFill/>
                    </a:lnT>
                    <a:lnB>
                      <a:noFill/>
                    </a:lnB>
                    <a:solidFill>
                      <a:srgbClr val="FFFFFF"/>
                    </a:solidFill>
                  </a:tcPr>
                </a:tc>
                <a:tc>
                  <a:txBody>
                    <a:bodyPr/>
                    <a:lstStyle/>
                    <a:p>
                      <a:r>
                        <a:rPr lang="en-US" sz="2800" b="0">
                          <a:effectLst/>
                        </a:rPr>
                        <a:t>Workflow is an automated procedure that performs an action in response to evaluation and rule criteria.</a:t>
                      </a:r>
                      <a:endParaRPr lang="en-US" sz="2800">
                        <a:effectLst/>
                      </a:endParaRPr>
                    </a:p>
                  </a:txBody>
                  <a:tcPr marL="118567" marR="118567" marT="118567" marB="118567" anchor="ctr">
                    <a:lnL>
                      <a:noFill/>
                    </a:lnL>
                    <a:lnR>
                      <a:noFill/>
                    </a:lnR>
                    <a:lnT>
                      <a:noFill/>
                    </a:lnT>
                    <a:lnB>
                      <a:noFill/>
                    </a:lnB>
                    <a:solidFill>
                      <a:srgbClr val="FFFFFF"/>
                    </a:solidFill>
                  </a:tcPr>
                </a:tc>
                <a:extLst>
                  <a:ext uri="{0D108BD9-81ED-4DB2-BD59-A6C34878D82A}">
                    <a16:rowId xmlns:a16="http://schemas.microsoft.com/office/drawing/2014/main" val="1221412117"/>
                  </a:ext>
                </a:extLst>
              </a:tr>
            </a:tbl>
          </a:graphicData>
        </a:graphic>
      </p:graphicFrame>
    </p:spTree>
    <p:extLst>
      <p:ext uri="{BB962C8B-B14F-4D97-AF65-F5344CB8AC3E}">
        <p14:creationId xmlns:p14="http://schemas.microsoft.com/office/powerpoint/2010/main" val="4881828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E541A-80A3-24DB-4313-F5A16381E1DB}"/>
              </a:ext>
            </a:extLst>
          </p:cNvPr>
          <p:cNvSpPr>
            <a:spLocks noGrp="1"/>
          </p:cNvSpPr>
          <p:nvPr>
            <p:ph type="title"/>
          </p:nvPr>
        </p:nvSpPr>
        <p:spPr/>
        <p:txBody>
          <a:bodyPr>
            <a:normAutofit/>
          </a:bodyPr>
          <a:lstStyle/>
          <a:p>
            <a:r>
              <a:rPr lang="en-US" b="1" i="0" dirty="0">
                <a:solidFill>
                  <a:srgbClr val="000000"/>
                </a:solidFill>
                <a:effectLst/>
                <a:latin typeface="Open Sans" panose="020B0606030504020204" pitchFamily="34" charset="0"/>
              </a:rPr>
              <a:t>What is the junction object, and what purpose does it serve?</a:t>
            </a:r>
            <a:endParaRPr lang="en-US" dirty="0"/>
          </a:p>
        </p:txBody>
      </p:sp>
      <p:sp>
        <p:nvSpPr>
          <p:cNvPr id="3" name="Content Placeholder 2">
            <a:extLst>
              <a:ext uri="{FF2B5EF4-FFF2-40B4-BE49-F238E27FC236}">
                <a16:creationId xmlns:a16="http://schemas.microsoft.com/office/drawing/2014/main" id="{EA82DDCF-703E-04D5-D1E9-A4252B46CB97}"/>
              </a:ext>
            </a:extLst>
          </p:cNvPr>
          <p:cNvSpPr>
            <a:spLocks noGrp="1"/>
          </p:cNvSpPr>
          <p:nvPr>
            <p:ph idx="1"/>
          </p:nvPr>
        </p:nvSpPr>
        <p:spPr/>
        <p:txBody>
          <a:bodyPr/>
          <a:lstStyle/>
          <a:p>
            <a:r>
              <a:rPr lang="en-US" b="0" i="0" dirty="0">
                <a:solidFill>
                  <a:srgbClr val="000000"/>
                </a:solidFill>
                <a:effectLst/>
                <a:latin typeface="Open Sans" panose="020B0606030504020204" pitchFamily="34" charset="0"/>
              </a:rPr>
              <a:t>Junction items are used to connect things in many-to-many relationships. For example, a job opportunity can be linked to numerous candidates in a recruiting application, or a candidate can be related to many other jobs. A third-party object works like an alliance object when used to connect the data model. Job application is the best example of a Junction Object".</a:t>
            </a:r>
            <a:endParaRPr lang="en-US" dirty="0"/>
          </a:p>
        </p:txBody>
      </p:sp>
    </p:spTree>
    <p:extLst>
      <p:ext uri="{BB962C8B-B14F-4D97-AF65-F5344CB8AC3E}">
        <p14:creationId xmlns:p14="http://schemas.microsoft.com/office/powerpoint/2010/main" val="21028906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7F172-8CEE-6237-1E64-C4295AEB7CCD}"/>
              </a:ext>
            </a:extLst>
          </p:cNvPr>
          <p:cNvSpPr>
            <a:spLocks noGrp="1"/>
          </p:cNvSpPr>
          <p:nvPr>
            <p:ph type="title"/>
          </p:nvPr>
        </p:nvSpPr>
        <p:spPr/>
        <p:txBody>
          <a:bodyPr>
            <a:normAutofit/>
          </a:bodyPr>
          <a:lstStyle/>
          <a:p>
            <a:r>
              <a:rPr lang="en-US" b="1" i="0" dirty="0">
                <a:solidFill>
                  <a:srgbClr val="000000"/>
                </a:solidFill>
                <a:effectLst/>
                <a:latin typeface="Open Sans" panose="020B0606030504020204" pitchFamily="34" charset="0"/>
              </a:rPr>
              <a:t>What do you mean by a sandbox in Salesforce?</a:t>
            </a:r>
            <a:endParaRPr lang="en-US" dirty="0"/>
          </a:p>
        </p:txBody>
      </p:sp>
      <p:sp>
        <p:nvSpPr>
          <p:cNvPr id="3" name="Content Placeholder 2">
            <a:extLst>
              <a:ext uri="{FF2B5EF4-FFF2-40B4-BE49-F238E27FC236}">
                <a16:creationId xmlns:a16="http://schemas.microsoft.com/office/drawing/2014/main" id="{DB3CD59E-A241-9CB2-7CAE-937FFD4AB08D}"/>
              </a:ext>
            </a:extLst>
          </p:cNvPr>
          <p:cNvSpPr>
            <a:spLocks noGrp="1"/>
          </p:cNvSpPr>
          <p:nvPr>
            <p:ph idx="1"/>
          </p:nvPr>
        </p:nvSpPr>
        <p:spPr/>
        <p:txBody>
          <a:bodyPr>
            <a:normAutofit/>
          </a:bodyPr>
          <a:lstStyle/>
          <a:p>
            <a:pPr algn="l"/>
            <a:r>
              <a:rPr lang="en-US" b="0" i="0" dirty="0">
                <a:solidFill>
                  <a:srgbClr val="000000"/>
                </a:solidFill>
                <a:effectLst/>
                <a:latin typeface="Open Sans" panose="020B0606030504020204" pitchFamily="34" charset="0"/>
              </a:rPr>
              <a:t>A sandbox is a database that is a perfect duplicate that may be used for testing and development. It's really useful because it allows you to experiment with fresh ideas on a replica database without affecting the original.</a:t>
            </a:r>
          </a:p>
          <a:p>
            <a:pPr lvl="1">
              <a:buFont typeface="Arial" panose="020B0604020202020204" pitchFamily="34" charset="0"/>
              <a:buChar char="•"/>
            </a:pPr>
            <a:r>
              <a:rPr lang="en-US" b="0" i="0" dirty="0">
                <a:solidFill>
                  <a:srgbClr val="000000"/>
                </a:solidFill>
                <a:effectLst/>
                <a:latin typeface="Open Sans" panose="020B0606030504020204" pitchFamily="34" charset="0"/>
              </a:rPr>
              <a:t>Developer Sandbox - The production organization's metadata can be stored in this box and utilized for both development and testing.</a:t>
            </a:r>
          </a:p>
          <a:p>
            <a:pPr lvl="1">
              <a:buFont typeface="Arial" panose="020B0604020202020204" pitchFamily="34" charset="0"/>
              <a:buChar char="•"/>
            </a:pPr>
            <a:r>
              <a:rPr lang="en-US" b="0" i="0" dirty="0">
                <a:solidFill>
                  <a:srgbClr val="000000"/>
                </a:solidFill>
                <a:effectLst/>
                <a:latin typeface="Open Sans" panose="020B0606030504020204" pitchFamily="34" charset="0"/>
              </a:rPr>
              <a:t>Developer Pro Sandbox - If we want to store larger datasets, the developers can use this. </a:t>
            </a:r>
          </a:p>
          <a:p>
            <a:pPr lvl="1">
              <a:buFont typeface="Arial" panose="020B0604020202020204" pitchFamily="34" charset="0"/>
              <a:buChar char="•"/>
            </a:pPr>
            <a:r>
              <a:rPr lang="en-US" b="0" i="0" dirty="0">
                <a:solidFill>
                  <a:srgbClr val="000000"/>
                </a:solidFill>
                <a:effectLst/>
                <a:latin typeface="Open Sans" panose="020B0606030504020204" pitchFamily="34" charset="0"/>
              </a:rPr>
              <a:t>Partial copy sandbox - It is intended to be used only as a testing environment. It contains a sample of the production organization's data and its metadata.</a:t>
            </a:r>
          </a:p>
          <a:p>
            <a:pPr lvl="1">
              <a:buFont typeface="Arial" panose="020B0604020202020204" pitchFamily="34" charset="0"/>
              <a:buChar char="•"/>
            </a:pPr>
            <a:r>
              <a:rPr lang="en-US" b="0" i="0" dirty="0">
                <a:solidFill>
                  <a:srgbClr val="000000"/>
                </a:solidFill>
                <a:effectLst/>
                <a:latin typeface="Open Sans" panose="020B0606030504020204" pitchFamily="34" charset="0"/>
              </a:rPr>
              <a:t>Full sandbox - We can use this in the testing environment. The developer can store all production-related datasets in this box.</a:t>
            </a:r>
          </a:p>
          <a:p>
            <a:endParaRPr lang="en-US" dirty="0"/>
          </a:p>
        </p:txBody>
      </p:sp>
    </p:spTree>
    <p:extLst>
      <p:ext uri="{BB962C8B-B14F-4D97-AF65-F5344CB8AC3E}">
        <p14:creationId xmlns:p14="http://schemas.microsoft.com/office/powerpoint/2010/main" val="29168926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B4632-1A67-589E-DC36-69B47AE5EE9A}"/>
              </a:ext>
            </a:extLst>
          </p:cNvPr>
          <p:cNvSpPr>
            <a:spLocks noGrp="1"/>
          </p:cNvSpPr>
          <p:nvPr>
            <p:ph type="title"/>
          </p:nvPr>
        </p:nvSpPr>
        <p:spPr/>
        <p:txBody>
          <a:bodyPr>
            <a:normAutofit/>
          </a:bodyPr>
          <a:lstStyle/>
          <a:p>
            <a:r>
              <a:rPr lang="en-US" b="1" i="0" dirty="0">
                <a:solidFill>
                  <a:srgbClr val="000000"/>
                </a:solidFill>
                <a:effectLst/>
                <a:latin typeface="Open Sans" panose="020B0606030504020204" pitchFamily="34" charset="0"/>
              </a:rPr>
              <a:t>List various types of reports available in Salesforce?</a:t>
            </a:r>
            <a:endParaRPr lang="en-US" dirty="0"/>
          </a:p>
        </p:txBody>
      </p:sp>
      <p:sp>
        <p:nvSpPr>
          <p:cNvPr id="3" name="Content Placeholder 2">
            <a:extLst>
              <a:ext uri="{FF2B5EF4-FFF2-40B4-BE49-F238E27FC236}">
                <a16:creationId xmlns:a16="http://schemas.microsoft.com/office/drawing/2014/main" id="{5BF1CABD-4A3A-9E56-8194-2EB7464BD1D8}"/>
              </a:ext>
            </a:extLst>
          </p:cNvPr>
          <p:cNvSpPr>
            <a:spLocks noGrp="1"/>
          </p:cNvSpPr>
          <p:nvPr>
            <p:ph idx="1"/>
          </p:nvPr>
        </p:nvSpPr>
        <p:spPr/>
        <p:txBody>
          <a:bodyPr/>
          <a:lstStyle/>
          <a:p>
            <a:pPr algn="l">
              <a:buFont typeface="Arial" panose="020B0604020202020204" pitchFamily="34" charset="0"/>
              <a:buChar char="•"/>
            </a:pPr>
            <a:r>
              <a:rPr lang="en-US" b="0" i="0" dirty="0">
                <a:solidFill>
                  <a:srgbClr val="000000"/>
                </a:solidFill>
                <a:effectLst/>
                <a:latin typeface="Open Sans" panose="020B0606030504020204" pitchFamily="34" charset="0"/>
              </a:rPr>
              <a:t>Tabular report: The whole data will showcase in this.</a:t>
            </a:r>
          </a:p>
          <a:p>
            <a:pPr algn="l">
              <a:buFont typeface="Arial" panose="020B0604020202020204" pitchFamily="34" charset="0"/>
              <a:buChar char="•"/>
            </a:pPr>
            <a:r>
              <a:rPr lang="en-US" b="0" i="0" dirty="0">
                <a:solidFill>
                  <a:srgbClr val="000000"/>
                </a:solidFill>
                <a:effectLst/>
                <a:latin typeface="Open Sans" panose="020B0606030504020204" pitchFamily="34" charset="0"/>
              </a:rPr>
              <a:t>Matrix report: It has both row-based and column-based groups data with a details report.</a:t>
            </a:r>
          </a:p>
          <a:p>
            <a:pPr algn="l">
              <a:buFont typeface="Arial" panose="020B0604020202020204" pitchFamily="34" charset="0"/>
              <a:buChar char="•"/>
            </a:pPr>
            <a:r>
              <a:rPr lang="en-US" b="0" i="0" dirty="0">
                <a:solidFill>
                  <a:srgbClr val="000000"/>
                </a:solidFill>
                <a:effectLst/>
                <a:latin typeface="Open Sans" panose="020B0606030504020204" pitchFamily="34" charset="0"/>
              </a:rPr>
              <a:t>Summary report: A summary report is a report in which the grouping is on a column basis.</a:t>
            </a:r>
          </a:p>
          <a:p>
            <a:pPr algn="l">
              <a:buFont typeface="Arial" panose="020B0604020202020204" pitchFamily="34" charset="0"/>
              <a:buChar char="•"/>
            </a:pPr>
            <a:r>
              <a:rPr lang="en-US" b="0" i="0" dirty="0">
                <a:solidFill>
                  <a:srgbClr val="000000"/>
                </a:solidFill>
                <a:effectLst/>
                <a:latin typeface="Open Sans" panose="020B0606030504020204" pitchFamily="34" charset="0"/>
              </a:rPr>
              <a:t>Joined report: Joining two or more reports into one creates a joined report.</a:t>
            </a:r>
          </a:p>
          <a:p>
            <a:endParaRPr lang="en-US" dirty="0"/>
          </a:p>
        </p:txBody>
      </p:sp>
    </p:spTree>
    <p:extLst>
      <p:ext uri="{BB962C8B-B14F-4D97-AF65-F5344CB8AC3E}">
        <p14:creationId xmlns:p14="http://schemas.microsoft.com/office/powerpoint/2010/main" val="24726592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D3DBE-85B6-E1B0-B547-DFB056F621C5}"/>
              </a:ext>
            </a:extLst>
          </p:cNvPr>
          <p:cNvSpPr>
            <a:spLocks noGrp="1"/>
          </p:cNvSpPr>
          <p:nvPr>
            <p:ph type="title"/>
          </p:nvPr>
        </p:nvSpPr>
        <p:spPr/>
        <p:txBody>
          <a:bodyPr/>
          <a:lstStyle/>
          <a:p>
            <a:r>
              <a:rPr lang="en-US" b="1" i="0" dirty="0">
                <a:solidFill>
                  <a:srgbClr val="000000"/>
                </a:solidFill>
                <a:effectLst/>
                <a:latin typeface="Open Sans" panose="020B0606030504020204" pitchFamily="34" charset="0"/>
              </a:rPr>
              <a:t>What is Salesforce Lightning?</a:t>
            </a:r>
            <a:endParaRPr lang="en-US" dirty="0"/>
          </a:p>
        </p:txBody>
      </p:sp>
      <p:sp>
        <p:nvSpPr>
          <p:cNvPr id="3" name="Content Placeholder 2">
            <a:extLst>
              <a:ext uri="{FF2B5EF4-FFF2-40B4-BE49-F238E27FC236}">
                <a16:creationId xmlns:a16="http://schemas.microsoft.com/office/drawing/2014/main" id="{394C5E72-5344-5D25-014D-A13E12402901}"/>
              </a:ext>
            </a:extLst>
          </p:cNvPr>
          <p:cNvSpPr>
            <a:spLocks noGrp="1"/>
          </p:cNvSpPr>
          <p:nvPr>
            <p:ph idx="1"/>
          </p:nvPr>
        </p:nvSpPr>
        <p:spPr/>
        <p:txBody>
          <a:bodyPr/>
          <a:lstStyle/>
          <a:p>
            <a:r>
              <a:rPr lang="en-US" b="0" i="0" dirty="0">
                <a:solidFill>
                  <a:srgbClr val="000000"/>
                </a:solidFill>
                <a:effectLst/>
                <a:latin typeface="Open Sans" panose="020B0606030504020204" pitchFamily="34" charset="0"/>
              </a:rPr>
              <a:t>Salesforce Lightning is a platform that gives every business the tools they need to create next-generation UI and UX in Salesforce. Lightning delivers a modern user experience that boosts productivity. It's used to produce a rapid, stunning, and unique user experience, similar to genuine lightning, so salespeople can sell more things. The open-source Aura framework is used by Lightning Experience. It's a brand-new framework for creating a modern user interface.</a:t>
            </a:r>
            <a:endParaRPr lang="en-US" dirty="0"/>
          </a:p>
        </p:txBody>
      </p:sp>
    </p:spTree>
    <p:extLst>
      <p:ext uri="{BB962C8B-B14F-4D97-AF65-F5344CB8AC3E}">
        <p14:creationId xmlns:p14="http://schemas.microsoft.com/office/powerpoint/2010/main" val="17472364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AB282-0F52-A195-EBE8-4B51B9F1398A}"/>
              </a:ext>
            </a:extLst>
          </p:cNvPr>
          <p:cNvSpPr>
            <a:spLocks noGrp="1"/>
          </p:cNvSpPr>
          <p:nvPr>
            <p:ph type="title"/>
          </p:nvPr>
        </p:nvSpPr>
        <p:spPr/>
        <p:txBody>
          <a:bodyPr/>
          <a:lstStyle/>
          <a:p>
            <a:r>
              <a:rPr lang="en-US" b="1" i="0" dirty="0">
                <a:solidFill>
                  <a:srgbClr val="000000"/>
                </a:solidFill>
                <a:effectLst/>
                <a:latin typeface="Open Sans" panose="020B0606030504020204" pitchFamily="34" charset="0"/>
              </a:rPr>
              <a:t>How does Salesforce track sales?</a:t>
            </a:r>
            <a:endParaRPr lang="en-US" dirty="0"/>
          </a:p>
        </p:txBody>
      </p:sp>
      <p:sp>
        <p:nvSpPr>
          <p:cNvPr id="3" name="Content Placeholder 2">
            <a:extLst>
              <a:ext uri="{FF2B5EF4-FFF2-40B4-BE49-F238E27FC236}">
                <a16:creationId xmlns:a16="http://schemas.microsoft.com/office/drawing/2014/main" id="{1A67A8BC-0BE2-DC28-DC70-400246996004}"/>
              </a:ext>
            </a:extLst>
          </p:cNvPr>
          <p:cNvSpPr>
            <a:spLocks noGrp="1"/>
          </p:cNvSpPr>
          <p:nvPr>
            <p:ph idx="1"/>
          </p:nvPr>
        </p:nvSpPr>
        <p:spPr/>
        <p:txBody>
          <a:bodyPr>
            <a:normAutofit/>
          </a:bodyPr>
          <a:lstStyle/>
          <a:p>
            <a:pPr algn="l"/>
            <a:r>
              <a:rPr lang="en-US" b="0" i="0" dirty="0">
                <a:solidFill>
                  <a:srgbClr val="000000"/>
                </a:solidFill>
                <a:effectLst/>
                <a:latin typeface="Open Sans" panose="020B0606030504020204" pitchFamily="34" charset="0"/>
              </a:rPr>
              <a:t>Every business has its own set of protocols for keeping track of sales. Various companies use data analysis to track sales performance. Salesforce's tracking system enables businesses to collect basic information for measuring performance, such as:</a:t>
            </a:r>
          </a:p>
          <a:p>
            <a:pPr lvl="1">
              <a:buFont typeface="Arial" panose="020B0604020202020204" pitchFamily="34" charset="0"/>
              <a:buChar char="•"/>
            </a:pPr>
            <a:r>
              <a:rPr lang="en-US" b="0" i="0" dirty="0">
                <a:solidFill>
                  <a:srgbClr val="000000"/>
                </a:solidFill>
                <a:effectLst/>
                <a:latin typeface="Open Sans" panose="020B0606030504020204" pitchFamily="34" charset="0"/>
              </a:rPr>
              <a:t>Customers who are served on a regular basis</a:t>
            </a:r>
          </a:p>
          <a:p>
            <a:pPr lvl="1">
              <a:buFont typeface="Arial" panose="020B0604020202020204" pitchFamily="34" charset="0"/>
              <a:buChar char="•"/>
            </a:pPr>
            <a:r>
              <a:rPr lang="en-US" b="0" i="0" dirty="0">
                <a:solidFill>
                  <a:srgbClr val="000000"/>
                </a:solidFill>
                <a:effectLst/>
                <a:latin typeface="Open Sans" panose="020B0606030504020204" pitchFamily="34" charset="0"/>
              </a:rPr>
              <a:t>Number of sales per day</a:t>
            </a:r>
          </a:p>
          <a:p>
            <a:pPr lvl="1">
              <a:buFont typeface="Arial" panose="020B0604020202020204" pitchFamily="34" charset="0"/>
              <a:buChar char="•"/>
            </a:pPr>
            <a:r>
              <a:rPr lang="en-US" b="0" i="0" dirty="0">
                <a:solidFill>
                  <a:srgbClr val="000000"/>
                </a:solidFill>
                <a:effectLst/>
                <a:latin typeface="Open Sans" panose="020B0606030504020204" pitchFamily="34" charset="0"/>
              </a:rPr>
              <a:t>Sales reports from Sales Managers on a daily basis</a:t>
            </a:r>
          </a:p>
          <a:p>
            <a:pPr lvl="1">
              <a:buFont typeface="Arial" panose="020B0604020202020204" pitchFamily="34" charset="0"/>
              <a:buChar char="•"/>
            </a:pPr>
            <a:r>
              <a:rPr lang="en-US" b="0" i="0" dirty="0">
                <a:solidFill>
                  <a:srgbClr val="000000"/>
                </a:solidFill>
                <a:effectLst/>
                <a:latin typeface="Open Sans" panose="020B0606030504020204" pitchFamily="34" charset="0"/>
              </a:rPr>
              <a:t>Depending on the demands of the company, sales numbers are reported weekly, monthly, or quarterly.</a:t>
            </a:r>
          </a:p>
          <a:p>
            <a:pPr lvl="1">
              <a:buFont typeface="Arial" panose="020B0604020202020204" pitchFamily="34" charset="0"/>
              <a:buChar char="•"/>
            </a:pPr>
            <a:r>
              <a:rPr lang="en-US" b="0" i="0" dirty="0">
                <a:solidFill>
                  <a:srgbClr val="000000"/>
                </a:solidFill>
                <a:effectLst/>
                <a:latin typeface="Open Sans" panose="020B0606030504020204" pitchFamily="34" charset="0"/>
              </a:rPr>
              <a:t>Details about recurring consumers, who are crucial to any company's growth.</a:t>
            </a:r>
          </a:p>
          <a:p>
            <a:endParaRPr lang="en-US" dirty="0"/>
          </a:p>
        </p:txBody>
      </p:sp>
    </p:spTree>
    <p:extLst>
      <p:ext uri="{BB962C8B-B14F-4D97-AF65-F5344CB8AC3E}">
        <p14:creationId xmlns:p14="http://schemas.microsoft.com/office/powerpoint/2010/main" val="2346759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2440A-7A06-CED1-AC9A-BE333F325DCE}"/>
              </a:ext>
            </a:extLst>
          </p:cNvPr>
          <p:cNvSpPr>
            <a:spLocks noGrp="1"/>
          </p:cNvSpPr>
          <p:nvPr>
            <p:ph type="title"/>
          </p:nvPr>
        </p:nvSpPr>
        <p:spPr/>
        <p:txBody>
          <a:bodyPr>
            <a:normAutofit/>
          </a:bodyPr>
          <a:lstStyle/>
          <a:p>
            <a:r>
              <a:rPr lang="en-US" b="1" i="0">
                <a:solidFill>
                  <a:srgbClr val="000000"/>
                </a:solidFill>
                <a:effectLst/>
                <a:latin typeface="Open Sans" panose="020B0606030504020204" pitchFamily="34" charset="0"/>
              </a:rPr>
              <a:t>What are the fundamentals of Omni Script?</a:t>
            </a:r>
            <a:endParaRPr lang="en-US" dirty="0"/>
          </a:p>
        </p:txBody>
      </p:sp>
      <p:sp>
        <p:nvSpPr>
          <p:cNvPr id="3" name="Content Placeholder 2">
            <a:extLst>
              <a:ext uri="{FF2B5EF4-FFF2-40B4-BE49-F238E27FC236}">
                <a16:creationId xmlns:a16="http://schemas.microsoft.com/office/drawing/2014/main" id="{A2A420E2-CD59-0697-04C3-7FF007F1AE8B}"/>
              </a:ext>
            </a:extLst>
          </p:cNvPr>
          <p:cNvSpPr>
            <a:spLocks noGrp="1"/>
          </p:cNvSpPr>
          <p:nvPr>
            <p:ph idx="1"/>
          </p:nvPr>
        </p:nvSpPr>
        <p:spPr/>
        <p:txBody>
          <a:bodyPr/>
          <a:lstStyle/>
          <a:p>
            <a:r>
              <a:rPr lang="en-US" b="0" i="0">
                <a:solidFill>
                  <a:srgbClr val="000000"/>
                </a:solidFill>
                <a:effectLst/>
                <a:latin typeface="Open Sans" panose="020B0606030504020204" pitchFamily="34" charset="0"/>
              </a:rPr>
              <a:t>The Omni script covers the fundamentals, such as assisting customer service onboarding new clients. Instructs an insurance coverage representative on how to upgrade a plan. To complete self-service interactions such as troubleshooting, Omni Script is used. As a result, Velocity Omni Script teaches customers how to compound operations and improves service quality by making it faster, more personalized, and responsive.</a:t>
            </a:r>
            <a:endParaRPr lang="en-US" dirty="0"/>
          </a:p>
        </p:txBody>
      </p:sp>
    </p:spTree>
    <p:extLst>
      <p:ext uri="{BB962C8B-B14F-4D97-AF65-F5344CB8AC3E}">
        <p14:creationId xmlns:p14="http://schemas.microsoft.com/office/powerpoint/2010/main" val="30297423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9F774-CF6A-9BDC-FA8F-B995600E0A24}"/>
              </a:ext>
            </a:extLst>
          </p:cNvPr>
          <p:cNvSpPr>
            <a:spLocks noGrp="1"/>
          </p:cNvSpPr>
          <p:nvPr>
            <p:ph type="title"/>
          </p:nvPr>
        </p:nvSpPr>
        <p:spPr/>
        <p:txBody>
          <a:bodyPr>
            <a:normAutofit/>
          </a:bodyPr>
          <a:lstStyle/>
          <a:p>
            <a:r>
              <a:rPr lang="en-US" b="1" i="0" dirty="0">
                <a:solidFill>
                  <a:srgbClr val="000000"/>
                </a:solidFill>
                <a:effectLst/>
                <a:latin typeface="Open Sans" panose="020B0606030504020204" pitchFamily="34" charset="0"/>
              </a:rPr>
              <a:t>What is a wrapper class in Salesforce?</a:t>
            </a:r>
            <a:endParaRPr lang="en-US" dirty="0"/>
          </a:p>
        </p:txBody>
      </p:sp>
      <p:sp>
        <p:nvSpPr>
          <p:cNvPr id="3" name="Content Placeholder 2">
            <a:extLst>
              <a:ext uri="{FF2B5EF4-FFF2-40B4-BE49-F238E27FC236}">
                <a16:creationId xmlns:a16="http://schemas.microsoft.com/office/drawing/2014/main" id="{DA3FF98B-5D92-0C0B-8903-A92E19376F17}"/>
              </a:ext>
            </a:extLst>
          </p:cNvPr>
          <p:cNvSpPr>
            <a:spLocks noGrp="1"/>
          </p:cNvSpPr>
          <p:nvPr>
            <p:ph idx="1"/>
          </p:nvPr>
        </p:nvSpPr>
        <p:spPr/>
        <p:txBody>
          <a:bodyPr/>
          <a:lstStyle/>
          <a:p>
            <a:r>
              <a:rPr lang="en-US" b="0" i="0" dirty="0">
                <a:solidFill>
                  <a:srgbClr val="000000"/>
                </a:solidFill>
                <a:effectLst/>
                <a:latin typeface="Open Sans" panose="020B0606030504020204" pitchFamily="34" charset="0"/>
              </a:rPr>
              <a:t>In Salesforce, a wrapper class is a container class with a group of objects as its segments. In addition, the wrapper class is a data type that is abstract. To enclose collected data in Salesforce, we employ a wrapper class. The wrapper class that works as a custom object, as well as its properties, is defined by a programmer. Furthermore, wrapper class instances aid in representing distinct items in the related table on a Visual force page.</a:t>
            </a:r>
            <a:endParaRPr lang="en-US" dirty="0"/>
          </a:p>
        </p:txBody>
      </p:sp>
    </p:spTree>
    <p:extLst>
      <p:ext uri="{BB962C8B-B14F-4D97-AF65-F5344CB8AC3E}">
        <p14:creationId xmlns:p14="http://schemas.microsoft.com/office/powerpoint/2010/main" val="32718850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9DAFB-E66F-8FFA-F0BF-E82DED955354}"/>
              </a:ext>
            </a:extLst>
          </p:cNvPr>
          <p:cNvSpPr>
            <a:spLocks noGrp="1"/>
          </p:cNvSpPr>
          <p:nvPr>
            <p:ph type="title"/>
          </p:nvPr>
        </p:nvSpPr>
        <p:spPr/>
        <p:txBody>
          <a:bodyPr>
            <a:normAutofit/>
          </a:bodyPr>
          <a:lstStyle/>
          <a:p>
            <a:r>
              <a:rPr lang="en-US" b="1" i="0" dirty="0">
                <a:solidFill>
                  <a:srgbClr val="000000"/>
                </a:solidFill>
                <a:effectLst/>
                <a:latin typeface="Open Sans" panose="020B0606030504020204" pitchFamily="34" charset="0"/>
              </a:rPr>
              <a:t>What is an Audit trail in Salesforce?</a:t>
            </a:r>
            <a:endParaRPr lang="en-US" dirty="0"/>
          </a:p>
        </p:txBody>
      </p:sp>
      <p:sp>
        <p:nvSpPr>
          <p:cNvPr id="3" name="Content Placeholder 2">
            <a:extLst>
              <a:ext uri="{FF2B5EF4-FFF2-40B4-BE49-F238E27FC236}">
                <a16:creationId xmlns:a16="http://schemas.microsoft.com/office/drawing/2014/main" id="{F47CA311-E4B3-4AEE-9FFB-97B615686D9C}"/>
              </a:ext>
            </a:extLst>
          </p:cNvPr>
          <p:cNvSpPr>
            <a:spLocks noGrp="1"/>
          </p:cNvSpPr>
          <p:nvPr>
            <p:ph idx="1"/>
          </p:nvPr>
        </p:nvSpPr>
        <p:spPr/>
        <p:txBody>
          <a:bodyPr/>
          <a:lstStyle/>
          <a:p>
            <a:pPr algn="l"/>
            <a:r>
              <a:rPr lang="en-US" b="0" i="0" dirty="0">
                <a:solidFill>
                  <a:srgbClr val="000000"/>
                </a:solidFill>
                <a:effectLst/>
                <a:latin typeface="Open Sans" panose="020B0606030504020204" pitchFamily="34" charset="0"/>
              </a:rPr>
              <a:t>An audit trail in Salesforce is a unique tool that allows you and other administrators to track changes made to the organization. As a result, you'll always know who made a last-minute change to the project. Additional administrators it is beneficial to the organization.</a:t>
            </a:r>
          </a:p>
          <a:p>
            <a:pPr algn="l"/>
            <a:r>
              <a:rPr lang="en-US" b="0" i="0" dirty="0">
                <a:solidFill>
                  <a:srgbClr val="000000"/>
                </a:solidFill>
                <a:effectLst/>
                <a:latin typeface="Open Sans" panose="020B0606030504020204" pitchFamily="34" charset="0"/>
              </a:rPr>
              <a:t>You can learn about the details of modifications made, the date and time of the change, and the username of the team member who made the changes by using an audit trail.</a:t>
            </a:r>
          </a:p>
          <a:p>
            <a:endParaRPr lang="en-US" dirty="0"/>
          </a:p>
        </p:txBody>
      </p:sp>
    </p:spTree>
    <p:extLst>
      <p:ext uri="{BB962C8B-B14F-4D97-AF65-F5344CB8AC3E}">
        <p14:creationId xmlns:p14="http://schemas.microsoft.com/office/powerpoint/2010/main" val="18467291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1D79D-361A-B33D-9CE9-76D5FBE1DDC4}"/>
              </a:ext>
            </a:extLst>
          </p:cNvPr>
          <p:cNvSpPr>
            <a:spLocks noGrp="1"/>
          </p:cNvSpPr>
          <p:nvPr>
            <p:ph type="title"/>
          </p:nvPr>
        </p:nvSpPr>
        <p:spPr/>
        <p:txBody>
          <a:bodyPr/>
          <a:lstStyle/>
          <a:p>
            <a:r>
              <a:rPr lang="en-US" b="1" i="0" dirty="0">
                <a:solidFill>
                  <a:srgbClr val="000000"/>
                </a:solidFill>
                <a:effectLst/>
                <a:latin typeface="Open Sans" panose="020B0606030504020204" pitchFamily="34" charset="0"/>
              </a:rPr>
              <a:t>What is a dashboard in Salesforce?</a:t>
            </a:r>
            <a:endParaRPr lang="en-US" dirty="0"/>
          </a:p>
        </p:txBody>
      </p:sp>
      <p:sp>
        <p:nvSpPr>
          <p:cNvPr id="3" name="Content Placeholder 2">
            <a:extLst>
              <a:ext uri="{FF2B5EF4-FFF2-40B4-BE49-F238E27FC236}">
                <a16:creationId xmlns:a16="http://schemas.microsoft.com/office/drawing/2014/main" id="{3E3DF21C-2B3D-B2A8-D3F4-AC777D04841E}"/>
              </a:ext>
            </a:extLst>
          </p:cNvPr>
          <p:cNvSpPr>
            <a:spLocks noGrp="1"/>
          </p:cNvSpPr>
          <p:nvPr>
            <p:ph idx="1"/>
          </p:nvPr>
        </p:nvSpPr>
        <p:spPr/>
        <p:txBody>
          <a:bodyPr/>
          <a:lstStyle/>
          <a:p>
            <a:r>
              <a:rPr lang="en-US" b="0" i="0" dirty="0">
                <a:solidFill>
                  <a:srgbClr val="000000"/>
                </a:solidFill>
                <a:effectLst/>
                <a:latin typeface="Open Sans" panose="020B0606030504020204" pitchFamily="34" charset="0"/>
              </a:rPr>
              <a:t>In Salesforce, a dashboard is a visual depiction of the report. It uses graphic components to display data from source reports. At a glance, these components provide a glimpse of the organization's essential KPIs and performance indicators. A single dashboard can display up to 20 reports at once.</a:t>
            </a:r>
            <a:endParaRPr lang="en-US" dirty="0"/>
          </a:p>
        </p:txBody>
      </p:sp>
    </p:spTree>
    <p:extLst>
      <p:ext uri="{BB962C8B-B14F-4D97-AF65-F5344CB8AC3E}">
        <p14:creationId xmlns:p14="http://schemas.microsoft.com/office/powerpoint/2010/main" val="24629575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6EF38-34D6-135F-73F9-2EA963D8FD73}"/>
              </a:ext>
            </a:extLst>
          </p:cNvPr>
          <p:cNvSpPr>
            <a:spLocks noGrp="1"/>
          </p:cNvSpPr>
          <p:nvPr>
            <p:ph type="title"/>
          </p:nvPr>
        </p:nvSpPr>
        <p:spPr/>
        <p:txBody>
          <a:bodyPr/>
          <a:lstStyle/>
          <a:p>
            <a:r>
              <a:rPr lang="en-US" b="1" i="0" dirty="0">
                <a:solidFill>
                  <a:srgbClr val="000000"/>
                </a:solidFill>
                <a:effectLst/>
                <a:latin typeface="Open Sans" panose="020B0606030504020204" pitchFamily="34" charset="0"/>
              </a:rPr>
              <a:t>What are Permission sets?</a:t>
            </a:r>
            <a:endParaRPr lang="en-US" dirty="0"/>
          </a:p>
        </p:txBody>
      </p:sp>
      <p:sp>
        <p:nvSpPr>
          <p:cNvPr id="3" name="Content Placeholder 2">
            <a:extLst>
              <a:ext uri="{FF2B5EF4-FFF2-40B4-BE49-F238E27FC236}">
                <a16:creationId xmlns:a16="http://schemas.microsoft.com/office/drawing/2014/main" id="{9AF69A64-641D-A5E2-FAFB-619AE5E608EE}"/>
              </a:ext>
            </a:extLst>
          </p:cNvPr>
          <p:cNvSpPr>
            <a:spLocks noGrp="1"/>
          </p:cNvSpPr>
          <p:nvPr>
            <p:ph idx="1"/>
          </p:nvPr>
        </p:nvSpPr>
        <p:spPr/>
        <p:txBody>
          <a:bodyPr/>
          <a:lstStyle/>
          <a:p>
            <a:r>
              <a:rPr lang="en-US" b="0" i="0" dirty="0">
                <a:solidFill>
                  <a:srgbClr val="000000"/>
                </a:solidFill>
                <a:effectLst/>
                <a:latin typeface="Open Sans" panose="020B0606030504020204" pitchFamily="34" charset="0"/>
              </a:rPr>
              <a:t>A Permission Set is a set of settings or rights that allows a user to use a variety of tools and operations. You can increase functional access for different sorts of users by using permission sets instead of modifying their profiles. For example, you could easily build a Permission Set instead of generating a new profile each time.</a:t>
            </a:r>
            <a:endParaRPr lang="en-US" dirty="0"/>
          </a:p>
        </p:txBody>
      </p:sp>
    </p:spTree>
    <p:extLst>
      <p:ext uri="{BB962C8B-B14F-4D97-AF65-F5344CB8AC3E}">
        <p14:creationId xmlns:p14="http://schemas.microsoft.com/office/powerpoint/2010/main" val="35320768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C47B7-B262-BBA1-D706-A2AD003EFB5A}"/>
              </a:ext>
            </a:extLst>
          </p:cNvPr>
          <p:cNvSpPr>
            <a:spLocks noGrp="1"/>
          </p:cNvSpPr>
          <p:nvPr>
            <p:ph type="title"/>
          </p:nvPr>
        </p:nvSpPr>
        <p:spPr/>
        <p:txBody>
          <a:bodyPr/>
          <a:lstStyle/>
          <a:p>
            <a:r>
              <a:rPr lang="en-US" b="1" i="0" dirty="0">
                <a:solidFill>
                  <a:srgbClr val="000000"/>
                </a:solidFill>
                <a:effectLst/>
                <a:latin typeface="Open Sans" panose="020B0606030504020204" pitchFamily="34" charset="0"/>
              </a:rPr>
              <a:t> Explain the Force.com platform</a:t>
            </a:r>
            <a:endParaRPr lang="en-US" dirty="0"/>
          </a:p>
        </p:txBody>
      </p:sp>
      <p:sp>
        <p:nvSpPr>
          <p:cNvPr id="3" name="Content Placeholder 2">
            <a:extLst>
              <a:ext uri="{FF2B5EF4-FFF2-40B4-BE49-F238E27FC236}">
                <a16:creationId xmlns:a16="http://schemas.microsoft.com/office/drawing/2014/main" id="{1A11C0DB-D24A-EBDB-5CDF-BA4B139EFD28}"/>
              </a:ext>
            </a:extLst>
          </p:cNvPr>
          <p:cNvSpPr>
            <a:spLocks noGrp="1"/>
          </p:cNvSpPr>
          <p:nvPr>
            <p:ph idx="1"/>
          </p:nvPr>
        </p:nvSpPr>
        <p:spPr/>
        <p:txBody>
          <a:bodyPr/>
          <a:lstStyle/>
          <a:p>
            <a:r>
              <a:rPr lang="en-US" b="0" i="0" dirty="0">
                <a:solidFill>
                  <a:srgbClr val="000000"/>
                </a:solidFill>
                <a:effectLst/>
                <a:latin typeface="Open Sans" panose="020B0606030504020204" pitchFamily="34" charset="0"/>
              </a:rPr>
              <a:t>Force.com is the foundation and code base that underpins the whole Salesforce application. Salesforce is also built on Force.com. A platform makes the design and cloud-based web development easier. Developers can use the Cloud Integrated Development Environment (Cloud IDE) to develop and deploy applications on </a:t>
            </a:r>
            <a:r>
              <a:rPr lang="en-US" b="0" i="0" dirty="0" err="1">
                <a:solidFill>
                  <a:srgbClr val="000000"/>
                </a:solidFill>
                <a:effectLst/>
                <a:latin typeface="Open Sans" panose="020B0606030504020204" pitchFamily="34" charset="0"/>
              </a:rPr>
              <a:t>Force.com's</a:t>
            </a:r>
            <a:r>
              <a:rPr lang="en-US" b="0" i="0" dirty="0">
                <a:solidFill>
                  <a:srgbClr val="000000"/>
                </a:solidFill>
                <a:effectLst/>
                <a:latin typeface="Open Sans" panose="020B0606030504020204" pitchFamily="34" charset="0"/>
              </a:rPr>
              <a:t> servers.</a:t>
            </a:r>
            <a:endParaRPr lang="en-US" dirty="0"/>
          </a:p>
        </p:txBody>
      </p:sp>
    </p:spTree>
    <p:extLst>
      <p:ext uri="{BB962C8B-B14F-4D97-AF65-F5344CB8AC3E}">
        <p14:creationId xmlns:p14="http://schemas.microsoft.com/office/powerpoint/2010/main" val="42819165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F358D-EDFF-271B-9C6D-80D490B48277}"/>
              </a:ext>
            </a:extLst>
          </p:cNvPr>
          <p:cNvSpPr>
            <a:spLocks noGrp="1"/>
          </p:cNvSpPr>
          <p:nvPr>
            <p:ph type="title"/>
          </p:nvPr>
        </p:nvSpPr>
        <p:spPr/>
        <p:txBody>
          <a:bodyPr>
            <a:normAutofit/>
          </a:bodyPr>
          <a:lstStyle/>
          <a:p>
            <a:r>
              <a:rPr lang="en-US" b="1" i="0" dirty="0">
                <a:solidFill>
                  <a:srgbClr val="000000"/>
                </a:solidFill>
                <a:effectLst/>
                <a:latin typeface="Open Sans" panose="020B0606030504020204" pitchFamily="34" charset="0"/>
              </a:rPr>
              <a:t>What are page layouts related to Salesforce?</a:t>
            </a:r>
            <a:endParaRPr lang="en-US" dirty="0"/>
          </a:p>
        </p:txBody>
      </p:sp>
      <p:sp>
        <p:nvSpPr>
          <p:cNvPr id="3" name="Content Placeholder 2">
            <a:extLst>
              <a:ext uri="{FF2B5EF4-FFF2-40B4-BE49-F238E27FC236}">
                <a16:creationId xmlns:a16="http://schemas.microsoft.com/office/drawing/2014/main" id="{42A6971E-5D12-0AD2-261C-78B3E5D915D8}"/>
              </a:ext>
            </a:extLst>
          </p:cNvPr>
          <p:cNvSpPr>
            <a:spLocks noGrp="1"/>
          </p:cNvSpPr>
          <p:nvPr>
            <p:ph idx="1"/>
          </p:nvPr>
        </p:nvSpPr>
        <p:spPr/>
        <p:txBody>
          <a:bodyPr>
            <a:normAutofit/>
          </a:bodyPr>
          <a:lstStyle/>
          <a:p>
            <a:pPr algn="l">
              <a:buFont typeface="Arial" panose="020B0604020202020204" pitchFamily="34" charset="0"/>
              <a:buChar char="•"/>
            </a:pPr>
            <a:r>
              <a:rPr lang="en-US" b="0" i="0" dirty="0">
                <a:solidFill>
                  <a:srgbClr val="000000"/>
                </a:solidFill>
                <a:effectLst/>
                <a:latin typeface="Open Sans" panose="020B0606030504020204" pitchFamily="34" charset="0"/>
              </a:rPr>
              <a:t>On object record pages, page layouts manage the layout and arrangement of buttons, fields, Visualforce, custom links, s-controls, and associated lists.</a:t>
            </a:r>
          </a:p>
          <a:p>
            <a:pPr algn="l">
              <a:buFont typeface="Arial" panose="020B0604020202020204" pitchFamily="34" charset="0"/>
              <a:buChar char="•"/>
            </a:pPr>
            <a:r>
              <a:rPr lang="en-US" b="0" i="0" dirty="0">
                <a:solidFill>
                  <a:srgbClr val="000000"/>
                </a:solidFill>
                <a:effectLst/>
                <a:latin typeface="Open Sans" panose="020B0606030504020204" pitchFamily="34" charset="0"/>
              </a:rPr>
              <a:t>They aid with user interface page organization by identifying which fields, associated lists, and custom links are needed, read-only, and visible to the user.</a:t>
            </a:r>
          </a:p>
          <a:p>
            <a:pPr algn="l">
              <a:buFont typeface="Arial" panose="020B0604020202020204" pitchFamily="34" charset="0"/>
              <a:buChar char="•"/>
            </a:pPr>
            <a:r>
              <a:rPr lang="en-US" b="0" i="0" dirty="0">
                <a:solidFill>
                  <a:srgbClr val="000000"/>
                </a:solidFill>
                <a:effectLst/>
                <a:latin typeface="Open Sans" panose="020B0606030504020204" pitchFamily="34" charset="0"/>
              </a:rPr>
              <a:t>With the goal of generating a personalized experience, we can design a variety of page layouts and apply them to different user groups. For example, you could have a single account record for ACME Corp., but based on your user profile, it will display various information.</a:t>
            </a:r>
          </a:p>
          <a:p>
            <a:endParaRPr lang="en-US" dirty="0"/>
          </a:p>
        </p:txBody>
      </p:sp>
    </p:spTree>
    <p:extLst>
      <p:ext uri="{BB962C8B-B14F-4D97-AF65-F5344CB8AC3E}">
        <p14:creationId xmlns:p14="http://schemas.microsoft.com/office/powerpoint/2010/main" val="35824099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E41CE-9614-28CF-5AB8-9B59F86B6328}"/>
              </a:ext>
            </a:extLst>
          </p:cNvPr>
          <p:cNvSpPr>
            <a:spLocks noGrp="1"/>
          </p:cNvSpPr>
          <p:nvPr>
            <p:ph type="title"/>
          </p:nvPr>
        </p:nvSpPr>
        <p:spPr/>
        <p:txBody>
          <a:bodyPr>
            <a:normAutofit/>
          </a:bodyPr>
          <a:lstStyle/>
          <a:p>
            <a:r>
              <a:rPr lang="en-US" b="1" i="0" dirty="0">
                <a:solidFill>
                  <a:srgbClr val="000000"/>
                </a:solidFill>
                <a:effectLst/>
                <a:latin typeface="Open Sans" panose="020B0606030504020204" pitchFamily="34" charset="0"/>
              </a:rPr>
              <a:t>What is the Master-Detail relationship?</a:t>
            </a:r>
            <a:endParaRPr lang="en-US" dirty="0"/>
          </a:p>
        </p:txBody>
      </p:sp>
      <p:sp>
        <p:nvSpPr>
          <p:cNvPr id="3" name="Content Placeholder 2">
            <a:extLst>
              <a:ext uri="{FF2B5EF4-FFF2-40B4-BE49-F238E27FC236}">
                <a16:creationId xmlns:a16="http://schemas.microsoft.com/office/drawing/2014/main" id="{3C390582-5DEB-3F13-CE07-F318EF26D2C7}"/>
              </a:ext>
            </a:extLst>
          </p:cNvPr>
          <p:cNvSpPr>
            <a:spLocks noGrp="1"/>
          </p:cNvSpPr>
          <p:nvPr>
            <p:ph idx="1"/>
          </p:nvPr>
        </p:nvSpPr>
        <p:spPr/>
        <p:txBody>
          <a:bodyPr/>
          <a:lstStyle/>
          <a:p>
            <a:r>
              <a:rPr lang="en-US" b="0" i="0" dirty="0">
                <a:solidFill>
                  <a:srgbClr val="000000"/>
                </a:solidFill>
                <a:effectLst/>
                <a:latin typeface="Open Sans" panose="020B0606030504020204" pitchFamily="34" charset="0"/>
              </a:rPr>
              <a:t>This Master-Detail relationship is the same as the relationship between a parent &amp; child. In this aspect, the master is treated as Parent, and the Detail is a child. The master Object takes control of the behavior of the Detail object. The survival of the child is dependent on the parent because if the Master gets deleted the Detail will also automatically get deleted. You can create Roll-up summary fields in master records which helps in calculating the Min, Avg, and Sum of the child records.</a:t>
            </a:r>
            <a:endParaRPr lang="en-US" dirty="0"/>
          </a:p>
        </p:txBody>
      </p:sp>
    </p:spTree>
    <p:extLst>
      <p:ext uri="{BB962C8B-B14F-4D97-AF65-F5344CB8AC3E}">
        <p14:creationId xmlns:p14="http://schemas.microsoft.com/office/powerpoint/2010/main" val="33041096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AA5C5-004C-ED44-19DD-33561D8A15EB}"/>
              </a:ext>
            </a:extLst>
          </p:cNvPr>
          <p:cNvSpPr>
            <a:spLocks noGrp="1"/>
          </p:cNvSpPr>
          <p:nvPr>
            <p:ph type="title"/>
          </p:nvPr>
        </p:nvSpPr>
        <p:spPr/>
        <p:txBody>
          <a:bodyPr>
            <a:normAutofit/>
          </a:bodyPr>
          <a:lstStyle/>
          <a:p>
            <a:r>
              <a:rPr lang="en-US" b="1" i="0" dirty="0">
                <a:solidFill>
                  <a:srgbClr val="000000"/>
                </a:solidFill>
                <a:effectLst/>
                <a:latin typeface="Open Sans" panose="020B0606030504020204" pitchFamily="34" charset="0"/>
              </a:rPr>
              <a:t>What is the workflow in Salesforce?</a:t>
            </a:r>
            <a:endParaRPr lang="en-US" dirty="0"/>
          </a:p>
        </p:txBody>
      </p:sp>
      <p:sp>
        <p:nvSpPr>
          <p:cNvPr id="3" name="Content Placeholder 2">
            <a:extLst>
              <a:ext uri="{FF2B5EF4-FFF2-40B4-BE49-F238E27FC236}">
                <a16:creationId xmlns:a16="http://schemas.microsoft.com/office/drawing/2014/main" id="{6948F602-0CD9-6437-58F0-8DC0C111F908}"/>
              </a:ext>
            </a:extLst>
          </p:cNvPr>
          <p:cNvSpPr>
            <a:spLocks noGrp="1"/>
          </p:cNvSpPr>
          <p:nvPr>
            <p:ph idx="1"/>
          </p:nvPr>
        </p:nvSpPr>
        <p:spPr/>
        <p:txBody>
          <a:bodyPr/>
          <a:lstStyle/>
          <a:p>
            <a:pPr algn="l">
              <a:buFont typeface="Arial" panose="020B0604020202020204" pitchFamily="34" charset="0"/>
              <a:buChar char="•"/>
            </a:pPr>
            <a:r>
              <a:rPr lang="en-US" b="0" i="0" dirty="0">
                <a:solidFill>
                  <a:srgbClr val="000000"/>
                </a:solidFill>
                <a:effectLst/>
                <a:latin typeface="Open Sans" panose="020B0606030504020204" pitchFamily="34" charset="0"/>
              </a:rPr>
              <a:t>Workflow in Salesforce is a great method to automate specific business activities. To do so, you'll need to develop rules and regulations to automate actions like sending emails, updating fields, and creating tasks.</a:t>
            </a:r>
          </a:p>
          <a:p>
            <a:pPr algn="l">
              <a:buFont typeface="Arial" panose="020B0604020202020204" pitchFamily="34" charset="0"/>
              <a:buChar char="•"/>
            </a:pPr>
            <a:r>
              <a:rPr lang="en-US" b="0" i="0" dirty="0">
                <a:solidFill>
                  <a:srgbClr val="000000"/>
                </a:solidFill>
                <a:effectLst/>
                <a:latin typeface="Open Sans" panose="020B0606030504020204" pitchFamily="34" charset="0"/>
              </a:rPr>
              <a:t>We can have workflow access across the item.</a:t>
            </a:r>
          </a:p>
          <a:p>
            <a:pPr algn="l">
              <a:buFont typeface="Arial" panose="020B0604020202020204" pitchFamily="34" charset="0"/>
              <a:buChar char="•"/>
            </a:pPr>
            <a:r>
              <a:rPr lang="en-US" b="0" i="0" dirty="0">
                <a:solidFill>
                  <a:srgbClr val="000000"/>
                </a:solidFill>
                <a:effectLst/>
                <a:latin typeface="Open Sans" panose="020B0606030504020204" pitchFamily="34" charset="0"/>
              </a:rPr>
              <a:t>A query from the database is not possible.</a:t>
            </a:r>
          </a:p>
          <a:p>
            <a:endParaRPr lang="en-US" dirty="0"/>
          </a:p>
        </p:txBody>
      </p:sp>
    </p:spTree>
    <p:extLst>
      <p:ext uri="{BB962C8B-B14F-4D97-AF65-F5344CB8AC3E}">
        <p14:creationId xmlns:p14="http://schemas.microsoft.com/office/powerpoint/2010/main" val="15626576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AC8D9-1EB8-B6B3-D926-9B2C26F63195}"/>
              </a:ext>
            </a:extLst>
          </p:cNvPr>
          <p:cNvSpPr>
            <a:spLocks noGrp="1"/>
          </p:cNvSpPr>
          <p:nvPr>
            <p:ph type="title"/>
          </p:nvPr>
        </p:nvSpPr>
        <p:spPr/>
        <p:txBody>
          <a:bodyPr>
            <a:normAutofit/>
          </a:bodyPr>
          <a:lstStyle/>
          <a:p>
            <a:r>
              <a:rPr lang="en-US" b="1" i="0" dirty="0">
                <a:solidFill>
                  <a:srgbClr val="000000"/>
                </a:solidFill>
                <a:effectLst/>
                <a:latin typeface="Open Sans" panose="020B0606030504020204" pitchFamily="34" charset="0"/>
              </a:rPr>
              <a:t>What is the difference between insert () and database? insert ()?</a:t>
            </a:r>
            <a:endParaRPr lang="en-US" dirty="0"/>
          </a:p>
        </p:txBody>
      </p:sp>
      <p:sp>
        <p:nvSpPr>
          <p:cNvPr id="3" name="Content Placeholder 2">
            <a:extLst>
              <a:ext uri="{FF2B5EF4-FFF2-40B4-BE49-F238E27FC236}">
                <a16:creationId xmlns:a16="http://schemas.microsoft.com/office/drawing/2014/main" id="{4693EFC0-89FB-1D8C-39DC-41DFB3D1C024}"/>
              </a:ext>
            </a:extLst>
          </p:cNvPr>
          <p:cNvSpPr>
            <a:spLocks noGrp="1"/>
          </p:cNvSpPr>
          <p:nvPr>
            <p:ph idx="1"/>
          </p:nvPr>
        </p:nvSpPr>
        <p:spPr/>
        <p:txBody>
          <a:bodyPr/>
          <a:lstStyle/>
          <a:p>
            <a:r>
              <a:rPr lang="en-US" b="0" i="0" dirty="0">
                <a:solidFill>
                  <a:srgbClr val="000000"/>
                </a:solidFill>
                <a:effectLst/>
                <a:latin typeface="Open Sans" panose="020B0606030504020204" pitchFamily="34" charset="0"/>
              </a:rPr>
              <a:t>We can insert data into the database by using insert. If we face any problem, then the system will show a failure message. We can also do it in partial mode.</a:t>
            </a:r>
            <a:endParaRPr lang="en-US" dirty="0"/>
          </a:p>
        </p:txBody>
      </p:sp>
    </p:spTree>
    <p:extLst>
      <p:ext uri="{BB962C8B-B14F-4D97-AF65-F5344CB8AC3E}">
        <p14:creationId xmlns:p14="http://schemas.microsoft.com/office/powerpoint/2010/main" val="16072791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3AC63-2270-678F-C618-F18C5B3373B7}"/>
              </a:ext>
            </a:extLst>
          </p:cNvPr>
          <p:cNvSpPr>
            <a:spLocks noGrp="1"/>
          </p:cNvSpPr>
          <p:nvPr>
            <p:ph type="title"/>
          </p:nvPr>
        </p:nvSpPr>
        <p:spPr/>
        <p:txBody>
          <a:bodyPr/>
          <a:lstStyle/>
          <a:p>
            <a:r>
              <a:rPr lang="en-US" b="1" i="0" dirty="0">
                <a:solidFill>
                  <a:srgbClr val="000000"/>
                </a:solidFill>
                <a:effectLst/>
                <a:latin typeface="Open Sans" panose="020B0606030504020204" pitchFamily="34" charset="0"/>
              </a:rPr>
              <a:t>Where can I use Apex?</a:t>
            </a:r>
            <a:endParaRPr lang="en-US" dirty="0"/>
          </a:p>
        </p:txBody>
      </p:sp>
      <p:sp>
        <p:nvSpPr>
          <p:cNvPr id="3" name="Content Placeholder 2">
            <a:extLst>
              <a:ext uri="{FF2B5EF4-FFF2-40B4-BE49-F238E27FC236}">
                <a16:creationId xmlns:a16="http://schemas.microsoft.com/office/drawing/2014/main" id="{E156DB00-7C20-8FFC-9C4B-1096AF7CE45C}"/>
              </a:ext>
            </a:extLst>
          </p:cNvPr>
          <p:cNvSpPr>
            <a:spLocks noGrp="1"/>
          </p:cNvSpPr>
          <p:nvPr>
            <p:ph idx="1"/>
          </p:nvPr>
        </p:nvSpPr>
        <p:spPr/>
        <p:txBody>
          <a:bodyPr/>
          <a:lstStyle/>
          <a:p>
            <a:pPr algn="l">
              <a:buFont typeface="Arial" panose="020B0604020202020204" pitchFamily="34" charset="0"/>
              <a:buChar char="•"/>
            </a:pPr>
            <a:r>
              <a:rPr lang="en-US" b="0" i="0" dirty="0">
                <a:solidFill>
                  <a:srgbClr val="000000"/>
                </a:solidFill>
                <a:effectLst/>
                <a:latin typeface="Open Sans" panose="020B0606030504020204" pitchFamily="34" charset="0"/>
              </a:rPr>
              <a:t>We can manage email services</a:t>
            </a:r>
          </a:p>
          <a:p>
            <a:pPr algn="l">
              <a:buFont typeface="Arial" panose="020B0604020202020204" pitchFamily="34" charset="0"/>
              <a:buChar char="•"/>
            </a:pPr>
            <a:r>
              <a:rPr lang="en-US" b="0" i="0" dirty="0">
                <a:solidFill>
                  <a:srgbClr val="000000"/>
                </a:solidFill>
                <a:effectLst/>
                <a:latin typeface="Open Sans" panose="020B0606030504020204" pitchFamily="34" charset="0"/>
              </a:rPr>
              <a:t>We can do web services</a:t>
            </a:r>
          </a:p>
          <a:p>
            <a:pPr algn="l">
              <a:buFont typeface="Arial" panose="020B0604020202020204" pitchFamily="34" charset="0"/>
              <a:buChar char="•"/>
            </a:pPr>
            <a:r>
              <a:rPr lang="en-US" b="0" i="0" dirty="0">
                <a:solidFill>
                  <a:srgbClr val="000000"/>
                </a:solidFill>
                <a:effectLst/>
                <a:latin typeface="Open Sans" panose="020B0606030504020204" pitchFamily="34" charset="0"/>
              </a:rPr>
              <a:t>We can do multiple objects validation</a:t>
            </a:r>
          </a:p>
          <a:p>
            <a:pPr algn="l">
              <a:buFont typeface="Arial" panose="020B0604020202020204" pitchFamily="34" charset="0"/>
              <a:buChar char="•"/>
            </a:pPr>
            <a:r>
              <a:rPr lang="en-US" b="0" i="0" dirty="0">
                <a:solidFill>
                  <a:srgbClr val="000000"/>
                </a:solidFill>
                <a:effectLst/>
                <a:latin typeface="Open Sans" panose="020B0606030504020204" pitchFamily="34" charset="0"/>
              </a:rPr>
              <a:t>If the wok-flow is not supporting, then we can use Apex</a:t>
            </a:r>
          </a:p>
          <a:p>
            <a:pPr algn="l">
              <a:buFont typeface="Arial" panose="020B0604020202020204" pitchFamily="34" charset="0"/>
              <a:buChar char="•"/>
            </a:pPr>
            <a:r>
              <a:rPr lang="en-US" b="0" i="0" dirty="0">
                <a:solidFill>
                  <a:srgbClr val="000000"/>
                </a:solidFill>
                <a:effectLst/>
                <a:latin typeface="Open Sans" panose="020B0606030504020204" pitchFamily="34" charset="0"/>
              </a:rPr>
              <a:t>Create custom transaction logic</a:t>
            </a:r>
          </a:p>
          <a:p>
            <a:pPr algn="l">
              <a:buFont typeface="Arial" panose="020B0604020202020204" pitchFamily="34" charset="0"/>
              <a:buChar char="•"/>
            </a:pPr>
            <a:r>
              <a:rPr lang="en-US" b="0" i="0" dirty="0">
                <a:solidFill>
                  <a:srgbClr val="000000"/>
                </a:solidFill>
                <a:effectLst/>
                <a:latin typeface="Open Sans" panose="020B0606030504020204" pitchFamily="34" charset="0"/>
              </a:rPr>
              <a:t>Attach custom logic to another operation</a:t>
            </a:r>
          </a:p>
          <a:p>
            <a:endParaRPr lang="en-US" dirty="0"/>
          </a:p>
        </p:txBody>
      </p:sp>
    </p:spTree>
    <p:extLst>
      <p:ext uri="{BB962C8B-B14F-4D97-AF65-F5344CB8AC3E}">
        <p14:creationId xmlns:p14="http://schemas.microsoft.com/office/powerpoint/2010/main" val="1769779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692CC-C8ED-5804-2A36-EAB2F1D5BDC3}"/>
              </a:ext>
            </a:extLst>
          </p:cNvPr>
          <p:cNvSpPr>
            <a:spLocks noGrp="1"/>
          </p:cNvSpPr>
          <p:nvPr>
            <p:ph type="title"/>
          </p:nvPr>
        </p:nvSpPr>
        <p:spPr/>
        <p:txBody>
          <a:bodyPr>
            <a:normAutofit/>
          </a:bodyPr>
          <a:lstStyle/>
          <a:p>
            <a:r>
              <a:rPr lang="en-US" b="1" i="0">
                <a:solidFill>
                  <a:srgbClr val="000000"/>
                </a:solidFill>
                <a:effectLst/>
                <a:latin typeface="Open Sans" panose="020B0606030504020204" pitchFamily="34" charset="0"/>
              </a:rPr>
              <a:t>What kinds of things can you do with Omni Studio?</a:t>
            </a:r>
            <a:endParaRPr lang="en-US" dirty="0"/>
          </a:p>
        </p:txBody>
      </p:sp>
      <p:sp>
        <p:nvSpPr>
          <p:cNvPr id="3" name="Content Placeholder 2">
            <a:extLst>
              <a:ext uri="{FF2B5EF4-FFF2-40B4-BE49-F238E27FC236}">
                <a16:creationId xmlns:a16="http://schemas.microsoft.com/office/drawing/2014/main" id="{4BE6068E-D1C6-A594-996D-8C31D73C7B59}"/>
              </a:ext>
            </a:extLst>
          </p:cNvPr>
          <p:cNvSpPr>
            <a:spLocks noGrp="1"/>
          </p:cNvSpPr>
          <p:nvPr>
            <p:ph idx="1"/>
          </p:nvPr>
        </p:nvSpPr>
        <p:spPr/>
        <p:txBody>
          <a:bodyPr/>
          <a:lstStyle/>
          <a:p>
            <a:pPr algn="l"/>
            <a:r>
              <a:rPr lang="en-US" b="0" i="0">
                <a:solidFill>
                  <a:srgbClr val="000000"/>
                </a:solidFill>
                <a:effectLst/>
                <a:latin typeface="Open Sans" panose="020B0606030504020204" pitchFamily="34" charset="0"/>
              </a:rPr>
              <a:t>Using Omni Studio, you may make the following.</a:t>
            </a:r>
          </a:p>
          <a:p>
            <a:pPr lvl="1">
              <a:buFont typeface="Arial" panose="020B0604020202020204" pitchFamily="34" charset="0"/>
              <a:buChar char="•"/>
            </a:pPr>
            <a:r>
              <a:rPr lang="en-US" b="0" i="0">
                <a:solidFill>
                  <a:srgbClr val="000000"/>
                </a:solidFill>
                <a:effectLst/>
                <a:latin typeface="Open Sans" panose="020B0606030504020204" pitchFamily="34" charset="0"/>
              </a:rPr>
              <a:t>Omni Scripts</a:t>
            </a:r>
          </a:p>
          <a:p>
            <a:pPr lvl="1">
              <a:buFont typeface="Arial" panose="020B0604020202020204" pitchFamily="34" charset="0"/>
              <a:buChar char="•"/>
            </a:pPr>
            <a:r>
              <a:rPr lang="en-US" b="0" i="0">
                <a:solidFill>
                  <a:srgbClr val="000000"/>
                </a:solidFill>
                <a:effectLst/>
                <a:latin typeface="Open Sans" panose="020B0606030504020204" pitchFamily="34" charset="0"/>
              </a:rPr>
              <a:t>Data Raptors</a:t>
            </a:r>
          </a:p>
          <a:p>
            <a:pPr lvl="1">
              <a:buFont typeface="Arial" panose="020B0604020202020204" pitchFamily="34" charset="0"/>
              <a:buChar char="•"/>
            </a:pPr>
            <a:r>
              <a:rPr lang="en-US" b="0" i="0">
                <a:solidFill>
                  <a:srgbClr val="000000"/>
                </a:solidFill>
                <a:effectLst/>
                <a:latin typeface="Open Sans" panose="020B0606030504020204" pitchFamily="34" charset="0"/>
              </a:rPr>
              <a:t>Procedures for Integration</a:t>
            </a:r>
          </a:p>
          <a:p>
            <a:pPr lvl="1">
              <a:buFont typeface="Arial" panose="020B0604020202020204" pitchFamily="34" charset="0"/>
              <a:buChar char="•"/>
            </a:pPr>
            <a:r>
              <a:rPr lang="en-US" b="0" i="0">
                <a:solidFill>
                  <a:srgbClr val="000000"/>
                </a:solidFill>
                <a:effectLst/>
                <a:latin typeface="Open Sans" panose="020B0606030504020204" pitchFamily="34" charset="0"/>
              </a:rPr>
              <a:t>Cards with a Flexibility</a:t>
            </a:r>
          </a:p>
          <a:p>
            <a:endParaRPr lang="en-US" dirty="0"/>
          </a:p>
        </p:txBody>
      </p:sp>
    </p:spTree>
    <p:extLst>
      <p:ext uri="{BB962C8B-B14F-4D97-AF65-F5344CB8AC3E}">
        <p14:creationId xmlns:p14="http://schemas.microsoft.com/office/powerpoint/2010/main" val="21193459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2A587-44A0-832B-53E1-8F0457BB1E21}"/>
              </a:ext>
            </a:extLst>
          </p:cNvPr>
          <p:cNvSpPr>
            <a:spLocks noGrp="1"/>
          </p:cNvSpPr>
          <p:nvPr>
            <p:ph type="title"/>
          </p:nvPr>
        </p:nvSpPr>
        <p:spPr/>
        <p:txBody>
          <a:bodyPr>
            <a:normAutofit/>
          </a:bodyPr>
          <a:lstStyle/>
          <a:p>
            <a:r>
              <a:rPr lang="en-US" b="1" i="0" dirty="0">
                <a:solidFill>
                  <a:srgbClr val="000000"/>
                </a:solidFill>
                <a:effectLst/>
                <a:latin typeface="Open Sans" panose="020B0606030504020204" pitchFamily="34" charset="0"/>
              </a:rPr>
              <a:t>What is meant by an Apex transaction?</a:t>
            </a:r>
            <a:endParaRPr lang="en-US" dirty="0"/>
          </a:p>
        </p:txBody>
      </p:sp>
      <p:sp>
        <p:nvSpPr>
          <p:cNvPr id="3" name="Content Placeholder 2">
            <a:extLst>
              <a:ext uri="{FF2B5EF4-FFF2-40B4-BE49-F238E27FC236}">
                <a16:creationId xmlns:a16="http://schemas.microsoft.com/office/drawing/2014/main" id="{26C8D0DE-DB12-6EAC-DABF-B6D60125D54F}"/>
              </a:ext>
            </a:extLst>
          </p:cNvPr>
          <p:cNvSpPr>
            <a:spLocks noGrp="1"/>
          </p:cNvSpPr>
          <p:nvPr>
            <p:ph idx="1"/>
          </p:nvPr>
        </p:nvSpPr>
        <p:spPr/>
        <p:txBody>
          <a:bodyPr/>
          <a:lstStyle/>
          <a:p>
            <a:r>
              <a:rPr lang="en-US" b="0" i="0" dirty="0">
                <a:solidFill>
                  <a:srgbClr val="000000"/>
                </a:solidFill>
                <a:effectLst/>
                <a:latin typeface="Open Sans" panose="020B0606030504020204" pitchFamily="34" charset="0"/>
              </a:rPr>
              <a:t>An Apex transaction is a collection of processes that must all be completed at the same time. It is responsible for querying records and includes the Data Manipulation Language (DML). The DML actions in a transaction may succeed or fail, and if anything goes wrong, even with a single record, the entire transaction may be rolled back.</a:t>
            </a:r>
            <a:endParaRPr lang="en-US" dirty="0"/>
          </a:p>
        </p:txBody>
      </p:sp>
    </p:spTree>
    <p:extLst>
      <p:ext uri="{BB962C8B-B14F-4D97-AF65-F5344CB8AC3E}">
        <p14:creationId xmlns:p14="http://schemas.microsoft.com/office/powerpoint/2010/main" val="36366997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F96B2-2E7B-CEFB-C841-626266D880AD}"/>
              </a:ext>
            </a:extLst>
          </p:cNvPr>
          <p:cNvSpPr>
            <a:spLocks noGrp="1"/>
          </p:cNvSpPr>
          <p:nvPr>
            <p:ph type="title"/>
          </p:nvPr>
        </p:nvSpPr>
        <p:spPr/>
        <p:txBody>
          <a:bodyPr>
            <a:normAutofit/>
          </a:bodyPr>
          <a:lstStyle/>
          <a:p>
            <a:r>
              <a:rPr lang="en-US" b="1" i="0" dirty="0">
                <a:effectLst/>
                <a:latin typeface="Titillium Web" panose="020B0604020202020204" pitchFamily="2" charset="0"/>
              </a:rPr>
              <a:t>Explain Send and Response transformations.</a:t>
            </a:r>
            <a:endParaRPr lang="en-US" dirty="0"/>
          </a:p>
        </p:txBody>
      </p:sp>
      <p:sp>
        <p:nvSpPr>
          <p:cNvPr id="3" name="Content Placeholder 2">
            <a:extLst>
              <a:ext uri="{FF2B5EF4-FFF2-40B4-BE49-F238E27FC236}">
                <a16:creationId xmlns:a16="http://schemas.microsoft.com/office/drawing/2014/main" id="{083898C3-3913-3697-C437-5427686D14C4}"/>
              </a:ext>
            </a:extLst>
          </p:cNvPr>
          <p:cNvSpPr>
            <a:spLocks noGrp="1"/>
          </p:cNvSpPr>
          <p:nvPr>
            <p:ph idx="1"/>
          </p:nvPr>
        </p:nvSpPr>
        <p:spPr/>
        <p:txBody>
          <a:bodyPr>
            <a:normAutofit/>
          </a:bodyPr>
          <a:lstStyle/>
          <a:p>
            <a:pPr algn="just" fontAlgn="base"/>
            <a:r>
              <a:rPr lang="en-US" b="0" i="0" dirty="0">
                <a:effectLst/>
                <a:latin typeface="Titillium Web" panose="00000500000000000000" pitchFamily="2" charset="0"/>
              </a:rPr>
              <a:t>Send as well as Response Transformations are properties readily available on a range of OmniScript remote actions. They deliver flexibility in reparenting the request and cutting as well as action JSON.</a:t>
            </a:r>
          </a:p>
          <a:p>
            <a:pPr algn="just" fontAlgn="base"/>
            <a:r>
              <a:rPr lang="en-US" b="0" i="0" dirty="0">
                <a:effectLst/>
                <a:latin typeface="Titillium Web" panose="00000500000000000000" pitchFamily="2" charset="0"/>
              </a:rPr>
              <a:t>It contains the following properties:</a:t>
            </a:r>
          </a:p>
          <a:p>
            <a:pPr lvl="1" algn="just" fontAlgn="base">
              <a:buFont typeface="Arial" panose="020B0604020202020204" pitchFamily="34" charset="0"/>
              <a:buChar char="•"/>
            </a:pPr>
            <a:r>
              <a:rPr lang="en-US" b="0" i="0" dirty="0">
                <a:effectLst/>
                <a:latin typeface="Titillium Web" panose="00000500000000000000" pitchFamily="2" charset="0"/>
              </a:rPr>
              <a:t>Send JSON Path</a:t>
            </a:r>
          </a:p>
          <a:p>
            <a:pPr lvl="1" algn="just" fontAlgn="base">
              <a:buFont typeface="Arial" panose="020B0604020202020204" pitchFamily="34" charset="0"/>
              <a:buChar char="•"/>
            </a:pPr>
            <a:r>
              <a:rPr lang="en-US" b="0" i="0" dirty="0">
                <a:effectLst/>
                <a:latin typeface="Titillium Web" panose="00000500000000000000" pitchFamily="2" charset="0"/>
              </a:rPr>
              <a:t>Send JSON Node</a:t>
            </a:r>
          </a:p>
          <a:p>
            <a:pPr lvl="1" algn="just" fontAlgn="base">
              <a:buFont typeface="Arial" panose="020B0604020202020204" pitchFamily="34" charset="0"/>
              <a:buChar char="•"/>
            </a:pPr>
            <a:r>
              <a:rPr lang="en-US" b="0" i="0" dirty="0">
                <a:effectLst/>
                <a:latin typeface="Titillium Web" panose="00000500000000000000" pitchFamily="2" charset="0"/>
              </a:rPr>
              <a:t>Pre-Transform DataRaptor</a:t>
            </a:r>
          </a:p>
          <a:p>
            <a:pPr lvl="1" algn="just" fontAlgn="base">
              <a:buFont typeface="Arial" panose="020B0604020202020204" pitchFamily="34" charset="0"/>
              <a:buChar char="•"/>
            </a:pPr>
            <a:r>
              <a:rPr lang="en-US" b="0" i="0" dirty="0">
                <a:effectLst/>
                <a:latin typeface="Titillium Web" panose="00000500000000000000" pitchFamily="2" charset="0"/>
              </a:rPr>
              <a:t>Post-Transform DataRaptor</a:t>
            </a:r>
          </a:p>
          <a:p>
            <a:pPr lvl="1" algn="just" fontAlgn="base">
              <a:buFont typeface="Arial" panose="020B0604020202020204" pitchFamily="34" charset="0"/>
              <a:buChar char="•"/>
            </a:pPr>
            <a:r>
              <a:rPr lang="en-US" b="0" i="0" dirty="0">
                <a:effectLst/>
                <a:latin typeface="Titillium Web" panose="00000500000000000000" pitchFamily="2" charset="0"/>
              </a:rPr>
              <a:t>Response JSON Path</a:t>
            </a:r>
          </a:p>
          <a:p>
            <a:pPr lvl="1" algn="just" fontAlgn="base">
              <a:buFont typeface="Arial" panose="020B0604020202020204" pitchFamily="34" charset="0"/>
              <a:buChar char="•"/>
            </a:pPr>
            <a:r>
              <a:rPr lang="en-US" b="0" i="0" dirty="0">
                <a:effectLst/>
                <a:latin typeface="Titillium Web" panose="00000500000000000000" pitchFamily="2" charset="0"/>
              </a:rPr>
              <a:t>Response JSON Node</a:t>
            </a:r>
          </a:p>
          <a:p>
            <a:endParaRPr lang="en-US" dirty="0"/>
          </a:p>
        </p:txBody>
      </p:sp>
    </p:spTree>
    <p:extLst>
      <p:ext uri="{BB962C8B-B14F-4D97-AF65-F5344CB8AC3E}">
        <p14:creationId xmlns:p14="http://schemas.microsoft.com/office/powerpoint/2010/main" val="8768719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EB7E7-DA60-FB2A-D033-BA16956363BF}"/>
              </a:ext>
            </a:extLst>
          </p:cNvPr>
          <p:cNvSpPr>
            <a:spLocks noGrp="1"/>
          </p:cNvSpPr>
          <p:nvPr>
            <p:ph type="title"/>
          </p:nvPr>
        </p:nvSpPr>
        <p:spPr/>
        <p:txBody>
          <a:bodyPr>
            <a:normAutofit/>
          </a:bodyPr>
          <a:lstStyle/>
          <a:p>
            <a:r>
              <a:rPr lang="en-US" b="1" i="0" dirty="0">
                <a:effectLst/>
                <a:latin typeface="Titillium Web" panose="00000500000000000000" pitchFamily="2" charset="0"/>
              </a:rPr>
              <a:t>Can I communicate with OmniScript from a Lightning Web Component?</a:t>
            </a:r>
            <a:endParaRPr lang="en-US" dirty="0"/>
          </a:p>
        </p:txBody>
      </p:sp>
      <p:sp>
        <p:nvSpPr>
          <p:cNvPr id="3" name="Content Placeholder 2">
            <a:extLst>
              <a:ext uri="{FF2B5EF4-FFF2-40B4-BE49-F238E27FC236}">
                <a16:creationId xmlns:a16="http://schemas.microsoft.com/office/drawing/2014/main" id="{A159C14F-2C2B-CC81-C706-519177BA4651}"/>
              </a:ext>
            </a:extLst>
          </p:cNvPr>
          <p:cNvSpPr>
            <a:spLocks noGrp="1"/>
          </p:cNvSpPr>
          <p:nvPr>
            <p:ph idx="1"/>
          </p:nvPr>
        </p:nvSpPr>
        <p:spPr/>
        <p:txBody>
          <a:bodyPr/>
          <a:lstStyle/>
          <a:p>
            <a:r>
              <a:rPr lang="en-US" b="0" i="0" dirty="0">
                <a:effectLst/>
                <a:latin typeface="Titillium Web" panose="00000500000000000000" pitchFamily="2" charset="0"/>
              </a:rPr>
              <a:t>Yes, you can communicate with OmniScript from a lightning Web component. To communicate, all you need is to send data from the OmniScript Actions and steps to the remaining LWCs with the help of Pub/Sub property.</a:t>
            </a:r>
            <a:endParaRPr lang="en-US" dirty="0"/>
          </a:p>
        </p:txBody>
      </p:sp>
    </p:spTree>
    <p:extLst>
      <p:ext uri="{BB962C8B-B14F-4D97-AF65-F5344CB8AC3E}">
        <p14:creationId xmlns:p14="http://schemas.microsoft.com/office/powerpoint/2010/main" val="413776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69D1A-08DA-AB05-AE01-80700C52D311}"/>
              </a:ext>
            </a:extLst>
          </p:cNvPr>
          <p:cNvSpPr>
            <a:spLocks noGrp="1"/>
          </p:cNvSpPr>
          <p:nvPr>
            <p:ph type="title"/>
          </p:nvPr>
        </p:nvSpPr>
        <p:spPr/>
        <p:txBody>
          <a:bodyPr/>
          <a:lstStyle/>
          <a:p>
            <a:r>
              <a:rPr lang="en-US" b="1" i="0" dirty="0">
                <a:effectLst/>
                <a:latin typeface="Titillium Web" panose="00000500000000000000" pitchFamily="2" charset="0"/>
              </a:rPr>
              <a:t>What is DataRaptor Extract Action?</a:t>
            </a:r>
            <a:endParaRPr lang="en-US" dirty="0"/>
          </a:p>
        </p:txBody>
      </p:sp>
      <p:sp>
        <p:nvSpPr>
          <p:cNvPr id="3" name="Content Placeholder 2">
            <a:extLst>
              <a:ext uri="{FF2B5EF4-FFF2-40B4-BE49-F238E27FC236}">
                <a16:creationId xmlns:a16="http://schemas.microsoft.com/office/drawing/2014/main" id="{54A9E357-29C1-29FD-930B-4B097E2293D4}"/>
              </a:ext>
            </a:extLst>
          </p:cNvPr>
          <p:cNvSpPr>
            <a:spLocks noGrp="1"/>
          </p:cNvSpPr>
          <p:nvPr>
            <p:ph idx="1"/>
          </p:nvPr>
        </p:nvSpPr>
        <p:spPr/>
        <p:txBody>
          <a:bodyPr/>
          <a:lstStyle/>
          <a:p>
            <a:r>
              <a:rPr lang="en-US" b="0" i="0" dirty="0">
                <a:effectLst/>
                <a:latin typeface="Titillium Web" panose="00000500000000000000" pitchFamily="2" charset="0"/>
              </a:rPr>
              <a:t>You can invoke DataRaptor Extract Action to redeem the data from multiple Salesforce objects. You can also make use of a few formulas and compound field mappings. One can create DataRaptor Extract Action immediately after dragging the DataRaptor Extract Action into the OmniScript structure panel.</a:t>
            </a:r>
            <a:endParaRPr lang="en-US" dirty="0"/>
          </a:p>
        </p:txBody>
      </p:sp>
    </p:spTree>
    <p:extLst>
      <p:ext uri="{BB962C8B-B14F-4D97-AF65-F5344CB8AC3E}">
        <p14:creationId xmlns:p14="http://schemas.microsoft.com/office/powerpoint/2010/main" val="22639645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EB412-EDE5-D471-AFCE-602615A8137C}"/>
              </a:ext>
            </a:extLst>
          </p:cNvPr>
          <p:cNvSpPr>
            <a:spLocks noGrp="1"/>
          </p:cNvSpPr>
          <p:nvPr>
            <p:ph type="title"/>
          </p:nvPr>
        </p:nvSpPr>
        <p:spPr/>
        <p:txBody>
          <a:bodyPr/>
          <a:lstStyle/>
          <a:p>
            <a:r>
              <a:rPr lang="en-US" b="1" i="0" dirty="0">
                <a:effectLst/>
                <a:latin typeface="Titillium Web" panose="00000500000000000000" pitchFamily="2" charset="0"/>
              </a:rPr>
              <a:t>What is DataRaptor Post Action?</a:t>
            </a:r>
            <a:endParaRPr lang="en-US" dirty="0"/>
          </a:p>
        </p:txBody>
      </p:sp>
      <p:sp>
        <p:nvSpPr>
          <p:cNvPr id="3" name="Content Placeholder 2">
            <a:extLst>
              <a:ext uri="{FF2B5EF4-FFF2-40B4-BE49-F238E27FC236}">
                <a16:creationId xmlns:a16="http://schemas.microsoft.com/office/drawing/2014/main" id="{AD6F676E-B5B9-AC76-EA32-27A65050113B}"/>
              </a:ext>
            </a:extLst>
          </p:cNvPr>
          <p:cNvSpPr>
            <a:spLocks noGrp="1"/>
          </p:cNvSpPr>
          <p:nvPr>
            <p:ph idx="1"/>
          </p:nvPr>
        </p:nvSpPr>
        <p:spPr/>
        <p:txBody>
          <a:bodyPr/>
          <a:lstStyle/>
          <a:p>
            <a:r>
              <a:rPr lang="en-US" b="0" i="0" dirty="0">
                <a:effectLst/>
                <a:latin typeface="Titillium Web" panose="00000500000000000000" pitchFamily="2" charset="0"/>
              </a:rPr>
              <a:t>DataRaptor Load action is invoked into the Salesforce to write data for one or more objects present in Salesforce.</a:t>
            </a:r>
            <a:endParaRPr lang="en-US" dirty="0"/>
          </a:p>
        </p:txBody>
      </p:sp>
    </p:spTree>
    <p:extLst>
      <p:ext uri="{BB962C8B-B14F-4D97-AF65-F5344CB8AC3E}">
        <p14:creationId xmlns:p14="http://schemas.microsoft.com/office/powerpoint/2010/main" val="27683239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3E2E-3A02-9484-C166-2CE564EE624B}"/>
              </a:ext>
            </a:extLst>
          </p:cNvPr>
          <p:cNvSpPr>
            <a:spLocks noGrp="1"/>
          </p:cNvSpPr>
          <p:nvPr>
            <p:ph type="title"/>
          </p:nvPr>
        </p:nvSpPr>
        <p:spPr/>
        <p:txBody>
          <a:bodyPr/>
          <a:lstStyle/>
          <a:p>
            <a:r>
              <a:rPr lang="en-US" b="1" i="0" dirty="0">
                <a:effectLst/>
                <a:latin typeface="Titillium Web" panose="00000500000000000000" pitchFamily="2" charset="0"/>
              </a:rPr>
              <a:t>Define DataRaptor Transform Action?</a:t>
            </a:r>
            <a:endParaRPr lang="en-US" dirty="0"/>
          </a:p>
        </p:txBody>
      </p:sp>
      <p:sp>
        <p:nvSpPr>
          <p:cNvPr id="3" name="Content Placeholder 2">
            <a:extLst>
              <a:ext uri="{FF2B5EF4-FFF2-40B4-BE49-F238E27FC236}">
                <a16:creationId xmlns:a16="http://schemas.microsoft.com/office/drawing/2014/main" id="{7A15CE60-7754-9672-0CB3-DB5E32577EE0}"/>
              </a:ext>
            </a:extLst>
          </p:cNvPr>
          <p:cNvSpPr>
            <a:spLocks noGrp="1"/>
          </p:cNvSpPr>
          <p:nvPr>
            <p:ph idx="1"/>
          </p:nvPr>
        </p:nvSpPr>
        <p:spPr/>
        <p:txBody>
          <a:bodyPr/>
          <a:lstStyle/>
          <a:p>
            <a:r>
              <a:rPr lang="en-US" b="0" i="0" dirty="0">
                <a:effectLst/>
                <a:latin typeface="Titillium Web" panose="00000500000000000000" pitchFamily="2" charset="0"/>
              </a:rPr>
              <a:t>DataRaptor Transform Action is invoked into Salesforce so that it is to be used to restructure, rename and convert data present in Salesforce. However, DataRaptor Transform Action doesn’t read or write Salesforce data.</a:t>
            </a:r>
            <a:endParaRPr lang="en-US" dirty="0"/>
          </a:p>
        </p:txBody>
      </p:sp>
    </p:spTree>
    <p:extLst>
      <p:ext uri="{BB962C8B-B14F-4D97-AF65-F5344CB8AC3E}">
        <p14:creationId xmlns:p14="http://schemas.microsoft.com/office/powerpoint/2010/main" val="20160409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0EB78-0100-1926-2D1C-B55EAE7CF4F0}"/>
              </a:ext>
            </a:extLst>
          </p:cNvPr>
          <p:cNvSpPr>
            <a:spLocks noGrp="1"/>
          </p:cNvSpPr>
          <p:nvPr>
            <p:ph type="title"/>
          </p:nvPr>
        </p:nvSpPr>
        <p:spPr/>
        <p:txBody>
          <a:bodyPr/>
          <a:lstStyle/>
          <a:p>
            <a:r>
              <a:rPr lang="en-US" b="1" i="0" dirty="0">
                <a:effectLst/>
                <a:latin typeface="Titillium Web" panose="00000500000000000000" pitchFamily="2" charset="0"/>
              </a:rPr>
              <a:t>Define DataRaptor Turbo Action?</a:t>
            </a:r>
            <a:endParaRPr lang="en-US" dirty="0"/>
          </a:p>
        </p:txBody>
      </p:sp>
      <p:sp>
        <p:nvSpPr>
          <p:cNvPr id="3" name="Content Placeholder 2">
            <a:extLst>
              <a:ext uri="{FF2B5EF4-FFF2-40B4-BE49-F238E27FC236}">
                <a16:creationId xmlns:a16="http://schemas.microsoft.com/office/drawing/2014/main" id="{57D50DBE-EB5F-222E-7916-4F43889BBFC1}"/>
              </a:ext>
            </a:extLst>
          </p:cNvPr>
          <p:cNvSpPr>
            <a:spLocks noGrp="1"/>
          </p:cNvSpPr>
          <p:nvPr>
            <p:ph idx="1"/>
          </p:nvPr>
        </p:nvSpPr>
        <p:spPr/>
        <p:txBody>
          <a:bodyPr/>
          <a:lstStyle/>
          <a:p>
            <a:r>
              <a:rPr lang="en-US" b="0" i="0" dirty="0">
                <a:effectLst/>
                <a:latin typeface="Titillium Web" panose="00000500000000000000" pitchFamily="2" charset="0"/>
              </a:rPr>
              <a:t>DataRaptor Turbo Extract is invoked into Salesforce to retrieve data from an object. But one can only extract data from a single object by using DataRaptor Turbo Action.</a:t>
            </a:r>
            <a:endParaRPr lang="en-US" dirty="0"/>
          </a:p>
        </p:txBody>
      </p:sp>
    </p:spTree>
    <p:extLst>
      <p:ext uri="{BB962C8B-B14F-4D97-AF65-F5344CB8AC3E}">
        <p14:creationId xmlns:p14="http://schemas.microsoft.com/office/powerpoint/2010/main" val="28494531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CC0B1-AE6A-4676-8433-A45E8B64BA4D}"/>
              </a:ext>
            </a:extLst>
          </p:cNvPr>
          <p:cNvSpPr>
            <a:spLocks noGrp="1"/>
          </p:cNvSpPr>
          <p:nvPr>
            <p:ph type="title"/>
          </p:nvPr>
        </p:nvSpPr>
        <p:spPr/>
        <p:txBody>
          <a:bodyPr>
            <a:normAutofit/>
          </a:bodyPr>
          <a:lstStyle/>
          <a:p>
            <a:r>
              <a:rPr lang="en-US" b="1" i="0" dirty="0">
                <a:effectLst/>
                <a:latin typeface="Titillium Web" panose="00000500000000000000" pitchFamily="2" charset="0"/>
              </a:rPr>
              <a:t>How can I use Delete Action in Salesforce?</a:t>
            </a:r>
            <a:endParaRPr lang="en-US" dirty="0"/>
          </a:p>
        </p:txBody>
      </p:sp>
      <p:sp>
        <p:nvSpPr>
          <p:cNvPr id="3" name="Content Placeholder 2">
            <a:extLst>
              <a:ext uri="{FF2B5EF4-FFF2-40B4-BE49-F238E27FC236}">
                <a16:creationId xmlns:a16="http://schemas.microsoft.com/office/drawing/2014/main" id="{BDF313C3-9DC0-A0FF-B8EB-CCF3FAF42DF5}"/>
              </a:ext>
            </a:extLst>
          </p:cNvPr>
          <p:cNvSpPr>
            <a:spLocks noGrp="1"/>
          </p:cNvSpPr>
          <p:nvPr>
            <p:ph idx="1"/>
          </p:nvPr>
        </p:nvSpPr>
        <p:spPr/>
        <p:txBody>
          <a:bodyPr/>
          <a:lstStyle/>
          <a:p>
            <a:r>
              <a:rPr lang="en-US" b="0" i="0" dirty="0">
                <a:effectLst/>
                <a:latin typeface="Titillium Web" panose="00000500000000000000" pitchFamily="2" charset="0"/>
              </a:rPr>
              <a:t>In order to determine a record to delete, we need to use an Object’s Record Id. Delete Action will approve its users to delete one or multiple subject records.</a:t>
            </a:r>
            <a:endParaRPr lang="en-US" dirty="0"/>
          </a:p>
        </p:txBody>
      </p:sp>
    </p:spTree>
    <p:extLst>
      <p:ext uri="{BB962C8B-B14F-4D97-AF65-F5344CB8AC3E}">
        <p14:creationId xmlns:p14="http://schemas.microsoft.com/office/powerpoint/2010/main" val="29174969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FB25A-DFC7-6C1C-EEA7-554D4CBB79FB}"/>
              </a:ext>
            </a:extLst>
          </p:cNvPr>
          <p:cNvSpPr>
            <a:spLocks noGrp="1"/>
          </p:cNvSpPr>
          <p:nvPr>
            <p:ph type="title"/>
          </p:nvPr>
        </p:nvSpPr>
        <p:spPr/>
        <p:txBody>
          <a:bodyPr>
            <a:normAutofit/>
          </a:bodyPr>
          <a:lstStyle/>
          <a:p>
            <a:r>
              <a:rPr lang="en-US" b="1" i="0" dirty="0">
                <a:effectLst/>
                <a:latin typeface="Titillium Web" panose="00000500000000000000" pitchFamily="2" charset="0"/>
              </a:rPr>
              <a:t>Define DocuSign Envelope Action properties?</a:t>
            </a:r>
            <a:endParaRPr lang="en-US" dirty="0"/>
          </a:p>
        </p:txBody>
      </p:sp>
      <p:sp>
        <p:nvSpPr>
          <p:cNvPr id="3" name="Content Placeholder 2">
            <a:extLst>
              <a:ext uri="{FF2B5EF4-FFF2-40B4-BE49-F238E27FC236}">
                <a16:creationId xmlns:a16="http://schemas.microsoft.com/office/drawing/2014/main" id="{FCCA0185-5236-5BFE-8CAD-29EB0CB0F8AE}"/>
              </a:ext>
            </a:extLst>
          </p:cNvPr>
          <p:cNvSpPr>
            <a:spLocks noGrp="1"/>
          </p:cNvSpPr>
          <p:nvPr>
            <p:ph idx="1"/>
          </p:nvPr>
        </p:nvSpPr>
        <p:spPr/>
        <p:txBody>
          <a:bodyPr/>
          <a:lstStyle/>
          <a:p>
            <a:r>
              <a:rPr lang="en-US" b="0" i="0" dirty="0">
                <a:effectLst/>
                <a:latin typeface="Titillium Web" panose="00000500000000000000" pitchFamily="2" charset="0"/>
              </a:rPr>
              <a:t>DocuSign Envelope Action properties contain various subjects such as DocuSign Templates, Email subject, Email body, Date format, Date-Time format, and Time Format.</a:t>
            </a:r>
            <a:endParaRPr lang="en-US" dirty="0"/>
          </a:p>
        </p:txBody>
      </p:sp>
    </p:spTree>
    <p:extLst>
      <p:ext uri="{BB962C8B-B14F-4D97-AF65-F5344CB8AC3E}">
        <p14:creationId xmlns:p14="http://schemas.microsoft.com/office/powerpoint/2010/main" val="2320461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65FCC-4CD5-EAF0-4863-95AFCF0F75E2}"/>
              </a:ext>
            </a:extLst>
          </p:cNvPr>
          <p:cNvSpPr>
            <a:spLocks noGrp="1"/>
          </p:cNvSpPr>
          <p:nvPr>
            <p:ph type="title"/>
          </p:nvPr>
        </p:nvSpPr>
        <p:spPr/>
        <p:txBody>
          <a:bodyPr>
            <a:normAutofit/>
          </a:bodyPr>
          <a:lstStyle/>
          <a:p>
            <a:r>
              <a:rPr lang="en-US" b="1" i="0" dirty="0">
                <a:effectLst/>
                <a:latin typeface="Titillium Web" panose="00000500000000000000" pitchFamily="2" charset="0"/>
              </a:rPr>
              <a:t>Define DocuSign Signature Action properties?</a:t>
            </a:r>
            <a:endParaRPr lang="en-US" dirty="0"/>
          </a:p>
        </p:txBody>
      </p:sp>
      <p:sp>
        <p:nvSpPr>
          <p:cNvPr id="3" name="Content Placeholder 2">
            <a:extLst>
              <a:ext uri="{FF2B5EF4-FFF2-40B4-BE49-F238E27FC236}">
                <a16:creationId xmlns:a16="http://schemas.microsoft.com/office/drawing/2014/main" id="{74772351-0403-58BA-3CF7-A9E5ED6DA0E0}"/>
              </a:ext>
            </a:extLst>
          </p:cNvPr>
          <p:cNvSpPr>
            <a:spLocks noGrp="1"/>
          </p:cNvSpPr>
          <p:nvPr>
            <p:ph idx="1"/>
          </p:nvPr>
        </p:nvSpPr>
        <p:spPr/>
        <p:txBody>
          <a:bodyPr/>
          <a:lstStyle/>
          <a:p>
            <a:r>
              <a:rPr lang="en-US" b="0" i="0" dirty="0">
                <a:effectLst/>
                <a:latin typeface="Titillium Web" panose="00000500000000000000" pitchFamily="2" charset="0"/>
              </a:rPr>
              <a:t>DocuSign Signature Action properties are similar to DocuSign Envelope Action properties, whereas it also contains Signer Email and Signer Name.</a:t>
            </a:r>
            <a:endParaRPr lang="en-US" dirty="0"/>
          </a:p>
        </p:txBody>
      </p:sp>
    </p:spTree>
    <p:extLst>
      <p:ext uri="{BB962C8B-B14F-4D97-AF65-F5344CB8AC3E}">
        <p14:creationId xmlns:p14="http://schemas.microsoft.com/office/powerpoint/2010/main" val="265479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C8133-8DF0-C6E8-F004-A04C067AE559}"/>
              </a:ext>
            </a:extLst>
          </p:cNvPr>
          <p:cNvSpPr>
            <a:spLocks noGrp="1"/>
          </p:cNvSpPr>
          <p:nvPr>
            <p:ph type="title"/>
          </p:nvPr>
        </p:nvSpPr>
        <p:spPr/>
        <p:txBody>
          <a:bodyPr>
            <a:normAutofit/>
          </a:bodyPr>
          <a:lstStyle/>
          <a:p>
            <a:r>
              <a:rPr lang="en-US" b="1" i="0">
                <a:solidFill>
                  <a:srgbClr val="000000"/>
                </a:solidFill>
                <a:effectLst/>
                <a:latin typeface="Open Sans" panose="020B0606030504020204" pitchFamily="34" charset="0"/>
              </a:rPr>
              <a:t>What is a Flex Card, exactly?</a:t>
            </a:r>
            <a:endParaRPr lang="en-US" dirty="0"/>
          </a:p>
        </p:txBody>
      </p:sp>
      <p:sp>
        <p:nvSpPr>
          <p:cNvPr id="3" name="Content Placeholder 2">
            <a:extLst>
              <a:ext uri="{FF2B5EF4-FFF2-40B4-BE49-F238E27FC236}">
                <a16:creationId xmlns:a16="http://schemas.microsoft.com/office/drawing/2014/main" id="{66768B1C-B2C6-6663-B285-1941A20C1A91}"/>
              </a:ext>
            </a:extLst>
          </p:cNvPr>
          <p:cNvSpPr>
            <a:spLocks noGrp="1"/>
          </p:cNvSpPr>
          <p:nvPr>
            <p:ph idx="1"/>
          </p:nvPr>
        </p:nvSpPr>
        <p:spPr/>
        <p:txBody>
          <a:bodyPr/>
          <a:lstStyle/>
          <a:p>
            <a:pPr algn="l"/>
            <a:r>
              <a:rPr lang="en-US" b="0" i="0">
                <a:solidFill>
                  <a:srgbClr val="000000"/>
                </a:solidFill>
                <a:effectLst/>
                <a:latin typeface="Open Sans" panose="020B0606030504020204" pitchFamily="34" charset="0"/>
              </a:rPr>
              <a:t>A Flex Card is a block that provides a mix of relevant information and links to process in a particular context. An account card, for example, can carry unique account information such as: </a:t>
            </a:r>
          </a:p>
          <a:p>
            <a:pPr lvl="1">
              <a:buFont typeface="Arial" panose="020B0604020202020204" pitchFamily="34" charset="0"/>
              <a:buChar char="•"/>
            </a:pPr>
            <a:r>
              <a:rPr lang="en-US" b="0" i="0">
                <a:solidFill>
                  <a:srgbClr val="000000"/>
                </a:solidFill>
                <a:effectLst/>
                <a:latin typeface="Open Sans" panose="020B0606030504020204" pitchFamily="34" charset="0"/>
              </a:rPr>
              <a:t>Status</a:t>
            </a:r>
          </a:p>
          <a:p>
            <a:pPr lvl="1">
              <a:buFont typeface="Arial" panose="020B0604020202020204" pitchFamily="34" charset="0"/>
              <a:buChar char="•"/>
            </a:pPr>
            <a:r>
              <a:rPr lang="en-US" b="0" i="0">
                <a:solidFill>
                  <a:srgbClr val="000000"/>
                </a:solidFill>
                <a:effectLst/>
                <a:latin typeface="Open Sans" panose="020B0606030504020204" pitchFamily="34" charset="0"/>
              </a:rPr>
              <a:t>Agreement on priority or service level</a:t>
            </a:r>
          </a:p>
          <a:p>
            <a:pPr lvl="1">
              <a:buFont typeface="Arial" panose="020B0604020202020204" pitchFamily="34" charset="0"/>
              <a:buChar char="•"/>
            </a:pPr>
            <a:r>
              <a:rPr lang="en-US" b="0" i="0">
                <a:solidFill>
                  <a:srgbClr val="000000"/>
                </a:solidFill>
                <a:effectLst/>
                <a:latin typeface="Open Sans" panose="020B0606030504020204" pitchFamily="34" charset="0"/>
              </a:rPr>
              <a:t>Date of creation</a:t>
            </a:r>
          </a:p>
          <a:p>
            <a:endParaRPr lang="en-US" dirty="0"/>
          </a:p>
        </p:txBody>
      </p:sp>
    </p:spTree>
    <p:extLst>
      <p:ext uri="{BB962C8B-B14F-4D97-AF65-F5344CB8AC3E}">
        <p14:creationId xmlns:p14="http://schemas.microsoft.com/office/powerpoint/2010/main" val="36265522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4B4E4-AD19-557B-E137-B11110C74DDA}"/>
              </a:ext>
            </a:extLst>
          </p:cNvPr>
          <p:cNvSpPr>
            <a:spLocks noGrp="1"/>
          </p:cNvSpPr>
          <p:nvPr>
            <p:ph type="title"/>
          </p:nvPr>
        </p:nvSpPr>
        <p:spPr/>
        <p:txBody>
          <a:bodyPr/>
          <a:lstStyle/>
          <a:p>
            <a:r>
              <a:rPr lang="en-US" b="1" i="0" dirty="0">
                <a:effectLst/>
                <a:latin typeface="Titillium Web" panose="00000500000000000000" pitchFamily="2" charset="0"/>
              </a:rPr>
              <a:t>Explain Email Action.</a:t>
            </a:r>
            <a:endParaRPr lang="en-US" dirty="0"/>
          </a:p>
        </p:txBody>
      </p:sp>
      <p:sp>
        <p:nvSpPr>
          <p:cNvPr id="3" name="Content Placeholder 2">
            <a:extLst>
              <a:ext uri="{FF2B5EF4-FFF2-40B4-BE49-F238E27FC236}">
                <a16:creationId xmlns:a16="http://schemas.microsoft.com/office/drawing/2014/main" id="{85F486A2-E3CF-3BB5-FEC0-B7BE31C1B057}"/>
              </a:ext>
            </a:extLst>
          </p:cNvPr>
          <p:cNvSpPr>
            <a:spLocks noGrp="1"/>
          </p:cNvSpPr>
          <p:nvPr>
            <p:ph idx="1"/>
          </p:nvPr>
        </p:nvSpPr>
        <p:spPr/>
        <p:txBody>
          <a:bodyPr/>
          <a:lstStyle/>
          <a:p>
            <a:r>
              <a:rPr lang="en-US" b="0" i="0" dirty="0">
                <a:effectLst/>
                <a:latin typeface="Titillium Web" panose="00000500000000000000" pitchFamily="2" charset="0"/>
              </a:rPr>
              <a:t>The OmniScript Email Action uses the Salesforce Email API to either send an email design template to the email deal with a User, Lead, Get in touch with or even deliver a physical email body defined in the activity arrangement to any email handle.</a:t>
            </a:r>
            <a:endParaRPr lang="en-US" dirty="0"/>
          </a:p>
        </p:txBody>
      </p:sp>
    </p:spTree>
    <p:extLst>
      <p:ext uri="{BB962C8B-B14F-4D97-AF65-F5344CB8AC3E}">
        <p14:creationId xmlns:p14="http://schemas.microsoft.com/office/powerpoint/2010/main" val="67026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7E483-F753-6858-D1EE-9C0CBC5DEB43}"/>
              </a:ext>
            </a:extLst>
          </p:cNvPr>
          <p:cNvSpPr>
            <a:spLocks noGrp="1"/>
          </p:cNvSpPr>
          <p:nvPr>
            <p:ph type="title"/>
          </p:nvPr>
        </p:nvSpPr>
        <p:spPr/>
        <p:txBody>
          <a:bodyPr/>
          <a:lstStyle/>
          <a:p>
            <a:r>
              <a:rPr lang="en-US" b="1" i="0" dirty="0">
                <a:effectLst/>
                <a:latin typeface="Titillium Web" panose="00000500000000000000" pitchFamily="2" charset="0"/>
              </a:rPr>
              <a:t>Define HTTP Action?</a:t>
            </a:r>
            <a:endParaRPr lang="en-US" dirty="0"/>
          </a:p>
        </p:txBody>
      </p:sp>
      <p:sp>
        <p:nvSpPr>
          <p:cNvPr id="3" name="Content Placeholder 2">
            <a:extLst>
              <a:ext uri="{FF2B5EF4-FFF2-40B4-BE49-F238E27FC236}">
                <a16:creationId xmlns:a16="http://schemas.microsoft.com/office/drawing/2014/main" id="{F6E02520-1B76-6150-6770-C5045503519C}"/>
              </a:ext>
            </a:extLst>
          </p:cNvPr>
          <p:cNvSpPr>
            <a:spLocks noGrp="1"/>
          </p:cNvSpPr>
          <p:nvPr>
            <p:ph idx="1"/>
          </p:nvPr>
        </p:nvSpPr>
        <p:spPr/>
        <p:txBody>
          <a:bodyPr/>
          <a:lstStyle/>
          <a:p>
            <a:r>
              <a:rPr lang="en-US" b="0" i="0" dirty="0">
                <a:effectLst/>
                <a:latin typeface="Titillium Web" panose="00000500000000000000" pitchFamily="2" charset="0"/>
              </a:rPr>
              <a:t>HTTP Action is used in calling from the internal and external data services from OmniScript. You can achieve this quickly without the help of Salesforce API calls and no coding as well.</a:t>
            </a:r>
            <a:endParaRPr lang="en-US" dirty="0"/>
          </a:p>
        </p:txBody>
      </p:sp>
    </p:spTree>
    <p:extLst>
      <p:ext uri="{BB962C8B-B14F-4D97-AF65-F5344CB8AC3E}">
        <p14:creationId xmlns:p14="http://schemas.microsoft.com/office/powerpoint/2010/main" val="40576879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E428B-9DA1-3291-DBBF-4830C71B5213}"/>
              </a:ext>
            </a:extLst>
          </p:cNvPr>
          <p:cNvSpPr>
            <a:spLocks noGrp="1"/>
          </p:cNvSpPr>
          <p:nvPr>
            <p:ph type="title"/>
          </p:nvPr>
        </p:nvSpPr>
        <p:spPr/>
        <p:txBody>
          <a:bodyPr/>
          <a:lstStyle/>
          <a:p>
            <a:r>
              <a:rPr lang="en-US" b="1" i="0" dirty="0">
                <a:effectLst/>
                <a:latin typeface="Titillium Web" panose="00000500000000000000" pitchFamily="2" charset="0"/>
              </a:rPr>
              <a:t>What is Integration Procedure Action?</a:t>
            </a:r>
            <a:endParaRPr lang="en-US" dirty="0"/>
          </a:p>
        </p:txBody>
      </p:sp>
      <p:sp>
        <p:nvSpPr>
          <p:cNvPr id="3" name="Content Placeholder 2">
            <a:extLst>
              <a:ext uri="{FF2B5EF4-FFF2-40B4-BE49-F238E27FC236}">
                <a16:creationId xmlns:a16="http://schemas.microsoft.com/office/drawing/2014/main" id="{653D427C-FA8B-21DF-2FF9-EBE6D02CE0F7}"/>
              </a:ext>
            </a:extLst>
          </p:cNvPr>
          <p:cNvSpPr>
            <a:spLocks noGrp="1"/>
          </p:cNvSpPr>
          <p:nvPr>
            <p:ph idx="1"/>
          </p:nvPr>
        </p:nvSpPr>
        <p:spPr/>
        <p:txBody>
          <a:bodyPr/>
          <a:lstStyle/>
          <a:p>
            <a:r>
              <a:rPr lang="en-US" b="0" i="0" dirty="0">
                <a:effectLst/>
                <a:latin typeface="Titillium Web" panose="00000500000000000000" pitchFamily="2" charset="0"/>
              </a:rPr>
              <a:t>Integrate Procedure Action is helpful to retrieve the Salesforce data and external data.</a:t>
            </a:r>
            <a:endParaRPr lang="en-US" dirty="0"/>
          </a:p>
        </p:txBody>
      </p:sp>
    </p:spTree>
    <p:extLst>
      <p:ext uri="{BB962C8B-B14F-4D97-AF65-F5344CB8AC3E}">
        <p14:creationId xmlns:p14="http://schemas.microsoft.com/office/powerpoint/2010/main" val="4580231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7CBC0-E201-9D40-F055-D5B90BBAEDCB}"/>
              </a:ext>
            </a:extLst>
          </p:cNvPr>
          <p:cNvSpPr>
            <a:spLocks noGrp="1"/>
          </p:cNvSpPr>
          <p:nvPr>
            <p:ph type="title"/>
          </p:nvPr>
        </p:nvSpPr>
        <p:spPr/>
        <p:txBody>
          <a:bodyPr>
            <a:normAutofit/>
          </a:bodyPr>
          <a:lstStyle/>
          <a:p>
            <a:r>
              <a:rPr lang="en-US" b="1" i="0" dirty="0">
                <a:effectLst/>
                <a:latin typeface="Titillium Web" panose="00000500000000000000" pitchFamily="2" charset="0"/>
              </a:rPr>
              <a:t>Why Navigate to a community Login or Logout?</a:t>
            </a:r>
            <a:endParaRPr lang="en-US" dirty="0"/>
          </a:p>
        </p:txBody>
      </p:sp>
      <p:sp>
        <p:nvSpPr>
          <p:cNvPr id="3" name="Content Placeholder 2">
            <a:extLst>
              <a:ext uri="{FF2B5EF4-FFF2-40B4-BE49-F238E27FC236}">
                <a16:creationId xmlns:a16="http://schemas.microsoft.com/office/drawing/2014/main" id="{B49C9FC7-E06E-13AD-23F8-0E81C1CB6EE2}"/>
              </a:ext>
            </a:extLst>
          </p:cNvPr>
          <p:cNvSpPr>
            <a:spLocks noGrp="1"/>
          </p:cNvSpPr>
          <p:nvPr>
            <p:ph idx="1"/>
          </p:nvPr>
        </p:nvSpPr>
        <p:spPr/>
        <p:txBody>
          <a:bodyPr/>
          <a:lstStyle/>
          <a:p>
            <a:r>
              <a:rPr lang="en-US" b="0" i="0" dirty="0">
                <a:effectLst/>
                <a:latin typeface="Titillium Web" panose="00000500000000000000" pitchFamily="2" charset="0"/>
              </a:rPr>
              <a:t>One needs to navigate to a community Login or Logout to direct users from an OmniScript for the authentication. You can even preview the OmniScript by activating the OmniScript and then placing it in a Community.</a:t>
            </a:r>
            <a:endParaRPr lang="en-US" dirty="0"/>
          </a:p>
        </p:txBody>
      </p:sp>
    </p:spTree>
    <p:extLst>
      <p:ext uri="{BB962C8B-B14F-4D97-AF65-F5344CB8AC3E}">
        <p14:creationId xmlns:p14="http://schemas.microsoft.com/office/powerpoint/2010/main" val="20789459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D20D1-A13C-6FC0-83F5-EC8E4AA2A5D0}"/>
              </a:ext>
            </a:extLst>
          </p:cNvPr>
          <p:cNvSpPr>
            <a:spLocks noGrp="1"/>
          </p:cNvSpPr>
          <p:nvPr>
            <p:ph type="title"/>
          </p:nvPr>
        </p:nvSpPr>
        <p:spPr/>
        <p:txBody>
          <a:bodyPr/>
          <a:lstStyle/>
          <a:p>
            <a:r>
              <a:rPr lang="en-US" b="1" i="0" dirty="0">
                <a:effectLst/>
                <a:latin typeface="Titillium Web" panose="00000500000000000000" pitchFamily="2" charset="0"/>
              </a:rPr>
              <a:t>How to navigate to a component?</a:t>
            </a:r>
            <a:endParaRPr lang="en-US" dirty="0"/>
          </a:p>
        </p:txBody>
      </p:sp>
      <p:sp>
        <p:nvSpPr>
          <p:cNvPr id="3" name="Content Placeholder 2">
            <a:extLst>
              <a:ext uri="{FF2B5EF4-FFF2-40B4-BE49-F238E27FC236}">
                <a16:creationId xmlns:a16="http://schemas.microsoft.com/office/drawing/2014/main" id="{034C4694-9772-846E-AEA3-6317A723A9BD}"/>
              </a:ext>
            </a:extLst>
          </p:cNvPr>
          <p:cNvSpPr>
            <a:spLocks noGrp="1"/>
          </p:cNvSpPr>
          <p:nvPr>
            <p:ph idx="1"/>
          </p:nvPr>
        </p:nvSpPr>
        <p:spPr/>
        <p:txBody>
          <a:bodyPr/>
          <a:lstStyle/>
          <a:p>
            <a:r>
              <a:rPr lang="en-US" b="0" i="0" dirty="0">
                <a:effectLst/>
                <a:latin typeface="Titillium Web" panose="00000500000000000000" pitchFamily="2" charset="0"/>
              </a:rPr>
              <a:t>With the help of Component </a:t>
            </a:r>
            <a:r>
              <a:rPr lang="en-US" b="0" i="0" dirty="0" err="1">
                <a:effectLst/>
                <a:latin typeface="Titillium Web" panose="00000500000000000000" pitchFamily="2" charset="0"/>
              </a:rPr>
              <a:t>PageReference</a:t>
            </a:r>
            <a:r>
              <a:rPr lang="en-US" b="0" i="0" dirty="0">
                <a:effectLst/>
                <a:latin typeface="Titillium Web" panose="00000500000000000000" pitchFamily="2" charset="0"/>
              </a:rPr>
              <a:t> Type, you can easily navigate to the Aura components and Lightning web components from OmniScript.</a:t>
            </a:r>
            <a:endParaRPr lang="en-US" dirty="0"/>
          </a:p>
        </p:txBody>
      </p:sp>
    </p:spTree>
    <p:extLst>
      <p:ext uri="{BB962C8B-B14F-4D97-AF65-F5344CB8AC3E}">
        <p14:creationId xmlns:p14="http://schemas.microsoft.com/office/powerpoint/2010/main" val="34786507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7C43E-B364-35AC-176E-6C8334DBD05A}"/>
              </a:ext>
            </a:extLst>
          </p:cNvPr>
          <p:cNvSpPr>
            <a:spLocks noGrp="1"/>
          </p:cNvSpPr>
          <p:nvPr>
            <p:ph type="title"/>
          </p:nvPr>
        </p:nvSpPr>
        <p:spPr/>
        <p:txBody>
          <a:bodyPr/>
          <a:lstStyle/>
          <a:p>
            <a:r>
              <a:rPr lang="en-US" b="1" i="0" dirty="0">
                <a:effectLst/>
                <a:latin typeface="Titillium Web" panose="00000500000000000000" pitchFamily="2" charset="0"/>
              </a:rPr>
              <a:t>How can I navigate to a Record page?</a:t>
            </a:r>
            <a:endParaRPr lang="en-US" dirty="0"/>
          </a:p>
        </p:txBody>
      </p:sp>
      <p:sp>
        <p:nvSpPr>
          <p:cNvPr id="3" name="Content Placeholder 2">
            <a:extLst>
              <a:ext uri="{FF2B5EF4-FFF2-40B4-BE49-F238E27FC236}">
                <a16:creationId xmlns:a16="http://schemas.microsoft.com/office/drawing/2014/main" id="{34045112-48E2-E2CE-BD0D-66A592F4C765}"/>
              </a:ext>
            </a:extLst>
          </p:cNvPr>
          <p:cNvSpPr>
            <a:spLocks noGrp="1"/>
          </p:cNvSpPr>
          <p:nvPr>
            <p:ph idx="1"/>
          </p:nvPr>
        </p:nvSpPr>
        <p:spPr/>
        <p:txBody>
          <a:bodyPr/>
          <a:lstStyle/>
          <a:p>
            <a:r>
              <a:rPr lang="en-US" b="0" i="0" dirty="0">
                <a:effectLst/>
                <a:latin typeface="Titillium Web" panose="00000500000000000000" pitchFamily="2" charset="0"/>
              </a:rPr>
              <a:t>Open a section named “Page Reference type” and click set to Record. Later enter a “Record Id” field to support the Merge fields. Next, Click the Action property to select an Action to Invoke.</a:t>
            </a:r>
            <a:endParaRPr lang="en-US" dirty="0"/>
          </a:p>
        </p:txBody>
      </p:sp>
    </p:spTree>
    <p:extLst>
      <p:ext uri="{BB962C8B-B14F-4D97-AF65-F5344CB8AC3E}">
        <p14:creationId xmlns:p14="http://schemas.microsoft.com/office/powerpoint/2010/main" val="27186427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C1AF9-5AD9-13A2-3709-5CA628501140}"/>
              </a:ext>
            </a:extLst>
          </p:cNvPr>
          <p:cNvSpPr>
            <a:spLocks noGrp="1"/>
          </p:cNvSpPr>
          <p:nvPr>
            <p:ph type="title"/>
          </p:nvPr>
        </p:nvSpPr>
        <p:spPr/>
        <p:txBody>
          <a:bodyPr>
            <a:normAutofit/>
          </a:bodyPr>
          <a:lstStyle/>
          <a:p>
            <a:r>
              <a:rPr lang="en-US" b="1" i="0" dirty="0">
                <a:effectLst/>
                <a:latin typeface="Titillium Web" panose="00000500000000000000" pitchFamily="2" charset="0"/>
              </a:rPr>
              <a:t>How can I navigate to a Named Page/ Community named page?</a:t>
            </a:r>
            <a:endParaRPr lang="en-US" dirty="0"/>
          </a:p>
        </p:txBody>
      </p:sp>
      <p:sp>
        <p:nvSpPr>
          <p:cNvPr id="3" name="Content Placeholder 2">
            <a:extLst>
              <a:ext uri="{FF2B5EF4-FFF2-40B4-BE49-F238E27FC236}">
                <a16:creationId xmlns:a16="http://schemas.microsoft.com/office/drawing/2014/main" id="{8AC28D67-5211-4818-A090-47769E5960D2}"/>
              </a:ext>
            </a:extLst>
          </p:cNvPr>
          <p:cNvSpPr>
            <a:spLocks noGrp="1"/>
          </p:cNvSpPr>
          <p:nvPr>
            <p:ph idx="1"/>
          </p:nvPr>
        </p:nvSpPr>
        <p:spPr/>
        <p:txBody>
          <a:bodyPr/>
          <a:lstStyle/>
          <a:p>
            <a:r>
              <a:rPr lang="en-US" b="0" i="0" dirty="0">
                <a:effectLst/>
                <a:latin typeface="Titillium Web" panose="00000500000000000000" pitchFamily="2" charset="0"/>
              </a:rPr>
              <a:t>From the “Page Reference Type,” one can easily direct the users to a standard or community page.</a:t>
            </a:r>
            <a:endParaRPr lang="en-US" dirty="0"/>
          </a:p>
        </p:txBody>
      </p:sp>
    </p:spTree>
    <p:extLst>
      <p:ext uri="{BB962C8B-B14F-4D97-AF65-F5344CB8AC3E}">
        <p14:creationId xmlns:p14="http://schemas.microsoft.com/office/powerpoint/2010/main" val="13825530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72DF5-CFA6-27B1-8D32-7511646ED21B}"/>
              </a:ext>
            </a:extLst>
          </p:cNvPr>
          <p:cNvSpPr>
            <a:spLocks noGrp="1"/>
          </p:cNvSpPr>
          <p:nvPr>
            <p:ph type="title"/>
          </p:nvPr>
        </p:nvSpPr>
        <p:spPr/>
        <p:txBody>
          <a:bodyPr/>
          <a:lstStyle/>
          <a:p>
            <a:r>
              <a:rPr lang="en-US" b="1" i="0" dirty="0">
                <a:effectLst/>
                <a:latin typeface="Titillium Web" panose="00000500000000000000" pitchFamily="2" charset="0"/>
              </a:rPr>
              <a:t>How can I navigate to an Object page?</a:t>
            </a:r>
            <a:endParaRPr lang="en-US" dirty="0"/>
          </a:p>
        </p:txBody>
      </p:sp>
      <p:sp>
        <p:nvSpPr>
          <p:cNvPr id="3" name="Content Placeholder 2">
            <a:extLst>
              <a:ext uri="{FF2B5EF4-FFF2-40B4-BE49-F238E27FC236}">
                <a16:creationId xmlns:a16="http://schemas.microsoft.com/office/drawing/2014/main" id="{21247397-D280-2F25-9A7F-283C16A3833F}"/>
              </a:ext>
            </a:extLst>
          </p:cNvPr>
          <p:cNvSpPr>
            <a:spLocks noGrp="1"/>
          </p:cNvSpPr>
          <p:nvPr>
            <p:ph idx="1"/>
          </p:nvPr>
        </p:nvSpPr>
        <p:spPr/>
        <p:txBody>
          <a:bodyPr/>
          <a:lstStyle/>
          <a:p>
            <a:r>
              <a:rPr lang="en-US" b="0" i="0" dirty="0">
                <a:effectLst/>
                <a:latin typeface="Titillium Web" panose="00000500000000000000" pitchFamily="2" charset="0"/>
              </a:rPr>
              <a:t>From an OmniScript to an Object page, you can navigate easily from the Navigate Action’s Object Page reference type.</a:t>
            </a:r>
            <a:endParaRPr lang="en-US" dirty="0"/>
          </a:p>
        </p:txBody>
      </p:sp>
    </p:spTree>
    <p:extLst>
      <p:ext uri="{BB962C8B-B14F-4D97-AF65-F5344CB8AC3E}">
        <p14:creationId xmlns:p14="http://schemas.microsoft.com/office/powerpoint/2010/main" val="161313105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A429D-64C2-9B60-17E5-2A2FF3FF54B7}"/>
              </a:ext>
            </a:extLst>
          </p:cNvPr>
          <p:cNvSpPr>
            <a:spLocks noGrp="1"/>
          </p:cNvSpPr>
          <p:nvPr>
            <p:ph type="title"/>
          </p:nvPr>
        </p:nvSpPr>
        <p:spPr/>
        <p:txBody>
          <a:bodyPr/>
          <a:lstStyle/>
          <a:p>
            <a:r>
              <a:rPr lang="en-US" b="1" i="0" dirty="0">
                <a:effectLst/>
                <a:latin typeface="Titillium Web" panose="00000500000000000000" pitchFamily="2" charset="0"/>
              </a:rPr>
              <a:t>What is the use of Remote Action?</a:t>
            </a:r>
            <a:endParaRPr lang="en-US" dirty="0"/>
          </a:p>
        </p:txBody>
      </p:sp>
      <p:sp>
        <p:nvSpPr>
          <p:cNvPr id="3" name="Content Placeholder 2">
            <a:extLst>
              <a:ext uri="{FF2B5EF4-FFF2-40B4-BE49-F238E27FC236}">
                <a16:creationId xmlns:a16="http://schemas.microsoft.com/office/drawing/2014/main" id="{1B53CBE2-7745-2C06-4C4F-440E33EE216D}"/>
              </a:ext>
            </a:extLst>
          </p:cNvPr>
          <p:cNvSpPr>
            <a:spLocks noGrp="1"/>
          </p:cNvSpPr>
          <p:nvPr>
            <p:ph idx="1"/>
          </p:nvPr>
        </p:nvSpPr>
        <p:spPr/>
        <p:txBody>
          <a:bodyPr/>
          <a:lstStyle/>
          <a:p>
            <a:r>
              <a:rPr lang="en-US" b="0" i="0" dirty="0">
                <a:effectLst/>
                <a:latin typeface="Titillium Web" panose="00000500000000000000" pitchFamily="2" charset="0"/>
              </a:rPr>
              <a:t>The remote Action element is used to call Apex classes from OmniScript. In the case of Troubleshooting OmniScript, the </a:t>
            </a:r>
            <a:r>
              <a:rPr lang="en-US" b="0" i="0" dirty="0" err="1">
                <a:effectLst/>
                <a:latin typeface="Titillium Web" panose="00000500000000000000" pitchFamily="2" charset="0"/>
              </a:rPr>
              <a:t>callOut</a:t>
            </a:r>
            <a:r>
              <a:rPr lang="en-US" b="0" i="0" dirty="0">
                <a:effectLst/>
                <a:latin typeface="Titillium Web" panose="00000500000000000000" pitchFamily="2" charset="0"/>
              </a:rPr>
              <a:t> Remote Action aspect contacts an external system to check if the asset is still under warranty.</a:t>
            </a:r>
            <a:endParaRPr lang="en-US" dirty="0"/>
          </a:p>
        </p:txBody>
      </p:sp>
    </p:spTree>
    <p:extLst>
      <p:ext uri="{BB962C8B-B14F-4D97-AF65-F5344CB8AC3E}">
        <p14:creationId xmlns:p14="http://schemas.microsoft.com/office/powerpoint/2010/main" val="24313881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1206-5F1A-B92A-F561-1B846489806A}"/>
              </a:ext>
            </a:extLst>
          </p:cNvPr>
          <p:cNvSpPr>
            <a:spLocks noGrp="1"/>
          </p:cNvSpPr>
          <p:nvPr>
            <p:ph type="title"/>
          </p:nvPr>
        </p:nvSpPr>
        <p:spPr/>
        <p:txBody>
          <a:bodyPr/>
          <a:lstStyle/>
          <a:p>
            <a:r>
              <a:rPr lang="en-US" b="1" i="0" dirty="0">
                <a:effectLst/>
                <a:latin typeface="Titillium Web" panose="00000500000000000000" pitchFamily="2" charset="0"/>
              </a:rPr>
              <a:t>What are Remote Action properties?</a:t>
            </a:r>
            <a:endParaRPr lang="en-US" dirty="0"/>
          </a:p>
        </p:txBody>
      </p:sp>
      <p:sp>
        <p:nvSpPr>
          <p:cNvPr id="3" name="Content Placeholder 2">
            <a:extLst>
              <a:ext uri="{FF2B5EF4-FFF2-40B4-BE49-F238E27FC236}">
                <a16:creationId xmlns:a16="http://schemas.microsoft.com/office/drawing/2014/main" id="{3DEE0215-C4AD-4097-5F76-B71B3DEC6D04}"/>
              </a:ext>
            </a:extLst>
          </p:cNvPr>
          <p:cNvSpPr>
            <a:spLocks noGrp="1"/>
          </p:cNvSpPr>
          <p:nvPr>
            <p:ph idx="1"/>
          </p:nvPr>
        </p:nvSpPr>
        <p:spPr/>
        <p:txBody>
          <a:bodyPr>
            <a:normAutofit/>
          </a:bodyPr>
          <a:lstStyle/>
          <a:p>
            <a:pPr algn="just" fontAlgn="base"/>
            <a:r>
              <a:rPr lang="en-US" b="0" i="0" dirty="0">
                <a:effectLst/>
                <a:latin typeface="Titillium Web" panose="00000500000000000000" pitchFamily="2" charset="0"/>
              </a:rPr>
              <a:t>Remote action properties are listed below.</a:t>
            </a:r>
          </a:p>
          <a:p>
            <a:pPr lvl="1" algn="just" fontAlgn="base">
              <a:buFont typeface="Arial" panose="020B0604020202020204" pitchFamily="34" charset="0"/>
              <a:buChar char="•"/>
            </a:pPr>
            <a:r>
              <a:rPr lang="en-US" b="0" i="0" dirty="0">
                <a:effectLst/>
                <a:latin typeface="Titillium Web" panose="00000500000000000000" pitchFamily="2" charset="0"/>
              </a:rPr>
              <a:t>Remote Class</a:t>
            </a:r>
          </a:p>
          <a:p>
            <a:pPr lvl="1" algn="just" fontAlgn="base">
              <a:buFont typeface="Arial" panose="020B0604020202020204" pitchFamily="34" charset="0"/>
              <a:buChar char="•"/>
            </a:pPr>
            <a:r>
              <a:rPr lang="en-US" b="0" i="0" dirty="0">
                <a:effectLst/>
                <a:latin typeface="Titillium Web" panose="00000500000000000000" pitchFamily="2" charset="0"/>
              </a:rPr>
              <a:t>Remote Method</a:t>
            </a:r>
          </a:p>
          <a:p>
            <a:pPr lvl="1" algn="just" fontAlgn="base">
              <a:buFont typeface="Arial" panose="020B0604020202020204" pitchFamily="34" charset="0"/>
              <a:buChar char="•"/>
            </a:pPr>
            <a:r>
              <a:rPr lang="en-US" b="0" i="0" dirty="0">
                <a:effectLst/>
                <a:latin typeface="Titillium Web" panose="00000500000000000000" pitchFamily="2" charset="0"/>
              </a:rPr>
              <a:t>Remote Options</a:t>
            </a:r>
          </a:p>
          <a:p>
            <a:pPr lvl="1" algn="just" fontAlgn="base">
              <a:buFont typeface="Arial" panose="020B0604020202020204" pitchFamily="34" charset="0"/>
              <a:buChar char="•"/>
            </a:pPr>
            <a:r>
              <a:rPr lang="en-US" b="0" i="0" dirty="0">
                <a:effectLst/>
                <a:latin typeface="Titillium Web" panose="00000500000000000000" pitchFamily="2" charset="0"/>
              </a:rPr>
              <a:t>Extra Payload</a:t>
            </a:r>
          </a:p>
          <a:p>
            <a:pPr lvl="1" algn="just" fontAlgn="base">
              <a:buFont typeface="Arial" panose="020B0604020202020204" pitchFamily="34" charset="0"/>
              <a:buChar char="•"/>
            </a:pPr>
            <a:r>
              <a:rPr lang="en-US" b="0" i="0" dirty="0">
                <a:effectLst/>
                <a:latin typeface="Titillium Web" panose="00000500000000000000" pitchFamily="2" charset="0"/>
              </a:rPr>
              <a:t>Invoke Mode</a:t>
            </a:r>
          </a:p>
          <a:p>
            <a:pPr lvl="1" algn="just" fontAlgn="base">
              <a:buFont typeface="Arial" panose="020B0604020202020204" pitchFamily="34" charset="0"/>
              <a:buChar char="•"/>
            </a:pPr>
            <a:r>
              <a:rPr lang="en-US" b="0" i="0" dirty="0">
                <a:effectLst/>
                <a:latin typeface="Titillium Web" panose="00000500000000000000" pitchFamily="2" charset="0"/>
              </a:rPr>
              <a:t>Send Only Extra Payload</a:t>
            </a:r>
          </a:p>
          <a:p>
            <a:pPr lvl="1" algn="just" fontAlgn="base">
              <a:buFont typeface="Arial" panose="020B0604020202020204" pitchFamily="34" charset="0"/>
              <a:buChar char="•"/>
            </a:pPr>
            <a:r>
              <a:rPr lang="en-US" b="0" i="0" dirty="0">
                <a:effectLst/>
                <a:latin typeface="Titillium Web" panose="00000500000000000000" pitchFamily="2" charset="0"/>
              </a:rPr>
              <a:t>Show Toast on Completion</a:t>
            </a:r>
          </a:p>
          <a:p>
            <a:pPr lvl="1" algn="just" fontAlgn="base">
              <a:buFont typeface="Arial" panose="020B0604020202020204" pitchFamily="34" charset="0"/>
              <a:buChar char="•"/>
            </a:pPr>
            <a:r>
              <a:rPr lang="en-US" b="0" i="0" dirty="0">
                <a:effectLst/>
                <a:latin typeface="Titillium Web" panose="00000500000000000000" pitchFamily="2" charset="0"/>
              </a:rPr>
              <a:t>Use Continuation.</a:t>
            </a:r>
          </a:p>
          <a:p>
            <a:endParaRPr lang="en-US" dirty="0"/>
          </a:p>
        </p:txBody>
      </p:sp>
    </p:spTree>
    <p:extLst>
      <p:ext uri="{BB962C8B-B14F-4D97-AF65-F5344CB8AC3E}">
        <p14:creationId xmlns:p14="http://schemas.microsoft.com/office/powerpoint/2010/main" val="2050957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A407F-5E79-689C-6F7B-8BD7D9CC8A73}"/>
              </a:ext>
            </a:extLst>
          </p:cNvPr>
          <p:cNvSpPr>
            <a:spLocks noGrp="1"/>
          </p:cNvSpPr>
          <p:nvPr>
            <p:ph type="title"/>
          </p:nvPr>
        </p:nvSpPr>
        <p:spPr/>
        <p:txBody>
          <a:bodyPr>
            <a:normAutofit/>
          </a:bodyPr>
          <a:lstStyle/>
          <a:p>
            <a:r>
              <a:rPr lang="en-US" b="1" i="0" dirty="0">
                <a:solidFill>
                  <a:srgbClr val="000000"/>
                </a:solidFill>
                <a:effectLst/>
                <a:latin typeface="Open Sans" panose="020B0606030504020204" pitchFamily="34" charset="0"/>
              </a:rPr>
              <a:t>What is the purpose of Flex Card Designer?</a:t>
            </a:r>
            <a:endParaRPr lang="en-US" dirty="0"/>
          </a:p>
        </p:txBody>
      </p:sp>
      <p:sp>
        <p:nvSpPr>
          <p:cNvPr id="3" name="Content Placeholder 2">
            <a:extLst>
              <a:ext uri="{FF2B5EF4-FFF2-40B4-BE49-F238E27FC236}">
                <a16:creationId xmlns:a16="http://schemas.microsoft.com/office/drawing/2014/main" id="{C8A26733-5C07-A1C8-176C-4E39E23EC299}"/>
              </a:ext>
            </a:extLst>
          </p:cNvPr>
          <p:cNvSpPr>
            <a:spLocks noGrp="1"/>
          </p:cNvSpPr>
          <p:nvPr>
            <p:ph idx="1"/>
          </p:nvPr>
        </p:nvSpPr>
        <p:spPr/>
        <p:txBody>
          <a:bodyPr/>
          <a:lstStyle/>
          <a:p>
            <a:r>
              <a:rPr lang="en-US" b="0" i="0" dirty="0">
                <a:solidFill>
                  <a:srgbClr val="000000"/>
                </a:solidFill>
                <a:effectLst/>
                <a:latin typeface="Open Sans" panose="020B0606030504020204" pitchFamily="34" charset="0"/>
              </a:rPr>
              <a:t>You can quickly configure, preview, and debug cards with Flex Card Designer. You can format text, buttons, icons, photos, links, charts, tables, and even other Flex Cards by dragging and dropping, positioning, and re-sizing user interface (UI) elements onto a canvas. Then, create an action that opens or changes an Omni Script, navigates to a web page or application, displays a flyout, fires an event, adjusts field values, and more in the Flex Card Designer.</a:t>
            </a:r>
            <a:endParaRPr lang="en-US" dirty="0"/>
          </a:p>
        </p:txBody>
      </p:sp>
    </p:spTree>
    <p:extLst>
      <p:ext uri="{BB962C8B-B14F-4D97-AF65-F5344CB8AC3E}">
        <p14:creationId xmlns:p14="http://schemas.microsoft.com/office/powerpoint/2010/main" val="21910320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912D3-1067-D632-6966-2F2CD62A09C7}"/>
              </a:ext>
            </a:extLst>
          </p:cNvPr>
          <p:cNvSpPr>
            <a:spLocks noGrp="1"/>
          </p:cNvSpPr>
          <p:nvPr>
            <p:ph type="title"/>
          </p:nvPr>
        </p:nvSpPr>
        <p:spPr/>
        <p:txBody>
          <a:bodyPr/>
          <a:lstStyle/>
          <a:p>
            <a:r>
              <a:rPr lang="en-US" b="1" i="0" dirty="0">
                <a:effectLst/>
                <a:latin typeface="Titillium Web" panose="00000500000000000000" pitchFamily="2" charset="0"/>
              </a:rPr>
              <a:t>What is Set Values and Set Error Properties?</a:t>
            </a:r>
            <a:endParaRPr lang="en-US" dirty="0"/>
          </a:p>
        </p:txBody>
      </p:sp>
      <p:sp>
        <p:nvSpPr>
          <p:cNvPr id="3" name="Content Placeholder 2">
            <a:extLst>
              <a:ext uri="{FF2B5EF4-FFF2-40B4-BE49-F238E27FC236}">
                <a16:creationId xmlns:a16="http://schemas.microsoft.com/office/drawing/2014/main" id="{6E5DA008-3A93-0C8B-7A31-474D3C3ED178}"/>
              </a:ext>
            </a:extLst>
          </p:cNvPr>
          <p:cNvSpPr>
            <a:spLocks noGrp="1"/>
          </p:cNvSpPr>
          <p:nvPr>
            <p:ph idx="1"/>
          </p:nvPr>
        </p:nvSpPr>
        <p:spPr/>
        <p:txBody>
          <a:bodyPr/>
          <a:lstStyle/>
          <a:p>
            <a:pPr algn="just" fontAlgn="base"/>
            <a:r>
              <a:rPr lang="en-US" b="0" i="0" dirty="0">
                <a:effectLst/>
                <a:latin typeface="Titillium Web" panose="00000500000000000000" pitchFamily="2" charset="0"/>
              </a:rPr>
              <a:t>Set Errors contains many functions such as:</a:t>
            </a:r>
          </a:p>
          <a:p>
            <a:pPr lvl="1" algn="just" fontAlgn="base">
              <a:buFont typeface="Arial" panose="020B0604020202020204" pitchFamily="34" charset="0"/>
              <a:buChar char="•"/>
            </a:pPr>
            <a:r>
              <a:rPr lang="en-US" b="0" i="0" dirty="0">
                <a:effectLst/>
                <a:latin typeface="Titillium Web" panose="00000500000000000000" pitchFamily="2" charset="0"/>
              </a:rPr>
              <a:t>Merges many fields from the previous step</a:t>
            </a:r>
          </a:p>
          <a:p>
            <a:pPr lvl="1" algn="just" fontAlgn="base">
              <a:buFont typeface="Arial" panose="020B0604020202020204" pitchFamily="34" charset="0"/>
              <a:buChar char="•"/>
            </a:pPr>
            <a:r>
              <a:rPr lang="en-US" b="0" i="0" dirty="0">
                <a:effectLst/>
                <a:latin typeface="Titillium Web" panose="00000500000000000000" pitchFamily="2" charset="0"/>
              </a:rPr>
              <a:t>Assigns literal vale</a:t>
            </a:r>
          </a:p>
          <a:p>
            <a:pPr lvl="1" algn="just" fontAlgn="base">
              <a:buFont typeface="Arial" panose="020B0604020202020204" pitchFamily="34" charset="0"/>
              <a:buChar char="•"/>
            </a:pPr>
            <a:r>
              <a:rPr lang="en-US" b="0" i="0" dirty="0">
                <a:effectLst/>
                <a:latin typeface="Titillium Web" panose="00000500000000000000" pitchFamily="2" charset="0"/>
              </a:rPr>
              <a:t>Provides concentrated values</a:t>
            </a:r>
          </a:p>
          <a:p>
            <a:pPr lvl="1" algn="just" fontAlgn="base">
              <a:buFont typeface="Arial" panose="020B0604020202020204" pitchFamily="34" charset="0"/>
              <a:buChar char="•"/>
            </a:pPr>
            <a:r>
              <a:rPr lang="en-US" b="0" i="0" dirty="0">
                <a:effectLst/>
                <a:latin typeface="Titillium Web" panose="00000500000000000000" pitchFamily="2" charset="0"/>
              </a:rPr>
              <a:t>Provides the output/result of formulas and functions</a:t>
            </a:r>
          </a:p>
          <a:p>
            <a:pPr lvl="1" algn="just" fontAlgn="base">
              <a:buFont typeface="Arial" panose="020B0604020202020204" pitchFamily="34" charset="0"/>
              <a:buChar char="•"/>
            </a:pPr>
            <a:r>
              <a:rPr lang="en-US" b="0" i="0" dirty="0">
                <a:effectLst/>
                <a:latin typeface="Titillium Web" panose="00000500000000000000" pitchFamily="2" charset="0"/>
              </a:rPr>
              <a:t>Values are set to the expressions that merge the options.</a:t>
            </a:r>
          </a:p>
          <a:p>
            <a:r>
              <a:rPr lang="en-US" b="0" i="0" dirty="0">
                <a:effectLst/>
                <a:latin typeface="Titillium Web" panose="00000500000000000000" pitchFamily="2" charset="0"/>
              </a:rPr>
              <a:t>Set Values properties are similar to the functions of Set Error properties.</a:t>
            </a:r>
            <a:endParaRPr lang="en-US" dirty="0"/>
          </a:p>
        </p:txBody>
      </p:sp>
    </p:spTree>
    <p:extLst>
      <p:ext uri="{BB962C8B-B14F-4D97-AF65-F5344CB8AC3E}">
        <p14:creationId xmlns:p14="http://schemas.microsoft.com/office/powerpoint/2010/main" val="368735180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02C25-A5B3-73DE-6D31-F0524DAC0884}"/>
              </a:ext>
            </a:extLst>
          </p:cNvPr>
          <p:cNvSpPr>
            <a:spLocks noGrp="1"/>
          </p:cNvSpPr>
          <p:nvPr>
            <p:ph type="title"/>
          </p:nvPr>
        </p:nvSpPr>
        <p:spPr/>
        <p:txBody>
          <a:bodyPr/>
          <a:lstStyle/>
          <a:p>
            <a:r>
              <a:rPr lang="en-US" b="1" i="0" dirty="0">
                <a:effectLst/>
                <a:latin typeface="Titillium Web" panose="00000500000000000000" pitchFamily="2" charset="0"/>
              </a:rPr>
              <a:t>What are OmniScript Display Elements?</a:t>
            </a:r>
            <a:endParaRPr lang="en-US" dirty="0"/>
          </a:p>
        </p:txBody>
      </p:sp>
      <p:sp>
        <p:nvSpPr>
          <p:cNvPr id="3" name="Content Placeholder 2">
            <a:extLst>
              <a:ext uri="{FF2B5EF4-FFF2-40B4-BE49-F238E27FC236}">
                <a16:creationId xmlns:a16="http://schemas.microsoft.com/office/drawing/2014/main" id="{39C40A37-9FF9-5BAF-DF60-AAAE791E99E7}"/>
              </a:ext>
            </a:extLst>
          </p:cNvPr>
          <p:cNvSpPr>
            <a:spLocks noGrp="1"/>
          </p:cNvSpPr>
          <p:nvPr>
            <p:ph idx="1"/>
          </p:nvPr>
        </p:nvSpPr>
        <p:spPr/>
        <p:txBody>
          <a:bodyPr/>
          <a:lstStyle/>
          <a:p>
            <a:pPr algn="just" fontAlgn="base"/>
            <a:r>
              <a:rPr lang="en-US" b="0" i="0" dirty="0">
                <a:effectLst/>
                <a:latin typeface="Titillium Web" panose="00000500000000000000" pitchFamily="2" charset="0"/>
              </a:rPr>
              <a:t>There are two types of OmniScript Display Elements present in Vlocity such as:</a:t>
            </a:r>
          </a:p>
          <a:p>
            <a:pPr lvl="1" algn="just" fontAlgn="base">
              <a:buFont typeface="Arial" panose="020B0604020202020204" pitchFamily="34" charset="0"/>
              <a:buChar char="•"/>
            </a:pPr>
            <a:r>
              <a:rPr lang="en-US" b="0" i="0" dirty="0">
                <a:effectLst/>
                <a:latin typeface="Titillium Web" panose="00000500000000000000" pitchFamily="2" charset="0"/>
              </a:rPr>
              <a:t>Line Break</a:t>
            </a:r>
          </a:p>
          <a:p>
            <a:pPr lvl="1" algn="just" fontAlgn="base">
              <a:buFont typeface="Arial" panose="020B0604020202020204" pitchFamily="34" charset="0"/>
              <a:buChar char="•"/>
            </a:pPr>
            <a:r>
              <a:rPr lang="en-US" b="0" i="0" dirty="0">
                <a:effectLst/>
                <a:latin typeface="Titillium Web" panose="00000500000000000000" pitchFamily="2" charset="0"/>
              </a:rPr>
              <a:t>Text Block</a:t>
            </a:r>
          </a:p>
          <a:p>
            <a:endParaRPr lang="en-US" dirty="0"/>
          </a:p>
        </p:txBody>
      </p:sp>
    </p:spTree>
    <p:extLst>
      <p:ext uri="{BB962C8B-B14F-4D97-AF65-F5344CB8AC3E}">
        <p14:creationId xmlns:p14="http://schemas.microsoft.com/office/powerpoint/2010/main" val="15832379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576A8-33F7-5D36-110C-200F55447A5A}"/>
              </a:ext>
            </a:extLst>
          </p:cNvPr>
          <p:cNvSpPr>
            <a:spLocks noGrp="1"/>
          </p:cNvSpPr>
          <p:nvPr>
            <p:ph type="title"/>
          </p:nvPr>
        </p:nvSpPr>
        <p:spPr/>
        <p:txBody>
          <a:bodyPr>
            <a:normAutofit/>
          </a:bodyPr>
          <a:lstStyle/>
          <a:p>
            <a:r>
              <a:rPr lang="en-US" b="1" i="0" dirty="0">
                <a:effectLst/>
                <a:latin typeface="Titillium Web" panose="00000500000000000000" pitchFamily="2" charset="0"/>
              </a:rPr>
              <a:t>What are OmniScript Function elements?</a:t>
            </a:r>
            <a:endParaRPr lang="en-US" dirty="0"/>
          </a:p>
        </p:txBody>
      </p:sp>
      <p:sp>
        <p:nvSpPr>
          <p:cNvPr id="3" name="Content Placeholder 2">
            <a:extLst>
              <a:ext uri="{FF2B5EF4-FFF2-40B4-BE49-F238E27FC236}">
                <a16:creationId xmlns:a16="http://schemas.microsoft.com/office/drawing/2014/main" id="{8903A0FC-1E25-4A95-C424-FC3FFF8E56C1}"/>
              </a:ext>
            </a:extLst>
          </p:cNvPr>
          <p:cNvSpPr>
            <a:spLocks noGrp="1"/>
          </p:cNvSpPr>
          <p:nvPr>
            <p:ph idx="1"/>
          </p:nvPr>
        </p:nvSpPr>
        <p:spPr/>
        <p:txBody>
          <a:bodyPr/>
          <a:lstStyle/>
          <a:p>
            <a:pPr algn="just" fontAlgn="base"/>
            <a:r>
              <a:rPr lang="en-US" b="0" i="0" dirty="0">
                <a:effectLst/>
                <a:latin typeface="Titillium Web" panose="00000500000000000000" pitchFamily="2" charset="0"/>
              </a:rPr>
              <a:t>OmniScript Function elements are:</a:t>
            </a:r>
          </a:p>
          <a:p>
            <a:pPr lvl="1" algn="just" fontAlgn="base">
              <a:buFont typeface="Arial" panose="020B0604020202020204" pitchFamily="34" charset="0"/>
              <a:buChar char="•"/>
            </a:pPr>
            <a:r>
              <a:rPr lang="en-US" b="0" i="0" dirty="0">
                <a:effectLst/>
                <a:latin typeface="Titillium Web" panose="00000500000000000000" pitchFamily="2" charset="0"/>
              </a:rPr>
              <a:t>Aggregate</a:t>
            </a:r>
          </a:p>
          <a:p>
            <a:pPr lvl="1" algn="just" fontAlgn="base">
              <a:buFont typeface="Arial" panose="020B0604020202020204" pitchFamily="34" charset="0"/>
              <a:buChar char="•"/>
            </a:pPr>
            <a:r>
              <a:rPr lang="en-US" b="0" i="0" dirty="0">
                <a:effectLst/>
                <a:latin typeface="Titillium Web" panose="00000500000000000000" pitchFamily="2" charset="0"/>
              </a:rPr>
              <a:t>Formula</a:t>
            </a:r>
          </a:p>
          <a:p>
            <a:pPr lvl="1" algn="just" fontAlgn="base">
              <a:buFont typeface="Arial" panose="020B0604020202020204" pitchFamily="34" charset="0"/>
              <a:buChar char="•"/>
            </a:pPr>
            <a:r>
              <a:rPr lang="en-US" b="0" i="0" dirty="0">
                <a:effectLst/>
                <a:latin typeface="Titillium Web" panose="00000500000000000000" pitchFamily="2" charset="0"/>
              </a:rPr>
              <a:t>Messaging</a:t>
            </a:r>
          </a:p>
          <a:p>
            <a:endParaRPr lang="en-US" dirty="0"/>
          </a:p>
        </p:txBody>
      </p:sp>
    </p:spTree>
    <p:extLst>
      <p:ext uri="{BB962C8B-B14F-4D97-AF65-F5344CB8AC3E}">
        <p14:creationId xmlns:p14="http://schemas.microsoft.com/office/powerpoint/2010/main" val="17832577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A91A4-2B79-2C3B-1DEA-72E5023ADEC7}"/>
              </a:ext>
            </a:extLst>
          </p:cNvPr>
          <p:cNvSpPr>
            <a:spLocks noGrp="1"/>
          </p:cNvSpPr>
          <p:nvPr>
            <p:ph type="title"/>
          </p:nvPr>
        </p:nvSpPr>
        <p:spPr/>
        <p:txBody>
          <a:bodyPr/>
          <a:lstStyle/>
          <a:p>
            <a:r>
              <a:rPr lang="en-US" b="1" i="0" dirty="0">
                <a:effectLst/>
                <a:latin typeface="Titillium Web" panose="00000500000000000000" pitchFamily="2" charset="0"/>
              </a:rPr>
              <a:t>Mention OmniScript Group elements?</a:t>
            </a:r>
            <a:endParaRPr lang="en-US" dirty="0"/>
          </a:p>
        </p:txBody>
      </p:sp>
      <p:sp>
        <p:nvSpPr>
          <p:cNvPr id="3" name="Content Placeholder 2">
            <a:extLst>
              <a:ext uri="{FF2B5EF4-FFF2-40B4-BE49-F238E27FC236}">
                <a16:creationId xmlns:a16="http://schemas.microsoft.com/office/drawing/2014/main" id="{AB06CAA1-17A2-E57F-7D6D-0349DE402F49}"/>
              </a:ext>
            </a:extLst>
          </p:cNvPr>
          <p:cNvSpPr>
            <a:spLocks noGrp="1"/>
          </p:cNvSpPr>
          <p:nvPr>
            <p:ph idx="1"/>
          </p:nvPr>
        </p:nvSpPr>
        <p:spPr/>
        <p:txBody>
          <a:bodyPr/>
          <a:lstStyle/>
          <a:p>
            <a:pPr algn="just" fontAlgn="base"/>
            <a:r>
              <a:rPr lang="en-US" b="0" i="0" dirty="0">
                <a:effectLst/>
                <a:latin typeface="Titillium Web" panose="00000500000000000000" pitchFamily="2" charset="0"/>
              </a:rPr>
              <a:t>OmniScript group elements such as:</a:t>
            </a:r>
          </a:p>
          <a:p>
            <a:pPr lvl="1" algn="just" fontAlgn="base">
              <a:buFont typeface="Arial" panose="020B0604020202020204" pitchFamily="34" charset="0"/>
              <a:buChar char="•"/>
            </a:pPr>
            <a:r>
              <a:rPr lang="en-US" b="0" i="0" dirty="0">
                <a:effectLst/>
                <a:latin typeface="Titillium Web" panose="00000500000000000000" pitchFamily="2" charset="0"/>
              </a:rPr>
              <a:t>Block</a:t>
            </a:r>
          </a:p>
          <a:p>
            <a:pPr lvl="1" algn="just" fontAlgn="base">
              <a:buFont typeface="Arial" panose="020B0604020202020204" pitchFamily="34" charset="0"/>
              <a:buChar char="•"/>
            </a:pPr>
            <a:r>
              <a:rPr lang="en-US" b="0" i="0" dirty="0">
                <a:effectLst/>
                <a:latin typeface="Titillium Web" panose="00000500000000000000" pitchFamily="2" charset="0"/>
              </a:rPr>
              <a:t>Edit block</a:t>
            </a:r>
          </a:p>
          <a:p>
            <a:pPr lvl="1" algn="just" fontAlgn="base">
              <a:buFont typeface="Arial" panose="020B0604020202020204" pitchFamily="34" charset="0"/>
              <a:buChar char="•"/>
            </a:pPr>
            <a:r>
              <a:rPr lang="en-US" b="0" i="0" dirty="0">
                <a:effectLst/>
                <a:latin typeface="Titillium Web" panose="00000500000000000000" pitchFamily="2" charset="0"/>
              </a:rPr>
              <a:t>Radio Group</a:t>
            </a:r>
          </a:p>
          <a:p>
            <a:pPr lvl="1" algn="just" fontAlgn="base">
              <a:buFont typeface="Arial" panose="020B0604020202020204" pitchFamily="34" charset="0"/>
              <a:buChar char="•"/>
            </a:pPr>
            <a:r>
              <a:rPr lang="en-US" b="0" i="0" dirty="0">
                <a:effectLst/>
                <a:latin typeface="Titillium Web" panose="00000500000000000000" pitchFamily="2" charset="0"/>
              </a:rPr>
              <a:t>Step</a:t>
            </a:r>
          </a:p>
          <a:p>
            <a:pPr lvl="1" algn="just" fontAlgn="base">
              <a:buFont typeface="Arial" panose="020B0604020202020204" pitchFamily="34" charset="0"/>
              <a:buChar char="•"/>
            </a:pPr>
            <a:r>
              <a:rPr lang="en-US" b="0" i="0" dirty="0">
                <a:effectLst/>
                <a:latin typeface="Titillium Web" panose="00000500000000000000" pitchFamily="2" charset="0"/>
              </a:rPr>
              <a:t>Type Ahead Block</a:t>
            </a:r>
          </a:p>
          <a:p>
            <a:endParaRPr lang="en-US" dirty="0"/>
          </a:p>
        </p:txBody>
      </p:sp>
    </p:spTree>
    <p:extLst>
      <p:ext uri="{BB962C8B-B14F-4D97-AF65-F5344CB8AC3E}">
        <p14:creationId xmlns:p14="http://schemas.microsoft.com/office/powerpoint/2010/main" val="4492726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238CD-39B2-E0CF-243F-5B256521B25F}"/>
              </a:ext>
            </a:extLst>
          </p:cNvPr>
          <p:cNvSpPr>
            <a:spLocks noGrp="1"/>
          </p:cNvSpPr>
          <p:nvPr>
            <p:ph type="title"/>
          </p:nvPr>
        </p:nvSpPr>
        <p:spPr/>
        <p:txBody>
          <a:bodyPr/>
          <a:lstStyle/>
          <a:p>
            <a:r>
              <a:rPr lang="en-US" b="1" i="0" dirty="0">
                <a:effectLst/>
                <a:latin typeface="Titillium Web" panose="00000500000000000000" pitchFamily="2" charset="0"/>
              </a:rPr>
              <a:t>What is an Action block?</a:t>
            </a:r>
            <a:endParaRPr lang="en-US" dirty="0"/>
          </a:p>
        </p:txBody>
      </p:sp>
      <p:sp>
        <p:nvSpPr>
          <p:cNvPr id="3" name="Content Placeholder 2">
            <a:extLst>
              <a:ext uri="{FF2B5EF4-FFF2-40B4-BE49-F238E27FC236}">
                <a16:creationId xmlns:a16="http://schemas.microsoft.com/office/drawing/2014/main" id="{C9577903-AA8C-D9BB-9531-096FA1E33092}"/>
              </a:ext>
            </a:extLst>
          </p:cNvPr>
          <p:cNvSpPr>
            <a:spLocks noGrp="1"/>
          </p:cNvSpPr>
          <p:nvPr>
            <p:ph idx="1"/>
          </p:nvPr>
        </p:nvSpPr>
        <p:spPr/>
        <p:txBody>
          <a:bodyPr/>
          <a:lstStyle/>
          <a:p>
            <a:r>
              <a:rPr lang="en-US" b="0" i="0" dirty="0">
                <a:effectLst/>
                <a:latin typeface="Titillium Web" panose="00000500000000000000" pitchFamily="2" charset="0"/>
              </a:rPr>
              <a:t>If multiple OmniScript Actions are run asynchronously by grouping, the obtained product is called Action Block. One can find the Action block from the element palette.</a:t>
            </a:r>
            <a:endParaRPr lang="en-US" dirty="0"/>
          </a:p>
        </p:txBody>
      </p:sp>
    </p:spTree>
    <p:extLst>
      <p:ext uri="{BB962C8B-B14F-4D97-AF65-F5344CB8AC3E}">
        <p14:creationId xmlns:p14="http://schemas.microsoft.com/office/powerpoint/2010/main" val="30632797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B482B-67C2-C7E9-FBF2-7090AC7EEE74}"/>
              </a:ext>
            </a:extLst>
          </p:cNvPr>
          <p:cNvSpPr>
            <a:spLocks noGrp="1"/>
          </p:cNvSpPr>
          <p:nvPr>
            <p:ph type="title"/>
          </p:nvPr>
        </p:nvSpPr>
        <p:spPr/>
        <p:txBody>
          <a:bodyPr/>
          <a:lstStyle/>
          <a:p>
            <a:r>
              <a:rPr lang="en-US" b="1" i="0" dirty="0">
                <a:effectLst/>
                <a:latin typeface="Titillium Web" panose="00000500000000000000" pitchFamily="2" charset="0"/>
              </a:rPr>
              <a:t>What are Action Block properties?</a:t>
            </a:r>
            <a:endParaRPr lang="en-US" dirty="0"/>
          </a:p>
        </p:txBody>
      </p:sp>
      <p:sp>
        <p:nvSpPr>
          <p:cNvPr id="3" name="Content Placeholder 2">
            <a:extLst>
              <a:ext uri="{FF2B5EF4-FFF2-40B4-BE49-F238E27FC236}">
                <a16:creationId xmlns:a16="http://schemas.microsoft.com/office/drawing/2014/main" id="{115B65DD-4F04-515B-A1B3-57F2AC48C82B}"/>
              </a:ext>
            </a:extLst>
          </p:cNvPr>
          <p:cNvSpPr>
            <a:spLocks noGrp="1"/>
          </p:cNvSpPr>
          <p:nvPr>
            <p:ph idx="1"/>
          </p:nvPr>
        </p:nvSpPr>
        <p:spPr/>
        <p:txBody>
          <a:bodyPr/>
          <a:lstStyle/>
          <a:p>
            <a:pPr algn="just" fontAlgn="base">
              <a:buFont typeface="Arial" panose="020B0604020202020204" pitchFamily="34" charset="0"/>
              <a:buChar char="•"/>
            </a:pPr>
            <a:r>
              <a:rPr lang="en-US" b="0" i="0" dirty="0">
                <a:effectLst/>
                <a:latin typeface="Titillium Web" panose="00000500000000000000" pitchFamily="2" charset="0"/>
              </a:rPr>
              <a:t>Apply If Error</a:t>
            </a:r>
          </a:p>
          <a:p>
            <a:pPr algn="just" fontAlgn="base">
              <a:buFont typeface="Arial" panose="020B0604020202020204" pitchFamily="34" charset="0"/>
              <a:buChar char="•"/>
            </a:pPr>
            <a:r>
              <a:rPr lang="en-US" b="0" i="0" dirty="0">
                <a:effectLst/>
                <a:latin typeface="Titillium Web" panose="00000500000000000000" pitchFamily="2" charset="0"/>
              </a:rPr>
              <a:t>Default</a:t>
            </a:r>
          </a:p>
          <a:p>
            <a:pPr algn="just" fontAlgn="base">
              <a:buFont typeface="Arial" panose="020B0604020202020204" pitchFamily="34" charset="0"/>
              <a:buChar char="•"/>
            </a:pPr>
            <a:r>
              <a:rPr lang="en-US" b="0" i="0" dirty="0">
                <a:effectLst/>
                <a:latin typeface="Titillium Web" panose="00000500000000000000" pitchFamily="2" charset="0"/>
              </a:rPr>
              <a:t>Non-Blocking</a:t>
            </a:r>
          </a:p>
          <a:p>
            <a:pPr algn="just" fontAlgn="base">
              <a:buFont typeface="Arial" panose="020B0604020202020204" pitchFamily="34" charset="0"/>
              <a:buChar char="•"/>
            </a:pPr>
            <a:r>
              <a:rPr lang="en-US" b="0" i="0" dirty="0">
                <a:effectLst/>
                <a:latin typeface="Titillium Web" panose="00000500000000000000" pitchFamily="2" charset="0"/>
              </a:rPr>
              <a:t>Fire and Forget</a:t>
            </a:r>
          </a:p>
          <a:p>
            <a:pPr algn="just" fontAlgn="base">
              <a:buFont typeface="Arial" panose="020B0604020202020204" pitchFamily="34" charset="0"/>
              <a:buChar char="•"/>
            </a:pPr>
            <a:r>
              <a:rPr lang="en-US" b="0" i="0" dirty="0">
                <a:effectLst/>
                <a:latin typeface="Titillium Web" panose="00000500000000000000" pitchFamily="2" charset="0"/>
              </a:rPr>
              <a:t>Validation Required</a:t>
            </a:r>
          </a:p>
          <a:p>
            <a:endParaRPr lang="en-US" dirty="0"/>
          </a:p>
        </p:txBody>
      </p:sp>
    </p:spTree>
    <p:extLst>
      <p:ext uri="{BB962C8B-B14F-4D97-AF65-F5344CB8AC3E}">
        <p14:creationId xmlns:p14="http://schemas.microsoft.com/office/powerpoint/2010/main" val="132628854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B8F26-C53A-D9F0-48C2-5B48BA7ABAEF}"/>
              </a:ext>
            </a:extLst>
          </p:cNvPr>
          <p:cNvSpPr>
            <a:spLocks noGrp="1"/>
          </p:cNvSpPr>
          <p:nvPr>
            <p:ph type="title"/>
          </p:nvPr>
        </p:nvSpPr>
        <p:spPr/>
        <p:txBody>
          <a:bodyPr>
            <a:normAutofit/>
          </a:bodyPr>
          <a:lstStyle/>
          <a:p>
            <a:r>
              <a:rPr lang="en-US" b="1" i="0" dirty="0">
                <a:effectLst/>
                <a:latin typeface="Titillium Web" panose="00000500000000000000" pitchFamily="2" charset="0"/>
              </a:rPr>
              <a:t>How does IP work non-simultaneously in Salesforce?</a:t>
            </a:r>
            <a:endParaRPr lang="en-US" dirty="0"/>
          </a:p>
        </p:txBody>
      </p:sp>
      <p:sp>
        <p:nvSpPr>
          <p:cNvPr id="3" name="Content Placeholder 2">
            <a:extLst>
              <a:ext uri="{FF2B5EF4-FFF2-40B4-BE49-F238E27FC236}">
                <a16:creationId xmlns:a16="http://schemas.microsoft.com/office/drawing/2014/main" id="{030B85EF-40ED-4E5F-EFC5-4113FFBFA311}"/>
              </a:ext>
            </a:extLst>
          </p:cNvPr>
          <p:cNvSpPr>
            <a:spLocks noGrp="1"/>
          </p:cNvSpPr>
          <p:nvPr>
            <p:ph idx="1"/>
          </p:nvPr>
        </p:nvSpPr>
        <p:spPr/>
        <p:txBody>
          <a:bodyPr/>
          <a:lstStyle/>
          <a:p>
            <a:r>
              <a:rPr lang="en-US" b="0" i="0" dirty="0">
                <a:effectLst/>
                <a:latin typeface="Titillium Web" panose="00000500000000000000" pitchFamily="2" charset="0"/>
              </a:rPr>
              <a:t>The IP system in Salesforce works on a particular program with a reliable option in Invoke method that contains Fire and Forgot.</a:t>
            </a:r>
            <a:endParaRPr lang="en-US" dirty="0"/>
          </a:p>
        </p:txBody>
      </p:sp>
    </p:spTree>
    <p:extLst>
      <p:ext uri="{BB962C8B-B14F-4D97-AF65-F5344CB8AC3E}">
        <p14:creationId xmlns:p14="http://schemas.microsoft.com/office/powerpoint/2010/main" val="103713212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06E6B-4C8C-B417-7709-BCD990B6B273}"/>
              </a:ext>
            </a:extLst>
          </p:cNvPr>
          <p:cNvSpPr>
            <a:spLocks noGrp="1"/>
          </p:cNvSpPr>
          <p:nvPr>
            <p:ph type="title"/>
          </p:nvPr>
        </p:nvSpPr>
        <p:spPr/>
        <p:txBody>
          <a:bodyPr>
            <a:normAutofit/>
          </a:bodyPr>
          <a:lstStyle/>
          <a:p>
            <a:r>
              <a:rPr lang="en-US" b="1" i="0" dirty="0">
                <a:effectLst/>
                <a:latin typeface="Titillium Web" panose="00000500000000000000" pitchFamily="2" charset="0"/>
              </a:rPr>
              <a:t>Can I hide an element or Block or step in Salesforce Vlocity?</a:t>
            </a:r>
            <a:endParaRPr lang="en-US" dirty="0"/>
          </a:p>
        </p:txBody>
      </p:sp>
      <p:sp>
        <p:nvSpPr>
          <p:cNvPr id="3" name="Content Placeholder 2">
            <a:extLst>
              <a:ext uri="{FF2B5EF4-FFF2-40B4-BE49-F238E27FC236}">
                <a16:creationId xmlns:a16="http://schemas.microsoft.com/office/drawing/2014/main" id="{BBBD2E8B-1EE1-2795-BF81-ADB50A95937A}"/>
              </a:ext>
            </a:extLst>
          </p:cNvPr>
          <p:cNvSpPr>
            <a:spLocks noGrp="1"/>
          </p:cNvSpPr>
          <p:nvPr>
            <p:ph idx="1"/>
          </p:nvPr>
        </p:nvSpPr>
        <p:spPr/>
        <p:txBody>
          <a:bodyPr/>
          <a:lstStyle/>
          <a:p>
            <a:r>
              <a:rPr lang="en-US" b="0" i="0" dirty="0">
                <a:effectLst/>
                <a:latin typeface="Titillium Web" panose="00000500000000000000" pitchFamily="2" charset="0"/>
              </a:rPr>
              <a:t>Yes, you can hide an element or Block or a step, for that matter, by making use of “View Condition.”</a:t>
            </a:r>
            <a:endParaRPr lang="en-US" dirty="0"/>
          </a:p>
        </p:txBody>
      </p:sp>
    </p:spTree>
    <p:extLst>
      <p:ext uri="{BB962C8B-B14F-4D97-AF65-F5344CB8AC3E}">
        <p14:creationId xmlns:p14="http://schemas.microsoft.com/office/powerpoint/2010/main" val="53160509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FFF8E-9E8D-3CF2-D3A0-4BD29A83711E}"/>
              </a:ext>
            </a:extLst>
          </p:cNvPr>
          <p:cNvSpPr>
            <a:spLocks noGrp="1"/>
          </p:cNvSpPr>
          <p:nvPr>
            <p:ph type="title"/>
          </p:nvPr>
        </p:nvSpPr>
        <p:spPr/>
        <p:txBody>
          <a:bodyPr/>
          <a:lstStyle/>
          <a:p>
            <a:r>
              <a:rPr lang="en-US" b="1" i="0" dirty="0">
                <a:effectLst/>
                <a:latin typeface="Titillium Web" panose="00000500000000000000" pitchFamily="2" charset="0"/>
              </a:rPr>
              <a:t>How can I launch the OS?</a:t>
            </a:r>
            <a:endParaRPr lang="en-US" dirty="0"/>
          </a:p>
        </p:txBody>
      </p:sp>
      <p:sp>
        <p:nvSpPr>
          <p:cNvPr id="3" name="Content Placeholder 2">
            <a:extLst>
              <a:ext uri="{FF2B5EF4-FFF2-40B4-BE49-F238E27FC236}">
                <a16:creationId xmlns:a16="http://schemas.microsoft.com/office/drawing/2014/main" id="{953E92C0-05A2-A34E-16AC-F779211C4656}"/>
              </a:ext>
            </a:extLst>
          </p:cNvPr>
          <p:cNvSpPr>
            <a:spLocks noGrp="1"/>
          </p:cNvSpPr>
          <p:nvPr>
            <p:ph idx="1"/>
          </p:nvPr>
        </p:nvSpPr>
        <p:spPr/>
        <p:txBody>
          <a:bodyPr/>
          <a:lstStyle/>
          <a:p>
            <a:r>
              <a:rPr lang="en-US" b="0" i="0" dirty="0">
                <a:effectLst/>
                <a:latin typeface="Titillium Web" panose="00000500000000000000" pitchFamily="2" charset="0"/>
              </a:rPr>
              <a:t>An operating system can quickly call coming from Record webpage or even coming from LWC or Lightning or community or coming from exterior system additionally, for that may receive the operating system URL in OS web page best side hit the How to launch URL, its open popup there can replicate the URL for that OS to launch from anywhere.</a:t>
            </a:r>
            <a:endParaRPr lang="en-US" dirty="0"/>
          </a:p>
        </p:txBody>
      </p:sp>
    </p:spTree>
    <p:extLst>
      <p:ext uri="{BB962C8B-B14F-4D97-AF65-F5344CB8AC3E}">
        <p14:creationId xmlns:p14="http://schemas.microsoft.com/office/powerpoint/2010/main" val="224062484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280E9-0E51-8993-6D59-4E3C1D1D9F5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6EAB5B4-525B-1B6A-14F5-74E07F96F7B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69348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B0E63-B733-7718-F15A-FFCA26FDEE71}"/>
              </a:ext>
            </a:extLst>
          </p:cNvPr>
          <p:cNvSpPr>
            <a:spLocks noGrp="1"/>
          </p:cNvSpPr>
          <p:nvPr>
            <p:ph type="title"/>
          </p:nvPr>
        </p:nvSpPr>
        <p:spPr/>
        <p:txBody>
          <a:bodyPr>
            <a:normAutofit/>
          </a:bodyPr>
          <a:lstStyle/>
          <a:p>
            <a:r>
              <a:rPr lang="en-US" b="1" i="0" dirty="0">
                <a:solidFill>
                  <a:srgbClr val="000000"/>
                </a:solidFill>
                <a:effectLst/>
                <a:latin typeface="Open Sans" panose="020B0606030504020204" pitchFamily="34" charset="0"/>
              </a:rPr>
              <a:t>What is Data Raptor, exactly?</a:t>
            </a:r>
            <a:endParaRPr lang="en-US" dirty="0"/>
          </a:p>
        </p:txBody>
      </p:sp>
      <p:sp>
        <p:nvSpPr>
          <p:cNvPr id="3" name="Content Placeholder 2">
            <a:extLst>
              <a:ext uri="{FF2B5EF4-FFF2-40B4-BE49-F238E27FC236}">
                <a16:creationId xmlns:a16="http://schemas.microsoft.com/office/drawing/2014/main" id="{86BDBCE4-5652-7C45-2C81-802A237CFDE7}"/>
              </a:ext>
            </a:extLst>
          </p:cNvPr>
          <p:cNvSpPr>
            <a:spLocks noGrp="1"/>
          </p:cNvSpPr>
          <p:nvPr>
            <p:ph idx="1"/>
          </p:nvPr>
        </p:nvSpPr>
        <p:spPr/>
        <p:txBody>
          <a:bodyPr/>
          <a:lstStyle/>
          <a:p>
            <a:r>
              <a:rPr lang="en-US" b="0" i="0" dirty="0">
                <a:solidFill>
                  <a:srgbClr val="000000"/>
                </a:solidFill>
                <a:effectLst/>
                <a:latin typeface="Open Sans" panose="020B0606030504020204" pitchFamily="34" charset="0"/>
              </a:rPr>
              <a:t>Data Raptor is a Deloitte application that automatically extracts data from client systems and generates work papers. Data Raptors from Omni Studio read and write Salesforce object data, as well as execute single-step data transformations. In addition, integration procedures in Omni Studio can interface with a variety of data types that are handled in many steps. Therefore, a single Data Raptor is sufficient for a few occasions where it employs cases.</a:t>
            </a:r>
            <a:endParaRPr lang="en-US" dirty="0"/>
          </a:p>
        </p:txBody>
      </p:sp>
    </p:spTree>
    <p:extLst>
      <p:ext uri="{BB962C8B-B14F-4D97-AF65-F5344CB8AC3E}">
        <p14:creationId xmlns:p14="http://schemas.microsoft.com/office/powerpoint/2010/main" val="181512688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C29B6-41BC-2FAE-5E15-CFFB97416E5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9984C66-2671-7715-5614-9115D2E9458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7517628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D4623-455E-B3EA-9A9A-F026D8ACA3A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FEC8A8F-C249-0286-D194-EB1B0CB7EA3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33382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58C81-8135-112D-035F-254AADF5F607}"/>
              </a:ext>
            </a:extLst>
          </p:cNvPr>
          <p:cNvSpPr>
            <a:spLocks noGrp="1"/>
          </p:cNvSpPr>
          <p:nvPr>
            <p:ph type="title"/>
          </p:nvPr>
        </p:nvSpPr>
        <p:spPr/>
        <p:txBody>
          <a:bodyPr>
            <a:normAutofit fontScale="90000"/>
          </a:bodyPr>
          <a:lstStyle/>
          <a:p>
            <a:r>
              <a:rPr lang="en-US" b="1" i="0" dirty="0">
                <a:solidFill>
                  <a:srgbClr val="000000"/>
                </a:solidFill>
                <a:effectLst/>
                <a:latin typeface="Open Sans" panose="020B0606030504020204" pitchFamily="34" charset="0"/>
              </a:rPr>
              <a:t>Can I use a lightning web component to connect with Omni Script?</a:t>
            </a:r>
            <a:endParaRPr lang="en-US" dirty="0"/>
          </a:p>
        </p:txBody>
      </p:sp>
      <p:sp>
        <p:nvSpPr>
          <p:cNvPr id="3" name="Content Placeholder 2">
            <a:extLst>
              <a:ext uri="{FF2B5EF4-FFF2-40B4-BE49-F238E27FC236}">
                <a16:creationId xmlns:a16="http://schemas.microsoft.com/office/drawing/2014/main" id="{0CFEDC78-C7B9-3DFF-E2A4-BF5E77232594}"/>
              </a:ext>
            </a:extLst>
          </p:cNvPr>
          <p:cNvSpPr>
            <a:spLocks noGrp="1"/>
          </p:cNvSpPr>
          <p:nvPr>
            <p:ph idx="1"/>
          </p:nvPr>
        </p:nvSpPr>
        <p:spPr/>
        <p:txBody>
          <a:bodyPr/>
          <a:lstStyle/>
          <a:p>
            <a:r>
              <a:rPr lang="en-US" b="0" i="0" dirty="0">
                <a:solidFill>
                  <a:srgbClr val="000000"/>
                </a:solidFill>
                <a:effectLst/>
                <a:latin typeface="Open Sans" panose="020B0606030504020204" pitchFamily="34" charset="0"/>
              </a:rPr>
              <a:t>Yes, you can use a lightning web component to communicate with the Omni script. To share, simply use the Pub/Sub attribute to communicate data from the Omni Script actions and steps to the remaining LWCs.</a:t>
            </a:r>
            <a:endParaRPr lang="en-US" dirty="0"/>
          </a:p>
        </p:txBody>
      </p:sp>
    </p:spTree>
    <p:extLst>
      <p:ext uri="{BB962C8B-B14F-4D97-AF65-F5344CB8AC3E}">
        <p14:creationId xmlns:p14="http://schemas.microsoft.com/office/powerpoint/2010/main" val="4017427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3004D-8A87-97F2-ED16-C44A08768068}"/>
              </a:ext>
            </a:extLst>
          </p:cNvPr>
          <p:cNvSpPr>
            <a:spLocks noGrp="1"/>
          </p:cNvSpPr>
          <p:nvPr>
            <p:ph type="title"/>
          </p:nvPr>
        </p:nvSpPr>
        <p:spPr/>
        <p:txBody>
          <a:bodyPr>
            <a:normAutofit/>
          </a:bodyPr>
          <a:lstStyle/>
          <a:p>
            <a:r>
              <a:rPr lang="en-US" b="1" i="0" dirty="0">
                <a:solidFill>
                  <a:srgbClr val="000000"/>
                </a:solidFill>
                <a:effectLst/>
                <a:latin typeface="Open Sans" panose="020B0606030504020204" pitchFamily="34" charset="0"/>
              </a:rPr>
              <a:t>How does Data Raptor Extract Work?</a:t>
            </a:r>
            <a:endParaRPr lang="en-US" dirty="0"/>
          </a:p>
        </p:txBody>
      </p:sp>
      <p:sp>
        <p:nvSpPr>
          <p:cNvPr id="3" name="Content Placeholder 2">
            <a:extLst>
              <a:ext uri="{FF2B5EF4-FFF2-40B4-BE49-F238E27FC236}">
                <a16:creationId xmlns:a16="http://schemas.microsoft.com/office/drawing/2014/main" id="{FB1F9681-B7E5-08B7-FB14-1D16E9924C35}"/>
              </a:ext>
            </a:extLst>
          </p:cNvPr>
          <p:cNvSpPr>
            <a:spLocks noGrp="1"/>
          </p:cNvSpPr>
          <p:nvPr>
            <p:ph idx="1"/>
          </p:nvPr>
        </p:nvSpPr>
        <p:spPr/>
        <p:txBody>
          <a:bodyPr/>
          <a:lstStyle/>
          <a:p>
            <a:r>
              <a:rPr lang="en-US" b="0" i="0" dirty="0">
                <a:solidFill>
                  <a:srgbClr val="000000"/>
                </a:solidFill>
                <a:effectLst/>
                <a:latin typeface="Open Sans" panose="020B0606030504020204" pitchFamily="34" charset="0"/>
              </a:rPr>
              <a:t>The second version of Data Raptor, Data Raptor Extract, gets data from Salesforce, reads it, and returns results in JSON, XML, or custom forms via complicated field mappings. You can utilize the Data Raptor Extract Action to recover data from numerous Salesforce objects, as well as a few formulas and compound field mappings. After dragging the data Raptor Extract Action into the Omni Script structure panel, the information Raptor Extract Action can be created right away.</a:t>
            </a:r>
            <a:endParaRPr lang="en-US" dirty="0"/>
          </a:p>
        </p:txBody>
      </p:sp>
    </p:spTree>
    <p:extLst>
      <p:ext uri="{BB962C8B-B14F-4D97-AF65-F5344CB8AC3E}">
        <p14:creationId xmlns:p14="http://schemas.microsoft.com/office/powerpoint/2010/main" val="11669073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Metadata/LabelInfo.xml><?xml version="1.0" encoding="utf-8"?>
<clbl:labelList xmlns:clbl="http://schemas.microsoft.com/office/2020/mipLabelMetadata">
  <clbl:label id="{0bfa236d-8472-42aa-9a40-ab46036c5596}" enabled="1" method="Privileged" siteId="{e0793d39-0939-496d-b129-198edd916feb}" contentBits="0" removed="0"/>
</clbl:labelList>
</file>

<file path=docProps/app.xml><?xml version="1.0" encoding="utf-8"?>
<Properties xmlns="http://schemas.openxmlformats.org/officeDocument/2006/extended-properties" xmlns:vt="http://schemas.openxmlformats.org/officeDocument/2006/docPropsVTypes">
  <Template>TM03090430[[fn=Banded]]</Template>
  <TotalTime>175</TotalTime>
  <Words>3775</Words>
  <Application>Microsoft Office PowerPoint</Application>
  <PresentationFormat>Widescreen</PresentationFormat>
  <Paragraphs>235</Paragraphs>
  <Slides>71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71</vt:i4>
      </vt:variant>
    </vt:vector>
  </HeadingPairs>
  <TitlesOfParts>
    <vt:vector size="77" baseType="lpstr">
      <vt:lpstr>Arial</vt:lpstr>
      <vt:lpstr>Corbel</vt:lpstr>
      <vt:lpstr>Open Sans</vt:lpstr>
      <vt:lpstr>Titillium Web</vt:lpstr>
      <vt:lpstr>Wingdings</vt:lpstr>
      <vt:lpstr>Banded</vt:lpstr>
      <vt:lpstr>Vlocity Interview Questions</vt:lpstr>
      <vt:lpstr>What is Omni Studio, and how does it work?</vt:lpstr>
      <vt:lpstr>What are the fundamentals of Omni Script?</vt:lpstr>
      <vt:lpstr>What kinds of things can you do with Omni Studio?</vt:lpstr>
      <vt:lpstr>What is a Flex Card, exactly?</vt:lpstr>
      <vt:lpstr>What is the purpose of Flex Card Designer?</vt:lpstr>
      <vt:lpstr>What is Data Raptor, exactly?</vt:lpstr>
      <vt:lpstr>Can I use a lightning web component to connect with Omni Script?</vt:lpstr>
      <vt:lpstr>How does Data Raptor Extract Work?</vt:lpstr>
      <vt:lpstr>What are the designer highlights in Omni Script?</vt:lpstr>
      <vt:lpstr>What is the best way to make a script structure?</vt:lpstr>
      <vt:lpstr> What's the point of setting up Omni Script to operate with Salesforce?</vt:lpstr>
      <vt:lpstr>How can I get Omni Script to launch knowledge base articles?</vt:lpstr>
      <vt:lpstr>What is the best way to seed data into an Omni Script?</vt:lpstr>
      <vt:lpstr>What exactly is SEO Omni Scripts?</vt:lpstr>
      <vt:lpstr>What is Salesforce's messaging framework?</vt:lpstr>
      <vt:lpstr>What are Stateful Omni Scripts, and how do you use them?</vt:lpstr>
      <vt:lpstr>What properties should be defined for the Delete Action?</vt:lpstr>
      <vt:lpstr>What is the difference between Navigate Action and Navigate?</vt:lpstr>
      <vt:lpstr>What exactly does it mean to "go to an app"?</vt:lpstr>
      <vt:lpstr>What are the properties of Navigate Action?</vt:lpstr>
      <vt:lpstr>What is Salesforce?</vt:lpstr>
      <vt:lpstr>How does Salesforce track sales?</vt:lpstr>
      <vt:lpstr>What is the difference between Trigger and Workflow?</vt:lpstr>
      <vt:lpstr>What is the junction object, and what purpose does it serve?</vt:lpstr>
      <vt:lpstr>What do you mean by a sandbox in Salesforce?</vt:lpstr>
      <vt:lpstr>List various types of reports available in Salesforce?</vt:lpstr>
      <vt:lpstr>What is Salesforce Lightning?</vt:lpstr>
      <vt:lpstr>How does Salesforce track sales?</vt:lpstr>
      <vt:lpstr>What is a wrapper class in Salesforce?</vt:lpstr>
      <vt:lpstr>What is an Audit trail in Salesforce?</vt:lpstr>
      <vt:lpstr>What is a dashboard in Salesforce?</vt:lpstr>
      <vt:lpstr>What are Permission sets?</vt:lpstr>
      <vt:lpstr> Explain the Force.com platform</vt:lpstr>
      <vt:lpstr>What are page layouts related to Salesforce?</vt:lpstr>
      <vt:lpstr>What is the Master-Detail relationship?</vt:lpstr>
      <vt:lpstr>What is the workflow in Salesforce?</vt:lpstr>
      <vt:lpstr>What is the difference between insert () and database? insert ()?</vt:lpstr>
      <vt:lpstr>Where can I use Apex?</vt:lpstr>
      <vt:lpstr>What is meant by an Apex transaction?</vt:lpstr>
      <vt:lpstr>Explain Send and Response transformations.</vt:lpstr>
      <vt:lpstr>Can I communicate with OmniScript from a Lightning Web Component?</vt:lpstr>
      <vt:lpstr>What is DataRaptor Extract Action?</vt:lpstr>
      <vt:lpstr>What is DataRaptor Post Action?</vt:lpstr>
      <vt:lpstr>Define DataRaptor Transform Action?</vt:lpstr>
      <vt:lpstr>Define DataRaptor Turbo Action?</vt:lpstr>
      <vt:lpstr>How can I use Delete Action in Salesforce?</vt:lpstr>
      <vt:lpstr>Define DocuSign Envelope Action properties?</vt:lpstr>
      <vt:lpstr>Define DocuSign Signature Action properties?</vt:lpstr>
      <vt:lpstr>Explain Email Action.</vt:lpstr>
      <vt:lpstr>Define HTTP Action?</vt:lpstr>
      <vt:lpstr>What is Integration Procedure Action?</vt:lpstr>
      <vt:lpstr>Why Navigate to a community Login or Logout?</vt:lpstr>
      <vt:lpstr>How to navigate to a component?</vt:lpstr>
      <vt:lpstr>How can I navigate to a Record page?</vt:lpstr>
      <vt:lpstr>How can I navigate to a Named Page/ Community named page?</vt:lpstr>
      <vt:lpstr>How can I navigate to an Object page?</vt:lpstr>
      <vt:lpstr>What is the use of Remote Action?</vt:lpstr>
      <vt:lpstr>What are Remote Action properties?</vt:lpstr>
      <vt:lpstr>What is Set Values and Set Error Properties?</vt:lpstr>
      <vt:lpstr>What are OmniScript Display Elements?</vt:lpstr>
      <vt:lpstr>What are OmniScript Function elements?</vt:lpstr>
      <vt:lpstr>Mention OmniScript Group elements?</vt:lpstr>
      <vt:lpstr>What is an Action block?</vt:lpstr>
      <vt:lpstr>What are Action Block properties?</vt:lpstr>
      <vt:lpstr>How does IP work non-simultaneously in Salesforce?</vt:lpstr>
      <vt:lpstr>Can I hide an element or Block or step in Salesforce Vlocity?</vt:lpstr>
      <vt:lpstr>How can I launch the OS?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Vlocity Interview Questions</dc:title>
  <dc:creator>Jana, Pramod</dc:creator>
  <cp:lastModifiedBy>Jana, Pramod</cp:lastModifiedBy>
  <cp:revision>3</cp:revision>
  <dcterms:created xsi:type="dcterms:W3CDTF">2023-05-15T10:42:12Z</dcterms:created>
  <dcterms:modified xsi:type="dcterms:W3CDTF">2023-05-15T13:37:17Z</dcterms:modified>
</cp:coreProperties>
</file>