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3.xml" ContentType="application/vnd.openxmlformats-officedocument.presentationml.notesSlide+xml"/>
  <Override PartName="/ppt/comments/comment9.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6" r:id="rId5"/>
  </p:sldMasterIdLst>
  <p:notesMasterIdLst>
    <p:notesMasterId r:id="rId40"/>
  </p:notesMasterIdLst>
  <p:handoutMasterIdLst>
    <p:handoutMasterId r:id="rId41"/>
  </p:handoutMasterIdLst>
  <p:sldIdLst>
    <p:sldId id="256" r:id="rId6"/>
    <p:sldId id="411" r:id="rId7"/>
    <p:sldId id="403" r:id="rId8"/>
    <p:sldId id="406" r:id="rId9"/>
    <p:sldId id="409" r:id="rId10"/>
    <p:sldId id="410" r:id="rId11"/>
    <p:sldId id="418" r:id="rId12"/>
    <p:sldId id="404" r:id="rId13"/>
    <p:sldId id="412" r:id="rId14"/>
    <p:sldId id="413" r:id="rId15"/>
    <p:sldId id="421" r:id="rId16"/>
    <p:sldId id="436" r:id="rId17"/>
    <p:sldId id="424" r:id="rId18"/>
    <p:sldId id="414" r:id="rId19"/>
    <p:sldId id="422" r:id="rId20"/>
    <p:sldId id="423" r:id="rId21"/>
    <p:sldId id="437" r:id="rId22"/>
    <p:sldId id="430" r:id="rId23"/>
    <p:sldId id="426" r:id="rId24"/>
    <p:sldId id="427" r:id="rId25"/>
    <p:sldId id="428" r:id="rId26"/>
    <p:sldId id="429" r:id="rId27"/>
    <p:sldId id="431" r:id="rId28"/>
    <p:sldId id="432" r:id="rId29"/>
    <p:sldId id="433" r:id="rId30"/>
    <p:sldId id="434" r:id="rId31"/>
    <p:sldId id="415" r:id="rId32"/>
    <p:sldId id="419" r:id="rId33"/>
    <p:sldId id="416" r:id="rId34"/>
    <p:sldId id="420" r:id="rId35"/>
    <p:sldId id="435" r:id="rId36"/>
    <p:sldId id="370" r:id="rId37"/>
    <p:sldId id="400" r:id="rId38"/>
    <p:sldId id="425" r:id="rId39"/>
  </p:sldIdLst>
  <p:sldSz cx="9144000" cy="6858000" type="screen4x3"/>
  <p:notesSz cx="6858000" cy="9144000"/>
  <p:defaultTextStyle>
    <a:defPPr marL="0" marR="0" indent="0" algn="l" defTabSz="384048" rtl="0" fontAlgn="auto" latinLnBrk="1" hangingPunct="0">
      <a:lnSpc>
        <a:spcPct val="100000"/>
      </a:lnSpc>
      <a:spcBef>
        <a:spcPts val="0"/>
      </a:spcBef>
      <a:spcAft>
        <a:spcPts val="0"/>
      </a:spcAft>
      <a:buClrTx/>
      <a:buSzTx/>
      <a:buFontTx/>
      <a:buNone/>
      <a:tabLst/>
      <a:defRPr kumimoji="0" sz="800" b="0" i="0" u="none" strike="noStrike" cap="none" spc="0" normalizeH="0" baseline="0">
        <a:ln>
          <a:noFill/>
        </a:ln>
        <a:solidFill>
          <a:srgbClr val="000000"/>
        </a:solidFill>
        <a:effectLst/>
        <a:uFillTx/>
      </a:defRPr>
    </a:defPPr>
    <a:lvl1pPr marL="0" marR="0" indent="0"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1pPr>
    <a:lvl2pPr marL="0" marR="0" indent="96012"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2pPr>
    <a:lvl3pPr marL="0" marR="0" indent="192024"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3pPr>
    <a:lvl4pPr marL="0" marR="0" indent="288036"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4pPr>
    <a:lvl5pPr marL="0" marR="0" indent="384048"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5pPr>
    <a:lvl6pPr marL="0" marR="0" indent="480060"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6pPr>
    <a:lvl7pPr marL="0" marR="0" indent="576072"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7pPr>
    <a:lvl8pPr marL="0" marR="0" indent="672084"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8pPr>
    <a:lvl9pPr marL="0" marR="0" indent="768096" algn="ctr" defTabSz="34671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don, Vikas" initials="TV" lastIdx="23" clrIdx="0">
    <p:extLst>
      <p:ext uri="{19B8F6BF-5375-455C-9EA6-DF929625EA0E}">
        <p15:presenceInfo xmlns:p15="http://schemas.microsoft.com/office/powerpoint/2012/main" userId="S-1-5-21-3445201352-2429057597-3478110235-372606" providerId="AD"/>
      </p:ext>
    </p:extLst>
  </p:cmAuthor>
  <p:cmAuthor id="2" name="Harris, Ketema" initials="HK" lastIdx="10" clrIdx="1">
    <p:extLst>
      <p:ext uri="{19B8F6BF-5375-455C-9EA6-DF929625EA0E}">
        <p15:presenceInfo xmlns:p15="http://schemas.microsoft.com/office/powerpoint/2012/main" userId="S-1-5-21-3445201352-2429057597-3478110235-1238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F8DBC"/>
    <a:srgbClr val="3481EE"/>
    <a:srgbClr val="E9EEF2"/>
    <a:srgbClr val="45C66E"/>
    <a:srgbClr val="B6C8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3" autoAdjust="0"/>
    <p:restoredTop sz="90204" autoAdjust="0"/>
  </p:normalViewPr>
  <p:slideViewPr>
    <p:cSldViewPr snapToGrid="0" snapToObjects="1">
      <p:cViewPr varScale="1">
        <p:scale>
          <a:sx n="57" d="100"/>
          <a:sy n="57" d="100"/>
        </p:scale>
        <p:origin x="1627"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9-22T08:36:12.876" idx="8">
    <p:pos x="4632" y="361"/>
    <p:text>Insert timeline for oauth from Jay/Sharad</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9-22T08:32:20.300" idx="3">
    <p:pos x="10" y="10"/>
    <p:text>Dumped use cases from our document to potentially go into slide 13</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7-09-22T08:31:41.832" idx="2">
    <p:pos x="10" y="10"/>
    <p:text>moved this slide to 12-13</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7-09-22T08:26:24.058" idx="1">
    <p:pos x="10" y="10"/>
    <p:text>Please edit this slide to include updates from Sharad on how the pilot will help to inform the NLP architecture plan.  What benefits and insights are we looking for outside of just the technical know how?  Laika has mentioned in the past the marketing opportunity with having a working skill from a leading company like Amazon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7-09-22T08:34:00.865" idx="5">
    <p:pos x="10" y="10"/>
    <p:text>Moved up near the risks slide.  Need to combine.</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7-09-22T08:34:24.724" idx="6">
    <p:pos x="10" y="10"/>
    <p:text>Rther than list the remaining tasks can we set up a timeline that shows capable completion times, blockers  if any and appropiate related info on what it will take to complete.</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7-09-22T08:35:12.549" idx="7">
    <p:pos x="10" y="10"/>
    <p:text>Update this slide to reflect work done by Patrick and list out what we believe internal IT has to do to implement and create a time line for completion</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7-09-22T08:36:55.732" idx="9">
    <p:pos x="10" y="10"/>
    <p:text/>
    <p:extLst>
      <p:ext uri="{C676402C-5697-4E1C-873F-D02D1690AC5C}">
        <p15:threadingInfo xmlns:p15="http://schemas.microsoft.com/office/powerpoint/2012/main" timeZoneBias="420"/>
      </p:ext>
    </p:extLst>
  </p:cm>
  <p:cm authorId="2" dt="2017-09-22T08:36:56.341" idx="10">
    <p:pos x="146" y="146"/>
    <p:text>If we get data from other comments this timeline can be more detailed</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7-09-22T08:32:48.248" idx="4">
    <p:pos x="10" y="10"/>
    <p:text>I think this slide needs to be updated to a plan on how to handle these risks rather than just stating them.  What can we do without Amazon HIPPA compliance?  How far over what time period can we implement technically?  What can we learn if we never go to production?</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D1F4A-21E1-4C40-89B8-816D19526A1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3536B47-D7F1-45EE-9F50-F04BFB71BDB6}">
      <dgm:prSet phldrT="[Text]" custT="1"/>
      <dgm:spPr/>
      <dgm:t>
        <a:bodyPr/>
        <a:lstStyle/>
        <a:p>
          <a:r>
            <a:rPr lang="en-US" sz="1100" dirty="0"/>
            <a:t>Artificial Intelligence (AI)</a:t>
          </a:r>
        </a:p>
      </dgm:t>
    </dgm:pt>
    <dgm:pt modelId="{0EACE155-3567-4C10-A4A7-7E4852948C72}" type="parTrans" cxnId="{BAF0F6CA-B41C-4AB0-8391-4C77410AD5A4}">
      <dgm:prSet/>
      <dgm:spPr/>
      <dgm:t>
        <a:bodyPr/>
        <a:lstStyle/>
        <a:p>
          <a:endParaRPr lang="en-US" sz="1100"/>
        </a:p>
      </dgm:t>
    </dgm:pt>
    <dgm:pt modelId="{78E89C7A-A926-4301-B6A6-8FEFFE97FF41}" type="sibTrans" cxnId="{BAF0F6CA-B41C-4AB0-8391-4C77410AD5A4}">
      <dgm:prSet/>
      <dgm:spPr/>
      <dgm:t>
        <a:bodyPr/>
        <a:lstStyle/>
        <a:p>
          <a:endParaRPr lang="en-US" sz="1100"/>
        </a:p>
      </dgm:t>
    </dgm:pt>
    <dgm:pt modelId="{794CD2C9-4949-4367-99A0-B65E424BA5EA}">
      <dgm:prSet phldrT="[Text]" custT="1"/>
      <dgm:spPr>
        <a:solidFill>
          <a:schemeClr val="accent1"/>
        </a:solidFill>
      </dgm:spPr>
      <dgm:t>
        <a:bodyPr/>
        <a:lstStyle/>
        <a:p>
          <a:r>
            <a:rPr lang="en-US" sz="1100" dirty="0"/>
            <a:t>Natural Language Processing (NLP)</a:t>
          </a:r>
        </a:p>
      </dgm:t>
    </dgm:pt>
    <dgm:pt modelId="{F0E98022-159E-4BB9-9A69-9D6D3EF2A9AB}" type="parTrans" cxnId="{FD6C9B4C-D954-4D4E-8037-0F1FDEB63A57}">
      <dgm:prSet/>
      <dgm:spPr/>
      <dgm:t>
        <a:bodyPr/>
        <a:lstStyle/>
        <a:p>
          <a:endParaRPr lang="en-US" sz="1100"/>
        </a:p>
      </dgm:t>
    </dgm:pt>
    <dgm:pt modelId="{81ED23E0-B3A6-4703-A075-A24A03474006}" type="sibTrans" cxnId="{FD6C9B4C-D954-4D4E-8037-0F1FDEB63A57}">
      <dgm:prSet/>
      <dgm:spPr/>
      <dgm:t>
        <a:bodyPr/>
        <a:lstStyle/>
        <a:p>
          <a:endParaRPr lang="en-US" sz="1100"/>
        </a:p>
      </dgm:t>
    </dgm:pt>
    <dgm:pt modelId="{A0906160-9B3B-47D3-9726-11332F12342A}">
      <dgm:prSet phldrT="[Text]" custT="1"/>
      <dgm:spPr/>
      <dgm:t>
        <a:bodyPr/>
        <a:lstStyle/>
        <a:p>
          <a:r>
            <a:rPr lang="en-US" sz="1100" dirty="0"/>
            <a:t>Machine Learning (ML)</a:t>
          </a:r>
        </a:p>
      </dgm:t>
    </dgm:pt>
    <dgm:pt modelId="{B479B20E-FF4F-48C8-A9A1-94F307CDE309}" type="parTrans" cxnId="{ED6A3D2E-F137-4707-AD42-2F933D9458AE}">
      <dgm:prSet/>
      <dgm:spPr/>
      <dgm:t>
        <a:bodyPr/>
        <a:lstStyle/>
        <a:p>
          <a:endParaRPr lang="en-US" sz="1100"/>
        </a:p>
      </dgm:t>
    </dgm:pt>
    <dgm:pt modelId="{1BA3FFC1-E8F0-4F3D-91D6-8FA7FB574A0C}" type="sibTrans" cxnId="{ED6A3D2E-F137-4707-AD42-2F933D9458AE}">
      <dgm:prSet/>
      <dgm:spPr/>
      <dgm:t>
        <a:bodyPr/>
        <a:lstStyle/>
        <a:p>
          <a:endParaRPr lang="en-US" sz="1100"/>
        </a:p>
      </dgm:t>
    </dgm:pt>
    <dgm:pt modelId="{DD8E4924-F2CF-4BF1-9E19-26C43157C813}">
      <dgm:prSet phldrT="[Text]" custT="1"/>
      <dgm:spPr/>
      <dgm:t>
        <a:bodyPr/>
        <a:lstStyle/>
        <a:p>
          <a:r>
            <a:rPr lang="en-US" sz="1100" dirty="0"/>
            <a:t>Deep Learning</a:t>
          </a:r>
        </a:p>
      </dgm:t>
    </dgm:pt>
    <dgm:pt modelId="{247517D7-810D-45F9-BEF1-8DD7143566BC}" type="parTrans" cxnId="{C79775D0-434D-499B-97D5-D6F3A6DDAE22}">
      <dgm:prSet/>
      <dgm:spPr/>
      <dgm:t>
        <a:bodyPr/>
        <a:lstStyle/>
        <a:p>
          <a:endParaRPr lang="en-US" sz="1100"/>
        </a:p>
      </dgm:t>
    </dgm:pt>
    <dgm:pt modelId="{2C449A97-65BF-4B72-9435-DBD0683B3BA4}" type="sibTrans" cxnId="{C79775D0-434D-499B-97D5-D6F3A6DDAE22}">
      <dgm:prSet/>
      <dgm:spPr/>
      <dgm:t>
        <a:bodyPr/>
        <a:lstStyle/>
        <a:p>
          <a:endParaRPr lang="en-US" sz="1100"/>
        </a:p>
      </dgm:t>
    </dgm:pt>
    <dgm:pt modelId="{98D1D3CC-EC9B-46C4-BCE1-BAA4A50B37D6}" type="pres">
      <dgm:prSet presAssocID="{DFFD1F4A-21E1-4C40-89B8-816D19526A11}" presName="hierChild1" presStyleCnt="0">
        <dgm:presLayoutVars>
          <dgm:orgChart val="1"/>
          <dgm:chPref val="1"/>
          <dgm:dir/>
          <dgm:animOne val="branch"/>
          <dgm:animLvl val="lvl"/>
          <dgm:resizeHandles/>
        </dgm:presLayoutVars>
      </dgm:prSet>
      <dgm:spPr/>
    </dgm:pt>
    <dgm:pt modelId="{9B4C8F33-605A-427A-918C-D492F22AB794}" type="pres">
      <dgm:prSet presAssocID="{B3536B47-D7F1-45EE-9F50-F04BFB71BDB6}" presName="hierRoot1" presStyleCnt="0">
        <dgm:presLayoutVars>
          <dgm:hierBranch val="init"/>
        </dgm:presLayoutVars>
      </dgm:prSet>
      <dgm:spPr/>
    </dgm:pt>
    <dgm:pt modelId="{60005F90-5E29-4B99-BCF2-873D0A944AF7}" type="pres">
      <dgm:prSet presAssocID="{B3536B47-D7F1-45EE-9F50-F04BFB71BDB6}" presName="rootComposite1" presStyleCnt="0"/>
      <dgm:spPr/>
    </dgm:pt>
    <dgm:pt modelId="{DD5728E9-3F71-40B6-B76E-18EDC5F35B25}" type="pres">
      <dgm:prSet presAssocID="{B3536B47-D7F1-45EE-9F50-F04BFB71BDB6}" presName="rootText1" presStyleLbl="node0" presStyleIdx="0" presStyleCnt="1" custScaleX="85180" custScaleY="37111">
        <dgm:presLayoutVars>
          <dgm:chPref val="3"/>
        </dgm:presLayoutVars>
      </dgm:prSet>
      <dgm:spPr/>
    </dgm:pt>
    <dgm:pt modelId="{6BAA17FD-1683-48A5-9206-179537E38E9F}" type="pres">
      <dgm:prSet presAssocID="{B3536B47-D7F1-45EE-9F50-F04BFB71BDB6}" presName="rootConnector1" presStyleLbl="node1" presStyleIdx="0" presStyleCnt="0"/>
      <dgm:spPr/>
    </dgm:pt>
    <dgm:pt modelId="{CF4E7553-C699-45D8-BD98-2327ACE00CA7}" type="pres">
      <dgm:prSet presAssocID="{B3536B47-D7F1-45EE-9F50-F04BFB71BDB6}" presName="hierChild2" presStyleCnt="0"/>
      <dgm:spPr/>
    </dgm:pt>
    <dgm:pt modelId="{BF58156A-F377-4065-B9BB-26476C0D0EAF}" type="pres">
      <dgm:prSet presAssocID="{F0E98022-159E-4BB9-9A69-9D6D3EF2A9AB}" presName="Name37" presStyleLbl="parChTrans1D2" presStyleIdx="0" presStyleCnt="2"/>
      <dgm:spPr/>
    </dgm:pt>
    <dgm:pt modelId="{6303A832-EF0B-4711-B05D-DFF5F0A40537}" type="pres">
      <dgm:prSet presAssocID="{794CD2C9-4949-4367-99A0-B65E424BA5EA}" presName="hierRoot2" presStyleCnt="0">
        <dgm:presLayoutVars>
          <dgm:hierBranch val="init"/>
        </dgm:presLayoutVars>
      </dgm:prSet>
      <dgm:spPr/>
    </dgm:pt>
    <dgm:pt modelId="{98E43881-AE24-4D7D-88B8-51755CC0B161}" type="pres">
      <dgm:prSet presAssocID="{794CD2C9-4949-4367-99A0-B65E424BA5EA}" presName="rootComposite" presStyleCnt="0"/>
      <dgm:spPr/>
    </dgm:pt>
    <dgm:pt modelId="{74DEED8E-49A1-47E8-B409-351740334538}" type="pres">
      <dgm:prSet presAssocID="{794CD2C9-4949-4367-99A0-B65E424BA5EA}" presName="rootText" presStyleLbl="node2" presStyleIdx="0" presStyleCnt="2" custScaleX="84170" custScaleY="42611" custLinFactNeighborX="8963">
        <dgm:presLayoutVars>
          <dgm:chPref val="3"/>
        </dgm:presLayoutVars>
      </dgm:prSet>
      <dgm:spPr/>
    </dgm:pt>
    <dgm:pt modelId="{A7308CFA-5F48-4150-8ACB-24168918E789}" type="pres">
      <dgm:prSet presAssocID="{794CD2C9-4949-4367-99A0-B65E424BA5EA}" presName="rootConnector" presStyleLbl="node2" presStyleIdx="0" presStyleCnt="2"/>
      <dgm:spPr/>
    </dgm:pt>
    <dgm:pt modelId="{95B0496E-0A52-43F8-96F2-B85E452E2D42}" type="pres">
      <dgm:prSet presAssocID="{794CD2C9-4949-4367-99A0-B65E424BA5EA}" presName="hierChild4" presStyleCnt="0"/>
      <dgm:spPr/>
    </dgm:pt>
    <dgm:pt modelId="{AF9123C1-83AE-4262-9EEC-5E898D4B4618}" type="pres">
      <dgm:prSet presAssocID="{794CD2C9-4949-4367-99A0-B65E424BA5EA}" presName="hierChild5" presStyleCnt="0"/>
      <dgm:spPr/>
    </dgm:pt>
    <dgm:pt modelId="{D8A8CFAC-2BAF-40B1-943D-DDB469BB4DD9}" type="pres">
      <dgm:prSet presAssocID="{B479B20E-FF4F-48C8-A9A1-94F307CDE309}" presName="Name37" presStyleLbl="parChTrans1D2" presStyleIdx="1" presStyleCnt="2"/>
      <dgm:spPr/>
    </dgm:pt>
    <dgm:pt modelId="{9C7654AE-9EF6-468D-A9DF-90A26BA18780}" type="pres">
      <dgm:prSet presAssocID="{A0906160-9B3B-47D3-9726-11332F12342A}" presName="hierRoot2" presStyleCnt="0">
        <dgm:presLayoutVars>
          <dgm:hierBranch val="init"/>
        </dgm:presLayoutVars>
      </dgm:prSet>
      <dgm:spPr/>
    </dgm:pt>
    <dgm:pt modelId="{69C197E7-2C1A-41FB-ACD2-D5F50238728A}" type="pres">
      <dgm:prSet presAssocID="{A0906160-9B3B-47D3-9726-11332F12342A}" presName="rootComposite" presStyleCnt="0"/>
      <dgm:spPr/>
    </dgm:pt>
    <dgm:pt modelId="{054DD6E4-7CED-4DFF-A6C7-499889A0A9A4}" type="pres">
      <dgm:prSet presAssocID="{A0906160-9B3B-47D3-9726-11332F12342A}" presName="rootText" presStyleLbl="node2" presStyleIdx="1" presStyleCnt="2" custScaleX="84735" custScaleY="43024" custLinFactNeighborX="-6111">
        <dgm:presLayoutVars>
          <dgm:chPref val="3"/>
        </dgm:presLayoutVars>
      </dgm:prSet>
      <dgm:spPr/>
    </dgm:pt>
    <dgm:pt modelId="{85E4ECBA-66EE-48EC-9911-66C52A754DD7}" type="pres">
      <dgm:prSet presAssocID="{A0906160-9B3B-47D3-9726-11332F12342A}" presName="rootConnector" presStyleLbl="node2" presStyleIdx="1" presStyleCnt="2"/>
      <dgm:spPr/>
    </dgm:pt>
    <dgm:pt modelId="{FF27781F-D758-4009-BA71-5E181E2FC87B}" type="pres">
      <dgm:prSet presAssocID="{A0906160-9B3B-47D3-9726-11332F12342A}" presName="hierChild4" presStyleCnt="0"/>
      <dgm:spPr/>
    </dgm:pt>
    <dgm:pt modelId="{664BEC08-CA5E-495B-8B9F-C45303C1B841}" type="pres">
      <dgm:prSet presAssocID="{247517D7-810D-45F9-BEF1-8DD7143566BC}" presName="Name37" presStyleLbl="parChTrans1D3" presStyleIdx="0" presStyleCnt="1"/>
      <dgm:spPr/>
    </dgm:pt>
    <dgm:pt modelId="{8ACCBF59-B6FB-4BE1-B072-04C674C358AA}" type="pres">
      <dgm:prSet presAssocID="{DD8E4924-F2CF-4BF1-9E19-26C43157C813}" presName="hierRoot2" presStyleCnt="0">
        <dgm:presLayoutVars>
          <dgm:hierBranch val="init"/>
        </dgm:presLayoutVars>
      </dgm:prSet>
      <dgm:spPr/>
    </dgm:pt>
    <dgm:pt modelId="{E368971A-02D2-4EF1-93F2-79FE2D00AD2A}" type="pres">
      <dgm:prSet presAssocID="{DD8E4924-F2CF-4BF1-9E19-26C43157C813}" presName="rootComposite" presStyleCnt="0"/>
      <dgm:spPr/>
    </dgm:pt>
    <dgm:pt modelId="{ABEFD1FB-BD29-4637-BBC4-F38B8ECEAA16}" type="pres">
      <dgm:prSet presAssocID="{DD8E4924-F2CF-4BF1-9E19-26C43157C813}" presName="rootText" presStyleLbl="node3" presStyleIdx="0" presStyleCnt="1" custScaleX="80371" custScaleY="41851" custLinFactNeighborX="-7156" custLinFactNeighborY="-33324">
        <dgm:presLayoutVars>
          <dgm:chPref val="3"/>
        </dgm:presLayoutVars>
      </dgm:prSet>
      <dgm:spPr/>
    </dgm:pt>
    <dgm:pt modelId="{0DE8A48F-0FEC-4765-BF6B-5B150705AAC3}" type="pres">
      <dgm:prSet presAssocID="{DD8E4924-F2CF-4BF1-9E19-26C43157C813}" presName="rootConnector" presStyleLbl="node3" presStyleIdx="0" presStyleCnt="1"/>
      <dgm:spPr/>
    </dgm:pt>
    <dgm:pt modelId="{1E7191FB-11DB-4D59-9B0A-95B393917CA2}" type="pres">
      <dgm:prSet presAssocID="{DD8E4924-F2CF-4BF1-9E19-26C43157C813}" presName="hierChild4" presStyleCnt="0"/>
      <dgm:spPr/>
    </dgm:pt>
    <dgm:pt modelId="{D7CAD63E-8C7C-468B-84C9-32C193DBA813}" type="pres">
      <dgm:prSet presAssocID="{DD8E4924-F2CF-4BF1-9E19-26C43157C813}" presName="hierChild5" presStyleCnt="0"/>
      <dgm:spPr/>
    </dgm:pt>
    <dgm:pt modelId="{F5CD0449-27B0-4359-9079-CD9C1805EA25}" type="pres">
      <dgm:prSet presAssocID="{A0906160-9B3B-47D3-9726-11332F12342A}" presName="hierChild5" presStyleCnt="0"/>
      <dgm:spPr/>
    </dgm:pt>
    <dgm:pt modelId="{B76ED1B4-0B26-4B69-9CDD-7561A23059C4}" type="pres">
      <dgm:prSet presAssocID="{B3536B47-D7F1-45EE-9F50-F04BFB71BDB6}" presName="hierChild3" presStyleCnt="0"/>
      <dgm:spPr/>
    </dgm:pt>
  </dgm:ptLst>
  <dgm:cxnLst>
    <dgm:cxn modelId="{DC191C06-924F-4850-AEAC-CD4FF44BF0E8}" type="presOf" srcId="{A0906160-9B3B-47D3-9726-11332F12342A}" destId="{054DD6E4-7CED-4DFF-A6C7-499889A0A9A4}" srcOrd="0" destOrd="0" presId="urn:microsoft.com/office/officeart/2005/8/layout/orgChart1"/>
    <dgm:cxn modelId="{ED6A3D2E-F137-4707-AD42-2F933D9458AE}" srcId="{B3536B47-D7F1-45EE-9F50-F04BFB71BDB6}" destId="{A0906160-9B3B-47D3-9726-11332F12342A}" srcOrd="1" destOrd="0" parTransId="{B479B20E-FF4F-48C8-A9A1-94F307CDE309}" sibTransId="{1BA3FFC1-E8F0-4F3D-91D6-8FA7FB574A0C}"/>
    <dgm:cxn modelId="{5DAFD22F-99DD-440A-A087-4EE253241C60}" type="presOf" srcId="{B479B20E-FF4F-48C8-A9A1-94F307CDE309}" destId="{D8A8CFAC-2BAF-40B1-943D-DDB469BB4DD9}" srcOrd="0" destOrd="0" presId="urn:microsoft.com/office/officeart/2005/8/layout/orgChart1"/>
    <dgm:cxn modelId="{1C623C31-3986-4557-9DA3-4E5B41F7ACFA}" type="presOf" srcId="{794CD2C9-4949-4367-99A0-B65E424BA5EA}" destId="{74DEED8E-49A1-47E8-B409-351740334538}" srcOrd="0" destOrd="0" presId="urn:microsoft.com/office/officeart/2005/8/layout/orgChart1"/>
    <dgm:cxn modelId="{81B58C61-BFB0-4894-A55D-C49B9F374580}" type="presOf" srcId="{B3536B47-D7F1-45EE-9F50-F04BFB71BDB6}" destId="{6BAA17FD-1683-48A5-9206-179537E38E9F}" srcOrd="1" destOrd="0" presId="urn:microsoft.com/office/officeart/2005/8/layout/orgChart1"/>
    <dgm:cxn modelId="{DE012265-1D25-4DB9-848A-3B9FBC0DF59E}" type="presOf" srcId="{247517D7-810D-45F9-BEF1-8DD7143566BC}" destId="{664BEC08-CA5E-495B-8B9F-C45303C1B841}" srcOrd="0" destOrd="0" presId="urn:microsoft.com/office/officeart/2005/8/layout/orgChart1"/>
    <dgm:cxn modelId="{FD6C9B4C-D954-4D4E-8037-0F1FDEB63A57}" srcId="{B3536B47-D7F1-45EE-9F50-F04BFB71BDB6}" destId="{794CD2C9-4949-4367-99A0-B65E424BA5EA}" srcOrd="0" destOrd="0" parTransId="{F0E98022-159E-4BB9-9A69-9D6D3EF2A9AB}" sibTransId="{81ED23E0-B3A6-4703-A075-A24A03474006}"/>
    <dgm:cxn modelId="{FD0D1A79-2A4E-4078-9B32-E69C0A5F2F2A}" type="presOf" srcId="{DD8E4924-F2CF-4BF1-9E19-26C43157C813}" destId="{ABEFD1FB-BD29-4637-BBC4-F38B8ECEAA16}" srcOrd="0" destOrd="0" presId="urn:microsoft.com/office/officeart/2005/8/layout/orgChart1"/>
    <dgm:cxn modelId="{4C1FBC98-80F8-4B11-B180-339B438DE36E}" type="presOf" srcId="{F0E98022-159E-4BB9-9A69-9D6D3EF2A9AB}" destId="{BF58156A-F377-4065-B9BB-26476C0D0EAF}" srcOrd="0" destOrd="0" presId="urn:microsoft.com/office/officeart/2005/8/layout/orgChart1"/>
    <dgm:cxn modelId="{BAF0F6CA-B41C-4AB0-8391-4C77410AD5A4}" srcId="{DFFD1F4A-21E1-4C40-89B8-816D19526A11}" destId="{B3536B47-D7F1-45EE-9F50-F04BFB71BDB6}" srcOrd="0" destOrd="0" parTransId="{0EACE155-3567-4C10-A4A7-7E4852948C72}" sibTransId="{78E89C7A-A926-4301-B6A6-8FEFFE97FF41}"/>
    <dgm:cxn modelId="{C79775D0-434D-499B-97D5-D6F3A6DDAE22}" srcId="{A0906160-9B3B-47D3-9726-11332F12342A}" destId="{DD8E4924-F2CF-4BF1-9E19-26C43157C813}" srcOrd="0" destOrd="0" parTransId="{247517D7-810D-45F9-BEF1-8DD7143566BC}" sibTransId="{2C449A97-65BF-4B72-9435-DBD0683B3BA4}"/>
    <dgm:cxn modelId="{2A2495DD-D75D-4DE4-85B9-AE725D748019}" type="presOf" srcId="{DFFD1F4A-21E1-4C40-89B8-816D19526A11}" destId="{98D1D3CC-EC9B-46C4-BCE1-BAA4A50B37D6}" srcOrd="0" destOrd="0" presId="urn:microsoft.com/office/officeart/2005/8/layout/orgChart1"/>
    <dgm:cxn modelId="{662F0DF1-B796-40B7-853A-1E8A7AA57488}" type="presOf" srcId="{A0906160-9B3B-47D3-9726-11332F12342A}" destId="{85E4ECBA-66EE-48EC-9911-66C52A754DD7}" srcOrd="1" destOrd="0" presId="urn:microsoft.com/office/officeart/2005/8/layout/orgChart1"/>
    <dgm:cxn modelId="{968482F8-A3ED-4EA3-884B-AFE7103CCB4A}" type="presOf" srcId="{794CD2C9-4949-4367-99A0-B65E424BA5EA}" destId="{A7308CFA-5F48-4150-8ACB-24168918E789}" srcOrd="1" destOrd="0" presId="urn:microsoft.com/office/officeart/2005/8/layout/orgChart1"/>
    <dgm:cxn modelId="{AD1AD9F9-69D6-4243-8FBB-4318025C060B}" type="presOf" srcId="{DD8E4924-F2CF-4BF1-9E19-26C43157C813}" destId="{0DE8A48F-0FEC-4765-BF6B-5B150705AAC3}" srcOrd="1" destOrd="0" presId="urn:microsoft.com/office/officeart/2005/8/layout/orgChart1"/>
    <dgm:cxn modelId="{0BBB8FFB-DDBA-4E5C-AB3B-B56F97EFA2CD}" type="presOf" srcId="{B3536B47-D7F1-45EE-9F50-F04BFB71BDB6}" destId="{DD5728E9-3F71-40B6-B76E-18EDC5F35B25}" srcOrd="0" destOrd="0" presId="urn:microsoft.com/office/officeart/2005/8/layout/orgChart1"/>
    <dgm:cxn modelId="{97CABEAA-B323-4B66-9BC2-B01CB75D84B6}" type="presParOf" srcId="{98D1D3CC-EC9B-46C4-BCE1-BAA4A50B37D6}" destId="{9B4C8F33-605A-427A-918C-D492F22AB794}" srcOrd="0" destOrd="0" presId="urn:microsoft.com/office/officeart/2005/8/layout/orgChart1"/>
    <dgm:cxn modelId="{1F97AB0C-2C24-45CB-AA60-BE2DA1C900EE}" type="presParOf" srcId="{9B4C8F33-605A-427A-918C-D492F22AB794}" destId="{60005F90-5E29-4B99-BCF2-873D0A944AF7}" srcOrd="0" destOrd="0" presId="urn:microsoft.com/office/officeart/2005/8/layout/orgChart1"/>
    <dgm:cxn modelId="{854F78F0-1359-4DBF-AE15-31B73DB6D74E}" type="presParOf" srcId="{60005F90-5E29-4B99-BCF2-873D0A944AF7}" destId="{DD5728E9-3F71-40B6-B76E-18EDC5F35B25}" srcOrd="0" destOrd="0" presId="urn:microsoft.com/office/officeart/2005/8/layout/orgChart1"/>
    <dgm:cxn modelId="{24224FD6-E3F1-4435-82D5-E90B40F8EEB7}" type="presParOf" srcId="{60005F90-5E29-4B99-BCF2-873D0A944AF7}" destId="{6BAA17FD-1683-48A5-9206-179537E38E9F}" srcOrd="1" destOrd="0" presId="urn:microsoft.com/office/officeart/2005/8/layout/orgChart1"/>
    <dgm:cxn modelId="{9E22EC33-B0EA-41BF-AC46-7F41283D08C6}" type="presParOf" srcId="{9B4C8F33-605A-427A-918C-D492F22AB794}" destId="{CF4E7553-C699-45D8-BD98-2327ACE00CA7}" srcOrd="1" destOrd="0" presId="urn:microsoft.com/office/officeart/2005/8/layout/orgChart1"/>
    <dgm:cxn modelId="{3A585E8F-9874-4911-917A-E10371A82AF9}" type="presParOf" srcId="{CF4E7553-C699-45D8-BD98-2327ACE00CA7}" destId="{BF58156A-F377-4065-B9BB-26476C0D0EAF}" srcOrd="0" destOrd="0" presId="urn:microsoft.com/office/officeart/2005/8/layout/orgChart1"/>
    <dgm:cxn modelId="{38EF6A52-06CC-4540-A178-0A71D2FAEBD9}" type="presParOf" srcId="{CF4E7553-C699-45D8-BD98-2327ACE00CA7}" destId="{6303A832-EF0B-4711-B05D-DFF5F0A40537}" srcOrd="1" destOrd="0" presId="urn:microsoft.com/office/officeart/2005/8/layout/orgChart1"/>
    <dgm:cxn modelId="{F883EEDC-59C4-4F55-A71D-E3F6BCFF6676}" type="presParOf" srcId="{6303A832-EF0B-4711-B05D-DFF5F0A40537}" destId="{98E43881-AE24-4D7D-88B8-51755CC0B161}" srcOrd="0" destOrd="0" presId="urn:microsoft.com/office/officeart/2005/8/layout/orgChart1"/>
    <dgm:cxn modelId="{18327925-B031-4CF7-A1A0-A8C1384FDA1A}" type="presParOf" srcId="{98E43881-AE24-4D7D-88B8-51755CC0B161}" destId="{74DEED8E-49A1-47E8-B409-351740334538}" srcOrd="0" destOrd="0" presId="urn:microsoft.com/office/officeart/2005/8/layout/orgChart1"/>
    <dgm:cxn modelId="{5686BD05-D310-4ED3-B1BA-31249C1AFFE6}" type="presParOf" srcId="{98E43881-AE24-4D7D-88B8-51755CC0B161}" destId="{A7308CFA-5F48-4150-8ACB-24168918E789}" srcOrd="1" destOrd="0" presId="urn:microsoft.com/office/officeart/2005/8/layout/orgChart1"/>
    <dgm:cxn modelId="{A4B247C7-B279-4CD3-92BF-0D2F0AB10733}" type="presParOf" srcId="{6303A832-EF0B-4711-B05D-DFF5F0A40537}" destId="{95B0496E-0A52-43F8-96F2-B85E452E2D42}" srcOrd="1" destOrd="0" presId="urn:microsoft.com/office/officeart/2005/8/layout/orgChart1"/>
    <dgm:cxn modelId="{4550F0A7-4864-4EDC-8B0D-3DFDF09547F6}" type="presParOf" srcId="{6303A832-EF0B-4711-B05D-DFF5F0A40537}" destId="{AF9123C1-83AE-4262-9EEC-5E898D4B4618}" srcOrd="2" destOrd="0" presId="urn:microsoft.com/office/officeart/2005/8/layout/orgChart1"/>
    <dgm:cxn modelId="{09B9426D-82AD-4AE7-9C76-1C60BD51CD45}" type="presParOf" srcId="{CF4E7553-C699-45D8-BD98-2327ACE00CA7}" destId="{D8A8CFAC-2BAF-40B1-943D-DDB469BB4DD9}" srcOrd="2" destOrd="0" presId="urn:microsoft.com/office/officeart/2005/8/layout/orgChart1"/>
    <dgm:cxn modelId="{FA862DFE-8687-41A4-8360-3ECDD1E9B852}" type="presParOf" srcId="{CF4E7553-C699-45D8-BD98-2327ACE00CA7}" destId="{9C7654AE-9EF6-468D-A9DF-90A26BA18780}" srcOrd="3" destOrd="0" presId="urn:microsoft.com/office/officeart/2005/8/layout/orgChart1"/>
    <dgm:cxn modelId="{34C26F32-EAC7-4A06-BE6B-8FA91142857F}" type="presParOf" srcId="{9C7654AE-9EF6-468D-A9DF-90A26BA18780}" destId="{69C197E7-2C1A-41FB-ACD2-D5F50238728A}" srcOrd="0" destOrd="0" presId="urn:microsoft.com/office/officeart/2005/8/layout/orgChart1"/>
    <dgm:cxn modelId="{F11EA4FE-4A91-4780-9EE9-473434B268D3}" type="presParOf" srcId="{69C197E7-2C1A-41FB-ACD2-D5F50238728A}" destId="{054DD6E4-7CED-4DFF-A6C7-499889A0A9A4}" srcOrd="0" destOrd="0" presId="urn:microsoft.com/office/officeart/2005/8/layout/orgChart1"/>
    <dgm:cxn modelId="{EFBD53C5-189C-4061-9DDA-CD1B344BC9DA}" type="presParOf" srcId="{69C197E7-2C1A-41FB-ACD2-D5F50238728A}" destId="{85E4ECBA-66EE-48EC-9911-66C52A754DD7}" srcOrd="1" destOrd="0" presId="urn:microsoft.com/office/officeart/2005/8/layout/orgChart1"/>
    <dgm:cxn modelId="{12EF0482-450D-41F4-B228-D56C34F08029}" type="presParOf" srcId="{9C7654AE-9EF6-468D-A9DF-90A26BA18780}" destId="{FF27781F-D758-4009-BA71-5E181E2FC87B}" srcOrd="1" destOrd="0" presId="urn:microsoft.com/office/officeart/2005/8/layout/orgChart1"/>
    <dgm:cxn modelId="{51233A8B-37E5-4FEE-9CEA-8278E03F5864}" type="presParOf" srcId="{FF27781F-D758-4009-BA71-5E181E2FC87B}" destId="{664BEC08-CA5E-495B-8B9F-C45303C1B841}" srcOrd="0" destOrd="0" presId="urn:microsoft.com/office/officeart/2005/8/layout/orgChart1"/>
    <dgm:cxn modelId="{C7EE3E39-BB13-490C-A68C-BC2B1CB58407}" type="presParOf" srcId="{FF27781F-D758-4009-BA71-5E181E2FC87B}" destId="{8ACCBF59-B6FB-4BE1-B072-04C674C358AA}" srcOrd="1" destOrd="0" presId="urn:microsoft.com/office/officeart/2005/8/layout/orgChart1"/>
    <dgm:cxn modelId="{CE002214-EB42-42E0-8E28-B3A4099CA954}" type="presParOf" srcId="{8ACCBF59-B6FB-4BE1-B072-04C674C358AA}" destId="{E368971A-02D2-4EF1-93F2-79FE2D00AD2A}" srcOrd="0" destOrd="0" presId="urn:microsoft.com/office/officeart/2005/8/layout/orgChart1"/>
    <dgm:cxn modelId="{25FEFCA0-52DA-4815-ABAE-3029870AF74C}" type="presParOf" srcId="{E368971A-02D2-4EF1-93F2-79FE2D00AD2A}" destId="{ABEFD1FB-BD29-4637-BBC4-F38B8ECEAA16}" srcOrd="0" destOrd="0" presId="urn:microsoft.com/office/officeart/2005/8/layout/orgChart1"/>
    <dgm:cxn modelId="{472FFDFD-5A97-4BB2-980D-9DF70DC1BCDB}" type="presParOf" srcId="{E368971A-02D2-4EF1-93F2-79FE2D00AD2A}" destId="{0DE8A48F-0FEC-4765-BF6B-5B150705AAC3}" srcOrd="1" destOrd="0" presId="urn:microsoft.com/office/officeart/2005/8/layout/orgChart1"/>
    <dgm:cxn modelId="{24EFA292-50CC-4FE3-98BA-FF3A14DF35BA}" type="presParOf" srcId="{8ACCBF59-B6FB-4BE1-B072-04C674C358AA}" destId="{1E7191FB-11DB-4D59-9B0A-95B393917CA2}" srcOrd="1" destOrd="0" presId="urn:microsoft.com/office/officeart/2005/8/layout/orgChart1"/>
    <dgm:cxn modelId="{02D4B8F8-8A6B-48F0-85C5-50B54549DE56}" type="presParOf" srcId="{8ACCBF59-B6FB-4BE1-B072-04C674C358AA}" destId="{D7CAD63E-8C7C-468B-84C9-32C193DBA813}" srcOrd="2" destOrd="0" presId="urn:microsoft.com/office/officeart/2005/8/layout/orgChart1"/>
    <dgm:cxn modelId="{153C9688-B51F-4054-9F39-5A7E2F695F26}" type="presParOf" srcId="{9C7654AE-9EF6-468D-A9DF-90A26BA18780}" destId="{F5CD0449-27B0-4359-9079-CD9C1805EA25}" srcOrd="2" destOrd="0" presId="urn:microsoft.com/office/officeart/2005/8/layout/orgChart1"/>
    <dgm:cxn modelId="{F5D80399-58B9-45F1-B3AB-F8291D75619C}" type="presParOf" srcId="{9B4C8F33-605A-427A-918C-D492F22AB794}" destId="{B76ED1B4-0B26-4B69-9CDD-7561A23059C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BEC08-CA5E-495B-8B9F-C45303C1B841}">
      <dsp:nvSpPr>
        <dsp:cNvPr id="0" name=""/>
        <dsp:cNvSpPr/>
      </dsp:nvSpPr>
      <dsp:spPr>
        <a:xfrm>
          <a:off x="1847478" y="1508495"/>
          <a:ext cx="200282" cy="254116"/>
        </a:xfrm>
        <a:custGeom>
          <a:avLst/>
          <a:gdLst/>
          <a:ahLst/>
          <a:cxnLst/>
          <a:rect l="0" t="0" r="0" b="0"/>
          <a:pathLst>
            <a:path>
              <a:moveTo>
                <a:pt x="0" y="0"/>
              </a:moveTo>
              <a:lnTo>
                <a:pt x="0" y="254116"/>
              </a:lnTo>
              <a:lnTo>
                <a:pt x="200282" y="2541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8CFAC-2BAF-40B1-943D-DDB469BB4DD9}">
      <dsp:nvSpPr>
        <dsp:cNvPr id="0" name=""/>
        <dsp:cNvSpPr/>
      </dsp:nvSpPr>
      <dsp:spPr>
        <a:xfrm>
          <a:off x="1631490" y="778600"/>
          <a:ext cx="797919" cy="360552"/>
        </a:xfrm>
        <a:custGeom>
          <a:avLst/>
          <a:gdLst/>
          <a:ahLst/>
          <a:cxnLst/>
          <a:rect l="0" t="0" r="0" b="0"/>
          <a:pathLst>
            <a:path>
              <a:moveTo>
                <a:pt x="0" y="0"/>
              </a:moveTo>
              <a:lnTo>
                <a:pt x="0" y="180276"/>
              </a:lnTo>
              <a:lnTo>
                <a:pt x="797919" y="180276"/>
              </a:lnTo>
              <a:lnTo>
                <a:pt x="797919" y="3605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58156A-F377-4065-B9BB-26476C0D0EAF}">
      <dsp:nvSpPr>
        <dsp:cNvPr id="0" name=""/>
        <dsp:cNvSpPr/>
      </dsp:nvSpPr>
      <dsp:spPr>
        <a:xfrm>
          <a:off x="877687" y="778600"/>
          <a:ext cx="753803" cy="360552"/>
        </a:xfrm>
        <a:custGeom>
          <a:avLst/>
          <a:gdLst/>
          <a:ahLst/>
          <a:cxnLst/>
          <a:rect l="0" t="0" r="0" b="0"/>
          <a:pathLst>
            <a:path>
              <a:moveTo>
                <a:pt x="753803" y="0"/>
              </a:moveTo>
              <a:lnTo>
                <a:pt x="753803" y="180276"/>
              </a:lnTo>
              <a:lnTo>
                <a:pt x="0" y="180276"/>
              </a:lnTo>
              <a:lnTo>
                <a:pt x="0" y="3605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728E9-3F71-40B6-B76E-18EDC5F35B25}">
      <dsp:nvSpPr>
        <dsp:cNvPr id="0" name=""/>
        <dsp:cNvSpPr/>
      </dsp:nvSpPr>
      <dsp:spPr>
        <a:xfrm>
          <a:off x="900255" y="460017"/>
          <a:ext cx="1462469" cy="3185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Artificial Intelligence (AI)</a:t>
          </a:r>
        </a:p>
      </dsp:txBody>
      <dsp:txXfrm>
        <a:off x="900255" y="460017"/>
        <a:ext cx="1462469" cy="318582"/>
      </dsp:txXfrm>
    </dsp:sp>
    <dsp:sp modelId="{74DEED8E-49A1-47E8-B409-351740334538}">
      <dsp:nvSpPr>
        <dsp:cNvPr id="0" name=""/>
        <dsp:cNvSpPr/>
      </dsp:nvSpPr>
      <dsp:spPr>
        <a:xfrm>
          <a:off x="155122" y="1139152"/>
          <a:ext cx="1445128" cy="365797"/>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Natural Language Processing (NLP)</a:t>
          </a:r>
        </a:p>
      </dsp:txBody>
      <dsp:txXfrm>
        <a:off x="155122" y="1139152"/>
        <a:ext cx="1445128" cy="365797"/>
      </dsp:txXfrm>
    </dsp:sp>
    <dsp:sp modelId="{054DD6E4-7CED-4DFF-A6C7-499889A0A9A4}">
      <dsp:nvSpPr>
        <dsp:cNvPr id="0" name=""/>
        <dsp:cNvSpPr/>
      </dsp:nvSpPr>
      <dsp:spPr>
        <a:xfrm>
          <a:off x="1701995" y="1139152"/>
          <a:ext cx="1454828" cy="3693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 (ML)</a:t>
          </a:r>
        </a:p>
      </dsp:txBody>
      <dsp:txXfrm>
        <a:off x="1701995" y="1139152"/>
        <a:ext cx="1454828" cy="369343"/>
      </dsp:txXfrm>
    </dsp:sp>
    <dsp:sp modelId="{ABEFD1FB-BD29-4637-BBC4-F38B8ECEAA16}">
      <dsp:nvSpPr>
        <dsp:cNvPr id="0" name=""/>
        <dsp:cNvSpPr/>
      </dsp:nvSpPr>
      <dsp:spPr>
        <a:xfrm>
          <a:off x="2047761" y="1582975"/>
          <a:ext cx="1379902" cy="3592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Deep Learning</a:t>
          </a:r>
        </a:p>
      </dsp:txBody>
      <dsp:txXfrm>
        <a:off x="2047761" y="1582975"/>
        <a:ext cx="1379902" cy="35927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013D44-827A-0944-A481-5A7337F5E0D2}" type="datetimeFigureOut">
              <a:rPr lang="en-US" smtClean="0"/>
              <a:t>09/25/2017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2324C8-6853-594D-B419-5EA696C069CF}" type="slidenum">
              <a:rPr lang="en-US" smtClean="0"/>
              <a:t>‹#›</a:t>
            </a:fld>
            <a:endParaRPr lang="en-US"/>
          </a:p>
        </p:txBody>
      </p:sp>
    </p:spTree>
    <p:extLst>
      <p:ext uri="{BB962C8B-B14F-4D97-AF65-F5344CB8AC3E}">
        <p14:creationId xmlns:p14="http://schemas.microsoft.com/office/powerpoint/2010/main" val="3871096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xfrm>
            <a:off x="1143000" y="685800"/>
            <a:ext cx="4572000" cy="3429000"/>
          </a:xfrm>
          <a:prstGeom prst="rect">
            <a:avLst/>
          </a:prstGeom>
        </p:spPr>
        <p:txBody>
          <a:bodyPr/>
          <a:lstStyle/>
          <a:p>
            <a:endParaRPr/>
          </a:p>
        </p:txBody>
      </p:sp>
      <p:sp>
        <p:nvSpPr>
          <p:cNvPr id="336" name="Shape 33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38428815"/>
      </p:ext>
    </p:extLst>
  </p:cSld>
  <p:clrMap bg1="lt1" tx1="dk1" bg2="lt2" tx2="dk2" accent1="accent1" accent2="accent2" accent3="accent3" accent4="accent4" accent5="accent5" accent6="accent6" hlink="hlink" folHlink="folHlink"/>
  <p:hf hdr="0" ftr="0" dt="0"/>
  <p:notesStyle>
    <a:lvl1pPr defTabSz="192024" latinLnBrk="0">
      <a:lnSpc>
        <a:spcPct val="117999"/>
      </a:lnSpc>
      <a:defRPr sz="900">
        <a:latin typeface="Helvetica Neue"/>
        <a:ea typeface="Helvetica Neue"/>
        <a:cs typeface="Helvetica Neue"/>
        <a:sym typeface="Helvetica Neue"/>
      </a:defRPr>
    </a:lvl1pPr>
    <a:lvl2pPr indent="96012" defTabSz="192024" latinLnBrk="0">
      <a:lnSpc>
        <a:spcPct val="117999"/>
      </a:lnSpc>
      <a:defRPr sz="900">
        <a:latin typeface="Helvetica Neue"/>
        <a:ea typeface="Helvetica Neue"/>
        <a:cs typeface="Helvetica Neue"/>
        <a:sym typeface="Helvetica Neue"/>
      </a:defRPr>
    </a:lvl2pPr>
    <a:lvl3pPr indent="192024" defTabSz="192024" latinLnBrk="0">
      <a:lnSpc>
        <a:spcPct val="117999"/>
      </a:lnSpc>
      <a:defRPr sz="900">
        <a:latin typeface="Helvetica Neue"/>
        <a:ea typeface="Helvetica Neue"/>
        <a:cs typeface="Helvetica Neue"/>
        <a:sym typeface="Helvetica Neue"/>
      </a:defRPr>
    </a:lvl3pPr>
    <a:lvl4pPr indent="288036" defTabSz="192024" latinLnBrk="0">
      <a:lnSpc>
        <a:spcPct val="117999"/>
      </a:lnSpc>
      <a:defRPr sz="900">
        <a:latin typeface="Helvetica Neue"/>
        <a:ea typeface="Helvetica Neue"/>
        <a:cs typeface="Helvetica Neue"/>
        <a:sym typeface="Helvetica Neue"/>
      </a:defRPr>
    </a:lvl4pPr>
    <a:lvl5pPr indent="384048" defTabSz="192024" latinLnBrk="0">
      <a:lnSpc>
        <a:spcPct val="117999"/>
      </a:lnSpc>
      <a:defRPr sz="900">
        <a:latin typeface="Helvetica Neue"/>
        <a:ea typeface="Helvetica Neue"/>
        <a:cs typeface="Helvetica Neue"/>
        <a:sym typeface="Helvetica Neue"/>
      </a:defRPr>
    </a:lvl5pPr>
    <a:lvl6pPr indent="480060" defTabSz="192024" latinLnBrk="0">
      <a:lnSpc>
        <a:spcPct val="117999"/>
      </a:lnSpc>
      <a:defRPr sz="900">
        <a:latin typeface="Helvetica Neue"/>
        <a:ea typeface="Helvetica Neue"/>
        <a:cs typeface="Helvetica Neue"/>
        <a:sym typeface="Helvetica Neue"/>
      </a:defRPr>
    </a:lvl6pPr>
    <a:lvl7pPr indent="576072" defTabSz="192024" latinLnBrk="0">
      <a:lnSpc>
        <a:spcPct val="117999"/>
      </a:lnSpc>
      <a:defRPr sz="900">
        <a:latin typeface="Helvetica Neue"/>
        <a:ea typeface="Helvetica Neue"/>
        <a:cs typeface="Helvetica Neue"/>
        <a:sym typeface="Helvetica Neue"/>
      </a:defRPr>
    </a:lvl7pPr>
    <a:lvl8pPr indent="672084" defTabSz="192024" latinLnBrk="0">
      <a:lnSpc>
        <a:spcPct val="117999"/>
      </a:lnSpc>
      <a:defRPr sz="900">
        <a:latin typeface="Helvetica Neue"/>
        <a:ea typeface="Helvetica Neue"/>
        <a:cs typeface="Helvetica Neue"/>
        <a:sym typeface="Helvetica Neue"/>
      </a:defRPr>
    </a:lvl8pPr>
    <a:lvl9pPr indent="768096" defTabSz="192024" latinLnBrk="0">
      <a:lnSpc>
        <a:spcPct val="117999"/>
      </a:lnSpc>
      <a:defRPr sz="9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061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D36A58-7FEC-4232-8132-5FB78C9F1C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92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6158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laceholder (1)">
    <p:bg>
      <p:bgPr>
        <a:solidFill>
          <a:srgbClr val="1F2025"/>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dirty="0"/>
          </a:p>
        </p:txBody>
      </p:sp>
      <p:sp>
        <p:nvSpPr>
          <p:cNvPr id="5" name="Shape 56"/>
          <p:cNvSpPr>
            <a:spLocks noGrp="1"/>
          </p:cNvSpPr>
          <p:nvPr>
            <p:ph type="body" sz="quarter" idx="13" hasCustomPrompt="1"/>
          </p:nvPr>
        </p:nvSpPr>
        <p:spPr>
          <a:xfrm>
            <a:off x="1868125" y="4359129"/>
            <a:ext cx="3044877" cy="579515"/>
          </a:xfrm>
          <a:prstGeom prst="rect">
            <a:avLst/>
          </a:prstGeom>
        </p:spPr>
        <p:txBody>
          <a:bodyPr lIns="0" tIns="0" rIns="0" bIns="0" anchor="t">
            <a:noAutofit/>
          </a:bodyPr>
          <a:lstStyle>
            <a:lvl1pPr marL="0" marR="0" indent="0" algn="l" defTabSz="346710" eaLnBrk="1" fontAlgn="auto" latinLnBrk="0" hangingPunct="1">
              <a:lnSpc>
                <a:spcPct val="100000"/>
              </a:lnSpc>
              <a:spcBef>
                <a:spcPts val="0"/>
              </a:spcBef>
              <a:spcAft>
                <a:spcPts val="0"/>
              </a:spcAft>
              <a:buClrTx/>
              <a:buSzTx/>
              <a:buFontTx/>
              <a:buNone/>
              <a:tabLst/>
              <a:defRPr sz="2000" b="1" baseline="0">
                <a:solidFill>
                  <a:schemeClr val="bg1"/>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pPr>
              <a:lnSpc>
                <a:spcPct val="120000"/>
              </a:lnSpc>
            </a:pPr>
            <a:r>
              <a:rPr lang="en-US" sz="1500" dirty="0"/>
              <a:t>Project Owners</a:t>
            </a:r>
            <a:br>
              <a:rPr lang="en-US" sz="1500" dirty="0"/>
            </a:br>
            <a:r>
              <a:rPr lang="en-US" sz="1500" dirty="0">
                <a:latin typeface="Aileron Light"/>
              </a:rPr>
              <a:t>Date of Presentation</a:t>
            </a:r>
          </a:p>
        </p:txBody>
      </p:sp>
      <p:sp>
        <p:nvSpPr>
          <p:cNvPr id="8" name="Shape 88"/>
          <p:cNvSpPr>
            <a:spLocks noGrp="1"/>
          </p:cNvSpPr>
          <p:nvPr>
            <p:ph type="title"/>
          </p:nvPr>
        </p:nvSpPr>
        <p:spPr>
          <a:xfrm>
            <a:off x="1868125" y="2819540"/>
            <a:ext cx="5401153" cy="1426564"/>
          </a:xfrm>
          <a:prstGeom prst="rect">
            <a:avLst/>
          </a:prstGeom>
        </p:spPr>
        <p:txBody>
          <a:bodyPr anchor="t">
            <a:normAutofit/>
          </a:bodyPr>
          <a:lstStyle>
            <a:lvl1pPr algn="ctr">
              <a:defRPr sz="5000">
                <a:solidFill>
                  <a:schemeClr val="bg1"/>
                </a:solidFill>
                <a:latin typeface="Century Gothic"/>
                <a:cs typeface="Century Gothic"/>
              </a:defRPr>
            </a:lvl1pPr>
          </a:lstStyle>
          <a:p>
            <a:r>
              <a:rPr dirty="0"/>
              <a:t>Title Text</a:t>
            </a:r>
          </a:p>
        </p:txBody>
      </p:sp>
      <p:pic>
        <p:nvPicPr>
          <p:cNvPr id="9" name="Picture 8" descr="whitebsc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122" y="6349159"/>
            <a:ext cx="1499603" cy="165439"/>
          </a:xfrm>
          <a:prstGeom prst="rect">
            <a:avLst/>
          </a:prstGeom>
        </p:spPr>
      </p:pic>
      <p:pic>
        <p:nvPicPr>
          <p:cNvPr id="10" name="Picture 9" descr="hitlogo_lon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26099" y="6322355"/>
            <a:ext cx="2553219" cy="200237"/>
          </a:xfrm>
          <a:prstGeom prst="rect">
            <a:avLst/>
          </a:prstGeom>
        </p:spPr>
      </p:pic>
    </p:spTree>
    <p:extLst>
      <p:ext uri="{BB962C8B-B14F-4D97-AF65-F5344CB8AC3E}">
        <p14:creationId xmlns:p14="http://schemas.microsoft.com/office/powerpoint/2010/main" val="11917583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r>
              <a:rPr lang="en-US" dirty="0"/>
              <a:t>First level bullet, century gothic, 18pt, blue bullet</a:t>
            </a:r>
          </a:p>
          <a:p>
            <a:pPr lvl="1"/>
            <a:r>
              <a:rPr lang="en-US" dirty="0"/>
              <a:t>Second level bullet, century gothic, 16pt, green bullet</a:t>
            </a:r>
          </a:p>
          <a:p>
            <a:pPr lvl="2"/>
            <a:r>
              <a:rPr lang="en-US" dirty="0"/>
              <a:t>Third level bullet, century gothic, 14pt, grey bullet</a:t>
            </a:r>
          </a:p>
        </p:txBody>
      </p:sp>
      <p:sp>
        <p:nvSpPr>
          <p:cNvPr id="4"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1-column layout title 28pt Century Gothic bold </a:t>
            </a:r>
          </a:p>
        </p:txBody>
      </p:sp>
      <p:sp>
        <p:nvSpPr>
          <p:cNvPr id="5" name="Slide Number Placeholder 3"/>
          <p:cNvSpPr>
            <a:spLocks noGrp="1"/>
          </p:cNvSpPr>
          <p:nvPr>
            <p:ph type="sldNum" sz="quarter" idx="4"/>
          </p:nvPr>
        </p:nvSpPr>
        <p:spPr>
          <a:xfrm>
            <a:off x="4188939" y="6400800"/>
            <a:ext cx="766122" cy="365125"/>
          </a:xfrm>
          <a:prstGeom prst="rect">
            <a:avLst/>
          </a:prstGeom>
        </p:spPr>
        <p:txBody>
          <a:bodyPr vert="horz" lIns="91440" tIns="45720" rIns="91440" bIns="45720" rtlCol="0" anchor="ctr"/>
          <a:lstStyle>
            <a:lvl1pPr algn="r">
              <a:defRPr sz="1200">
                <a:solidFill>
                  <a:schemeClr val="tx1"/>
                </a:solidFill>
              </a:defRPr>
            </a:lvl1pPr>
          </a:lstStyle>
          <a:p>
            <a:fld id="{62F0BB2B-A04D-4CFE-A72F-29B51F99AAF1}" type="slidenum">
              <a:rPr lang="en-US" smtClean="0"/>
              <a:pPr/>
              <a:t>‹#›</a:t>
            </a:fld>
            <a:endParaRPr lang="en-US" dirty="0"/>
          </a:p>
        </p:txBody>
      </p:sp>
    </p:spTree>
    <p:extLst>
      <p:ext uri="{BB962C8B-B14F-4D97-AF65-F5344CB8AC3E}">
        <p14:creationId xmlns:p14="http://schemas.microsoft.com/office/powerpoint/2010/main" val="31254126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content ">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235586"/>
            <a:ext cx="3994856" cy="3394075"/>
          </a:xfrm>
        </p:spPr>
        <p:txBody>
          <a:bodyPr>
            <a:normAutofit/>
          </a:bodyPr>
          <a:lstStyle>
            <a:lvl1pPr>
              <a:defRPr sz="1600"/>
            </a:lvl1pPr>
            <a:lvl2pPr marL="458788" indent="-169863">
              <a:defRPr sz="1400"/>
            </a:lvl2pPr>
            <a:lvl3pPr marL="684213" indent="-169863">
              <a:defRPr sz="1200"/>
            </a:lvl3pPr>
            <a:lvl4pPr>
              <a:defRPr sz="1100"/>
            </a:lvl4pPr>
            <a:lvl5pPr>
              <a:defRPr sz="1100"/>
            </a:lvl5pPr>
            <a:lvl6pPr>
              <a:defRPr sz="1800"/>
            </a:lvl6pPr>
            <a:lvl7pPr>
              <a:defRPr sz="1800"/>
            </a:lvl7pPr>
            <a:lvl8pPr>
              <a:defRPr sz="1800"/>
            </a:lvl8pPr>
            <a:lvl9pPr>
              <a:defRPr sz="1800"/>
            </a:lvl9pPr>
          </a:lstStyle>
          <a:p>
            <a:r>
              <a:rPr lang="en-US" dirty="0"/>
              <a:t>First level bullet, century gothic, 16pt, blue bullet</a:t>
            </a:r>
          </a:p>
          <a:p>
            <a:pPr lvl="1"/>
            <a:r>
              <a:rPr lang="en-US" dirty="0"/>
              <a:t>Second level bullet, century gothic, 14pt, green bullet</a:t>
            </a:r>
          </a:p>
          <a:p>
            <a:pPr lvl="2"/>
            <a:r>
              <a:rPr lang="en-US" dirty="0"/>
              <a:t>Third level bullet, century gothic, 12pt, grey bullet</a:t>
            </a:r>
          </a:p>
        </p:txBody>
      </p:sp>
      <p:sp>
        <p:nvSpPr>
          <p:cNvPr id="4" name="Content Placeholder 3"/>
          <p:cNvSpPr>
            <a:spLocks noGrp="1"/>
          </p:cNvSpPr>
          <p:nvPr>
            <p:ph sz="half" idx="2" hasCustomPrompt="1"/>
          </p:nvPr>
        </p:nvSpPr>
        <p:spPr>
          <a:xfrm>
            <a:off x="4648200" y="1235586"/>
            <a:ext cx="3989888" cy="3394075"/>
          </a:xfrm>
        </p:spPr>
        <p:txBody>
          <a:bodyPr>
            <a:normAutofit/>
          </a:bodyPr>
          <a:lstStyle>
            <a:lvl1pPr>
              <a:defRPr sz="1600"/>
            </a:lvl1pPr>
            <a:lvl2pPr marL="458788" indent="-169863">
              <a:defRPr sz="1400"/>
            </a:lvl2pPr>
            <a:lvl3pPr marL="684213" indent="-169863">
              <a:defRPr sz="1200"/>
            </a:lvl3pPr>
            <a:lvl4pPr>
              <a:defRPr sz="1100"/>
            </a:lvl4pPr>
            <a:lvl5pPr>
              <a:defRPr sz="1100"/>
            </a:lvl5pPr>
            <a:lvl6pPr>
              <a:defRPr sz="1800"/>
            </a:lvl6pPr>
            <a:lvl7pPr>
              <a:defRPr sz="1800"/>
            </a:lvl7pPr>
            <a:lvl8pPr>
              <a:defRPr sz="1800"/>
            </a:lvl8pPr>
            <a:lvl9pPr>
              <a:defRPr sz="1800"/>
            </a:lvl9pPr>
          </a:lstStyle>
          <a:p>
            <a:r>
              <a:rPr lang="en-US" dirty="0"/>
              <a:t>First level bullet, century gothic, 16pt, blue bullet</a:t>
            </a:r>
          </a:p>
          <a:p>
            <a:pPr lvl="1"/>
            <a:r>
              <a:rPr lang="en-US" dirty="0"/>
              <a:t>Second level bullet, century gothic, 14pt, green bullet</a:t>
            </a:r>
          </a:p>
          <a:p>
            <a:pPr lvl="2"/>
            <a:r>
              <a:rPr lang="en-US" dirty="0"/>
              <a:t>Third level bullet, century gothic, 12pt, grey bullet</a:t>
            </a:r>
          </a:p>
        </p:txBody>
      </p:sp>
      <p:sp>
        <p:nvSpPr>
          <p:cNvPr id="7"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2-column layout title 28pt Century Gothic bold </a:t>
            </a:r>
          </a:p>
        </p:txBody>
      </p:sp>
      <p:sp>
        <p:nvSpPr>
          <p:cNvPr id="8" name="Slide Number Placeholder 3"/>
          <p:cNvSpPr>
            <a:spLocks noGrp="1"/>
          </p:cNvSpPr>
          <p:nvPr>
            <p:ph type="sldNum" sz="quarter" idx="4"/>
          </p:nvPr>
        </p:nvSpPr>
        <p:spPr>
          <a:xfrm>
            <a:off x="4188939" y="6400800"/>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62F0BB2B-A04D-4CFE-A72F-29B51F99AAF1}"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25700675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
    <p:spTree>
      <p:nvGrpSpPr>
        <p:cNvPr id="1" name=""/>
        <p:cNvGrpSpPr/>
        <p:nvPr/>
      </p:nvGrpSpPr>
      <p:grpSpPr>
        <a:xfrm>
          <a:off x="0" y="0"/>
          <a:ext cx="0" cy="0"/>
          <a:chOff x="0" y="0"/>
          <a:chExt cx="0" cy="0"/>
        </a:xfrm>
      </p:grpSpPr>
      <p:sp>
        <p:nvSpPr>
          <p:cNvPr id="5" name="Table Placeholder 4"/>
          <p:cNvSpPr>
            <a:spLocks noGrp="1"/>
          </p:cNvSpPr>
          <p:nvPr>
            <p:ph type="tbl" sz="quarter" idx="11"/>
          </p:nvPr>
        </p:nvSpPr>
        <p:spPr>
          <a:xfrm>
            <a:off x="457200" y="1460500"/>
            <a:ext cx="8229600" cy="3781425"/>
          </a:xfrm>
        </p:spPr>
        <p:txBody>
          <a:bodyPr/>
          <a:lstStyle/>
          <a:p>
            <a:r>
              <a:rPr lang="en-US"/>
              <a:t>Click icon to add table</a:t>
            </a:r>
          </a:p>
        </p:txBody>
      </p:sp>
      <p:sp>
        <p:nvSpPr>
          <p:cNvPr id="8"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Table title 28pt Century Gothic bold</a:t>
            </a:r>
          </a:p>
        </p:txBody>
      </p:sp>
      <p:sp>
        <p:nvSpPr>
          <p:cNvPr id="7" name="Slide Number Placeholder 3"/>
          <p:cNvSpPr>
            <a:spLocks noGrp="1"/>
          </p:cNvSpPr>
          <p:nvPr>
            <p:ph type="sldNum" sz="quarter" idx="4"/>
          </p:nvPr>
        </p:nvSpPr>
        <p:spPr>
          <a:xfrm>
            <a:off x="4188939" y="6400800"/>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62F0BB2B-A04D-4CFE-A72F-29B51F99AAF1}"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70122942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Chart title 28pt Century Gothic bold</a:t>
            </a:r>
          </a:p>
        </p:txBody>
      </p:sp>
      <p:sp>
        <p:nvSpPr>
          <p:cNvPr id="8" name="Slide Number Placeholder 3"/>
          <p:cNvSpPr>
            <a:spLocks noGrp="1"/>
          </p:cNvSpPr>
          <p:nvPr>
            <p:ph type="sldNum" sz="quarter" idx="4"/>
          </p:nvPr>
        </p:nvSpPr>
        <p:spPr>
          <a:xfrm>
            <a:off x="4188939" y="6400800"/>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62F0BB2B-A04D-4CFE-A72F-29B51F99AAF1}"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98404533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 text table">
    <p:spTree>
      <p:nvGrpSpPr>
        <p:cNvPr id="1" name=""/>
        <p:cNvGrpSpPr/>
        <p:nvPr/>
      </p:nvGrpSpPr>
      <p:grpSpPr>
        <a:xfrm>
          <a:off x="0" y="0"/>
          <a:ext cx="0" cy="0"/>
          <a:chOff x="0" y="0"/>
          <a:chExt cx="0" cy="0"/>
        </a:xfrm>
      </p:grpSpPr>
      <p:sp>
        <p:nvSpPr>
          <p:cNvPr id="4" name="Text Placeholder 8"/>
          <p:cNvSpPr>
            <a:spLocks noGrp="1"/>
          </p:cNvSpPr>
          <p:nvPr>
            <p:ph type="body" sz="quarter" idx="11"/>
          </p:nvPr>
        </p:nvSpPr>
        <p:spPr>
          <a:xfrm>
            <a:off x="4916129" y="1835150"/>
            <a:ext cx="3769902" cy="4276725"/>
          </a:xfrm>
          <a:solidFill>
            <a:schemeClr val="bg2">
              <a:lumMod val="20000"/>
              <a:lumOff val="80000"/>
            </a:schemeClr>
          </a:solidFill>
        </p:spPr>
        <p:txBody>
          <a:bodyPr/>
          <a:lstStyle/>
          <a:p>
            <a:pPr lvl="0"/>
            <a:r>
              <a:rPr lang="en-US"/>
              <a:t>Edit Master text styles</a:t>
            </a:r>
          </a:p>
        </p:txBody>
      </p:sp>
      <p:sp>
        <p:nvSpPr>
          <p:cNvPr id="9" name="Rectangle 8"/>
          <p:cNvSpPr/>
          <p:nvPr/>
        </p:nvSpPr>
        <p:spPr>
          <a:xfrm>
            <a:off x="4916129" y="1302151"/>
            <a:ext cx="3770671" cy="385097"/>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1" name="Rectangle 10"/>
          <p:cNvSpPr/>
          <p:nvPr/>
        </p:nvSpPr>
        <p:spPr>
          <a:xfrm>
            <a:off x="457200" y="1301528"/>
            <a:ext cx="3770671" cy="385097"/>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Text Placeholder 8"/>
          <p:cNvSpPr>
            <a:spLocks noGrp="1"/>
          </p:cNvSpPr>
          <p:nvPr>
            <p:ph type="body" sz="quarter" idx="12"/>
          </p:nvPr>
        </p:nvSpPr>
        <p:spPr>
          <a:xfrm>
            <a:off x="457200" y="1835150"/>
            <a:ext cx="3769902" cy="4276725"/>
          </a:xfrm>
          <a:solidFill>
            <a:schemeClr val="bg2">
              <a:lumMod val="20000"/>
              <a:lumOff val="80000"/>
            </a:schemeClr>
          </a:solidFill>
        </p:spPr>
        <p:txBody>
          <a:bodyPr/>
          <a:lstStyle/>
          <a:p>
            <a:pPr lvl="0"/>
            <a:r>
              <a:rPr lang="en-US"/>
              <a:t>Edit Master text styles</a:t>
            </a:r>
          </a:p>
        </p:txBody>
      </p:sp>
      <p:sp>
        <p:nvSpPr>
          <p:cNvPr id="15"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Title 28pt Century Gothic bold</a:t>
            </a:r>
          </a:p>
        </p:txBody>
      </p:sp>
      <p:sp>
        <p:nvSpPr>
          <p:cNvPr id="17" name="Text Placeholder 4"/>
          <p:cNvSpPr>
            <a:spLocks noGrp="1"/>
          </p:cNvSpPr>
          <p:nvPr>
            <p:ph type="body" sz="quarter" idx="17" hasCustomPrompt="1"/>
          </p:nvPr>
        </p:nvSpPr>
        <p:spPr>
          <a:xfrm>
            <a:off x="457200" y="1319214"/>
            <a:ext cx="3770671" cy="366712"/>
          </a:xfrm>
        </p:spPr>
        <p:txBody>
          <a:bodyPr>
            <a:normAutofit/>
          </a:bodyPr>
          <a:lstStyle>
            <a:lvl1pPr marL="0" indent="0" algn="ctr">
              <a:buNone/>
              <a:defRPr sz="1800" b="1">
                <a:solidFill>
                  <a:schemeClr val="bg1"/>
                </a:solidFill>
              </a:defRPr>
            </a:lvl1pPr>
            <a:lvl2pPr marL="457200" indent="0">
              <a:buNone/>
              <a:defRPr sz="1800" b="1">
                <a:solidFill>
                  <a:schemeClr val="bg1"/>
                </a:solidFill>
              </a:defRPr>
            </a:lvl2pPr>
            <a:lvl3pPr marL="914400" indent="0">
              <a:buNone/>
              <a:defRPr sz="1800" b="1">
                <a:solidFill>
                  <a:schemeClr val="bg1"/>
                </a:solidFill>
              </a:defRPr>
            </a:lvl3pPr>
            <a:lvl4pPr marL="1371600" indent="0">
              <a:buNone/>
              <a:defRPr sz="1800" b="1">
                <a:solidFill>
                  <a:schemeClr val="bg1"/>
                </a:solidFill>
              </a:defRPr>
            </a:lvl4pPr>
            <a:lvl5pPr marL="1828800" indent="0">
              <a:buNone/>
              <a:defRPr sz="1800" b="1">
                <a:solidFill>
                  <a:schemeClr val="bg1"/>
                </a:solidFill>
              </a:defRPr>
            </a:lvl5pPr>
          </a:lstStyle>
          <a:p>
            <a:pPr lvl="0"/>
            <a:r>
              <a:rPr lang="en-US" dirty="0"/>
              <a:t>Title 1 18pt bold</a:t>
            </a:r>
          </a:p>
        </p:txBody>
      </p:sp>
      <p:sp>
        <p:nvSpPr>
          <p:cNvPr id="19" name="Text Placeholder 4"/>
          <p:cNvSpPr>
            <a:spLocks noGrp="1"/>
          </p:cNvSpPr>
          <p:nvPr>
            <p:ph type="body" sz="quarter" idx="18" hasCustomPrompt="1"/>
          </p:nvPr>
        </p:nvSpPr>
        <p:spPr>
          <a:xfrm>
            <a:off x="4916129" y="1319214"/>
            <a:ext cx="3770671" cy="366712"/>
          </a:xfrm>
        </p:spPr>
        <p:txBody>
          <a:bodyPr>
            <a:normAutofit/>
          </a:bodyPr>
          <a:lstStyle>
            <a:lvl1pPr marL="0" indent="0" algn="ctr">
              <a:buNone/>
              <a:defRPr sz="1800" b="1">
                <a:solidFill>
                  <a:schemeClr val="bg1"/>
                </a:solidFill>
              </a:defRPr>
            </a:lvl1pPr>
            <a:lvl2pPr marL="457200" indent="0">
              <a:buNone/>
              <a:defRPr sz="1800" b="1">
                <a:solidFill>
                  <a:schemeClr val="bg1"/>
                </a:solidFill>
              </a:defRPr>
            </a:lvl2pPr>
            <a:lvl3pPr marL="914400" indent="0">
              <a:buNone/>
              <a:defRPr sz="1800" b="1">
                <a:solidFill>
                  <a:schemeClr val="bg1"/>
                </a:solidFill>
              </a:defRPr>
            </a:lvl3pPr>
            <a:lvl4pPr marL="1371600" indent="0">
              <a:buNone/>
              <a:defRPr sz="1800" b="1">
                <a:solidFill>
                  <a:schemeClr val="bg1"/>
                </a:solidFill>
              </a:defRPr>
            </a:lvl4pPr>
            <a:lvl5pPr marL="1828800" indent="0">
              <a:buNone/>
              <a:defRPr sz="1800" b="1">
                <a:solidFill>
                  <a:schemeClr val="bg1"/>
                </a:solidFill>
              </a:defRPr>
            </a:lvl5pPr>
          </a:lstStyle>
          <a:p>
            <a:pPr lvl="0"/>
            <a:r>
              <a:rPr lang="en-US" dirty="0"/>
              <a:t>Title 2 18pt bold</a:t>
            </a:r>
          </a:p>
        </p:txBody>
      </p:sp>
      <p:sp>
        <p:nvSpPr>
          <p:cNvPr id="16" name="Slide Number Placeholder 3"/>
          <p:cNvSpPr>
            <a:spLocks noGrp="1"/>
          </p:cNvSpPr>
          <p:nvPr>
            <p:ph type="sldNum" sz="quarter" idx="4"/>
          </p:nvPr>
        </p:nvSpPr>
        <p:spPr>
          <a:xfrm>
            <a:off x="4188939" y="6400800"/>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62F0BB2B-A04D-4CFE-A72F-29B51F99AAF1}"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345480170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ext table ">
    <p:spTree>
      <p:nvGrpSpPr>
        <p:cNvPr id="1" name=""/>
        <p:cNvGrpSpPr/>
        <p:nvPr/>
      </p:nvGrpSpPr>
      <p:grpSpPr>
        <a:xfrm>
          <a:off x="0" y="0"/>
          <a:ext cx="0" cy="0"/>
          <a:chOff x="0" y="0"/>
          <a:chExt cx="0" cy="0"/>
        </a:xfrm>
      </p:grpSpPr>
      <p:sp>
        <p:nvSpPr>
          <p:cNvPr id="3" name="Rectangle 2"/>
          <p:cNvSpPr/>
          <p:nvPr/>
        </p:nvSpPr>
        <p:spPr>
          <a:xfrm>
            <a:off x="457200" y="1302774"/>
            <a:ext cx="2615381" cy="385097"/>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6"/>
          <p:cNvSpPr>
            <a:spLocks noGrp="1"/>
          </p:cNvSpPr>
          <p:nvPr>
            <p:ph type="body" sz="quarter" idx="10"/>
          </p:nvPr>
        </p:nvSpPr>
        <p:spPr>
          <a:xfrm>
            <a:off x="457200" y="1835150"/>
            <a:ext cx="2614613" cy="4276725"/>
          </a:xfrm>
          <a:solidFill>
            <a:schemeClr val="bg2">
              <a:lumMod val="20000"/>
              <a:lumOff val="80000"/>
            </a:schemeClr>
          </a:solidFill>
          <a:ln>
            <a:noFill/>
          </a:ln>
        </p:spPr>
        <p:txBody>
          <a:bodyPr/>
          <a:lstStyle>
            <a:lvl1pPr>
              <a:defRPr>
                <a:ln>
                  <a:noFill/>
                </a:ln>
              </a:defRPr>
            </a:lvl1pPr>
          </a:lstStyle>
          <a:p>
            <a:pPr lvl="0"/>
            <a:r>
              <a:rPr lang="en-US"/>
              <a:t>Edit Master text styles</a:t>
            </a:r>
          </a:p>
        </p:txBody>
      </p:sp>
      <p:sp>
        <p:nvSpPr>
          <p:cNvPr id="9" name="Text Placeholder 8"/>
          <p:cNvSpPr>
            <a:spLocks noGrp="1"/>
          </p:cNvSpPr>
          <p:nvPr>
            <p:ph type="body" sz="quarter" idx="11"/>
          </p:nvPr>
        </p:nvSpPr>
        <p:spPr>
          <a:xfrm>
            <a:off x="3284538" y="1835150"/>
            <a:ext cx="2614612" cy="4276725"/>
          </a:xfrm>
          <a:solidFill>
            <a:schemeClr val="bg2">
              <a:lumMod val="20000"/>
              <a:lumOff val="80000"/>
            </a:schemeClr>
          </a:solidFill>
        </p:spPr>
        <p:txBody>
          <a:bodyPr/>
          <a:lstStyle/>
          <a:p>
            <a:pPr lvl="0"/>
            <a:r>
              <a:rPr lang="en-US"/>
              <a:t>Edit Master text styles</a:t>
            </a:r>
          </a:p>
        </p:txBody>
      </p:sp>
      <p:sp>
        <p:nvSpPr>
          <p:cNvPr id="11" name="Text Placeholder 10"/>
          <p:cNvSpPr>
            <a:spLocks noGrp="1"/>
          </p:cNvSpPr>
          <p:nvPr>
            <p:ph type="body" sz="quarter" idx="12"/>
          </p:nvPr>
        </p:nvSpPr>
        <p:spPr>
          <a:xfrm>
            <a:off x="6072188" y="1835150"/>
            <a:ext cx="2614612" cy="4276725"/>
          </a:xfrm>
          <a:solidFill>
            <a:schemeClr val="bg2">
              <a:lumMod val="20000"/>
              <a:lumOff val="80000"/>
            </a:schemeClr>
          </a:solidFill>
        </p:spPr>
        <p:txBody>
          <a:bodyPr/>
          <a:lstStyle/>
          <a:p>
            <a:pPr lvl="0"/>
            <a:r>
              <a:rPr lang="en-US"/>
              <a:t>Edit Master text styles</a:t>
            </a:r>
          </a:p>
        </p:txBody>
      </p:sp>
      <p:sp>
        <p:nvSpPr>
          <p:cNvPr id="16" name="Rectangle 15"/>
          <p:cNvSpPr/>
          <p:nvPr/>
        </p:nvSpPr>
        <p:spPr>
          <a:xfrm>
            <a:off x="3284538" y="1302151"/>
            <a:ext cx="2615381" cy="385097"/>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8" name="Rectangle 17"/>
          <p:cNvSpPr/>
          <p:nvPr/>
        </p:nvSpPr>
        <p:spPr>
          <a:xfrm>
            <a:off x="6072188" y="1301528"/>
            <a:ext cx="2615381" cy="385097"/>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3"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Title 28pt Century Gothic bold</a:t>
            </a:r>
          </a:p>
        </p:txBody>
      </p:sp>
      <p:sp>
        <p:nvSpPr>
          <p:cNvPr id="22" name="Rectangle 21"/>
          <p:cNvSpPr/>
          <p:nvPr/>
        </p:nvSpPr>
        <p:spPr>
          <a:xfrm>
            <a:off x="3284948" y="1302774"/>
            <a:ext cx="2615381" cy="385097"/>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5" name="Text Placeholder 4"/>
          <p:cNvSpPr>
            <a:spLocks noGrp="1"/>
          </p:cNvSpPr>
          <p:nvPr>
            <p:ph type="body" sz="quarter" idx="17" hasCustomPrompt="1"/>
          </p:nvPr>
        </p:nvSpPr>
        <p:spPr>
          <a:xfrm>
            <a:off x="457200" y="1319214"/>
            <a:ext cx="2615381" cy="366712"/>
          </a:xfrm>
        </p:spPr>
        <p:txBody>
          <a:bodyPr>
            <a:normAutofit/>
          </a:bodyPr>
          <a:lstStyle>
            <a:lvl1pPr marL="0" indent="0" algn="ctr">
              <a:buNone/>
              <a:defRPr sz="1800" b="1">
                <a:solidFill>
                  <a:schemeClr val="bg1"/>
                </a:solidFill>
              </a:defRPr>
            </a:lvl1pPr>
            <a:lvl2pPr marL="457200" indent="0">
              <a:buNone/>
              <a:defRPr sz="1800" b="1">
                <a:solidFill>
                  <a:schemeClr val="bg1"/>
                </a:solidFill>
              </a:defRPr>
            </a:lvl2pPr>
            <a:lvl3pPr marL="914400" indent="0">
              <a:buNone/>
              <a:defRPr sz="1800" b="1">
                <a:solidFill>
                  <a:schemeClr val="bg1"/>
                </a:solidFill>
              </a:defRPr>
            </a:lvl3pPr>
            <a:lvl4pPr marL="1371600" indent="0">
              <a:buNone/>
              <a:defRPr sz="1800" b="1">
                <a:solidFill>
                  <a:schemeClr val="bg1"/>
                </a:solidFill>
              </a:defRPr>
            </a:lvl4pPr>
            <a:lvl5pPr marL="1828800" indent="0">
              <a:buNone/>
              <a:defRPr sz="1800" b="1">
                <a:solidFill>
                  <a:schemeClr val="bg1"/>
                </a:solidFill>
              </a:defRPr>
            </a:lvl5pPr>
          </a:lstStyle>
          <a:p>
            <a:pPr lvl="0"/>
            <a:r>
              <a:rPr lang="en-US" dirty="0"/>
              <a:t>Title 1 18pt bold</a:t>
            </a:r>
          </a:p>
        </p:txBody>
      </p:sp>
      <p:sp>
        <p:nvSpPr>
          <p:cNvPr id="25" name="Text Placeholder 4"/>
          <p:cNvSpPr>
            <a:spLocks noGrp="1"/>
          </p:cNvSpPr>
          <p:nvPr>
            <p:ph type="body" sz="quarter" idx="18" hasCustomPrompt="1"/>
          </p:nvPr>
        </p:nvSpPr>
        <p:spPr>
          <a:xfrm>
            <a:off x="3284948" y="1319214"/>
            <a:ext cx="2615381" cy="366712"/>
          </a:xfrm>
        </p:spPr>
        <p:txBody>
          <a:bodyPr>
            <a:normAutofit/>
          </a:bodyPr>
          <a:lstStyle>
            <a:lvl1pPr marL="0" indent="0" algn="ctr">
              <a:buNone/>
              <a:defRPr sz="1800" b="1">
                <a:solidFill>
                  <a:schemeClr val="bg1"/>
                </a:solidFill>
              </a:defRPr>
            </a:lvl1pPr>
            <a:lvl2pPr marL="457200" indent="0">
              <a:buNone/>
              <a:defRPr sz="1800" b="1">
                <a:solidFill>
                  <a:schemeClr val="bg1"/>
                </a:solidFill>
              </a:defRPr>
            </a:lvl2pPr>
            <a:lvl3pPr marL="914400" indent="0">
              <a:buNone/>
              <a:defRPr sz="1800" b="1">
                <a:solidFill>
                  <a:schemeClr val="bg1"/>
                </a:solidFill>
              </a:defRPr>
            </a:lvl3pPr>
            <a:lvl4pPr marL="1371600" indent="0">
              <a:buNone/>
              <a:defRPr sz="1800" b="1">
                <a:solidFill>
                  <a:schemeClr val="bg1"/>
                </a:solidFill>
              </a:defRPr>
            </a:lvl4pPr>
            <a:lvl5pPr marL="1828800" indent="0">
              <a:buNone/>
              <a:defRPr sz="1800" b="1">
                <a:solidFill>
                  <a:schemeClr val="bg1"/>
                </a:solidFill>
              </a:defRPr>
            </a:lvl5pPr>
          </a:lstStyle>
          <a:p>
            <a:pPr lvl="0"/>
            <a:r>
              <a:rPr lang="en-US" dirty="0"/>
              <a:t>Title 2 18pt bold</a:t>
            </a:r>
          </a:p>
        </p:txBody>
      </p:sp>
      <p:sp>
        <p:nvSpPr>
          <p:cNvPr id="26" name="Text Placeholder 4"/>
          <p:cNvSpPr>
            <a:spLocks noGrp="1"/>
          </p:cNvSpPr>
          <p:nvPr>
            <p:ph type="body" sz="quarter" idx="19" hasCustomPrompt="1"/>
          </p:nvPr>
        </p:nvSpPr>
        <p:spPr>
          <a:xfrm>
            <a:off x="6071419" y="1319214"/>
            <a:ext cx="2615381" cy="366712"/>
          </a:xfrm>
        </p:spPr>
        <p:txBody>
          <a:bodyPr>
            <a:normAutofit/>
          </a:bodyPr>
          <a:lstStyle>
            <a:lvl1pPr marL="0" indent="0" algn="ctr">
              <a:buNone/>
              <a:defRPr sz="1800" b="1">
                <a:solidFill>
                  <a:schemeClr val="bg1"/>
                </a:solidFill>
              </a:defRPr>
            </a:lvl1pPr>
            <a:lvl2pPr marL="457200" indent="0">
              <a:buNone/>
              <a:defRPr sz="1800" b="1">
                <a:solidFill>
                  <a:schemeClr val="bg1"/>
                </a:solidFill>
              </a:defRPr>
            </a:lvl2pPr>
            <a:lvl3pPr marL="914400" indent="0">
              <a:buNone/>
              <a:defRPr sz="1800" b="1">
                <a:solidFill>
                  <a:schemeClr val="bg1"/>
                </a:solidFill>
              </a:defRPr>
            </a:lvl3pPr>
            <a:lvl4pPr marL="1371600" indent="0">
              <a:buNone/>
              <a:defRPr sz="1800" b="1">
                <a:solidFill>
                  <a:schemeClr val="bg1"/>
                </a:solidFill>
              </a:defRPr>
            </a:lvl4pPr>
            <a:lvl5pPr marL="1828800" indent="0">
              <a:buNone/>
              <a:defRPr sz="1800" b="1">
                <a:solidFill>
                  <a:schemeClr val="bg1"/>
                </a:solidFill>
              </a:defRPr>
            </a:lvl5pPr>
          </a:lstStyle>
          <a:p>
            <a:pPr lvl="0"/>
            <a:r>
              <a:rPr lang="en-US" dirty="0"/>
              <a:t>Title 3 18pt bold</a:t>
            </a:r>
          </a:p>
        </p:txBody>
      </p:sp>
      <p:sp>
        <p:nvSpPr>
          <p:cNvPr id="21" name="Slide Number Placeholder 3"/>
          <p:cNvSpPr>
            <a:spLocks noGrp="1"/>
          </p:cNvSpPr>
          <p:nvPr>
            <p:ph type="sldNum" sz="quarter" idx="4"/>
          </p:nvPr>
        </p:nvSpPr>
        <p:spPr>
          <a:xfrm>
            <a:off x="4208783" y="6400800"/>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62F0BB2B-A04D-4CFE-A72F-29B51F99AAF1}" type="slidenum">
              <a:rPr lang="en-US" smtClean="0">
                <a:solidFill>
                  <a:prstClr val="white">
                    <a:lumMod val="50000"/>
                  </a:prstClr>
                </a:solidFill>
              </a:rPr>
              <a:pPr/>
              <a:t>‹#›</a:t>
            </a:fld>
            <a:endParaRPr lang="en-US" dirty="0">
              <a:solidFill>
                <a:prstClr val="white">
                  <a:lumMod val="50000"/>
                </a:prstClr>
              </a:solidFill>
            </a:endParaRPr>
          </a:p>
        </p:txBody>
      </p:sp>
    </p:spTree>
    <p:extLst>
      <p:ext uri="{BB962C8B-B14F-4D97-AF65-F5344CB8AC3E}">
        <p14:creationId xmlns:p14="http://schemas.microsoft.com/office/powerpoint/2010/main" val="197068449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4"/>
          </p:nvPr>
        </p:nvSpPr>
        <p:spPr>
          <a:xfrm>
            <a:off x="4188939" y="6400800"/>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62F0BB2B-A04D-4CFE-A72F-29B51F99AAF1}" type="slidenum">
              <a:rPr lang="en-US" smtClean="0">
                <a:solidFill>
                  <a:prstClr val="white">
                    <a:lumMod val="50000"/>
                  </a:prstClr>
                </a:solidFill>
              </a:rPr>
              <a:pPr/>
              <a:t>‹#›</a:t>
            </a:fld>
            <a:endParaRPr lang="en-US" dirty="0">
              <a:solidFill>
                <a:prstClr val="white">
                  <a:lumMod val="50000"/>
                </a:prstClr>
              </a:solidFill>
            </a:endParaRPr>
          </a:p>
        </p:txBody>
      </p:sp>
      <p:sp>
        <p:nvSpPr>
          <p:cNvPr id="5" name="Title 1"/>
          <p:cNvSpPr>
            <a:spLocks noGrp="1"/>
          </p:cNvSpPr>
          <p:nvPr>
            <p:ph type="title" hasCustomPrompt="1"/>
          </p:nvPr>
        </p:nvSpPr>
        <p:spPr>
          <a:xfrm>
            <a:off x="457200" y="274638"/>
            <a:ext cx="8229600" cy="591950"/>
          </a:xfrm>
        </p:spPr>
        <p:txBody>
          <a:bodyPr anchor="t" anchorCtr="0">
            <a:noAutofit/>
          </a:bodyPr>
          <a:lstStyle>
            <a:lvl1pPr>
              <a:defRPr b="1" baseline="0">
                <a:solidFill>
                  <a:schemeClr val="tx2"/>
                </a:solidFill>
              </a:defRPr>
            </a:lvl1pPr>
          </a:lstStyle>
          <a:p>
            <a:r>
              <a:rPr lang="en-US" dirty="0"/>
              <a:t>Blank slide Title 28pt Century Gothic bold</a:t>
            </a:r>
          </a:p>
        </p:txBody>
      </p:sp>
    </p:spTree>
    <p:extLst>
      <p:ext uri="{BB962C8B-B14F-4D97-AF65-F5344CB8AC3E}">
        <p14:creationId xmlns:p14="http://schemas.microsoft.com/office/powerpoint/2010/main" val="418100018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Questions">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74364" y="4495800"/>
            <a:ext cx="603785" cy="765695"/>
          </a:xfrm>
          <a:prstGeom prst="rect">
            <a:avLst/>
          </a:prstGeom>
        </p:spPr>
      </p:pic>
      <p:cxnSp>
        <p:nvCxnSpPr>
          <p:cNvPr id="8" name="Straight Connector 7"/>
          <p:cNvCxnSpPr/>
          <p:nvPr/>
        </p:nvCxnSpPr>
        <p:spPr>
          <a:xfrm>
            <a:off x="1392479" y="5228719"/>
            <a:ext cx="7194091"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382965" y="4265048"/>
            <a:ext cx="6365787" cy="923330"/>
          </a:xfrm>
          <a:prstGeom prst="rect">
            <a:avLst/>
          </a:prstGeom>
          <a:noFill/>
        </p:spPr>
        <p:txBody>
          <a:bodyPr wrap="square" rtlCol="0">
            <a:spAutoFit/>
          </a:bodyPr>
          <a:lstStyle/>
          <a:p>
            <a:pPr defTabSz="457200"/>
            <a:r>
              <a:rPr lang="en-US" sz="5400" b="1" dirty="0">
                <a:solidFill>
                  <a:srgbClr val="0095DA"/>
                </a:solidFill>
              </a:rPr>
              <a:t>Questions?</a:t>
            </a:r>
          </a:p>
        </p:txBody>
      </p:sp>
      <p:cxnSp>
        <p:nvCxnSpPr>
          <p:cNvPr id="7" name="Straight Connector 6"/>
          <p:cNvCxnSpPr/>
          <p:nvPr/>
        </p:nvCxnSpPr>
        <p:spPr>
          <a:xfrm>
            <a:off x="1392479" y="5228719"/>
            <a:ext cx="719409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382965" y="4265048"/>
            <a:ext cx="6365787" cy="923330"/>
          </a:xfrm>
          <a:prstGeom prst="rect">
            <a:avLst/>
          </a:prstGeom>
          <a:noFill/>
        </p:spPr>
        <p:txBody>
          <a:bodyPr wrap="square" rtlCol="0">
            <a:spAutoFit/>
          </a:bodyPr>
          <a:lstStyle/>
          <a:p>
            <a:pPr defTabSz="457200"/>
            <a:r>
              <a:rPr lang="en-US" sz="5400" b="1" dirty="0">
                <a:solidFill>
                  <a:srgbClr val="0095DA"/>
                </a:solidFill>
              </a:rPr>
              <a:t>Questions?</a:t>
            </a:r>
          </a:p>
        </p:txBody>
      </p:sp>
      <p:cxnSp>
        <p:nvCxnSpPr>
          <p:cNvPr id="11" name="Straight Connector 10"/>
          <p:cNvCxnSpPr/>
          <p:nvPr userDrawn="1"/>
        </p:nvCxnSpPr>
        <p:spPr>
          <a:xfrm>
            <a:off x="1392479" y="5228719"/>
            <a:ext cx="719409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382965" y="4265048"/>
            <a:ext cx="6365787" cy="923330"/>
          </a:xfrm>
          <a:prstGeom prst="rect">
            <a:avLst/>
          </a:prstGeom>
          <a:noFill/>
        </p:spPr>
        <p:txBody>
          <a:bodyPr wrap="square" rtlCol="0">
            <a:spAutoFit/>
          </a:bodyPr>
          <a:lstStyle/>
          <a:p>
            <a:pPr defTabSz="457200"/>
            <a:r>
              <a:rPr lang="en-US" sz="5400" b="1" dirty="0">
                <a:solidFill>
                  <a:srgbClr val="0095DA"/>
                </a:solidFill>
              </a:rPr>
              <a:t>Questions?</a:t>
            </a:r>
          </a:p>
        </p:txBody>
      </p:sp>
      <p:sp>
        <p:nvSpPr>
          <p:cNvPr id="3" name="Slide Number Placeholder 2">
            <a:extLst>
              <a:ext uri="{FF2B5EF4-FFF2-40B4-BE49-F238E27FC236}">
                <a16:creationId xmlns:a16="http://schemas.microsoft.com/office/drawing/2014/main" id="{2E192F93-6199-488A-8791-10CBD55726B1}"/>
              </a:ext>
            </a:extLst>
          </p:cNvPr>
          <p:cNvSpPr>
            <a:spLocks noGrp="1"/>
          </p:cNvSpPr>
          <p:nvPr>
            <p:ph type="sldNum" sz="quarter" idx="10"/>
          </p:nvPr>
        </p:nvSpPr>
        <p:spPr>
          <a:xfrm>
            <a:off x="4223402" y="6400800"/>
            <a:ext cx="766122" cy="365125"/>
          </a:xfrm>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
        <p:nvSpPr>
          <p:cNvPr id="10" name="TextBox 9">
            <a:extLst>
              <a:ext uri="{FF2B5EF4-FFF2-40B4-BE49-F238E27FC236}">
                <a16:creationId xmlns:a16="http://schemas.microsoft.com/office/drawing/2014/main" id="{A058E479-609C-45AE-AD01-2FC888FF3B85}"/>
              </a:ext>
            </a:extLst>
          </p:cNvPr>
          <p:cNvSpPr txBox="1"/>
          <p:nvPr userDrawn="1"/>
        </p:nvSpPr>
        <p:spPr>
          <a:xfrm>
            <a:off x="6717228" y="6457055"/>
            <a:ext cx="2395207" cy="246221"/>
          </a:xfrm>
          <a:prstGeom prst="rect">
            <a:avLst/>
          </a:prstGeom>
          <a:noFill/>
        </p:spPr>
        <p:txBody>
          <a:bodyPr wrap="none" rtlCol="0">
            <a:spAutoFit/>
          </a:bodyPr>
          <a:lstStyle/>
          <a:p>
            <a:r>
              <a:rPr lang="en-US" sz="1000" b="0" dirty="0"/>
              <a:t>HEALTH INNOVATION TECHNOLOGY</a:t>
            </a:r>
          </a:p>
        </p:txBody>
      </p:sp>
    </p:spTree>
    <p:extLst>
      <p:ext uri="{BB962C8B-B14F-4D97-AF65-F5344CB8AC3E}">
        <p14:creationId xmlns:p14="http://schemas.microsoft.com/office/powerpoint/2010/main" val="152175294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slide ">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74364" y="4495800"/>
            <a:ext cx="603785" cy="765695"/>
          </a:xfrm>
          <a:prstGeom prst="rect">
            <a:avLst/>
          </a:prstGeom>
        </p:spPr>
      </p:pic>
      <p:cxnSp>
        <p:nvCxnSpPr>
          <p:cNvPr id="8" name="Straight Connector 7"/>
          <p:cNvCxnSpPr/>
          <p:nvPr/>
        </p:nvCxnSpPr>
        <p:spPr>
          <a:xfrm>
            <a:off x="1392479" y="5228719"/>
            <a:ext cx="7194091"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382965" y="4265048"/>
            <a:ext cx="6365787" cy="923330"/>
          </a:xfrm>
          <a:prstGeom prst="rect">
            <a:avLst/>
          </a:prstGeom>
          <a:noFill/>
        </p:spPr>
        <p:txBody>
          <a:bodyPr wrap="square" rtlCol="0">
            <a:spAutoFit/>
          </a:bodyPr>
          <a:lstStyle/>
          <a:p>
            <a:pPr defTabSz="457200"/>
            <a:r>
              <a:rPr lang="en-US" sz="5400" b="1" dirty="0">
                <a:solidFill>
                  <a:srgbClr val="0095DA"/>
                </a:solidFill>
              </a:rPr>
              <a:t>Thank you</a:t>
            </a:r>
          </a:p>
        </p:txBody>
      </p:sp>
      <p:cxnSp>
        <p:nvCxnSpPr>
          <p:cNvPr id="7" name="Straight Connector 6"/>
          <p:cNvCxnSpPr/>
          <p:nvPr/>
        </p:nvCxnSpPr>
        <p:spPr>
          <a:xfrm>
            <a:off x="1392479" y="5228719"/>
            <a:ext cx="719409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382965" y="4265048"/>
            <a:ext cx="6365787" cy="923330"/>
          </a:xfrm>
          <a:prstGeom prst="rect">
            <a:avLst/>
          </a:prstGeom>
          <a:noFill/>
        </p:spPr>
        <p:txBody>
          <a:bodyPr wrap="square" rtlCol="0">
            <a:spAutoFit/>
          </a:bodyPr>
          <a:lstStyle/>
          <a:p>
            <a:pPr defTabSz="457200"/>
            <a:r>
              <a:rPr lang="en-US" sz="5400" b="1" dirty="0">
                <a:solidFill>
                  <a:srgbClr val="0095DA"/>
                </a:solidFill>
              </a:rPr>
              <a:t>Thank you</a:t>
            </a:r>
          </a:p>
        </p:txBody>
      </p:sp>
      <p:cxnSp>
        <p:nvCxnSpPr>
          <p:cNvPr id="11" name="Straight Connector 10"/>
          <p:cNvCxnSpPr/>
          <p:nvPr userDrawn="1"/>
        </p:nvCxnSpPr>
        <p:spPr>
          <a:xfrm>
            <a:off x="1392479" y="5228719"/>
            <a:ext cx="719409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382965" y="4265048"/>
            <a:ext cx="6365787" cy="923330"/>
          </a:xfrm>
          <a:prstGeom prst="rect">
            <a:avLst/>
          </a:prstGeom>
          <a:noFill/>
        </p:spPr>
        <p:txBody>
          <a:bodyPr wrap="square" rtlCol="0">
            <a:spAutoFit/>
          </a:bodyPr>
          <a:lstStyle/>
          <a:p>
            <a:pPr defTabSz="457200"/>
            <a:r>
              <a:rPr lang="en-US" sz="5400" b="1" dirty="0">
                <a:solidFill>
                  <a:srgbClr val="0095DA"/>
                </a:solidFill>
              </a:rPr>
              <a:t>Thank you</a:t>
            </a:r>
          </a:p>
        </p:txBody>
      </p:sp>
      <p:sp>
        <p:nvSpPr>
          <p:cNvPr id="3" name="Slide Number Placeholder 2">
            <a:extLst>
              <a:ext uri="{FF2B5EF4-FFF2-40B4-BE49-F238E27FC236}">
                <a16:creationId xmlns:a16="http://schemas.microsoft.com/office/drawing/2014/main" id="{3B9CD1AA-2F31-4F13-BC6C-E7FFB9F78783}"/>
              </a:ext>
            </a:extLst>
          </p:cNvPr>
          <p:cNvSpPr>
            <a:spLocks noGrp="1"/>
          </p:cNvSpPr>
          <p:nvPr>
            <p:ph type="sldNum" sz="quarter" idx="10"/>
          </p:nvPr>
        </p:nvSpPr>
        <p:spPr>
          <a:xfrm>
            <a:off x="4182797" y="6400800"/>
            <a:ext cx="766122" cy="365125"/>
          </a:xfrm>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
        <p:nvSpPr>
          <p:cNvPr id="10" name="TextBox 9">
            <a:extLst>
              <a:ext uri="{FF2B5EF4-FFF2-40B4-BE49-F238E27FC236}">
                <a16:creationId xmlns:a16="http://schemas.microsoft.com/office/drawing/2014/main" id="{06827D1B-6D3B-404F-95E4-FA0AF5DB3290}"/>
              </a:ext>
            </a:extLst>
          </p:cNvPr>
          <p:cNvSpPr txBox="1"/>
          <p:nvPr userDrawn="1"/>
        </p:nvSpPr>
        <p:spPr>
          <a:xfrm>
            <a:off x="6717228" y="6457055"/>
            <a:ext cx="2395207" cy="246221"/>
          </a:xfrm>
          <a:prstGeom prst="rect">
            <a:avLst/>
          </a:prstGeom>
          <a:noFill/>
        </p:spPr>
        <p:txBody>
          <a:bodyPr wrap="none" rtlCol="0">
            <a:spAutoFit/>
          </a:bodyPr>
          <a:lstStyle/>
          <a:p>
            <a:r>
              <a:rPr lang="en-US" sz="1000" b="0" dirty="0"/>
              <a:t>HEALTH INNOVATION TECHNOLOGY</a:t>
            </a:r>
          </a:p>
        </p:txBody>
      </p:sp>
    </p:spTree>
    <p:extLst>
      <p:ext uri="{BB962C8B-B14F-4D97-AF65-F5344CB8AC3E}">
        <p14:creationId xmlns:p14="http://schemas.microsoft.com/office/powerpoint/2010/main" val="276036921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ogo slide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8128" y="2588966"/>
            <a:ext cx="5623301" cy="1466627"/>
          </a:xfrm>
          <a:prstGeom prst="rect">
            <a:avLst/>
          </a:prstGeom>
        </p:spPr>
      </p:pic>
      <p:sp>
        <p:nvSpPr>
          <p:cNvPr id="4" name="Title 1"/>
          <p:cNvSpPr txBox="1">
            <a:spLocks/>
          </p:cNvSpPr>
          <p:nvPr/>
        </p:nvSpPr>
        <p:spPr>
          <a:xfrm>
            <a:off x="457200" y="5667388"/>
            <a:ext cx="8229600" cy="857223"/>
          </a:xfrm>
          <a:prstGeom prst="rect">
            <a:avLst/>
          </a:prstGeom>
        </p:spPr>
        <p:txBody>
          <a:bodyPr>
            <a:normAutofit/>
          </a:bodyPr>
          <a:lstStyle>
            <a:lvl1pPr algn="ctr" defTabSz="914400" rtl="0" eaLnBrk="1" latinLnBrk="0" hangingPunct="1">
              <a:lnSpc>
                <a:spcPct val="90000"/>
              </a:lnSpc>
              <a:spcBef>
                <a:spcPct val="0"/>
              </a:spcBef>
              <a:buNone/>
              <a:defRPr sz="1200" b="0" kern="1200" baseline="0">
                <a:solidFill>
                  <a:schemeClr val="bg2"/>
                </a:solidFill>
                <a:latin typeface="+mj-lt"/>
                <a:ea typeface="+mj-ea"/>
                <a:cs typeface="+mj-cs"/>
              </a:defRPr>
            </a:lvl1pPr>
          </a:lstStyle>
          <a:p>
            <a:r>
              <a:rPr lang="en-US" dirty="0">
                <a:solidFill>
                  <a:srgbClr val="BEC0C2">
                    <a:lumMod val="90000"/>
                  </a:srgbClr>
                </a:solidFill>
              </a:rPr>
              <a:t>An independent member of the Blue Shield Association</a:t>
            </a:r>
          </a:p>
        </p:txBody>
      </p:sp>
      <p:sp>
        <p:nvSpPr>
          <p:cNvPr id="2" name="Slide Number Placeholder 1">
            <a:extLst>
              <a:ext uri="{FF2B5EF4-FFF2-40B4-BE49-F238E27FC236}">
                <a16:creationId xmlns:a16="http://schemas.microsoft.com/office/drawing/2014/main" id="{4A52C8C6-28E2-4494-ABB0-065E6CECDAD4}"/>
              </a:ext>
            </a:extLst>
          </p:cNvPr>
          <p:cNvSpPr>
            <a:spLocks noGrp="1"/>
          </p:cNvSpPr>
          <p:nvPr>
            <p:ph type="sldNum" sz="quarter" idx="10"/>
          </p:nvPr>
        </p:nvSpPr>
        <p:spPr>
          <a:xfrm>
            <a:off x="4188939" y="6400800"/>
            <a:ext cx="766122" cy="365125"/>
          </a:xfrm>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
        <p:nvSpPr>
          <p:cNvPr id="5" name="TextBox 4">
            <a:extLst>
              <a:ext uri="{FF2B5EF4-FFF2-40B4-BE49-F238E27FC236}">
                <a16:creationId xmlns:a16="http://schemas.microsoft.com/office/drawing/2014/main" id="{C997177D-8FF6-427C-8767-72302AB41B31}"/>
              </a:ext>
            </a:extLst>
          </p:cNvPr>
          <p:cNvSpPr txBox="1"/>
          <p:nvPr userDrawn="1"/>
        </p:nvSpPr>
        <p:spPr>
          <a:xfrm>
            <a:off x="6717228" y="6457055"/>
            <a:ext cx="2395207" cy="246221"/>
          </a:xfrm>
          <a:prstGeom prst="rect">
            <a:avLst/>
          </a:prstGeom>
          <a:noFill/>
        </p:spPr>
        <p:txBody>
          <a:bodyPr wrap="none" rtlCol="0">
            <a:spAutoFit/>
          </a:bodyPr>
          <a:lstStyle/>
          <a:p>
            <a:r>
              <a:rPr lang="en-US" sz="1000" b="0" dirty="0"/>
              <a:t>HEALTH INNOVATION TECHNOLOGY</a:t>
            </a:r>
          </a:p>
        </p:txBody>
      </p:sp>
    </p:spTree>
    <p:extLst>
      <p:ext uri="{BB962C8B-B14F-4D97-AF65-F5344CB8AC3E}">
        <p14:creationId xmlns:p14="http://schemas.microsoft.com/office/powerpoint/2010/main" val="235249969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7" name="Picture 6" descr="Blue-Shield-of-CA-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815" y="6328882"/>
            <a:ext cx="1444917" cy="429180"/>
          </a:xfrm>
          <a:prstGeom prst="rect">
            <a:avLst/>
          </a:prstGeom>
        </p:spPr>
      </p:pic>
      <p:sp>
        <p:nvSpPr>
          <p:cNvPr id="6" name="Shape 57"/>
          <p:cNvSpPr>
            <a:spLocks noGrp="1"/>
          </p:cNvSpPr>
          <p:nvPr>
            <p:ph type="sldNum" sz="quarter" idx="2"/>
          </p:nvPr>
        </p:nvSpPr>
        <p:spPr>
          <a:xfrm>
            <a:off x="197196" y="6437912"/>
            <a:ext cx="345927" cy="185059"/>
          </a:xfrm>
          <a:prstGeom prst="rect">
            <a:avLst/>
          </a:prstGeom>
        </p:spPr>
        <p:txBody>
          <a:bodyPr/>
          <a:lstStyle>
            <a:lvl1pPr algn="r">
              <a:defRPr sz="1000" b="1" i="0">
                <a:solidFill>
                  <a:schemeClr val="bg2">
                    <a:lumMod val="50000"/>
                  </a:schemeClr>
                </a:solidFill>
              </a:defRPr>
            </a:lvl1pPr>
          </a:lstStyle>
          <a:p>
            <a:fld id="{86CB4B4D-7CA3-9044-876B-883B54F8677D}" type="slidenum">
              <a:rPr lang="uk-UA" smtClean="0"/>
              <a:pPr/>
              <a:t>‹#›</a:t>
            </a:fld>
            <a:endParaRPr lang="uk-UA" dirty="0"/>
          </a:p>
        </p:txBody>
      </p:sp>
      <p:sp>
        <p:nvSpPr>
          <p:cNvPr id="11" name="Shape 56"/>
          <p:cNvSpPr>
            <a:spLocks noGrp="1"/>
          </p:cNvSpPr>
          <p:nvPr>
            <p:ph type="body" sz="quarter" idx="12" hasCustomPrompt="1"/>
          </p:nvPr>
        </p:nvSpPr>
        <p:spPr>
          <a:xfrm>
            <a:off x="1100667" y="1878120"/>
            <a:ext cx="620783" cy="2378987"/>
          </a:xfrm>
          <a:prstGeom prst="rect">
            <a:avLst/>
          </a:prstGeom>
        </p:spPr>
        <p:txBody>
          <a:bodyPr lIns="0" tIns="0" rIns="0" bIns="0" anchor="t">
            <a:noAutofit/>
          </a:bodyPr>
          <a:lstStyle>
            <a:lvl1pPr marL="0" indent="0" algn="r">
              <a:spcBef>
                <a:spcPts val="0"/>
              </a:spcBef>
              <a:buSzTx/>
              <a:buNone/>
              <a:defRPr sz="1300" b="1" baseline="0">
                <a:solidFill>
                  <a:srgbClr val="45A4FC"/>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r>
              <a:rPr lang="en-US" dirty="0"/>
              <a:t>00</a:t>
            </a:r>
          </a:p>
          <a:p>
            <a:r>
              <a:rPr lang="en-US" dirty="0"/>
              <a:t>00</a:t>
            </a:r>
          </a:p>
          <a:p>
            <a:r>
              <a:rPr lang="en-US" dirty="0"/>
              <a:t>00</a:t>
            </a:r>
          </a:p>
          <a:p>
            <a:r>
              <a:rPr lang="en-US" dirty="0"/>
              <a:t>00</a:t>
            </a:r>
          </a:p>
          <a:p>
            <a:r>
              <a:rPr lang="en-US" dirty="0"/>
              <a:t>00</a:t>
            </a:r>
            <a:endParaRPr dirty="0"/>
          </a:p>
        </p:txBody>
      </p:sp>
      <p:sp>
        <p:nvSpPr>
          <p:cNvPr id="2" name="TextBox 1"/>
          <p:cNvSpPr txBox="1"/>
          <p:nvPr userDrawn="1"/>
        </p:nvSpPr>
        <p:spPr>
          <a:xfrm>
            <a:off x="1100667" y="6265334"/>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3" name="TextBox 2"/>
          <p:cNvSpPr txBox="1"/>
          <p:nvPr userDrawn="1"/>
        </p:nvSpPr>
        <p:spPr>
          <a:xfrm>
            <a:off x="4498134" y="4938466"/>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4" name="TextBox 3"/>
          <p:cNvSpPr txBox="1"/>
          <p:nvPr userDrawn="1"/>
        </p:nvSpPr>
        <p:spPr>
          <a:xfrm>
            <a:off x="2372545" y="4656268"/>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14" name="Shape 56"/>
          <p:cNvSpPr>
            <a:spLocks noGrp="1"/>
          </p:cNvSpPr>
          <p:nvPr>
            <p:ph type="body" sz="quarter" idx="14" hasCustomPrompt="1"/>
          </p:nvPr>
        </p:nvSpPr>
        <p:spPr>
          <a:xfrm>
            <a:off x="1825593" y="1878120"/>
            <a:ext cx="3286981" cy="2378987"/>
          </a:xfrm>
          <a:prstGeom prst="rect">
            <a:avLst/>
          </a:prstGeom>
        </p:spPr>
        <p:txBody>
          <a:bodyPr lIns="0" tIns="0" rIns="0" bIns="0" anchor="t">
            <a:noAutofit/>
          </a:bodyPr>
          <a:lstStyle>
            <a:lvl1pPr marL="0" indent="0">
              <a:spcBef>
                <a:spcPts val="0"/>
              </a:spcBef>
              <a:buSzTx/>
              <a:buNone/>
              <a:defRPr sz="1300" baseline="0">
                <a:solidFill>
                  <a:schemeClr val="bg2">
                    <a:lumMod val="25000"/>
                  </a:schemeClr>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r>
              <a:rPr lang="en-US" dirty="0"/>
              <a:t>Section Title I</a:t>
            </a:r>
          </a:p>
          <a:p>
            <a:r>
              <a:rPr lang="en-US" dirty="0"/>
              <a:t>Section Title II</a:t>
            </a:r>
          </a:p>
          <a:p>
            <a:r>
              <a:rPr lang="en-US" dirty="0"/>
              <a:t>Section Title III</a:t>
            </a:r>
          </a:p>
          <a:p>
            <a:r>
              <a:rPr lang="en-US" dirty="0"/>
              <a:t>Section Title III</a:t>
            </a:r>
          </a:p>
          <a:p>
            <a:r>
              <a:rPr lang="en-US" dirty="0"/>
              <a:t>Section Title IV</a:t>
            </a:r>
            <a:endParaRPr dirty="0"/>
          </a:p>
        </p:txBody>
      </p:sp>
      <p:pic>
        <p:nvPicPr>
          <p:cNvPr id="15" name="image9.png" descr="longlogo.png"/>
          <p:cNvPicPr>
            <a:picLocks noChangeAspect="1"/>
          </p:cNvPicPr>
          <p:nvPr userDrawn="1"/>
        </p:nvPicPr>
        <p:blipFill>
          <a:blip r:embed="rId3">
            <a:extLst/>
          </a:blip>
          <a:stretch>
            <a:fillRect/>
          </a:stretch>
        </p:blipFill>
        <p:spPr>
          <a:xfrm>
            <a:off x="6368799" y="6407547"/>
            <a:ext cx="2571078" cy="261199"/>
          </a:xfrm>
          <a:prstGeom prst="rect">
            <a:avLst/>
          </a:prstGeom>
          <a:ln w="12700">
            <a:miter lim="400000"/>
          </a:ln>
        </p:spPr>
      </p:pic>
      <p:sp>
        <p:nvSpPr>
          <p:cNvPr id="12" name="Shape 56"/>
          <p:cNvSpPr>
            <a:spLocks noGrp="1"/>
          </p:cNvSpPr>
          <p:nvPr>
            <p:ph type="body" sz="quarter" idx="11" hasCustomPrompt="1"/>
          </p:nvPr>
        </p:nvSpPr>
        <p:spPr>
          <a:xfrm>
            <a:off x="636267" y="482977"/>
            <a:ext cx="2422897" cy="338511"/>
          </a:xfrm>
          <a:prstGeom prst="rect">
            <a:avLst/>
          </a:prstGeom>
        </p:spPr>
        <p:txBody>
          <a:bodyPr lIns="0" tIns="0" rIns="0" bIns="0" anchor="t">
            <a:noAutofit/>
          </a:bodyPr>
          <a:lstStyle>
            <a:lvl1pPr marL="0" indent="0">
              <a:spcBef>
                <a:spcPts val="0"/>
              </a:spcBef>
              <a:buSzTx/>
              <a:buNone/>
              <a:defRPr sz="1300" b="1" baseline="0">
                <a:solidFill>
                  <a:srgbClr val="B6C8CB"/>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r>
              <a:rPr lang="en-US" dirty="0"/>
              <a:t>Roadmap</a:t>
            </a:r>
            <a:endParaRPr dirty="0"/>
          </a:p>
        </p:txBody>
      </p:sp>
    </p:spTree>
    <p:extLst>
      <p:ext uri="{BB962C8B-B14F-4D97-AF65-F5344CB8AC3E}">
        <p14:creationId xmlns:p14="http://schemas.microsoft.com/office/powerpoint/2010/main" val="95567076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3)">
    <p:spTree>
      <p:nvGrpSpPr>
        <p:cNvPr id="1" name=""/>
        <p:cNvGrpSpPr/>
        <p:nvPr/>
      </p:nvGrpSpPr>
      <p:grpSpPr>
        <a:xfrm>
          <a:off x="0" y="0"/>
          <a:ext cx="0" cy="0"/>
          <a:chOff x="0" y="0"/>
          <a:chExt cx="0" cy="0"/>
        </a:xfrm>
      </p:grpSpPr>
      <p:sp>
        <p:nvSpPr>
          <p:cNvPr id="88" name="Shape 88"/>
          <p:cNvSpPr>
            <a:spLocks noGrp="1"/>
          </p:cNvSpPr>
          <p:nvPr>
            <p:ph type="title" hasCustomPrompt="1"/>
          </p:nvPr>
        </p:nvSpPr>
        <p:spPr>
          <a:xfrm>
            <a:off x="636267" y="930138"/>
            <a:ext cx="5616053" cy="1426564"/>
          </a:xfrm>
          <a:prstGeom prst="rect">
            <a:avLst/>
          </a:prstGeom>
        </p:spPr>
        <p:txBody>
          <a:bodyPr anchor="t">
            <a:normAutofit/>
          </a:bodyPr>
          <a:lstStyle>
            <a:lvl1pPr>
              <a:defRPr sz="3400" baseline="0">
                <a:solidFill>
                  <a:schemeClr val="tx1"/>
                </a:solidFill>
                <a:latin typeface="Century Gothic"/>
                <a:cs typeface="Century Gothic"/>
              </a:defRPr>
            </a:lvl1pPr>
          </a:lstStyle>
          <a:p>
            <a:r>
              <a:rPr dirty="0"/>
              <a:t>Title</a:t>
            </a:r>
            <a:r>
              <a:rPr lang="en-US" dirty="0"/>
              <a:t> Text</a:t>
            </a:r>
            <a:endParaRPr dirty="0"/>
          </a:p>
        </p:txBody>
      </p:sp>
      <p:sp>
        <p:nvSpPr>
          <p:cNvPr id="2" name="TextBox 1"/>
          <p:cNvSpPr txBox="1"/>
          <p:nvPr userDrawn="1"/>
        </p:nvSpPr>
        <p:spPr>
          <a:xfrm>
            <a:off x="1100667" y="6265334"/>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3" name="TextBox 2"/>
          <p:cNvSpPr txBox="1"/>
          <p:nvPr userDrawn="1"/>
        </p:nvSpPr>
        <p:spPr>
          <a:xfrm>
            <a:off x="4498134" y="4938466"/>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4" name="TextBox 3"/>
          <p:cNvSpPr txBox="1"/>
          <p:nvPr userDrawn="1"/>
        </p:nvSpPr>
        <p:spPr>
          <a:xfrm>
            <a:off x="5124344" y="3656816"/>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5" name="TextBox 4"/>
          <p:cNvSpPr txBox="1"/>
          <p:nvPr userDrawn="1"/>
        </p:nvSpPr>
        <p:spPr>
          <a:xfrm>
            <a:off x="5406580" y="3292311"/>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13" name="Shape 56"/>
          <p:cNvSpPr>
            <a:spLocks noGrp="1"/>
          </p:cNvSpPr>
          <p:nvPr>
            <p:ph type="body" sz="quarter" idx="13" hasCustomPrompt="1"/>
          </p:nvPr>
        </p:nvSpPr>
        <p:spPr>
          <a:xfrm>
            <a:off x="636268" y="2698702"/>
            <a:ext cx="3740770" cy="3421967"/>
          </a:xfrm>
          <a:prstGeom prst="rect">
            <a:avLst/>
          </a:prstGeom>
        </p:spPr>
        <p:txBody>
          <a:bodyPr lIns="0" tIns="0" rIns="0" bIns="0" anchor="t">
            <a:noAutofit/>
          </a:bodyPr>
          <a:lstStyle>
            <a:lvl1pPr marL="0" indent="0">
              <a:spcBef>
                <a:spcPts val="0"/>
              </a:spcBef>
              <a:buSzTx/>
              <a:buNone/>
              <a:defRPr sz="1300" baseline="0">
                <a:solidFill>
                  <a:schemeClr val="bg2">
                    <a:lumMod val="25000"/>
                  </a:schemeClr>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r>
              <a:rPr lang="en-US" dirty="0"/>
              <a:t>Body Text Style column 1</a:t>
            </a:r>
          </a:p>
          <a:p>
            <a:endParaRPr lang="en-US" dirty="0"/>
          </a:p>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Morbi</a:t>
            </a:r>
            <a:r>
              <a:rPr lang="en-US" dirty="0"/>
              <a:t> ac </a:t>
            </a:r>
            <a:r>
              <a:rPr lang="en-US" dirty="0" err="1"/>
              <a:t>nunc</a:t>
            </a:r>
            <a:r>
              <a:rPr lang="en-US" dirty="0"/>
              <a:t> </a:t>
            </a:r>
            <a:r>
              <a:rPr lang="en-US" dirty="0" err="1"/>
              <a:t>nec</a:t>
            </a:r>
            <a:r>
              <a:rPr lang="en-US" dirty="0"/>
              <a:t> </a:t>
            </a:r>
            <a:r>
              <a:rPr lang="en-US" dirty="0" err="1"/>
              <a:t>lectus</a:t>
            </a:r>
            <a:r>
              <a:rPr lang="en-US" dirty="0"/>
              <a:t> </a:t>
            </a:r>
            <a:r>
              <a:rPr lang="en-US" dirty="0" err="1"/>
              <a:t>auctor</a:t>
            </a:r>
            <a:r>
              <a:rPr lang="en-US" dirty="0"/>
              <a:t> </a:t>
            </a:r>
            <a:r>
              <a:rPr lang="en-US" dirty="0" err="1"/>
              <a:t>ornare</a:t>
            </a:r>
            <a:r>
              <a:rPr lang="en-US" dirty="0"/>
              <a:t>. </a:t>
            </a:r>
            <a:r>
              <a:rPr lang="en-US" dirty="0" err="1"/>
              <a:t>Nulla</a:t>
            </a:r>
            <a:r>
              <a:rPr lang="en-US" dirty="0"/>
              <a:t> </a:t>
            </a:r>
            <a:r>
              <a:rPr lang="en-US" dirty="0" err="1"/>
              <a:t>facilisis</a:t>
            </a:r>
            <a:r>
              <a:rPr lang="en-US" dirty="0"/>
              <a:t> </a:t>
            </a:r>
            <a:r>
              <a:rPr lang="en-US" dirty="0" err="1"/>
              <a:t>vehicula</a:t>
            </a:r>
            <a:r>
              <a:rPr lang="en-US" dirty="0"/>
              <a:t> </a:t>
            </a:r>
            <a:r>
              <a:rPr lang="en-US" dirty="0" err="1"/>
              <a:t>metus</a:t>
            </a:r>
            <a:r>
              <a:rPr lang="en-US" dirty="0"/>
              <a:t>, sit </a:t>
            </a:r>
            <a:r>
              <a:rPr lang="en-US" dirty="0" err="1"/>
              <a:t>amet</a:t>
            </a:r>
            <a:r>
              <a:rPr lang="en-US" dirty="0"/>
              <a:t> </a:t>
            </a:r>
            <a:r>
              <a:rPr lang="en-US" dirty="0" err="1"/>
              <a:t>aliquam</a:t>
            </a:r>
            <a:r>
              <a:rPr lang="en-US" dirty="0"/>
              <a:t> </a:t>
            </a:r>
            <a:r>
              <a:rPr lang="en-US" dirty="0" err="1"/>
              <a:t>tortor</a:t>
            </a:r>
            <a:r>
              <a:rPr lang="en-US" dirty="0"/>
              <a:t> </a:t>
            </a:r>
            <a:r>
              <a:rPr lang="en-US" dirty="0" err="1"/>
              <a:t>suscipit</a:t>
            </a:r>
            <a:r>
              <a:rPr lang="en-US" dirty="0"/>
              <a:t> et. </a:t>
            </a:r>
            <a:r>
              <a:rPr lang="en-US" dirty="0" err="1"/>
              <a:t>Cras</a:t>
            </a:r>
            <a:r>
              <a:rPr lang="en-US" dirty="0"/>
              <a:t> in </a:t>
            </a:r>
            <a:r>
              <a:rPr lang="en-US" dirty="0" err="1"/>
              <a:t>placerat</a:t>
            </a:r>
            <a:r>
              <a:rPr lang="en-US" dirty="0"/>
              <a:t> sem. </a:t>
            </a:r>
            <a:r>
              <a:rPr lang="en-US" dirty="0" err="1"/>
              <a:t>Aliquam</a:t>
            </a:r>
            <a:r>
              <a:rPr lang="en-US" dirty="0"/>
              <a:t> sit </a:t>
            </a:r>
            <a:r>
              <a:rPr lang="en-US" dirty="0" err="1"/>
              <a:t>amet</a:t>
            </a:r>
            <a:r>
              <a:rPr lang="en-US" dirty="0"/>
              <a:t> ante </a:t>
            </a:r>
            <a:r>
              <a:rPr lang="en-US" dirty="0" err="1"/>
              <a:t>nisl</a:t>
            </a:r>
            <a:r>
              <a:rPr lang="en-US" dirty="0"/>
              <a:t>. </a:t>
            </a:r>
            <a:r>
              <a:rPr lang="en-US" dirty="0" err="1"/>
              <a:t>Nullam</a:t>
            </a:r>
            <a:r>
              <a:rPr lang="en-US" dirty="0"/>
              <a:t> in </a:t>
            </a:r>
            <a:r>
              <a:rPr lang="en-US" dirty="0" err="1"/>
              <a:t>est</a:t>
            </a:r>
            <a:r>
              <a:rPr lang="en-US" dirty="0"/>
              <a:t> </a:t>
            </a:r>
            <a:r>
              <a:rPr lang="en-US" dirty="0" err="1"/>
              <a:t>eros</a:t>
            </a:r>
            <a:r>
              <a:rPr lang="en-US" dirty="0"/>
              <a:t>. Nam </a:t>
            </a:r>
            <a:r>
              <a:rPr lang="en-US" dirty="0" err="1"/>
              <a:t>accumsan</a:t>
            </a:r>
            <a:r>
              <a:rPr lang="en-US" dirty="0"/>
              <a:t> </a:t>
            </a:r>
            <a:r>
              <a:rPr lang="en-US" dirty="0" err="1"/>
              <a:t>est</a:t>
            </a:r>
            <a:r>
              <a:rPr lang="en-US" dirty="0"/>
              <a:t> </a:t>
            </a:r>
            <a:r>
              <a:rPr lang="en-US" dirty="0" err="1"/>
              <a:t>nec</a:t>
            </a:r>
            <a:r>
              <a:rPr lang="en-US" dirty="0"/>
              <a:t> </a:t>
            </a:r>
            <a:r>
              <a:rPr lang="en-US" dirty="0" err="1"/>
              <a:t>odio</a:t>
            </a:r>
            <a:r>
              <a:rPr lang="en-US" dirty="0"/>
              <a:t> </a:t>
            </a:r>
            <a:r>
              <a:rPr lang="en-US" dirty="0" err="1"/>
              <a:t>convallis</a:t>
            </a:r>
            <a:r>
              <a:rPr lang="en-US" dirty="0"/>
              <a:t>, </a:t>
            </a:r>
            <a:r>
              <a:rPr lang="en-US" dirty="0" err="1"/>
              <a:t>sed</a:t>
            </a:r>
            <a:r>
              <a:rPr lang="en-US" dirty="0"/>
              <a:t> </a:t>
            </a:r>
            <a:r>
              <a:rPr lang="en-US" dirty="0" err="1"/>
              <a:t>lacinia</a:t>
            </a:r>
            <a:r>
              <a:rPr lang="en-US" dirty="0"/>
              <a:t> magna </a:t>
            </a:r>
            <a:r>
              <a:rPr lang="en-US" dirty="0" err="1"/>
              <a:t>efficitur</a:t>
            </a:r>
            <a:r>
              <a:rPr lang="en-US" dirty="0"/>
              <a:t>. In </a:t>
            </a:r>
            <a:r>
              <a:rPr lang="en-US" dirty="0" err="1"/>
              <a:t>sed</a:t>
            </a:r>
            <a:r>
              <a:rPr lang="en-US" dirty="0"/>
              <a:t> </a:t>
            </a:r>
            <a:r>
              <a:rPr lang="en-US" dirty="0" err="1"/>
              <a:t>bibendum</a:t>
            </a:r>
            <a:r>
              <a:rPr lang="en-US" dirty="0"/>
              <a:t> </a:t>
            </a:r>
            <a:r>
              <a:rPr lang="en-US" dirty="0" err="1"/>
              <a:t>ipsum</a:t>
            </a:r>
            <a:r>
              <a:rPr lang="en-US" dirty="0"/>
              <a:t>.</a:t>
            </a:r>
            <a:endParaRPr dirty="0"/>
          </a:p>
        </p:txBody>
      </p:sp>
      <p:pic>
        <p:nvPicPr>
          <p:cNvPr id="16" name="Picture 15" descr="Blue-Shield-of-CA-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815" y="6328882"/>
            <a:ext cx="1444917" cy="429180"/>
          </a:xfrm>
          <a:prstGeom prst="rect">
            <a:avLst/>
          </a:prstGeom>
        </p:spPr>
      </p:pic>
      <p:sp>
        <p:nvSpPr>
          <p:cNvPr id="18" name="Shape 56"/>
          <p:cNvSpPr>
            <a:spLocks noGrp="1"/>
          </p:cNvSpPr>
          <p:nvPr>
            <p:ph type="body" sz="quarter" idx="11" hasCustomPrompt="1"/>
          </p:nvPr>
        </p:nvSpPr>
        <p:spPr>
          <a:xfrm>
            <a:off x="636267" y="482977"/>
            <a:ext cx="2422897" cy="338511"/>
          </a:xfrm>
          <a:prstGeom prst="rect">
            <a:avLst/>
          </a:prstGeom>
        </p:spPr>
        <p:txBody>
          <a:bodyPr lIns="0" tIns="0" rIns="0" bIns="0" anchor="t">
            <a:noAutofit/>
          </a:bodyPr>
          <a:lstStyle>
            <a:lvl1pPr marL="0" indent="0">
              <a:spcBef>
                <a:spcPts val="0"/>
              </a:spcBef>
              <a:buSzTx/>
              <a:buNone/>
              <a:defRPr sz="1300" b="1" baseline="0">
                <a:solidFill>
                  <a:srgbClr val="B6C8CB"/>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r>
              <a:rPr lang="en-US" dirty="0"/>
              <a:t>Header</a:t>
            </a:r>
            <a:endParaRPr dirty="0"/>
          </a:p>
        </p:txBody>
      </p:sp>
      <p:pic>
        <p:nvPicPr>
          <p:cNvPr id="19" name="image9.png" descr="longlogo.png"/>
          <p:cNvPicPr>
            <a:picLocks noChangeAspect="1"/>
          </p:cNvPicPr>
          <p:nvPr userDrawn="1"/>
        </p:nvPicPr>
        <p:blipFill>
          <a:blip r:embed="rId3">
            <a:extLst/>
          </a:blip>
          <a:stretch>
            <a:fillRect/>
          </a:stretch>
        </p:blipFill>
        <p:spPr>
          <a:xfrm>
            <a:off x="6368799" y="6407547"/>
            <a:ext cx="2571078" cy="261199"/>
          </a:xfrm>
          <a:prstGeom prst="rect">
            <a:avLst/>
          </a:prstGeom>
          <a:ln w="12700">
            <a:miter lim="400000"/>
          </a:ln>
        </p:spPr>
      </p:pic>
      <p:sp>
        <p:nvSpPr>
          <p:cNvPr id="21" name="Shape 57"/>
          <p:cNvSpPr>
            <a:spLocks noGrp="1"/>
          </p:cNvSpPr>
          <p:nvPr>
            <p:ph type="sldNum" sz="quarter" idx="2"/>
          </p:nvPr>
        </p:nvSpPr>
        <p:spPr>
          <a:xfrm>
            <a:off x="197196" y="6437912"/>
            <a:ext cx="345927" cy="185059"/>
          </a:xfrm>
          <a:prstGeom prst="rect">
            <a:avLst/>
          </a:prstGeom>
        </p:spPr>
        <p:txBody>
          <a:bodyPr/>
          <a:lstStyle>
            <a:lvl1pPr algn="r">
              <a:defRPr sz="1000" b="1" i="0">
                <a:solidFill>
                  <a:schemeClr val="bg2">
                    <a:lumMod val="50000"/>
                  </a:schemeClr>
                </a:solidFill>
              </a:defRPr>
            </a:lvl1pPr>
          </a:lstStyle>
          <a:p>
            <a:fld id="{86CB4B4D-7CA3-9044-876B-883B54F8677D}" type="slidenum">
              <a:rPr lang="uk-UA" smtClean="0"/>
              <a:pPr/>
              <a:t>‹#›</a:t>
            </a:fld>
            <a:endParaRPr lang="uk-UA" dirty="0"/>
          </a:p>
        </p:txBody>
      </p:sp>
      <p:sp>
        <p:nvSpPr>
          <p:cNvPr id="22" name="Shape 56"/>
          <p:cNvSpPr>
            <a:spLocks noGrp="1"/>
          </p:cNvSpPr>
          <p:nvPr>
            <p:ph type="body" sz="quarter" idx="14" hasCustomPrompt="1"/>
          </p:nvPr>
        </p:nvSpPr>
        <p:spPr>
          <a:xfrm>
            <a:off x="4841034" y="2680882"/>
            <a:ext cx="3752753" cy="3421967"/>
          </a:xfrm>
          <a:prstGeom prst="rect">
            <a:avLst/>
          </a:prstGeom>
        </p:spPr>
        <p:txBody>
          <a:bodyPr lIns="0" tIns="0" rIns="0" bIns="0" anchor="t">
            <a:noAutofit/>
          </a:bodyPr>
          <a:lstStyle>
            <a:lvl1pPr marL="0" indent="0">
              <a:spcBef>
                <a:spcPts val="0"/>
              </a:spcBef>
              <a:buSzTx/>
              <a:buNone/>
              <a:defRPr sz="1300" baseline="0">
                <a:solidFill>
                  <a:schemeClr val="bg2">
                    <a:lumMod val="25000"/>
                  </a:schemeClr>
                </a:solidFill>
                <a:latin typeface="Helvetica"/>
                <a:cs typeface="Helvetica"/>
              </a:defRPr>
            </a:lvl1pPr>
            <a:lvl2pPr marL="0" indent="96012">
              <a:spcBef>
                <a:spcPts val="0"/>
              </a:spcBef>
              <a:buSzTx/>
              <a:buNone/>
            </a:lvl2pPr>
            <a:lvl3pPr marL="0" indent="192024">
              <a:spcBef>
                <a:spcPts val="0"/>
              </a:spcBef>
              <a:buSzTx/>
              <a:buNone/>
            </a:lvl3pPr>
            <a:lvl4pPr marL="0" indent="288036">
              <a:spcBef>
                <a:spcPts val="0"/>
              </a:spcBef>
              <a:buSzTx/>
              <a:buNone/>
            </a:lvl4pPr>
            <a:lvl5pPr marL="0" indent="384048">
              <a:spcBef>
                <a:spcPts val="0"/>
              </a:spcBef>
              <a:buSzTx/>
              <a:buNone/>
            </a:lvl5pPr>
          </a:lstStyle>
          <a:p>
            <a:r>
              <a:rPr lang="en-US" dirty="0"/>
              <a:t>Body Text Style column 1</a:t>
            </a:r>
          </a:p>
          <a:p>
            <a:endParaRPr lang="en-US" dirty="0"/>
          </a:p>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Morbi</a:t>
            </a:r>
            <a:r>
              <a:rPr lang="en-US" dirty="0"/>
              <a:t> ac </a:t>
            </a:r>
            <a:r>
              <a:rPr lang="en-US" dirty="0" err="1"/>
              <a:t>nunc</a:t>
            </a:r>
            <a:r>
              <a:rPr lang="en-US" dirty="0"/>
              <a:t> </a:t>
            </a:r>
            <a:r>
              <a:rPr lang="en-US" dirty="0" err="1"/>
              <a:t>nec</a:t>
            </a:r>
            <a:r>
              <a:rPr lang="en-US" dirty="0"/>
              <a:t> </a:t>
            </a:r>
            <a:r>
              <a:rPr lang="en-US" dirty="0" err="1"/>
              <a:t>lectus</a:t>
            </a:r>
            <a:r>
              <a:rPr lang="en-US" dirty="0"/>
              <a:t> </a:t>
            </a:r>
            <a:r>
              <a:rPr lang="en-US" dirty="0" err="1"/>
              <a:t>auctor</a:t>
            </a:r>
            <a:r>
              <a:rPr lang="en-US" dirty="0"/>
              <a:t> </a:t>
            </a:r>
            <a:r>
              <a:rPr lang="en-US" dirty="0" err="1"/>
              <a:t>ornare</a:t>
            </a:r>
            <a:r>
              <a:rPr lang="en-US" dirty="0"/>
              <a:t>. </a:t>
            </a:r>
            <a:r>
              <a:rPr lang="en-US" dirty="0" err="1"/>
              <a:t>Nulla</a:t>
            </a:r>
            <a:r>
              <a:rPr lang="en-US" dirty="0"/>
              <a:t> </a:t>
            </a:r>
            <a:r>
              <a:rPr lang="en-US" dirty="0" err="1"/>
              <a:t>facilisis</a:t>
            </a:r>
            <a:r>
              <a:rPr lang="en-US" dirty="0"/>
              <a:t> </a:t>
            </a:r>
            <a:r>
              <a:rPr lang="en-US" dirty="0" err="1"/>
              <a:t>vehicula</a:t>
            </a:r>
            <a:r>
              <a:rPr lang="en-US" dirty="0"/>
              <a:t> </a:t>
            </a:r>
            <a:r>
              <a:rPr lang="en-US" dirty="0" err="1"/>
              <a:t>metus</a:t>
            </a:r>
            <a:r>
              <a:rPr lang="en-US" dirty="0"/>
              <a:t>, sit </a:t>
            </a:r>
            <a:r>
              <a:rPr lang="en-US" dirty="0" err="1"/>
              <a:t>amet</a:t>
            </a:r>
            <a:r>
              <a:rPr lang="en-US" dirty="0"/>
              <a:t> </a:t>
            </a:r>
            <a:r>
              <a:rPr lang="en-US" dirty="0" err="1"/>
              <a:t>aliquam</a:t>
            </a:r>
            <a:r>
              <a:rPr lang="en-US" dirty="0"/>
              <a:t> </a:t>
            </a:r>
            <a:r>
              <a:rPr lang="en-US" dirty="0" err="1"/>
              <a:t>tortor</a:t>
            </a:r>
            <a:r>
              <a:rPr lang="en-US" dirty="0"/>
              <a:t> </a:t>
            </a:r>
            <a:r>
              <a:rPr lang="en-US" dirty="0" err="1"/>
              <a:t>suscipit</a:t>
            </a:r>
            <a:r>
              <a:rPr lang="en-US" dirty="0"/>
              <a:t> et. </a:t>
            </a:r>
            <a:r>
              <a:rPr lang="en-US" dirty="0" err="1"/>
              <a:t>Cras</a:t>
            </a:r>
            <a:r>
              <a:rPr lang="en-US" dirty="0"/>
              <a:t> in </a:t>
            </a:r>
            <a:r>
              <a:rPr lang="en-US" dirty="0" err="1"/>
              <a:t>placerat</a:t>
            </a:r>
            <a:r>
              <a:rPr lang="en-US" dirty="0"/>
              <a:t> sem. </a:t>
            </a:r>
            <a:r>
              <a:rPr lang="en-US" dirty="0" err="1"/>
              <a:t>Aliquam</a:t>
            </a:r>
            <a:r>
              <a:rPr lang="en-US" dirty="0"/>
              <a:t> sit </a:t>
            </a:r>
            <a:r>
              <a:rPr lang="en-US" dirty="0" err="1"/>
              <a:t>amet</a:t>
            </a:r>
            <a:r>
              <a:rPr lang="en-US" dirty="0"/>
              <a:t> ante </a:t>
            </a:r>
            <a:r>
              <a:rPr lang="en-US" dirty="0" err="1"/>
              <a:t>nisl</a:t>
            </a:r>
            <a:r>
              <a:rPr lang="en-US" dirty="0"/>
              <a:t>. </a:t>
            </a:r>
            <a:r>
              <a:rPr lang="en-US" dirty="0" err="1"/>
              <a:t>Nullam</a:t>
            </a:r>
            <a:r>
              <a:rPr lang="en-US" dirty="0"/>
              <a:t> in </a:t>
            </a:r>
            <a:r>
              <a:rPr lang="en-US" dirty="0" err="1"/>
              <a:t>est</a:t>
            </a:r>
            <a:r>
              <a:rPr lang="en-US" dirty="0"/>
              <a:t> </a:t>
            </a:r>
            <a:r>
              <a:rPr lang="en-US" dirty="0" err="1"/>
              <a:t>eros</a:t>
            </a:r>
            <a:r>
              <a:rPr lang="en-US" dirty="0"/>
              <a:t>. Nam </a:t>
            </a:r>
            <a:r>
              <a:rPr lang="en-US" dirty="0" err="1"/>
              <a:t>accumsan</a:t>
            </a:r>
            <a:r>
              <a:rPr lang="en-US" dirty="0"/>
              <a:t> </a:t>
            </a:r>
            <a:r>
              <a:rPr lang="en-US" dirty="0" err="1"/>
              <a:t>est</a:t>
            </a:r>
            <a:r>
              <a:rPr lang="en-US" dirty="0"/>
              <a:t> </a:t>
            </a:r>
            <a:r>
              <a:rPr lang="en-US" dirty="0" err="1"/>
              <a:t>nec</a:t>
            </a:r>
            <a:r>
              <a:rPr lang="en-US" dirty="0"/>
              <a:t> </a:t>
            </a:r>
            <a:r>
              <a:rPr lang="en-US" dirty="0" err="1"/>
              <a:t>odio</a:t>
            </a:r>
            <a:r>
              <a:rPr lang="en-US" dirty="0"/>
              <a:t> </a:t>
            </a:r>
            <a:r>
              <a:rPr lang="en-US" dirty="0" err="1"/>
              <a:t>convallis</a:t>
            </a:r>
            <a:r>
              <a:rPr lang="en-US" dirty="0"/>
              <a:t>, </a:t>
            </a:r>
            <a:r>
              <a:rPr lang="en-US" dirty="0" err="1"/>
              <a:t>sed</a:t>
            </a:r>
            <a:r>
              <a:rPr lang="en-US" dirty="0"/>
              <a:t> </a:t>
            </a:r>
            <a:r>
              <a:rPr lang="en-US" dirty="0" err="1"/>
              <a:t>lacinia</a:t>
            </a:r>
            <a:r>
              <a:rPr lang="en-US" dirty="0"/>
              <a:t> magna </a:t>
            </a:r>
            <a:r>
              <a:rPr lang="en-US" dirty="0" err="1"/>
              <a:t>efficitur</a:t>
            </a:r>
            <a:r>
              <a:rPr lang="en-US" dirty="0"/>
              <a:t>. In </a:t>
            </a:r>
            <a:r>
              <a:rPr lang="en-US" dirty="0" err="1"/>
              <a:t>sed</a:t>
            </a:r>
            <a:r>
              <a:rPr lang="en-US" dirty="0"/>
              <a:t> </a:t>
            </a:r>
            <a:r>
              <a:rPr lang="en-US" dirty="0" err="1"/>
              <a:t>bibendum</a:t>
            </a:r>
            <a:r>
              <a:rPr lang="en-US" dirty="0"/>
              <a:t> </a:t>
            </a:r>
            <a:r>
              <a:rPr lang="en-US" dirty="0" err="1"/>
              <a:t>ipsum</a:t>
            </a:r>
            <a:r>
              <a:rPr lang="en-US" dirty="0"/>
              <a:t>.</a:t>
            </a:r>
            <a:endParaRPr dirty="0"/>
          </a:p>
        </p:txBody>
      </p:sp>
    </p:spTree>
    <p:extLst>
      <p:ext uri="{BB962C8B-B14F-4D97-AF65-F5344CB8AC3E}">
        <p14:creationId xmlns:p14="http://schemas.microsoft.com/office/powerpoint/2010/main" val="38937664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Break">
    <p:spTree>
      <p:nvGrpSpPr>
        <p:cNvPr id="1" name=""/>
        <p:cNvGrpSpPr/>
        <p:nvPr/>
      </p:nvGrpSpPr>
      <p:grpSpPr>
        <a:xfrm>
          <a:off x="0" y="0"/>
          <a:ext cx="0" cy="0"/>
          <a:chOff x="0" y="0"/>
          <a:chExt cx="0" cy="0"/>
        </a:xfrm>
      </p:grpSpPr>
      <p:sp>
        <p:nvSpPr>
          <p:cNvPr id="88" name="Shape 88"/>
          <p:cNvSpPr>
            <a:spLocks noGrp="1"/>
          </p:cNvSpPr>
          <p:nvPr>
            <p:ph type="title" hasCustomPrompt="1"/>
          </p:nvPr>
        </p:nvSpPr>
        <p:spPr>
          <a:xfrm>
            <a:off x="330226" y="5266463"/>
            <a:ext cx="5616053" cy="799400"/>
          </a:xfrm>
          <a:prstGeom prst="rect">
            <a:avLst/>
          </a:prstGeom>
        </p:spPr>
        <p:txBody>
          <a:bodyPr anchor="t">
            <a:normAutofit/>
          </a:bodyPr>
          <a:lstStyle>
            <a:lvl1pPr>
              <a:defRPr sz="3400" baseline="0">
                <a:latin typeface="Century Gothic"/>
                <a:cs typeface="Century Gothic"/>
              </a:defRPr>
            </a:lvl1pPr>
          </a:lstStyle>
          <a:p>
            <a:r>
              <a:rPr lang="en-US" dirty="0"/>
              <a:t>Chapter Break</a:t>
            </a:r>
            <a:endParaRPr dirty="0"/>
          </a:p>
        </p:txBody>
      </p:sp>
      <p:sp>
        <p:nvSpPr>
          <p:cNvPr id="2" name="TextBox 1"/>
          <p:cNvSpPr txBox="1"/>
          <p:nvPr userDrawn="1"/>
        </p:nvSpPr>
        <p:spPr>
          <a:xfrm>
            <a:off x="1100667" y="6265334"/>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sp>
        <p:nvSpPr>
          <p:cNvPr id="3" name="TextBox 2"/>
          <p:cNvSpPr txBox="1"/>
          <p:nvPr userDrawn="1"/>
        </p:nvSpPr>
        <p:spPr>
          <a:xfrm>
            <a:off x="4498134" y="4938466"/>
            <a:ext cx="342900" cy="457200"/>
          </a:xfrm>
          <a:prstGeom prst="rect">
            <a:avLst/>
          </a:prstGeom>
          <a:ln w="12700">
            <a:miter lim="400000"/>
          </a:ln>
          <a:extLst>
            <a:ext uri="{C572A759-6A51-4108-AA02-DFA0A04FC94B}">
              <ma14:wrappingTextBoxFlag xmlns="" xmlns:ma14="http://schemas.microsoft.com/office/mac/drawingml/2011/main" val="1"/>
            </a:ext>
          </a:extLst>
        </p:spPr>
        <p:txBody>
          <a:bodyPr wrap="none" lIns="21336" tIns="21336" rIns="21336" bIns="21336" rtlCol="0" anchor="t">
            <a:normAutofit/>
          </a:bodyPr>
          <a:lstStyle/>
          <a:p>
            <a:endParaRPr lang="en-US" sz="1300" b="1" i="0" dirty="0">
              <a:solidFill>
                <a:srgbClr val="B6C8CB"/>
              </a:solidFill>
            </a:endParaRPr>
          </a:p>
        </p:txBody>
      </p:sp>
      <p:pic>
        <p:nvPicPr>
          <p:cNvPr id="8" name="Picture 7" descr="Blue-Shield-of-CA-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815" y="6328882"/>
            <a:ext cx="1444917" cy="429180"/>
          </a:xfrm>
          <a:prstGeom prst="rect">
            <a:avLst/>
          </a:prstGeom>
        </p:spPr>
      </p:pic>
      <p:pic>
        <p:nvPicPr>
          <p:cNvPr id="11" name="image9.png" descr="longlogo.png"/>
          <p:cNvPicPr>
            <a:picLocks noChangeAspect="1"/>
          </p:cNvPicPr>
          <p:nvPr userDrawn="1"/>
        </p:nvPicPr>
        <p:blipFill>
          <a:blip r:embed="rId3">
            <a:extLst/>
          </a:blip>
          <a:stretch>
            <a:fillRect/>
          </a:stretch>
        </p:blipFill>
        <p:spPr>
          <a:xfrm>
            <a:off x="6368799" y="6407547"/>
            <a:ext cx="2571078" cy="261199"/>
          </a:xfrm>
          <a:prstGeom prst="rect">
            <a:avLst/>
          </a:prstGeom>
          <a:ln w="12700">
            <a:miter lim="400000"/>
          </a:ln>
        </p:spPr>
      </p:pic>
      <p:sp>
        <p:nvSpPr>
          <p:cNvPr id="13" name="Shape 57"/>
          <p:cNvSpPr>
            <a:spLocks noGrp="1"/>
          </p:cNvSpPr>
          <p:nvPr>
            <p:ph type="sldNum" sz="quarter" idx="2"/>
          </p:nvPr>
        </p:nvSpPr>
        <p:spPr>
          <a:xfrm>
            <a:off x="197196" y="6437912"/>
            <a:ext cx="345927" cy="185059"/>
          </a:xfrm>
          <a:prstGeom prst="rect">
            <a:avLst/>
          </a:prstGeom>
        </p:spPr>
        <p:txBody>
          <a:bodyPr/>
          <a:lstStyle>
            <a:lvl1pPr algn="r">
              <a:defRPr sz="1000" b="1" i="0">
                <a:solidFill>
                  <a:schemeClr val="bg2">
                    <a:lumMod val="50000"/>
                  </a:schemeClr>
                </a:solidFill>
              </a:defRPr>
            </a:lvl1pPr>
          </a:lstStyle>
          <a:p>
            <a:fld id="{86CB4B4D-7CA3-9044-876B-883B54F8677D}" type="slidenum">
              <a:rPr lang="uk-UA" smtClean="0"/>
              <a:pPr/>
              <a:t>‹#›</a:t>
            </a:fld>
            <a:endParaRPr lang="uk-UA" dirty="0"/>
          </a:p>
        </p:txBody>
      </p:sp>
    </p:spTree>
    <p:extLst>
      <p:ext uri="{BB962C8B-B14F-4D97-AF65-F5344CB8AC3E}">
        <p14:creationId xmlns:p14="http://schemas.microsoft.com/office/powerpoint/2010/main" val="15620103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64424" y="3934689"/>
            <a:ext cx="4055020" cy="1470025"/>
          </a:xfrm>
        </p:spPr>
        <p:txBody>
          <a:bodyPr anchor="b" anchorCtr="0">
            <a:noAutofit/>
          </a:bodyPr>
          <a:lstStyle>
            <a:lvl1pPr algn="l">
              <a:defRPr sz="40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764424" y="5404714"/>
            <a:ext cx="4055020" cy="414195"/>
          </a:xfrm>
        </p:spPr>
        <p:txBody>
          <a:bodyPr>
            <a:normAutofit/>
          </a:bodyPr>
          <a:lstStyle>
            <a:lvl1pPr marL="0" indent="0" algn="l">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0" name="Straight Connector 9"/>
          <p:cNvCxnSpPr/>
          <p:nvPr/>
        </p:nvCxnSpPr>
        <p:spPr>
          <a:xfrm flipV="1">
            <a:off x="4520612" y="1806641"/>
            <a:ext cx="0" cy="3869766"/>
          </a:xfrm>
          <a:prstGeom prst="line">
            <a:avLst/>
          </a:prstGeom>
          <a:ln>
            <a:solidFill>
              <a:schemeClr val="tx2"/>
            </a:solidFill>
          </a:ln>
          <a:effectLst/>
        </p:spPr>
        <p:style>
          <a:lnRef idx="2">
            <a:schemeClr val="dk1"/>
          </a:lnRef>
          <a:fillRef idx="0">
            <a:schemeClr val="dk1"/>
          </a:fillRef>
          <a:effectRef idx="1">
            <a:schemeClr val="dk1"/>
          </a:effectRef>
          <a:fontRef idx="minor">
            <a:schemeClr val="tx1"/>
          </a:fontRef>
        </p:style>
      </p:cxnSp>
      <p:pic>
        <p:nvPicPr>
          <p:cNvPr id="11" name="Picture 10"/>
          <p:cNvPicPr>
            <a:picLocks noChangeAspect="1"/>
          </p:cNvPicPr>
          <p:nvPr/>
        </p:nvPicPr>
        <p:blipFill>
          <a:blip r:embed="rId2"/>
          <a:stretch>
            <a:fillRect/>
          </a:stretch>
        </p:blipFill>
        <p:spPr>
          <a:xfrm>
            <a:off x="3235672" y="4514775"/>
            <a:ext cx="908118" cy="1151637"/>
          </a:xfrm>
          <a:prstGeom prst="rect">
            <a:avLst/>
          </a:prstGeom>
        </p:spPr>
      </p:pic>
      <p:sp>
        <p:nvSpPr>
          <p:cNvPr id="6" name="TextBox 5">
            <a:extLst>
              <a:ext uri="{FF2B5EF4-FFF2-40B4-BE49-F238E27FC236}">
                <a16:creationId xmlns:a16="http://schemas.microsoft.com/office/drawing/2014/main" id="{3161188C-ABCB-4C45-8175-9D242C40441D}"/>
              </a:ext>
            </a:extLst>
          </p:cNvPr>
          <p:cNvSpPr txBox="1"/>
          <p:nvPr userDrawn="1"/>
        </p:nvSpPr>
        <p:spPr>
          <a:xfrm>
            <a:off x="6717228" y="6457055"/>
            <a:ext cx="2395207" cy="246221"/>
          </a:xfrm>
          <a:prstGeom prst="rect">
            <a:avLst/>
          </a:prstGeom>
          <a:noFill/>
        </p:spPr>
        <p:txBody>
          <a:bodyPr wrap="none" rtlCol="0">
            <a:spAutoFit/>
          </a:bodyPr>
          <a:lstStyle/>
          <a:p>
            <a:r>
              <a:rPr lang="en-US" sz="1000" b="0" dirty="0"/>
              <a:t>HEALTH INNOVATION TECHNOLOGY</a:t>
            </a:r>
          </a:p>
        </p:txBody>
      </p:sp>
    </p:spTree>
    <p:extLst>
      <p:ext uri="{BB962C8B-B14F-4D97-AF65-F5344CB8AC3E}">
        <p14:creationId xmlns:p14="http://schemas.microsoft.com/office/powerpoint/2010/main" val="360753948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 sho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236388"/>
            <a:ext cx="8229600" cy="857223"/>
          </a:xfrm>
        </p:spPr>
        <p:txBody>
          <a:bodyPr anchor="t" anchorCtr="0">
            <a:noAutofit/>
          </a:bodyPr>
          <a:lstStyle>
            <a:lvl1pPr>
              <a:defRPr sz="4000"/>
            </a:lvl1pPr>
          </a:lstStyle>
          <a:p>
            <a:r>
              <a:rPr lang="en-US" dirty="0"/>
              <a:t>Agenda title 40pt bold</a:t>
            </a:r>
          </a:p>
        </p:txBody>
      </p:sp>
      <p:sp>
        <p:nvSpPr>
          <p:cNvPr id="3" name="Slide Number Placeholder 2">
            <a:extLst>
              <a:ext uri="{FF2B5EF4-FFF2-40B4-BE49-F238E27FC236}">
                <a16:creationId xmlns:a16="http://schemas.microsoft.com/office/drawing/2014/main" id="{A38FF150-D805-47B3-842A-DB7E7D2132D8}"/>
              </a:ext>
            </a:extLst>
          </p:cNvPr>
          <p:cNvSpPr>
            <a:spLocks noGrp="1"/>
          </p:cNvSpPr>
          <p:nvPr>
            <p:ph type="sldNum" sz="quarter" idx="10"/>
          </p:nvPr>
        </p:nvSpPr>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Tree>
    <p:extLst>
      <p:ext uri="{BB962C8B-B14F-4D97-AF65-F5344CB8AC3E}">
        <p14:creationId xmlns:p14="http://schemas.microsoft.com/office/powerpoint/2010/main" val="207401590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 long">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457200" y="236388"/>
            <a:ext cx="8229600" cy="857223"/>
          </a:xfrm>
        </p:spPr>
        <p:txBody>
          <a:bodyPr anchor="t" anchorCtr="0">
            <a:noAutofit/>
          </a:bodyPr>
          <a:lstStyle>
            <a:lvl1pPr>
              <a:defRPr sz="4000" baseline="0">
                <a:solidFill>
                  <a:schemeClr val="tx2"/>
                </a:solidFill>
              </a:defRPr>
            </a:lvl1pPr>
          </a:lstStyle>
          <a:p>
            <a:r>
              <a:rPr lang="en-US" dirty="0"/>
              <a:t>Long agenda title 40pt bold</a:t>
            </a:r>
          </a:p>
        </p:txBody>
      </p:sp>
      <p:sp>
        <p:nvSpPr>
          <p:cNvPr id="2" name="Slide Number Placeholder 1">
            <a:extLst>
              <a:ext uri="{FF2B5EF4-FFF2-40B4-BE49-F238E27FC236}">
                <a16:creationId xmlns:a16="http://schemas.microsoft.com/office/drawing/2014/main" id="{C5D15320-BC0C-4C08-9195-0E6B7D252192}"/>
              </a:ext>
            </a:extLst>
          </p:cNvPr>
          <p:cNvSpPr>
            <a:spLocks noGrp="1"/>
          </p:cNvSpPr>
          <p:nvPr>
            <p:ph type="sldNum" sz="quarter" idx="10"/>
          </p:nvPr>
        </p:nvSpPr>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Tree>
    <p:extLst>
      <p:ext uri="{BB962C8B-B14F-4D97-AF65-F5344CB8AC3E}">
        <p14:creationId xmlns:p14="http://schemas.microsoft.com/office/powerpoint/2010/main" val="7502182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 extra long">
    <p:spTree>
      <p:nvGrpSpPr>
        <p:cNvPr id="1" name=""/>
        <p:cNvGrpSpPr/>
        <p:nvPr/>
      </p:nvGrpSpPr>
      <p:grpSpPr>
        <a:xfrm>
          <a:off x="0" y="0"/>
          <a:ext cx="0" cy="0"/>
          <a:chOff x="0" y="0"/>
          <a:chExt cx="0" cy="0"/>
        </a:xfrm>
      </p:grpSpPr>
      <p:sp>
        <p:nvSpPr>
          <p:cNvPr id="52" name="Title 1"/>
          <p:cNvSpPr>
            <a:spLocks noGrp="1"/>
          </p:cNvSpPr>
          <p:nvPr>
            <p:ph type="title" hasCustomPrompt="1"/>
          </p:nvPr>
        </p:nvSpPr>
        <p:spPr>
          <a:xfrm>
            <a:off x="457200" y="236388"/>
            <a:ext cx="8229600" cy="857223"/>
          </a:xfrm>
        </p:spPr>
        <p:txBody>
          <a:bodyPr anchor="t" anchorCtr="0">
            <a:noAutofit/>
          </a:bodyPr>
          <a:lstStyle>
            <a:lvl1pPr>
              <a:defRPr sz="4000" baseline="0">
                <a:solidFill>
                  <a:schemeClr val="tx2"/>
                </a:solidFill>
              </a:defRPr>
            </a:lvl1pPr>
          </a:lstStyle>
          <a:p>
            <a:r>
              <a:rPr lang="en-US" dirty="0"/>
              <a:t>Extra long agenda title 40pt bold</a:t>
            </a:r>
          </a:p>
        </p:txBody>
      </p:sp>
      <p:sp>
        <p:nvSpPr>
          <p:cNvPr id="2" name="Slide Number Placeholder 1">
            <a:extLst>
              <a:ext uri="{FF2B5EF4-FFF2-40B4-BE49-F238E27FC236}">
                <a16:creationId xmlns:a16="http://schemas.microsoft.com/office/drawing/2014/main" id="{9A398D41-DC9A-4E59-8831-2B4EB9F0ED9A}"/>
              </a:ext>
            </a:extLst>
          </p:cNvPr>
          <p:cNvSpPr>
            <a:spLocks noGrp="1"/>
          </p:cNvSpPr>
          <p:nvPr>
            <p:ph type="sldNum" sz="quarter" idx="10"/>
          </p:nvPr>
        </p:nvSpPr>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Tree>
    <p:extLst>
      <p:ext uri="{BB962C8B-B14F-4D97-AF65-F5344CB8AC3E}">
        <p14:creationId xmlns:p14="http://schemas.microsoft.com/office/powerpoint/2010/main" val="14221643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ransition slide ">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779180" y="3924398"/>
            <a:ext cx="6687383" cy="1225695"/>
          </a:xfrm>
          <a:prstGeom prst="rect">
            <a:avLst/>
          </a:prstGeom>
        </p:spPr>
        <p:txBody>
          <a:bodyPr anchor="b" anchorCtr="0">
            <a:noAutofit/>
          </a:bodyPr>
          <a:lstStyle>
            <a:lvl1pPr algn="l">
              <a:defRPr sz="4000" baseline="0">
                <a:solidFill>
                  <a:schemeClr val="tx2"/>
                </a:solidFill>
              </a:defRPr>
            </a:lvl1pPr>
          </a:lstStyle>
          <a:p>
            <a:r>
              <a:rPr lang="en-US" dirty="0"/>
              <a:t>Transition slide</a:t>
            </a:r>
            <a:br>
              <a:rPr lang="en-US" dirty="0"/>
            </a:br>
            <a:r>
              <a:rPr lang="en-US" dirty="0"/>
              <a:t>title goes here</a:t>
            </a:r>
          </a:p>
        </p:txBody>
      </p:sp>
      <p:pic>
        <p:nvPicPr>
          <p:cNvPr id="13" name="Picture 12"/>
          <p:cNvPicPr>
            <a:picLocks noChangeAspect="1"/>
          </p:cNvPicPr>
          <p:nvPr userDrawn="1"/>
        </p:nvPicPr>
        <p:blipFill>
          <a:blip r:embed="rId2"/>
          <a:stretch>
            <a:fillRect/>
          </a:stretch>
        </p:blipFill>
        <p:spPr>
          <a:xfrm>
            <a:off x="8066829" y="4495800"/>
            <a:ext cx="603785" cy="765695"/>
          </a:xfrm>
          <a:prstGeom prst="rect">
            <a:avLst/>
          </a:prstGeom>
        </p:spPr>
      </p:pic>
      <p:cxnSp>
        <p:nvCxnSpPr>
          <p:cNvPr id="14" name="Straight Connector 13"/>
          <p:cNvCxnSpPr/>
          <p:nvPr/>
        </p:nvCxnSpPr>
        <p:spPr>
          <a:xfrm>
            <a:off x="788694" y="5228719"/>
            <a:ext cx="719409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88694" y="5228719"/>
            <a:ext cx="719409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788694" y="5228719"/>
            <a:ext cx="7194091"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1607CC30-4DFF-4FF6-BC88-7C28CAA88499}"/>
              </a:ext>
            </a:extLst>
          </p:cNvPr>
          <p:cNvSpPr>
            <a:spLocks noGrp="1"/>
          </p:cNvSpPr>
          <p:nvPr>
            <p:ph type="sldNum" sz="quarter" idx="10"/>
          </p:nvPr>
        </p:nvSpPr>
        <p:spPr/>
        <p:txBody>
          <a:body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sp>
        <p:nvSpPr>
          <p:cNvPr id="9" name="TextBox 8">
            <a:extLst>
              <a:ext uri="{FF2B5EF4-FFF2-40B4-BE49-F238E27FC236}">
                <a16:creationId xmlns:a16="http://schemas.microsoft.com/office/drawing/2014/main" id="{D37C138B-13AA-4901-B1AA-775669EECD11}"/>
              </a:ext>
            </a:extLst>
          </p:cNvPr>
          <p:cNvSpPr txBox="1"/>
          <p:nvPr userDrawn="1"/>
        </p:nvSpPr>
        <p:spPr>
          <a:xfrm>
            <a:off x="6717228" y="6457055"/>
            <a:ext cx="2395207" cy="246221"/>
          </a:xfrm>
          <a:prstGeom prst="rect">
            <a:avLst/>
          </a:prstGeom>
          <a:noFill/>
        </p:spPr>
        <p:txBody>
          <a:bodyPr wrap="none" rtlCol="0">
            <a:spAutoFit/>
          </a:bodyPr>
          <a:lstStyle/>
          <a:p>
            <a:r>
              <a:rPr lang="en-US" sz="1000" b="0" dirty="0"/>
              <a:t>HEALTH INNOVATION TECHNOLOGY</a:t>
            </a:r>
          </a:p>
        </p:txBody>
      </p:sp>
    </p:spTree>
    <p:extLst>
      <p:ext uri="{BB962C8B-B14F-4D97-AF65-F5344CB8AC3E}">
        <p14:creationId xmlns:p14="http://schemas.microsoft.com/office/powerpoint/2010/main" val="256127233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6.png"/><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476250"/>
            <a:ext cx="7877175" cy="1143000"/>
          </a:xfrm>
          <a:prstGeom prst="rect">
            <a:avLst/>
          </a:prstGeom>
          <a:ln w="12700">
            <a:miter lim="400000"/>
          </a:ln>
          <a:extLst>
            <a:ext uri="{C572A759-6A51-4108-AA02-DFA0A04FC94B}">
              <ma14:wrappingTextBoxFlag xmlns="" xmlns:ma14="http://schemas.microsoft.com/office/mac/drawingml/2011/main" val="1"/>
            </a:ext>
          </a:extLst>
        </p:spPr>
        <p:txBody>
          <a:bodyPr lIns="21336" tIns="21336" rIns="21336" bIns="21336" anchor="ctr">
            <a:normAutofit/>
          </a:bodyPr>
          <a:lstStyle/>
          <a:p>
            <a:r>
              <a:rPr dirty="0"/>
              <a:t>Title Text</a:t>
            </a:r>
          </a:p>
        </p:txBody>
      </p:sp>
      <p:sp>
        <p:nvSpPr>
          <p:cNvPr id="3" name="Shape 3"/>
          <p:cNvSpPr>
            <a:spLocks noGrp="1"/>
          </p:cNvSpPr>
          <p:nvPr>
            <p:ph type="body" idx="1"/>
          </p:nvPr>
        </p:nvSpPr>
        <p:spPr>
          <a:xfrm>
            <a:off x="633413" y="1619250"/>
            <a:ext cx="7877175" cy="4603750"/>
          </a:xfrm>
          <a:prstGeom prst="rect">
            <a:avLst/>
          </a:prstGeom>
          <a:ln w="12700">
            <a:miter lim="400000"/>
          </a:ln>
          <a:extLst>
            <a:ext uri="{C572A759-6A51-4108-AA02-DFA0A04FC94B}">
              <ma14:wrappingTextBoxFlag xmlns="" xmlns:ma14="http://schemas.microsoft.com/office/mac/drawingml/2011/main" val="1"/>
            </a:ext>
          </a:extLst>
        </p:spPr>
        <p:txBody>
          <a:bodyPr lIns="21336" tIns="21336" rIns="21336" bIns="21336"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hape 57"/>
          <p:cNvSpPr>
            <a:spLocks noGrp="1"/>
          </p:cNvSpPr>
          <p:nvPr>
            <p:ph type="sldNum" sz="quarter" idx="4"/>
          </p:nvPr>
        </p:nvSpPr>
        <p:spPr>
          <a:xfrm>
            <a:off x="411298" y="6456667"/>
            <a:ext cx="157668" cy="182101"/>
          </a:xfrm>
          <a:prstGeom prst="rect">
            <a:avLst/>
          </a:prstGeom>
        </p:spPr>
        <p:txBody>
          <a:bodyPr lIns="38405" tIns="19202" rIns="38405" bIns="19202"/>
          <a:lstStyle>
            <a:lvl1pPr>
              <a:defRPr sz="700" b="1" i="0">
                <a:solidFill>
                  <a:schemeClr val="bg2">
                    <a:lumMod val="50000"/>
                  </a:schemeClr>
                </a:solidFill>
              </a:defRPr>
            </a:lvl1pPr>
          </a:lstStyle>
          <a:p>
            <a:fld id="{86CB4B4D-7CA3-9044-876B-883B54F8677D}" type="slidenum">
              <a:rPr lang="uk-UA" smtClean="0"/>
              <a:pPr/>
              <a:t>‹#›</a:t>
            </a:fld>
            <a:endParaRPr lang="uk-UA" dirty="0"/>
          </a:p>
        </p:txBody>
      </p:sp>
    </p:spTree>
  </p:cSld>
  <p:clrMap bg1="lt1" tx1="dk1" bg2="lt2" tx2="dk2" accent1="accent1" accent2="accent2" accent3="accent3" accent4="accent4" accent5="accent5" accent6="accent6" hlink="hlink" folHlink="folHlink"/>
  <p:sldLayoutIdLst>
    <p:sldLayoutId id="2147483681" r:id="rId1"/>
    <p:sldLayoutId id="2147483694" r:id="rId2"/>
    <p:sldLayoutId id="2147483690" r:id="rId3"/>
    <p:sldLayoutId id="2147483695" r:id="rId4"/>
  </p:sldLayoutIdLst>
  <p:transition spd="med"/>
  <p:hf hdr="0" dt="0"/>
  <p:txStyles>
    <p:titleStyle>
      <a:lvl1pPr marL="0" marR="0" indent="0" algn="l" defTabSz="346710" rtl="0" latinLnBrk="0">
        <a:lnSpc>
          <a:spcPct val="90000"/>
        </a:lnSpc>
        <a:spcBef>
          <a:spcPts val="0"/>
        </a:spcBef>
        <a:spcAft>
          <a:spcPts val="0"/>
        </a:spcAft>
        <a:buClrTx/>
        <a:buSzTx/>
        <a:buFontTx/>
        <a:buNone/>
        <a:tabLst/>
        <a:defRPr sz="3200" b="0" i="0" u="none" strike="noStrike" cap="none" spc="0" baseline="0">
          <a:ln>
            <a:noFill/>
          </a:ln>
          <a:solidFill>
            <a:srgbClr val="44474F"/>
          </a:solidFill>
          <a:uFillTx/>
          <a:latin typeface="Century Gothic"/>
          <a:ea typeface="Aileron SemiBold"/>
          <a:cs typeface="Century Gothic"/>
          <a:sym typeface="Aileron SemiBold"/>
        </a:defRPr>
      </a:lvl1pPr>
      <a:lvl2pPr marL="0" marR="0" indent="96012"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2pPr>
      <a:lvl3pPr marL="0" marR="0" indent="192024"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3pPr>
      <a:lvl4pPr marL="0" marR="0" indent="288036"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4pPr>
      <a:lvl5pPr marL="0" marR="0" indent="384048"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5pPr>
      <a:lvl6pPr marL="0" marR="0" indent="480060"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6pPr>
      <a:lvl7pPr marL="0" marR="0" indent="576072"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7pPr>
      <a:lvl8pPr marL="0" marR="0" indent="672084"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8pPr>
      <a:lvl9pPr marL="0" marR="0" indent="768096" algn="l" defTabSz="346710" rtl="0" latinLnBrk="0">
        <a:lnSpc>
          <a:spcPct val="90000"/>
        </a:lnSpc>
        <a:spcBef>
          <a:spcPts val="0"/>
        </a:spcBef>
        <a:spcAft>
          <a:spcPts val="0"/>
        </a:spcAft>
        <a:buClrTx/>
        <a:buSzTx/>
        <a:buFontTx/>
        <a:buNone/>
        <a:tabLst/>
        <a:defRPr sz="2900" b="0" i="0" u="none" strike="noStrike" cap="none" spc="0" baseline="0">
          <a:ln>
            <a:noFill/>
          </a:ln>
          <a:solidFill>
            <a:srgbClr val="44474F"/>
          </a:solidFill>
          <a:uFillTx/>
          <a:latin typeface="Aileron SemiBold"/>
          <a:ea typeface="Aileron SemiBold"/>
          <a:cs typeface="Aileron SemiBold"/>
          <a:sym typeface="Aileron SemiBold"/>
        </a:defRPr>
      </a:lvl9pPr>
    </p:titleStyle>
    <p:bodyStyle>
      <a:lvl1pPr marL="87190" marR="0" indent="-87190" algn="l" defTabSz="346710" latinLnBrk="0">
        <a:lnSpc>
          <a:spcPct val="160000"/>
        </a:lnSpc>
        <a:spcBef>
          <a:spcPts val="2184"/>
        </a:spcBef>
        <a:spcAft>
          <a:spcPts val="0"/>
        </a:spcAft>
        <a:buClrTx/>
        <a:buSzPct val="75000"/>
        <a:buFontTx/>
        <a:buChar char="•"/>
        <a:tabLst/>
        <a:defRPr sz="1100" b="0" i="0" u="none" strike="noStrike" cap="none" spc="0" baseline="0">
          <a:ln>
            <a:noFill/>
          </a:ln>
          <a:solidFill>
            <a:srgbClr val="8B8C8C"/>
          </a:solidFill>
          <a:uFillTx/>
          <a:latin typeface="Helvetia"/>
          <a:ea typeface="+mj-ea"/>
          <a:cs typeface="Helvetia"/>
          <a:sym typeface="Open Sans"/>
        </a:defRPr>
      </a:lvl1pPr>
      <a:lvl2pPr marL="353890" marR="0" indent="-87190" algn="l" defTabSz="346710" latinLnBrk="0">
        <a:lnSpc>
          <a:spcPct val="160000"/>
        </a:lnSpc>
        <a:spcBef>
          <a:spcPts val="2184"/>
        </a:spcBef>
        <a:spcAft>
          <a:spcPts val="0"/>
        </a:spcAft>
        <a:buClrTx/>
        <a:buSzPct val="75000"/>
        <a:buFontTx/>
        <a:buChar char="•"/>
        <a:tabLst/>
        <a:defRPr sz="1100" b="0" i="0" u="none" strike="noStrike" cap="none" spc="0" baseline="0">
          <a:ln>
            <a:noFill/>
          </a:ln>
          <a:solidFill>
            <a:srgbClr val="8B8C8C"/>
          </a:solidFill>
          <a:uFillTx/>
          <a:latin typeface="Helvetia"/>
          <a:ea typeface="+mj-ea"/>
          <a:cs typeface="Helvetia"/>
          <a:sym typeface="Open Sans"/>
        </a:defRPr>
      </a:lvl2pPr>
      <a:lvl3pPr marL="620590" marR="0" indent="-87190" algn="l" defTabSz="346710" latinLnBrk="0">
        <a:lnSpc>
          <a:spcPct val="160000"/>
        </a:lnSpc>
        <a:spcBef>
          <a:spcPts val="2184"/>
        </a:spcBef>
        <a:spcAft>
          <a:spcPts val="0"/>
        </a:spcAft>
        <a:buClrTx/>
        <a:buSzPct val="75000"/>
        <a:buFontTx/>
        <a:buChar char="•"/>
        <a:tabLst/>
        <a:defRPr sz="1100" b="0" i="0" u="none" strike="noStrike" cap="none" spc="0" baseline="0">
          <a:ln>
            <a:noFill/>
          </a:ln>
          <a:solidFill>
            <a:srgbClr val="8B8C8C"/>
          </a:solidFill>
          <a:uFillTx/>
          <a:latin typeface="Helvetia"/>
          <a:ea typeface="+mj-ea"/>
          <a:cs typeface="Helvetia"/>
          <a:sym typeface="Open Sans"/>
        </a:defRPr>
      </a:lvl3pPr>
      <a:lvl4pPr marL="887290" marR="0" indent="-87190" algn="l" defTabSz="346710" latinLnBrk="0">
        <a:lnSpc>
          <a:spcPct val="160000"/>
        </a:lnSpc>
        <a:spcBef>
          <a:spcPts val="2184"/>
        </a:spcBef>
        <a:spcAft>
          <a:spcPts val="0"/>
        </a:spcAft>
        <a:buClrTx/>
        <a:buSzPct val="75000"/>
        <a:buFontTx/>
        <a:buChar char="•"/>
        <a:tabLst/>
        <a:defRPr sz="1100" b="0" i="0" u="none" strike="noStrike" cap="none" spc="0" baseline="0">
          <a:ln>
            <a:noFill/>
          </a:ln>
          <a:solidFill>
            <a:srgbClr val="8B8C8C"/>
          </a:solidFill>
          <a:uFillTx/>
          <a:latin typeface="Helvetia"/>
          <a:ea typeface="+mj-ea"/>
          <a:cs typeface="Helvetia"/>
          <a:sym typeface="Open Sans"/>
        </a:defRPr>
      </a:lvl4pPr>
      <a:lvl5pPr marL="1153990" marR="0" indent="-87190" algn="l" defTabSz="346710" latinLnBrk="0">
        <a:lnSpc>
          <a:spcPct val="160000"/>
        </a:lnSpc>
        <a:spcBef>
          <a:spcPts val="2184"/>
        </a:spcBef>
        <a:spcAft>
          <a:spcPts val="0"/>
        </a:spcAft>
        <a:buClrTx/>
        <a:buSzPct val="75000"/>
        <a:buFontTx/>
        <a:buChar char="•"/>
        <a:tabLst/>
        <a:defRPr sz="1100" b="0" i="0" u="none" strike="noStrike" cap="none" spc="0" baseline="0">
          <a:ln>
            <a:noFill/>
          </a:ln>
          <a:solidFill>
            <a:srgbClr val="8B8C8C"/>
          </a:solidFill>
          <a:uFillTx/>
          <a:latin typeface="Helvetia"/>
          <a:ea typeface="+mj-ea"/>
          <a:cs typeface="Helvetia"/>
          <a:sym typeface="Open Sans"/>
        </a:defRPr>
      </a:lvl5pPr>
      <a:lvl6pPr marL="14206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6pPr>
      <a:lvl7pPr marL="16873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7pPr>
      <a:lvl8pPr marL="19540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8pPr>
      <a:lvl9pPr marL="22207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9pPr>
    </p:bodyStyle>
    <p:otherStyle>
      <a:lvl1pPr marL="0" marR="0" indent="0"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1pPr>
      <a:lvl2pPr marL="0" marR="0" indent="96012"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2pPr>
      <a:lvl3pPr marL="0" marR="0" indent="192024"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3pPr>
      <a:lvl4pPr marL="0" marR="0" indent="288036"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4pPr>
      <a:lvl5pPr marL="0" marR="0" indent="384048"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5pPr>
      <a:lvl6pPr marL="0" marR="0" indent="480060"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6pPr>
      <a:lvl7pPr marL="0" marR="0" indent="576072"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7pPr>
      <a:lvl8pPr marL="0" marR="0" indent="672084"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8pPr>
      <a:lvl9pPr marL="0" marR="0" indent="768096" algn="ctr" defTabSz="346710" rtl="0" latinLnBrk="0">
        <a:lnSpc>
          <a:spcPct val="100000"/>
        </a:lnSpc>
        <a:spcBef>
          <a:spcPts val="0"/>
        </a:spcBef>
        <a:spcAft>
          <a:spcPts val="0"/>
        </a:spcAft>
        <a:buClrTx/>
        <a:buSzTx/>
        <a:buFontTx/>
        <a:buNone/>
        <a:tabLst/>
        <a:defRPr sz="2700" b="0" i="0" u="none" strike="noStrike" cap="none" spc="0" baseline="0">
          <a:ln>
            <a:noFill/>
          </a:ln>
          <a:solidFill>
            <a:schemeClr val="tx1"/>
          </a:solidFill>
          <a:uFillTx/>
          <a:latin typeface="+mn-lt"/>
          <a:ea typeface="+mn-ea"/>
          <a:cs typeface="+mn-cs"/>
          <a:sym typeface="Aileron"/>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6388"/>
            <a:ext cx="8229600" cy="857223"/>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43173"/>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 Number Placeholder 3"/>
          <p:cNvSpPr>
            <a:spLocks noGrp="1"/>
          </p:cNvSpPr>
          <p:nvPr>
            <p:ph type="sldNum" sz="quarter" idx="4"/>
          </p:nvPr>
        </p:nvSpPr>
        <p:spPr>
          <a:xfrm>
            <a:off x="4191000" y="6403922"/>
            <a:ext cx="766122"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pPr defTabSz="457200"/>
            <a:fld id="{62F0BB2B-A04D-4CFE-A72F-29B51F99AAF1}" type="slidenum">
              <a:rPr lang="en-US" smtClean="0">
                <a:solidFill>
                  <a:prstClr val="white">
                    <a:lumMod val="50000"/>
                  </a:prstClr>
                </a:solidFill>
              </a:rPr>
              <a:pPr defTabSz="457200"/>
              <a:t>‹#›</a:t>
            </a:fld>
            <a:endParaRPr lang="en-US" dirty="0">
              <a:solidFill>
                <a:prstClr val="white">
                  <a:lumMod val="50000"/>
                </a:prstClr>
              </a:solidFill>
            </a:endParaRPr>
          </a:p>
        </p:txBody>
      </p:sp>
      <p:grpSp>
        <p:nvGrpSpPr>
          <p:cNvPr id="6" name="Group 5"/>
          <p:cNvGrpSpPr/>
          <p:nvPr userDrawn="1"/>
        </p:nvGrpSpPr>
        <p:grpSpPr>
          <a:xfrm>
            <a:off x="126146" y="6522826"/>
            <a:ext cx="2322469" cy="246221"/>
            <a:chOff x="126146" y="6522826"/>
            <a:chExt cx="2322469" cy="246221"/>
          </a:xfrm>
        </p:grpSpPr>
        <p:pic>
          <p:nvPicPr>
            <p:cNvPr id="7" name="Picture 6"/>
            <p:cNvPicPr>
              <a:picLocks noChangeAspect="1"/>
            </p:cNvPicPr>
            <p:nvPr/>
          </p:nvPicPr>
          <p:blipFill>
            <a:blip r:embed="rId17"/>
            <a:stretch>
              <a:fillRect/>
            </a:stretch>
          </p:blipFill>
          <p:spPr>
            <a:xfrm>
              <a:off x="126146" y="6524916"/>
              <a:ext cx="192508" cy="244131"/>
            </a:xfrm>
            <a:prstGeom prst="rect">
              <a:avLst/>
            </a:prstGeom>
          </p:spPr>
        </p:pic>
        <p:cxnSp>
          <p:nvCxnSpPr>
            <p:cNvPr id="9" name="Straight Connector 8"/>
            <p:cNvCxnSpPr/>
            <p:nvPr/>
          </p:nvCxnSpPr>
          <p:spPr>
            <a:xfrm>
              <a:off x="447258" y="6550210"/>
              <a:ext cx="0" cy="203107"/>
            </a:xfrm>
            <a:prstGeom prst="line">
              <a:avLst/>
            </a:prstGeom>
            <a:ln w="6350" cap="rnd">
              <a:solidFill>
                <a:schemeClr val="bg2"/>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88197" y="6522826"/>
              <a:ext cx="1960418" cy="246221"/>
            </a:xfrm>
            <a:prstGeom prst="rect">
              <a:avLst/>
            </a:prstGeom>
            <a:noFill/>
          </p:spPr>
          <p:txBody>
            <a:bodyPr wrap="square" rtlCol="0">
              <a:spAutoFit/>
            </a:bodyPr>
            <a:lstStyle/>
            <a:p>
              <a:pPr defTabSz="457200"/>
              <a:r>
                <a:rPr lang="en-US" sz="1000" dirty="0">
                  <a:solidFill>
                    <a:prstClr val="white">
                      <a:lumMod val="50000"/>
                    </a:prstClr>
                  </a:solidFill>
                </a:rPr>
                <a:t>Blue Shield of </a:t>
              </a:r>
              <a:r>
                <a:rPr lang="en-US" sz="1000" spc="-50" dirty="0">
                  <a:solidFill>
                    <a:prstClr val="white">
                      <a:lumMod val="50000"/>
                    </a:prstClr>
                  </a:solidFill>
                </a:rPr>
                <a:t>Ca</a:t>
              </a:r>
              <a:r>
                <a:rPr lang="en-US" sz="1000" dirty="0">
                  <a:solidFill>
                    <a:prstClr val="white">
                      <a:lumMod val="50000"/>
                    </a:prstClr>
                  </a:solidFill>
                </a:rPr>
                <a:t>lifornia</a:t>
              </a:r>
            </a:p>
          </p:txBody>
        </p:sp>
      </p:grpSp>
      <p:sp>
        <p:nvSpPr>
          <p:cNvPr id="11" name="TextBox 10">
            <a:extLst>
              <a:ext uri="{FF2B5EF4-FFF2-40B4-BE49-F238E27FC236}">
                <a16:creationId xmlns:a16="http://schemas.microsoft.com/office/drawing/2014/main" id="{BE5741FB-AD68-4A88-BE61-DC7AA7208041}"/>
              </a:ext>
            </a:extLst>
          </p:cNvPr>
          <p:cNvSpPr txBox="1"/>
          <p:nvPr userDrawn="1"/>
        </p:nvSpPr>
        <p:spPr>
          <a:xfrm>
            <a:off x="6717228" y="6457055"/>
            <a:ext cx="2395207" cy="246221"/>
          </a:xfrm>
          <a:prstGeom prst="rect">
            <a:avLst/>
          </a:prstGeom>
          <a:noFill/>
        </p:spPr>
        <p:txBody>
          <a:bodyPr wrap="none" rtlCol="0">
            <a:spAutoFit/>
          </a:bodyPr>
          <a:lstStyle/>
          <a:p>
            <a:r>
              <a:rPr lang="en-US" sz="1000" b="0" dirty="0"/>
              <a:t>HEALTH INNOVATION TECHNOLOGY</a:t>
            </a:r>
          </a:p>
        </p:txBody>
      </p:sp>
    </p:spTree>
    <p:extLst>
      <p:ext uri="{BB962C8B-B14F-4D97-AF65-F5344CB8AC3E}">
        <p14:creationId xmlns:p14="http://schemas.microsoft.com/office/powerpoint/2010/main" val="2470766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hf hdr="0" ftr="0" dt="0"/>
  <p:txStyles>
    <p:titleStyle>
      <a:lvl1pPr algn="l" defTabSz="457200" rtl="0" eaLnBrk="1" latinLnBrk="0" hangingPunct="1">
        <a:spcBef>
          <a:spcPct val="0"/>
        </a:spcBef>
        <a:buNone/>
        <a:defRPr sz="2800" b="1" kern="1200">
          <a:solidFill>
            <a:schemeClr val="tx2"/>
          </a:solidFill>
          <a:latin typeface="Century Gothic"/>
          <a:ea typeface="+mj-ea"/>
          <a:cs typeface="Century Gothic"/>
        </a:defRPr>
      </a:lvl1pPr>
    </p:titleStyle>
    <p:bodyStyle>
      <a:lvl1pPr marL="173038" indent="-173038" algn="l" defTabSz="457200" rtl="0" eaLnBrk="1" latinLnBrk="0" hangingPunct="1">
        <a:spcBef>
          <a:spcPts val="300"/>
        </a:spcBef>
        <a:spcAft>
          <a:spcPts val="300"/>
        </a:spcAft>
        <a:buClr>
          <a:schemeClr val="tx2"/>
        </a:buClr>
        <a:buFont typeface="Arial"/>
        <a:buChar char="•"/>
        <a:defRPr sz="1800" kern="1200">
          <a:solidFill>
            <a:schemeClr val="tx1"/>
          </a:solidFill>
          <a:latin typeface="Century Gothic"/>
          <a:ea typeface="+mn-ea"/>
          <a:cs typeface="Century Gothic"/>
        </a:defRPr>
      </a:lvl1pPr>
      <a:lvl2pPr marL="627063" indent="-169863" algn="l" defTabSz="457200" rtl="0" eaLnBrk="1" latinLnBrk="0" hangingPunct="1">
        <a:spcBef>
          <a:spcPts val="300"/>
        </a:spcBef>
        <a:spcAft>
          <a:spcPts val="300"/>
        </a:spcAft>
        <a:buClr>
          <a:schemeClr val="accent2"/>
        </a:buClr>
        <a:buFont typeface="Arial"/>
        <a:buChar char="•"/>
        <a:defRPr sz="1600" kern="1200">
          <a:solidFill>
            <a:schemeClr val="tx1"/>
          </a:solidFill>
          <a:latin typeface="Century Gothic"/>
          <a:ea typeface="+mn-ea"/>
          <a:cs typeface="Century Gothic"/>
        </a:defRPr>
      </a:lvl2pPr>
      <a:lvl3pPr marL="1143000" indent="-228600" algn="l" defTabSz="457200" rtl="0" eaLnBrk="1" latinLnBrk="0" hangingPunct="1">
        <a:spcBef>
          <a:spcPts val="300"/>
        </a:spcBef>
        <a:spcAft>
          <a:spcPts val="300"/>
        </a:spcAft>
        <a:buClr>
          <a:schemeClr val="bg1">
            <a:lumMod val="50000"/>
          </a:schemeClr>
        </a:buClr>
        <a:buFont typeface="Arial"/>
        <a:buChar char="•"/>
        <a:defRPr sz="1400" kern="1200">
          <a:solidFill>
            <a:schemeClr val="tx1"/>
          </a:solidFill>
          <a:latin typeface="Century Gothic"/>
          <a:ea typeface="+mn-ea"/>
          <a:cs typeface="Century Gothic"/>
        </a:defRPr>
      </a:lvl3pPr>
      <a:lvl4pPr marL="1600200" indent="-228600" algn="l" defTabSz="457200" rtl="0" eaLnBrk="1" latinLnBrk="0" hangingPunct="1">
        <a:spcBef>
          <a:spcPts val="500"/>
        </a:spcBef>
        <a:buFont typeface="Arial"/>
        <a:buChar char="–"/>
        <a:defRPr sz="1200" kern="1200">
          <a:solidFill>
            <a:schemeClr val="tx1"/>
          </a:solidFill>
          <a:latin typeface="Century Gothic"/>
          <a:ea typeface="+mn-ea"/>
          <a:cs typeface="Century Gothic"/>
        </a:defRPr>
      </a:lvl4pPr>
      <a:lvl5pPr marL="2057400" indent="-228600" algn="l" defTabSz="457200" rtl="0" eaLnBrk="1" latinLnBrk="0" hangingPunct="1">
        <a:spcBef>
          <a:spcPts val="500"/>
        </a:spcBef>
        <a:buFont typeface="Arial"/>
        <a:buChar char="»"/>
        <a:defRPr sz="12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8.jpeg"/><Relationship Id="rId4" Type="http://schemas.openxmlformats.org/officeDocument/2006/relationships/hyperlink" Target="https://developer.amazon.com/public/solutions/alexa/alexa-skills-kit/docs/linking-an-alexa-user-with-a-user-in-your-syste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oauth.net/2/" TargetMode="External"/><Relationship Id="rId3" Type="http://schemas.openxmlformats.org/officeDocument/2006/relationships/hyperlink" Target="https://serverless.com/" TargetMode="External"/><Relationship Id="rId7" Type="http://schemas.openxmlformats.org/officeDocument/2006/relationships/hyperlink" Target="https://github.com/amzn/alexa-skills-kit-java"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10.xml"/><Relationship Id="rId6" Type="http://schemas.openxmlformats.org/officeDocument/2006/relationships/hyperlink" Target="https://github.com/alexa/alexa-skills-kit-sdk-for-nodejs" TargetMode="External"/><Relationship Id="rId5" Type="http://schemas.openxmlformats.org/officeDocument/2006/relationships/hyperlink" Target="https://www.oracle.com/java/index.html" TargetMode="External"/><Relationship Id="rId10" Type="http://schemas.openxmlformats.org/officeDocument/2006/relationships/hyperlink" Target="https://www.twilio.com/" TargetMode="External"/><Relationship Id="rId4" Type="http://schemas.openxmlformats.org/officeDocument/2006/relationships/hyperlink" Target="https://www.typescriptlang.org/" TargetMode="External"/><Relationship Id="rId9" Type="http://schemas.openxmlformats.org/officeDocument/2006/relationships/hyperlink" Target="https://developer.amazon.com/public/solutions/alexa/alexa-skills-kit/docs/linking-an-alexa-user-with-a-user-in-your-syste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mazon.com/public/solutions/alexa/alexa-skills-kit/docs/developing-an-alexa-skill-as-a-web-service#timestamp" TargetMode="External"/><Relationship Id="rId2" Type="http://schemas.openxmlformats.org/officeDocument/2006/relationships/hyperlink" Target="https://developer.amazon.com/public/solutions/alexa/alexa-skills-kit/docs/developing-an-alexa-skill-as-a-web-service#checking-the-signature-of-the-request" TargetMode="External"/><Relationship Id="rId1" Type="http://schemas.openxmlformats.org/officeDocument/2006/relationships/slideLayout" Target="../slideLayouts/slideLayout10.xml"/><Relationship Id="rId4" Type="http://schemas.openxmlformats.org/officeDocument/2006/relationships/comments" Target="../comments/comment7.xml"/></Relationships>
</file>

<file path=ppt/slides/_rels/slide25.xml.rels><?xml version="1.0" encoding="UTF-8" standalone="yes"?>
<Relationships xmlns="http://schemas.openxmlformats.org/package/2006/relationships"><Relationship Id="rId3" Type="http://schemas.openxmlformats.org/officeDocument/2006/relationships/hyperlink" Target="https://support.twilio.com/hc/en-us/articles/223183068-Twilio-international-phone-number-availability-and-their-capabilities" TargetMode="External"/><Relationship Id="rId2" Type="http://schemas.openxmlformats.org/officeDocument/2006/relationships/hyperlink" Target="https://www.twilio.com/sms/short-codes"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bg.jpg"/>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l="2388" t="8445" r="2563" b="8185"/>
          <a:stretch/>
        </p:blipFill>
        <p:spPr>
          <a:xfrm>
            <a:off x="0" y="0"/>
            <a:ext cx="9144001" cy="6858000"/>
          </a:xfrm>
        </p:spPr>
      </p:pic>
      <p:sp>
        <p:nvSpPr>
          <p:cNvPr id="11" name="Text Placeholder 10"/>
          <p:cNvSpPr>
            <a:spLocks noGrp="1"/>
          </p:cNvSpPr>
          <p:nvPr>
            <p:ph type="body" sz="quarter" idx="13"/>
          </p:nvPr>
        </p:nvSpPr>
        <p:spPr>
          <a:xfrm>
            <a:off x="410122" y="5462562"/>
            <a:ext cx="6556735" cy="579515"/>
          </a:xfrm>
        </p:spPr>
        <p:txBody>
          <a:bodyPr/>
          <a:lstStyle/>
          <a:p>
            <a:pPr>
              <a:lnSpc>
                <a:spcPct val="120000"/>
              </a:lnSpc>
            </a:pPr>
            <a:r>
              <a:rPr lang="en-US" sz="1500" dirty="0"/>
              <a:t>Vic Tandon, Patrick Holmes, Ketema Harris, Laika Kayani, Josie Ho</a:t>
            </a:r>
            <a:br>
              <a:rPr lang="en-US" sz="1500" dirty="0"/>
            </a:br>
            <a:r>
              <a:rPr lang="en-US" sz="1500" dirty="0">
                <a:latin typeface="Aileron Light"/>
              </a:rPr>
              <a:t>July 2017</a:t>
            </a:r>
          </a:p>
          <a:p>
            <a:endParaRPr lang="en-US" dirty="0"/>
          </a:p>
        </p:txBody>
      </p:sp>
      <p:sp>
        <p:nvSpPr>
          <p:cNvPr id="9" name="Title 8"/>
          <p:cNvSpPr>
            <a:spLocks noGrp="1"/>
          </p:cNvSpPr>
          <p:nvPr>
            <p:ph type="title"/>
          </p:nvPr>
        </p:nvSpPr>
        <p:spPr>
          <a:xfrm>
            <a:off x="1868125" y="2914110"/>
            <a:ext cx="5401153" cy="1426564"/>
          </a:xfrm>
        </p:spPr>
        <p:txBody>
          <a:bodyPr>
            <a:normAutofit/>
          </a:bodyPr>
          <a:lstStyle/>
          <a:p>
            <a:r>
              <a:rPr lang="en-US" dirty="0"/>
              <a:t>Alexa Skill Pilot</a:t>
            </a:r>
          </a:p>
        </p:txBody>
      </p:sp>
      <p:sp>
        <p:nvSpPr>
          <p:cNvPr id="7" name="Text Placeholder 10"/>
          <p:cNvSpPr txBox="1">
            <a:spLocks/>
          </p:cNvSpPr>
          <p:nvPr/>
        </p:nvSpPr>
        <p:spPr>
          <a:xfrm>
            <a:off x="3057150" y="2557590"/>
            <a:ext cx="3044877" cy="367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0" marR="0" indent="0" algn="l" defTabSz="346710" eaLnBrk="1" fontAlgn="auto"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Helvetica"/>
                <a:ea typeface="+mj-ea"/>
                <a:cs typeface="Helvetica"/>
                <a:sym typeface="Open Sans"/>
              </a:defRPr>
            </a:lvl1pPr>
            <a:lvl2pPr marL="0" marR="0" indent="96012"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2pPr>
            <a:lvl3pPr marL="0" marR="0" indent="192024"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3pPr>
            <a:lvl4pPr marL="0" marR="0" indent="288036"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4pPr>
            <a:lvl5pPr marL="0" marR="0" indent="384048"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5pPr>
            <a:lvl6pPr marL="14206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6pPr>
            <a:lvl7pPr marL="16873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7pPr>
            <a:lvl8pPr marL="19540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8pPr>
            <a:lvl9pPr marL="22207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9pPr>
          </a:lstStyle>
          <a:p>
            <a:pPr algn="ctr">
              <a:lnSpc>
                <a:spcPct val="120000"/>
              </a:lnSpc>
            </a:pPr>
            <a:r>
              <a:rPr lang="en-US" sz="1500" dirty="0"/>
              <a:t>Idea 183</a:t>
            </a:r>
            <a:br>
              <a:rPr lang="en-US" sz="1500" dirty="0"/>
            </a:br>
            <a:endParaRPr lang="en-US" dirty="0"/>
          </a:p>
        </p:txBody>
      </p:sp>
      <p:pic>
        <p:nvPicPr>
          <p:cNvPr id="10" name="Picture 9" descr="whitebsc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122" y="6349159"/>
            <a:ext cx="1499603" cy="165439"/>
          </a:xfrm>
          <a:prstGeom prst="rect">
            <a:avLst/>
          </a:prstGeom>
        </p:spPr>
      </p:pic>
      <p:pic>
        <p:nvPicPr>
          <p:cNvPr id="13" name="Picture 12" descr="hitlogo_lon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099" y="6322355"/>
            <a:ext cx="2553219" cy="200237"/>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Pilot Execution will take 38 weeks</a:t>
            </a:r>
          </a:p>
        </p:txBody>
      </p:sp>
      <p:sp>
        <p:nvSpPr>
          <p:cNvPr id="12" name="Text Placeholder 11"/>
          <p:cNvSpPr>
            <a:spLocks noGrp="1"/>
          </p:cNvSpPr>
          <p:nvPr>
            <p:ph type="body" sz="quarter" idx="11"/>
          </p:nvPr>
        </p:nvSpPr>
        <p:spPr>
          <a:xfrm>
            <a:off x="636267" y="482977"/>
            <a:ext cx="3508427" cy="338511"/>
          </a:xfrm>
        </p:spPr>
        <p:txBody>
          <a:bodyPr/>
          <a:lstStyle/>
          <a:p>
            <a:r>
              <a:rPr lang="en-US" dirty="0"/>
              <a:t>Option 2: Production(better terms for skill publication) Private Beta Pilot</a:t>
            </a:r>
          </a:p>
        </p:txBody>
      </p:sp>
      <p:sp>
        <p:nvSpPr>
          <p:cNvPr id="2" name="Chevron 1"/>
          <p:cNvSpPr/>
          <p:nvPr/>
        </p:nvSpPr>
        <p:spPr>
          <a:xfrm>
            <a:off x="702197" y="2475313"/>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1</a:t>
            </a:r>
          </a:p>
          <a:p>
            <a:pPr defTabSz="309563"/>
            <a:r>
              <a:rPr lang="en-US" sz="1200" b="1" dirty="0">
                <a:solidFill>
                  <a:srgbClr val="FFFFFF"/>
                </a:solidFill>
              </a:rPr>
              <a:t>Scope the Pilot</a:t>
            </a:r>
          </a:p>
          <a:p>
            <a:pPr defTabSz="309563"/>
            <a:endParaRPr lang="en-US" sz="1200" b="1" dirty="0">
              <a:solidFill>
                <a:srgbClr val="FFFFFF"/>
              </a:solidFill>
            </a:endParaRPr>
          </a:p>
        </p:txBody>
      </p:sp>
      <p:sp>
        <p:nvSpPr>
          <p:cNvPr id="10" name="Chevron 9"/>
          <p:cNvSpPr/>
          <p:nvPr/>
        </p:nvSpPr>
        <p:spPr>
          <a:xfrm>
            <a:off x="2585070" y="247531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2</a:t>
            </a:r>
          </a:p>
          <a:p>
            <a:pPr defTabSz="309563"/>
            <a:r>
              <a:rPr lang="en-US" sz="1200" b="1" dirty="0">
                <a:solidFill>
                  <a:srgbClr val="FFFFFF"/>
                </a:solidFill>
              </a:rPr>
              <a:t>Execute the Pilot </a:t>
            </a:r>
          </a:p>
        </p:txBody>
      </p:sp>
      <p:sp>
        <p:nvSpPr>
          <p:cNvPr id="13" name="Chevron 12"/>
          <p:cNvSpPr/>
          <p:nvPr/>
        </p:nvSpPr>
        <p:spPr>
          <a:xfrm>
            <a:off x="4505310" y="247702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3</a:t>
            </a:r>
          </a:p>
          <a:p>
            <a:pPr defTabSz="309563"/>
            <a:r>
              <a:rPr lang="en-US" sz="1200" b="1" dirty="0">
                <a:solidFill>
                  <a:srgbClr val="FFFFFF"/>
                </a:solidFill>
              </a:rPr>
              <a:t>Go-Live with Alexa Skill</a:t>
            </a:r>
          </a:p>
        </p:txBody>
      </p:sp>
      <p:sp>
        <p:nvSpPr>
          <p:cNvPr id="14" name="Chevron 13"/>
          <p:cNvSpPr/>
          <p:nvPr/>
        </p:nvSpPr>
        <p:spPr>
          <a:xfrm>
            <a:off x="6425550" y="247531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4</a:t>
            </a:r>
          </a:p>
          <a:p>
            <a:pPr defTabSz="309563"/>
            <a:r>
              <a:rPr lang="en-US" sz="1200" b="1" dirty="0">
                <a:solidFill>
                  <a:srgbClr val="FFFFFF"/>
                </a:solidFill>
              </a:rPr>
              <a:t>Measure Pilot Success</a:t>
            </a:r>
          </a:p>
          <a:p>
            <a:pPr defTabSz="309563"/>
            <a:endParaRPr lang="en-US" sz="1200" b="1" dirty="0">
              <a:solidFill>
                <a:srgbClr val="FFFFFF"/>
              </a:solidFill>
            </a:endParaRPr>
          </a:p>
        </p:txBody>
      </p:sp>
      <p:sp>
        <p:nvSpPr>
          <p:cNvPr id="16" name="TextBox 15"/>
          <p:cNvSpPr txBox="1"/>
          <p:nvPr/>
        </p:nvSpPr>
        <p:spPr>
          <a:xfrm>
            <a:off x="702197" y="3307774"/>
            <a:ext cx="1550831"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Pilot scope: refine use cases, build backlog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EA Environmental Analysis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Implementation Solution Architecture</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IT Security Review</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evaluation criteria, structure focus groups, recruit participants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Develop timeline and project plan, including IT Estimates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BSC project team</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Secure sponsor and funding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Align on governance approach</a:t>
            </a:r>
          </a:p>
          <a:p>
            <a:pPr marL="171450" indent="-171450" algn="l">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Pilot readiness: training, marketing, engagement strategy, communication</a:t>
            </a:r>
          </a:p>
        </p:txBody>
      </p:sp>
      <p:sp>
        <p:nvSpPr>
          <p:cNvPr id="17" name="TextBox 16"/>
          <p:cNvSpPr txBox="1"/>
          <p:nvPr/>
        </p:nvSpPr>
        <p:spPr>
          <a:xfrm>
            <a:off x="2585070" y="330777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Plan Sprints - development &amp; QA</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Execute on Sprints (design, develop, test, deploy)</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Recruit, enroll, train Beta users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Setup evaluation tool(s)</a:t>
            </a:r>
          </a:p>
          <a:p>
            <a:pPr algn="l"/>
            <a:r>
              <a:rPr lang="en-US" sz="900" dirty="0">
                <a:solidFill>
                  <a:schemeClr val="tx1"/>
                </a:solidFill>
                <a:latin typeface="Arial" panose="020B0604020202020204" pitchFamily="34" charset="0"/>
                <a:cs typeface="Arial" panose="020B0604020202020204" pitchFamily="34" charset="0"/>
              </a:rPr>
              <a:t> </a:t>
            </a:r>
          </a:p>
        </p:txBody>
      </p:sp>
      <p:sp>
        <p:nvSpPr>
          <p:cNvPr id="18" name="TextBox 17"/>
          <p:cNvSpPr txBox="1"/>
          <p:nvPr/>
        </p:nvSpPr>
        <p:spPr>
          <a:xfrm>
            <a:off x="4505310" y="330777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Go/No-go decision </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Deploy Blue Shield “Skill” to Amazon’s Alexa Skills store</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Support Beta user installation of Skill</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Post go-live monitoring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Collect user feedback</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Triage reported issues and deploy Bug fixes  </a:t>
            </a:r>
          </a:p>
        </p:txBody>
      </p:sp>
      <p:sp>
        <p:nvSpPr>
          <p:cNvPr id="19" name="TextBox 18"/>
          <p:cNvSpPr txBox="1"/>
          <p:nvPr/>
        </p:nvSpPr>
        <p:spPr>
          <a:xfrm>
            <a:off x="6434343" y="330606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Track metrics on daily, weekly, monthly basis; report on monthly basis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Assess and implement enhancements as needed</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Evaluate expansion Beta pilot to wider user base </a:t>
            </a:r>
          </a:p>
        </p:txBody>
      </p:sp>
      <p:sp>
        <p:nvSpPr>
          <p:cNvPr id="4" name="Isosceles Triangle 3"/>
          <p:cNvSpPr/>
          <p:nvPr/>
        </p:nvSpPr>
        <p:spPr>
          <a:xfrm rot="10800000">
            <a:off x="2271251" y="2214644"/>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8" name="TextBox 7"/>
          <p:cNvSpPr txBox="1"/>
          <p:nvPr/>
        </p:nvSpPr>
        <p:spPr>
          <a:xfrm>
            <a:off x="2103560" y="2242920"/>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6</a:t>
            </a:r>
          </a:p>
        </p:txBody>
      </p:sp>
      <p:sp>
        <p:nvSpPr>
          <p:cNvPr id="20" name="Isosceles Triangle 19"/>
          <p:cNvSpPr/>
          <p:nvPr/>
        </p:nvSpPr>
        <p:spPr>
          <a:xfrm rot="10800000">
            <a:off x="4122340"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1" name="TextBox 20"/>
          <p:cNvSpPr txBox="1"/>
          <p:nvPr/>
        </p:nvSpPr>
        <p:spPr>
          <a:xfrm>
            <a:off x="3954650"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18</a:t>
            </a:r>
          </a:p>
        </p:txBody>
      </p:sp>
      <p:sp>
        <p:nvSpPr>
          <p:cNvPr id="22" name="Isosceles Triangle 21"/>
          <p:cNvSpPr/>
          <p:nvPr/>
        </p:nvSpPr>
        <p:spPr>
          <a:xfrm rot="10800000">
            <a:off x="6070944"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3" name="TextBox 22"/>
          <p:cNvSpPr txBox="1"/>
          <p:nvPr/>
        </p:nvSpPr>
        <p:spPr>
          <a:xfrm>
            <a:off x="5903253"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26</a:t>
            </a:r>
          </a:p>
        </p:txBody>
      </p:sp>
      <p:sp>
        <p:nvSpPr>
          <p:cNvPr id="24" name="Isosceles Triangle 23"/>
          <p:cNvSpPr/>
          <p:nvPr/>
        </p:nvSpPr>
        <p:spPr>
          <a:xfrm rot="10800000">
            <a:off x="8034165" y="2214644"/>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5" name="TextBox 24"/>
          <p:cNvSpPr txBox="1"/>
          <p:nvPr/>
        </p:nvSpPr>
        <p:spPr>
          <a:xfrm>
            <a:off x="7866474" y="2242920"/>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38</a:t>
            </a:r>
          </a:p>
        </p:txBody>
      </p:sp>
      <p:sp>
        <p:nvSpPr>
          <p:cNvPr id="26" name="Isosceles Triangle 25"/>
          <p:cNvSpPr/>
          <p:nvPr/>
        </p:nvSpPr>
        <p:spPr>
          <a:xfrm rot="10800000">
            <a:off x="388377"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7" name="TextBox 26"/>
          <p:cNvSpPr txBox="1"/>
          <p:nvPr/>
        </p:nvSpPr>
        <p:spPr>
          <a:xfrm>
            <a:off x="220686"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0</a:t>
            </a:r>
          </a:p>
        </p:txBody>
      </p:sp>
    </p:spTree>
    <p:extLst>
      <p:ext uri="{BB962C8B-B14F-4D97-AF65-F5344CB8AC3E}">
        <p14:creationId xmlns:p14="http://schemas.microsoft.com/office/powerpoint/2010/main" val="33421373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z="2800" dirty="0"/>
              <a:t>Product Rollout will take 30 weeks, followed by traditional product lifecycle processes</a:t>
            </a:r>
          </a:p>
        </p:txBody>
      </p:sp>
      <p:sp>
        <p:nvSpPr>
          <p:cNvPr id="12" name="Text Placeholder 11"/>
          <p:cNvSpPr>
            <a:spLocks noGrp="1"/>
          </p:cNvSpPr>
          <p:nvPr>
            <p:ph type="body" sz="quarter" idx="11"/>
          </p:nvPr>
        </p:nvSpPr>
        <p:spPr>
          <a:xfrm>
            <a:off x="636267" y="482977"/>
            <a:ext cx="3508427" cy="338511"/>
          </a:xfrm>
        </p:spPr>
        <p:txBody>
          <a:bodyPr/>
          <a:lstStyle/>
          <a:p>
            <a:r>
              <a:rPr lang="en-US" dirty="0"/>
              <a:t>Option 3: Production Full Rollout</a:t>
            </a:r>
          </a:p>
        </p:txBody>
      </p:sp>
      <p:sp>
        <p:nvSpPr>
          <p:cNvPr id="2" name="Chevron 1"/>
          <p:cNvSpPr/>
          <p:nvPr/>
        </p:nvSpPr>
        <p:spPr>
          <a:xfrm>
            <a:off x="702197" y="2475313"/>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1</a:t>
            </a:r>
          </a:p>
          <a:p>
            <a:pPr defTabSz="309563"/>
            <a:r>
              <a:rPr lang="en-US" sz="1200" b="1" dirty="0">
                <a:solidFill>
                  <a:srgbClr val="FFFFFF"/>
                </a:solidFill>
              </a:rPr>
              <a:t>Scope the Production App</a:t>
            </a:r>
          </a:p>
        </p:txBody>
      </p:sp>
      <p:sp>
        <p:nvSpPr>
          <p:cNvPr id="10" name="Chevron 9"/>
          <p:cNvSpPr/>
          <p:nvPr/>
        </p:nvSpPr>
        <p:spPr>
          <a:xfrm>
            <a:off x="2585070" y="247531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2</a:t>
            </a:r>
          </a:p>
          <a:p>
            <a:pPr defTabSz="309563"/>
            <a:r>
              <a:rPr lang="en-US" sz="1200" b="1" dirty="0">
                <a:solidFill>
                  <a:srgbClr val="FFFFFF"/>
                </a:solidFill>
              </a:rPr>
              <a:t>Develop Alexa Skill</a:t>
            </a:r>
          </a:p>
        </p:txBody>
      </p:sp>
      <p:sp>
        <p:nvSpPr>
          <p:cNvPr id="13" name="Chevron 12"/>
          <p:cNvSpPr/>
          <p:nvPr/>
        </p:nvSpPr>
        <p:spPr>
          <a:xfrm>
            <a:off x="4505310" y="247702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3</a:t>
            </a:r>
          </a:p>
          <a:p>
            <a:pPr defTabSz="309563"/>
            <a:r>
              <a:rPr lang="en-US" sz="1200" b="1" dirty="0">
                <a:solidFill>
                  <a:srgbClr val="FFFFFF"/>
                </a:solidFill>
              </a:rPr>
              <a:t>Go-Live with Alexa Skill</a:t>
            </a:r>
          </a:p>
        </p:txBody>
      </p:sp>
      <p:sp>
        <p:nvSpPr>
          <p:cNvPr id="14" name="Chevron 13"/>
          <p:cNvSpPr/>
          <p:nvPr/>
        </p:nvSpPr>
        <p:spPr>
          <a:xfrm>
            <a:off x="6425550" y="247531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4</a:t>
            </a:r>
          </a:p>
          <a:p>
            <a:pPr defTabSz="309563"/>
            <a:r>
              <a:rPr lang="en-US" sz="1200" b="1" dirty="0">
                <a:solidFill>
                  <a:srgbClr val="FFFFFF"/>
                </a:solidFill>
              </a:rPr>
              <a:t>On-going Monitoring and Enhancement</a:t>
            </a:r>
          </a:p>
        </p:txBody>
      </p:sp>
      <p:sp>
        <p:nvSpPr>
          <p:cNvPr id="16" name="TextBox 15"/>
          <p:cNvSpPr txBox="1"/>
          <p:nvPr/>
        </p:nvSpPr>
        <p:spPr>
          <a:xfrm>
            <a:off x="702197" y="3307774"/>
            <a:ext cx="1550831"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Pilot scope: refine use cases, build backlog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evaluation criteria </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Develop timeline and project plan</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Secure sponsor and funding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BSC project team</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Develop post go-live communication plan</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Develop operating plan</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Align on governance approach</a:t>
            </a:r>
          </a:p>
          <a:p>
            <a:pPr marL="171450" indent="-171450" algn="l">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Pilot readiness: training, marketing, engagement strategy, communication</a:t>
            </a:r>
          </a:p>
        </p:txBody>
      </p:sp>
      <p:sp>
        <p:nvSpPr>
          <p:cNvPr id="17" name="TextBox 16"/>
          <p:cNvSpPr txBox="1"/>
          <p:nvPr/>
        </p:nvSpPr>
        <p:spPr>
          <a:xfrm>
            <a:off x="2585070" y="330777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Plan Sprints - development &amp; QA</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Execute on Sprints (design, develop, test, deploy)</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Enable infrastructure to support Alexa skill</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Conduct UAT</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Setup evaluation tool(s)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Train BSC employees on operating plan</a:t>
            </a:r>
          </a:p>
        </p:txBody>
      </p:sp>
      <p:sp>
        <p:nvSpPr>
          <p:cNvPr id="18" name="TextBox 17"/>
          <p:cNvSpPr txBox="1"/>
          <p:nvPr/>
        </p:nvSpPr>
        <p:spPr>
          <a:xfrm>
            <a:off x="4505310" y="330777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Go/No-go decision </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Deploy Blue Shield “Skill” to Amazon’s Alexa Skills store</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Execute communication plan</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engagement and monitoring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Post go-live monitoring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Collect user feedback</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Triage reported issues and deploy Bug fixes  </a:t>
            </a:r>
          </a:p>
          <a:p>
            <a:pPr marL="171450" indent="-171450" algn="l">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p:txBody>
      </p:sp>
      <p:sp>
        <p:nvSpPr>
          <p:cNvPr id="19" name="TextBox 18"/>
          <p:cNvSpPr txBox="1"/>
          <p:nvPr/>
        </p:nvSpPr>
        <p:spPr>
          <a:xfrm>
            <a:off x="6434343" y="330606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Track metrics on daily, weekly, monthly basis; report on monthly basis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Assess and implement enhancements as needed following Agile product lifecycle processes</a:t>
            </a:r>
          </a:p>
        </p:txBody>
      </p:sp>
      <p:sp>
        <p:nvSpPr>
          <p:cNvPr id="4" name="Isosceles Triangle 3"/>
          <p:cNvSpPr/>
          <p:nvPr/>
        </p:nvSpPr>
        <p:spPr>
          <a:xfrm rot="10800000">
            <a:off x="2271251" y="2214644"/>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8" name="TextBox 7"/>
          <p:cNvSpPr txBox="1"/>
          <p:nvPr/>
        </p:nvSpPr>
        <p:spPr>
          <a:xfrm>
            <a:off x="2103560" y="2242920"/>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6</a:t>
            </a:r>
          </a:p>
        </p:txBody>
      </p:sp>
      <p:sp>
        <p:nvSpPr>
          <p:cNvPr id="20" name="Isosceles Triangle 19"/>
          <p:cNvSpPr/>
          <p:nvPr/>
        </p:nvSpPr>
        <p:spPr>
          <a:xfrm rot="10800000">
            <a:off x="4122340"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1" name="TextBox 20"/>
          <p:cNvSpPr txBox="1"/>
          <p:nvPr/>
        </p:nvSpPr>
        <p:spPr>
          <a:xfrm>
            <a:off x="3954650"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18</a:t>
            </a:r>
          </a:p>
        </p:txBody>
      </p:sp>
      <p:sp>
        <p:nvSpPr>
          <p:cNvPr id="22" name="Isosceles Triangle 21"/>
          <p:cNvSpPr/>
          <p:nvPr/>
        </p:nvSpPr>
        <p:spPr>
          <a:xfrm rot="10800000">
            <a:off x="6070944"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3" name="TextBox 22"/>
          <p:cNvSpPr txBox="1"/>
          <p:nvPr/>
        </p:nvSpPr>
        <p:spPr>
          <a:xfrm>
            <a:off x="5903253"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30</a:t>
            </a:r>
          </a:p>
        </p:txBody>
      </p:sp>
      <p:sp>
        <p:nvSpPr>
          <p:cNvPr id="24" name="Isosceles Triangle 23"/>
          <p:cNvSpPr/>
          <p:nvPr/>
        </p:nvSpPr>
        <p:spPr>
          <a:xfrm rot="10800000">
            <a:off x="8034165" y="2214644"/>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5" name="TextBox 24"/>
          <p:cNvSpPr txBox="1"/>
          <p:nvPr/>
        </p:nvSpPr>
        <p:spPr>
          <a:xfrm>
            <a:off x="7866474" y="2242920"/>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On-going</a:t>
            </a:r>
          </a:p>
        </p:txBody>
      </p:sp>
      <p:sp>
        <p:nvSpPr>
          <p:cNvPr id="26" name="Isosceles Triangle 25"/>
          <p:cNvSpPr/>
          <p:nvPr/>
        </p:nvSpPr>
        <p:spPr>
          <a:xfrm rot="10800000">
            <a:off x="388377"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7" name="TextBox 26"/>
          <p:cNvSpPr txBox="1"/>
          <p:nvPr/>
        </p:nvSpPr>
        <p:spPr>
          <a:xfrm>
            <a:off x="220686"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0</a:t>
            </a:r>
          </a:p>
        </p:txBody>
      </p:sp>
    </p:spTree>
    <p:extLst>
      <p:ext uri="{BB962C8B-B14F-4D97-AF65-F5344CB8AC3E}">
        <p14:creationId xmlns:p14="http://schemas.microsoft.com/office/powerpoint/2010/main" val="36718629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5DB725-D0A7-4CBA-8E68-88CCC24C3D75}"/>
              </a:ext>
            </a:extLst>
          </p:cNvPr>
          <p:cNvSpPr>
            <a:spLocks noGrp="1"/>
          </p:cNvSpPr>
          <p:nvPr>
            <p:ph type="body" sz="quarter" idx="13"/>
          </p:nvPr>
        </p:nvSpPr>
        <p:spPr>
          <a:xfrm>
            <a:off x="270508" y="821488"/>
            <a:ext cx="3740770" cy="5281362"/>
          </a:xfrm>
        </p:spPr>
        <p:txBody>
          <a:bodyPr/>
          <a:lstStyle/>
          <a:p>
            <a:r>
              <a:rPr lang="en-US" dirty="0"/>
              <a:t>Unauthenticated</a:t>
            </a:r>
          </a:p>
          <a:p>
            <a:r>
              <a:rPr lang="en-US" dirty="0"/>
              <a:t>Search for provider</a:t>
            </a:r>
          </a:p>
          <a:p>
            <a:endParaRPr lang="en-US" dirty="0"/>
          </a:p>
        </p:txBody>
      </p:sp>
      <p:sp>
        <p:nvSpPr>
          <p:cNvPr id="4" name="Text Placeholder 3">
            <a:extLst>
              <a:ext uri="{FF2B5EF4-FFF2-40B4-BE49-F238E27FC236}">
                <a16:creationId xmlns:a16="http://schemas.microsoft.com/office/drawing/2014/main" id="{3285B0DA-84DE-4B5D-AB5E-35DAED11F62B}"/>
              </a:ext>
            </a:extLst>
          </p:cNvPr>
          <p:cNvSpPr>
            <a:spLocks noGrp="1"/>
          </p:cNvSpPr>
          <p:nvPr>
            <p:ph type="body" sz="quarter" idx="11"/>
          </p:nvPr>
        </p:nvSpPr>
        <p:spPr/>
        <p:txBody>
          <a:bodyPr/>
          <a:lstStyle/>
          <a:p>
            <a:r>
              <a:rPr lang="en-US" dirty="0"/>
              <a:t>Use cases</a:t>
            </a:r>
          </a:p>
        </p:txBody>
      </p:sp>
      <p:sp>
        <p:nvSpPr>
          <p:cNvPr id="5" name="Slide Number Placeholder 4">
            <a:extLst>
              <a:ext uri="{FF2B5EF4-FFF2-40B4-BE49-F238E27FC236}">
                <a16:creationId xmlns:a16="http://schemas.microsoft.com/office/drawing/2014/main" id="{CC88E945-D59D-4963-B4FD-CF8F82B4E4FE}"/>
              </a:ext>
            </a:extLst>
          </p:cNvPr>
          <p:cNvSpPr>
            <a:spLocks noGrp="1"/>
          </p:cNvSpPr>
          <p:nvPr>
            <p:ph type="sldNum" sz="quarter" idx="2"/>
          </p:nvPr>
        </p:nvSpPr>
        <p:spPr/>
        <p:txBody>
          <a:bodyPr/>
          <a:lstStyle/>
          <a:p>
            <a:fld id="{86CB4B4D-7CA3-9044-876B-883B54F8677D}" type="slidenum">
              <a:rPr lang="uk-UA" smtClean="0"/>
              <a:pPr/>
              <a:t>12</a:t>
            </a:fld>
            <a:endParaRPr lang="uk-UA" dirty="0"/>
          </a:p>
        </p:txBody>
      </p:sp>
      <p:sp>
        <p:nvSpPr>
          <p:cNvPr id="6" name="Text Placeholder 5">
            <a:extLst>
              <a:ext uri="{FF2B5EF4-FFF2-40B4-BE49-F238E27FC236}">
                <a16:creationId xmlns:a16="http://schemas.microsoft.com/office/drawing/2014/main" id="{60CEAAFF-AA32-465E-83A9-610B14A9290E}"/>
              </a:ext>
            </a:extLst>
          </p:cNvPr>
          <p:cNvSpPr>
            <a:spLocks noGrp="1"/>
          </p:cNvSpPr>
          <p:nvPr>
            <p:ph type="body" sz="quarter" idx="14"/>
          </p:nvPr>
        </p:nvSpPr>
        <p:spPr>
          <a:xfrm>
            <a:off x="4841034" y="821488"/>
            <a:ext cx="3752753" cy="5281362"/>
          </a:xfrm>
        </p:spPr>
        <p:txBody>
          <a:bodyPr/>
          <a:lstStyle/>
          <a:p>
            <a:r>
              <a:rPr lang="en-US" sz="1000" dirty="0"/>
              <a:t>Authenticated (pare down to ones for pilot stages 2,3)</a:t>
            </a:r>
          </a:p>
          <a:p>
            <a:r>
              <a:rPr lang="en-US" sz="1000" dirty="0"/>
              <a:t>Get an ID card</a:t>
            </a:r>
            <a:br>
              <a:rPr lang="en-US" sz="1000" dirty="0"/>
            </a:br>
            <a:r>
              <a:rPr lang="en-US" sz="1000" dirty="0"/>
              <a:t>	Physical card request </a:t>
            </a:r>
          </a:p>
          <a:p>
            <a:r>
              <a:rPr lang="en-US" sz="1000" dirty="0"/>
              <a:t>	Digital card request </a:t>
            </a:r>
          </a:p>
          <a:p>
            <a:r>
              <a:rPr lang="en-US" sz="1000" dirty="0"/>
              <a:t>ID card information  </a:t>
            </a:r>
          </a:p>
          <a:p>
            <a:r>
              <a:rPr lang="en-US" sz="1000" dirty="0"/>
              <a:t>Medication reminders</a:t>
            </a:r>
          </a:p>
          <a:p>
            <a:r>
              <a:rPr lang="en-US" sz="1000" dirty="0"/>
              <a:t>Find a Provider   </a:t>
            </a:r>
          </a:p>
          <a:p>
            <a:r>
              <a:rPr lang="en-US" sz="1000" dirty="0"/>
              <a:t>Changing PCP + Get an ID card  </a:t>
            </a:r>
          </a:p>
          <a:p>
            <a:r>
              <a:rPr lang="en-US" sz="1000" dirty="0"/>
              <a:t>Benefits available to me – i.e. what services are covered? </a:t>
            </a:r>
          </a:p>
          <a:p>
            <a:r>
              <a:rPr lang="en-US" sz="1000" dirty="0"/>
              <a:t>Verbal search for benefits  </a:t>
            </a:r>
          </a:p>
          <a:p>
            <a:r>
              <a:rPr lang="en-US" sz="1000" dirty="0"/>
              <a:t>Plan Information </a:t>
            </a:r>
          </a:p>
          <a:p>
            <a:r>
              <a:rPr lang="en-US" sz="1000" dirty="0"/>
              <a:t>How far am I in my deductible  </a:t>
            </a:r>
          </a:p>
          <a:p>
            <a:r>
              <a:rPr lang="en-US" sz="1000" dirty="0"/>
              <a:t>What’s HSA balance </a:t>
            </a:r>
          </a:p>
          <a:p>
            <a:r>
              <a:rPr lang="en-US" sz="1000" dirty="0"/>
              <a:t>What’re copayment maximums </a:t>
            </a:r>
          </a:p>
          <a:p>
            <a:r>
              <a:rPr lang="en-US" sz="1000" dirty="0"/>
              <a:t>Claims Inquiries  </a:t>
            </a:r>
          </a:p>
          <a:p>
            <a:r>
              <a:rPr lang="en-US" sz="1000" dirty="0"/>
              <a:t>Claims Status </a:t>
            </a:r>
          </a:p>
          <a:p>
            <a:r>
              <a:rPr lang="en-US" sz="1000" dirty="0"/>
              <a:t>EOB Inquiry </a:t>
            </a:r>
          </a:p>
          <a:p>
            <a:r>
              <a:rPr lang="en-US" sz="1000" dirty="0"/>
              <a:t>Scheduling Appointments </a:t>
            </a:r>
          </a:p>
          <a:p>
            <a:r>
              <a:rPr lang="en-US" sz="1000" dirty="0"/>
              <a:t>Medication refills </a:t>
            </a:r>
          </a:p>
          <a:p>
            <a:r>
              <a:rPr lang="en-US" sz="1000" dirty="0"/>
              <a:t>Medication reminder + Refill? </a:t>
            </a:r>
          </a:p>
          <a:p>
            <a:endParaRPr lang="en-US" sz="1000" dirty="0"/>
          </a:p>
        </p:txBody>
      </p:sp>
    </p:spTree>
    <p:extLst>
      <p:ext uri="{BB962C8B-B14F-4D97-AF65-F5344CB8AC3E}">
        <p14:creationId xmlns:p14="http://schemas.microsoft.com/office/powerpoint/2010/main" val="160440698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E06DFFC1-60DF-4515-96AC-BC52D2E0FF9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
        <p:nvSpPr>
          <p:cNvPr id="9" name="TextBox 8">
            <a:extLst>
              <a:ext uri="{FF2B5EF4-FFF2-40B4-BE49-F238E27FC236}">
                <a16:creationId xmlns:a16="http://schemas.microsoft.com/office/drawing/2014/main" id="{28B777E7-4032-4435-A15F-A204356ABD3A}"/>
              </a:ext>
            </a:extLst>
          </p:cNvPr>
          <p:cNvSpPr txBox="1"/>
          <p:nvPr/>
        </p:nvSpPr>
        <p:spPr>
          <a:xfrm>
            <a:off x="533400" y="866588"/>
            <a:ext cx="80772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The Alexa skill will enable anyone with an Alexa-enabled device to interact with BSC verbally. For example:</a:t>
            </a:r>
          </a:p>
        </p:txBody>
      </p:sp>
      <p:graphicFrame>
        <p:nvGraphicFramePr>
          <p:cNvPr id="12" name="Table 11">
            <a:extLst>
              <a:ext uri="{FF2B5EF4-FFF2-40B4-BE49-F238E27FC236}">
                <a16:creationId xmlns:a16="http://schemas.microsoft.com/office/drawing/2014/main" id="{4A3FE05D-AF4A-443B-BD32-D218321C2C03}"/>
              </a:ext>
            </a:extLst>
          </p:cNvPr>
          <p:cNvGraphicFramePr>
            <a:graphicFrameLocks noGrp="1"/>
          </p:cNvGraphicFramePr>
          <p:nvPr>
            <p:extLst/>
          </p:nvPr>
        </p:nvGraphicFramePr>
        <p:xfrm>
          <a:off x="547255" y="1716579"/>
          <a:ext cx="8229600" cy="3323232"/>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3676075671"/>
                    </a:ext>
                  </a:extLst>
                </a:gridCol>
                <a:gridCol w="4343400">
                  <a:extLst>
                    <a:ext uri="{9D8B030D-6E8A-4147-A177-3AD203B41FA5}">
                      <a16:colId xmlns:a16="http://schemas.microsoft.com/office/drawing/2014/main" val="4178657639"/>
                    </a:ext>
                  </a:extLst>
                </a:gridCol>
              </a:tblGrid>
              <a:tr h="300560">
                <a:tc>
                  <a:txBody>
                    <a:bodyPr/>
                    <a:lstStyle/>
                    <a:p>
                      <a:pPr algn="ctr"/>
                      <a:r>
                        <a:rPr lang="en-US" sz="1800" dirty="0"/>
                        <a:t>NON-PHI</a:t>
                      </a:r>
                    </a:p>
                  </a:txBody>
                  <a:tcPr/>
                </a:tc>
                <a:tc>
                  <a:txBody>
                    <a:bodyPr/>
                    <a:lstStyle/>
                    <a:p>
                      <a:pPr algn="ctr"/>
                      <a:r>
                        <a:rPr lang="en-US" sz="1800" dirty="0"/>
                        <a:t>PHI</a:t>
                      </a:r>
                    </a:p>
                  </a:txBody>
                  <a:tcPr/>
                </a:tc>
                <a:extLst>
                  <a:ext uri="{0D108BD9-81ED-4DB2-BD59-A6C34878D82A}">
                    <a16:rowId xmlns:a16="http://schemas.microsoft.com/office/drawing/2014/main" val="1469001339"/>
                  </a:ext>
                </a:extLst>
              </a:tr>
              <a:tr h="467664">
                <a:tc>
                  <a:txBody>
                    <a:bodyPr/>
                    <a:lstStyle/>
                    <a:p>
                      <a:pPr marL="0" lvl="0" indent="0">
                        <a:buFont typeface="+mj-lt"/>
                        <a:buNone/>
                      </a:pPr>
                      <a:r>
                        <a:rPr lang="en-US" sz="1800" dirty="0"/>
                        <a:t>Find an Urgent Care center</a:t>
                      </a:r>
                    </a:p>
                  </a:txBody>
                  <a:tcPr/>
                </a:tc>
                <a:tc>
                  <a:txBody>
                    <a:bodyPr/>
                    <a:lstStyle/>
                    <a:p>
                      <a:pPr marL="0" lvl="0" indent="-168275">
                        <a:buFont typeface="+mj-lt"/>
                        <a:buNone/>
                      </a:pPr>
                      <a:r>
                        <a:rPr lang="en-US" sz="1800" dirty="0"/>
                        <a:t>Get my group number, subscriber ID</a:t>
                      </a:r>
                    </a:p>
                  </a:txBody>
                  <a:tcPr/>
                </a:tc>
                <a:extLst>
                  <a:ext uri="{0D108BD9-81ED-4DB2-BD59-A6C34878D82A}">
                    <a16:rowId xmlns:a16="http://schemas.microsoft.com/office/drawing/2014/main" val="1253067215"/>
                  </a:ext>
                </a:extLst>
              </a:tr>
              <a:tr h="467664">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800" dirty="0"/>
                        <a:t>Get the BSC phone number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Get my HSA balance</a:t>
                      </a:r>
                    </a:p>
                  </a:txBody>
                  <a:tcPr/>
                </a:tc>
                <a:extLst>
                  <a:ext uri="{0D108BD9-81ED-4DB2-BD59-A6C34878D82A}">
                    <a16:rowId xmlns:a16="http://schemas.microsoft.com/office/drawing/2014/main" val="2579926112"/>
                  </a:ext>
                </a:extLst>
              </a:tr>
              <a:tr h="4676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Get the nurse help line number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Get the status of my claims</a:t>
                      </a:r>
                    </a:p>
                  </a:txBody>
                  <a:tcPr/>
                </a:tc>
                <a:extLst>
                  <a:ext uri="{0D108BD9-81ED-4DB2-BD59-A6C34878D82A}">
                    <a16:rowId xmlns:a16="http://schemas.microsoft.com/office/drawing/2014/main" val="611639675"/>
                  </a:ext>
                </a:extLst>
              </a:tr>
              <a:tr h="4755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Define some common health insurance terms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Get the status of my deductible</a:t>
                      </a:r>
                    </a:p>
                    <a:p>
                      <a:endParaRPr lang="en-US" sz="1800" dirty="0"/>
                    </a:p>
                  </a:txBody>
                  <a:tcPr/>
                </a:tc>
                <a:extLst>
                  <a:ext uri="{0D108BD9-81ED-4DB2-BD59-A6C34878D82A}">
                    <a16:rowId xmlns:a16="http://schemas.microsoft.com/office/drawing/2014/main" val="1622986126"/>
                  </a:ext>
                </a:extLst>
              </a:tr>
              <a:tr h="467664">
                <a:tc>
                  <a:txBody>
                    <a:bodyPr/>
                    <a:lstStyle/>
                    <a:p>
                      <a:endParaRPr lang="en-US" sz="1800" dirty="0"/>
                    </a:p>
                  </a:txBody>
                  <a:tcPr/>
                </a:tc>
                <a:tc>
                  <a:txBody>
                    <a:bodyPr/>
                    <a:lstStyle/>
                    <a:p>
                      <a:r>
                        <a:rPr lang="en-US" sz="1800" dirty="0"/>
                        <a:t>Order a new ID card or send me the link to get the image on the web portal</a:t>
                      </a:r>
                    </a:p>
                  </a:txBody>
                  <a:tcPr/>
                </a:tc>
                <a:extLst>
                  <a:ext uri="{0D108BD9-81ED-4DB2-BD59-A6C34878D82A}">
                    <a16:rowId xmlns:a16="http://schemas.microsoft.com/office/drawing/2014/main" val="3177239431"/>
                  </a:ext>
                </a:extLst>
              </a:tr>
            </a:tbl>
          </a:graphicData>
        </a:graphic>
      </p:graphicFrame>
    </p:spTree>
    <p:extLst>
      <p:ext uri="{BB962C8B-B14F-4D97-AF65-F5344CB8AC3E}">
        <p14:creationId xmlns:p14="http://schemas.microsoft.com/office/powerpoint/2010/main" val="41139644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Technical Plan</a:t>
            </a:r>
          </a:p>
        </p:txBody>
      </p:sp>
      <p:sp>
        <p:nvSpPr>
          <p:cNvPr id="5" name="Slide Number Placeholder 4"/>
          <p:cNvSpPr>
            <a:spLocks noGrp="1"/>
          </p:cNvSpPr>
          <p:nvPr>
            <p:ph type="sldNum" sz="quarter" idx="2"/>
          </p:nvPr>
        </p:nvSpPr>
        <p:spPr/>
        <p:txBody>
          <a:bodyPr/>
          <a:lstStyle/>
          <a:p>
            <a:fld id="{86CB4B4D-7CA3-9044-876B-883B54F8677D}" type="slidenum">
              <a:rPr lang="uk-UA" smtClean="0"/>
              <a:pPr/>
              <a:t>14</a:t>
            </a:fld>
            <a:endParaRPr lang="uk-UA" dirty="0"/>
          </a:p>
        </p:txBody>
      </p:sp>
    </p:spTree>
    <p:extLst>
      <p:ext uri="{BB962C8B-B14F-4D97-AF65-F5344CB8AC3E}">
        <p14:creationId xmlns:p14="http://schemas.microsoft.com/office/powerpoint/2010/main" val="5076330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0024" y="3269171"/>
            <a:ext cx="4055020" cy="1470025"/>
          </a:xfrm>
        </p:spPr>
        <p:txBody>
          <a:bodyPr/>
          <a:lstStyle/>
          <a:p>
            <a:r>
              <a:rPr lang="en-US" dirty="0"/>
              <a:t>Alexa Pilot</a:t>
            </a:r>
            <a:br>
              <a:rPr lang="en-US" dirty="0"/>
            </a:br>
            <a:r>
              <a:rPr lang="en-US" dirty="0"/>
              <a:t>Technical Plan</a:t>
            </a:r>
          </a:p>
        </p:txBody>
      </p:sp>
      <p:sp>
        <p:nvSpPr>
          <p:cNvPr id="3" name="Subtitle 2"/>
          <p:cNvSpPr>
            <a:spLocks noGrp="1"/>
          </p:cNvSpPr>
          <p:nvPr>
            <p:ph type="subTitle" idx="1"/>
          </p:nvPr>
        </p:nvSpPr>
        <p:spPr>
          <a:xfrm>
            <a:off x="4912668" y="5401000"/>
            <a:ext cx="3774132" cy="414195"/>
          </a:xfrm>
        </p:spPr>
        <p:txBody>
          <a:bodyPr/>
          <a:lstStyle/>
          <a:p>
            <a:r>
              <a:rPr lang="en-US" dirty="0"/>
              <a:t>Patrick Holmes</a:t>
            </a:r>
          </a:p>
          <a:p>
            <a:endParaRPr lang="en-US" dirty="0"/>
          </a:p>
        </p:txBody>
      </p:sp>
      <p:sp>
        <p:nvSpPr>
          <p:cNvPr id="5" name="TextBox 4"/>
          <p:cNvSpPr txBox="1"/>
          <p:nvPr/>
        </p:nvSpPr>
        <p:spPr>
          <a:xfrm>
            <a:off x="4853714" y="4698909"/>
            <a:ext cx="7954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Rev 8</a:t>
            </a:r>
          </a:p>
        </p:txBody>
      </p:sp>
    </p:spTree>
    <p:extLst>
      <p:ext uri="{BB962C8B-B14F-4D97-AF65-F5344CB8AC3E}">
        <p14:creationId xmlns:p14="http://schemas.microsoft.com/office/powerpoint/2010/main" val="220070028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43173"/>
            <a:ext cx="8229600" cy="4861235"/>
          </a:xfrm>
        </p:spPr>
        <p:txBody>
          <a:bodyPr/>
          <a:lstStyle/>
          <a:p>
            <a:r>
              <a:rPr lang="en-US" dirty="0"/>
              <a:t>Identify the capabilities and technical tasks required to move the Alexa </a:t>
            </a:r>
            <a:r>
              <a:rPr lang="en-US" dirty="0" err="1"/>
              <a:t>PoC</a:t>
            </a:r>
            <a:r>
              <a:rPr lang="en-US" dirty="0"/>
              <a:t> into pilot</a:t>
            </a:r>
          </a:p>
          <a:p>
            <a:r>
              <a:rPr lang="en-US" dirty="0"/>
              <a:t>Ensure the proposed design aligns with architectural standards</a:t>
            </a:r>
          </a:p>
          <a:p>
            <a:r>
              <a:rPr lang="en-US" dirty="0"/>
              <a:t>Provide a ballpark size – time, people, cost</a:t>
            </a:r>
          </a:p>
          <a:p>
            <a:r>
              <a:rPr lang="en-US" dirty="0"/>
              <a:t>Identify any technology and skill gaps</a:t>
            </a:r>
          </a:p>
          <a:p>
            <a:r>
              <a:rPr lang="en-US" dirty="0"/>
              <a:t>Not intended to conflict with BSC’s defined project lifecycle process</a:t>
            </a:r>
          </a:p>
          <a:p>
            <a:r>
              <a:rPr lang="en-US" dirty="0"/>
              <a:t>Provide input into the EA environmental analysis around NLP.</a:t>
            </a:r>
          </a:p>
          <a:p>
            <a:r>
              <a:rPr lang="en-US" dirty="0"/>
              <a:t>Determine if user base will make use of voice as alternate interaction channel.</a:t>
            </a:r>
          </a:p>
          <a:p>
            <a:endParaRPr lang="en-US" dirty="0"/>
          </a:p>
          <a:p>
            <a:endParaRPr lang="en-US" dirty="0"/>
          </a:p>
          <a:p>
            <a:endParaRPr lang="en-US" dirty="0"/>
          </a:p>
        </p:txBody>
      </p:sp>
      <p:sp>
        <p:nvSpPr>
          <p:cNvPr id="2" name="Title 1"/>
          <p:cNvSpPr>
            <a:spLocks noGrp="1"/>
          </p:cNvSpPr>
          <p:nvPr>
            <p:ph type="title"/>
          </p:nvPr>
        </p:nvSpPr>
        <p:spPr/>
        <p:txBody>
          <a:bodyPr/>
          <a:lstStyle/>
          <a:p>
            <a:r>
              <a:rPr lang="en-US"/>
              <a:t>Objectives</a:t>
            </a:r>
            <a:endParaRPr lang="en-US" dirty="0"/>
          </a:p>
        </p:txBody>
      </p:sp>
      <p:sp>
        <p:nvSpPr>
          <p:cNvPr id="7" name="TextBox 6"/>
          <p:cNvSpPr txBox="1"/>
          <p:nvPr/>
        </p:nvSpPr>
        <p:spPr>
          <a:xfrm>
            <a:off x="800100" y="4278235"/>
            <a:ext cx="7543800" cy="1600438"/>
          </a:xfrm>
          <a:prstGeom prst="rect">
            <a:avLst/>
          </a:prstGeom>
          <a:noFill/>
          <a:ln w="19050">
            <a:solidFill>
              <a:schemeClr val="accent1"/>
            </a:solidFill>
          </a:ln>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Note: IT HIT and IT Architecture are working on a plan for Natural Language Processing (NLP) in general. This would include support for Alexa, Google Home, Microsoft Cortana, etc.  It also includes an approach to Chatbots (text and messaging interfaces with an AI back-end). There are already projects in the pipeline for chat interfaces.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 order to limit the scope of the project, this document focuses only on the objectives above for the Alexa skill. </a:t>
            </a:r>
          </a:p>
        </p:txBody>
      </p:sp>
      <p:sp>
        <p:nvSpPr>
          <p:cNvPr id="23" name="Slide Number Placeholder 22">
            <a:extLst>
              <a:ext uri="{FF2B5EF4-FFF2-40B4-BE49-F238E27FC236}">
                <a16:creationId xmlns:a16="http://schemas.microsoft.com/office/drawing/2014/main" id="{59D7A573-1494-4BE8-AA82-328BE67D3AF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srgbClr val="000000"/>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Century Gothic"/>
              <a:ea typeface="+mn-ea"/>
              <a:cs typeface="+mn-cs"/>
            </a:endParaRPr>
          </a:p>
        </p:txBody>
      </p:sp>
    </p:spTree>
    <p:extLst>
      <p:ext uri="{BB962C8B-B14F-4D97-AF65-F5344CB8AC3E}">
        <p14:creationId xmlns:p14="http://schemas.microsoft.com/office/powerpoint/2010/main" val="22450681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and Mitigations</a:t>
            </a:r>
          </a:p>
        </p:txBody>
      </p:sp>
      <p:sp>
        <p:nvSpPr>
          <p:cNvPr id="3" name="Slide Number Placeholder 2">
            <a:extLst>
              <a:ext uri="{FF2B5EF4-FFF2-40B4-BE49-F238E27FC236}">
                <a16:creationId xmlns:a16="http://schemas.microsoft.com/office/drawing/2014/main" id="{E06DFFC1-60DF-4515-96AC-BC52D2E0FF9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graphicFrame>
        <p:nvGraphicFramePr>
          <p:cNvPr id="12" name="Table 11">
            <a:extLst>
              <a:ext uri="{FF2B5EF4-FFF2-40B4-BE49-F238E27FC236}">
                <a16:creationId xmlns:a16="http://schemas.microsoft.com/office/drawing/2014/main" id="{4A3FE05D-AF4A-443B-BD32-D218321C2C03}"/>
              </a:ext>
            </a:extLst>
          </p:cNvPr>
          <p:cNvGraphicFramePr>
            <a:graphicFrameLocks noGrp="1"/>
          </p:cNvGraphicFramePr>
          <p:nvPr>
            <p:extLst>
              <p:ext uri="{D42A27DB-BD31-4B8C-83A1-F6EECF244321}">
                <p14:modId xmlns:p14="http://schemas.microsoft.com/office/powerpoint/2010/main" val="4172297532"/>
              </p:ext>
            </p:extLst>
          </p:nvPr>
        </p:nvGraphicFramePr>
        <p:xfrm>
          <a:off x="374073" y="800101"/>
          <a:ext cx="8472054" cy="5524337"/>
        </p:xfrm>
        <a:graphic>
          <a:graphicData uri="http://schemas.openxmlformats.org/drawingml/2006/table">
            <a:tbl>
              <a:tblPr firstRow="1" bandRow="1">
                <a:tableStyleId>{5C22544A-7EE6-4342-B048-85BDC9FD1C3A}</a:tableStyleId>
              </a:tblPr>
              <a:tblGrid>
                <a:gridCol w="3659343">
                  <a:extLst>
                    <a:ext uri="{9D8B030D-6E8A-4147-A177-3AD203B41FA5}">
                      <a16:colId xmlns:a16="http://schemas.microsoft.com/office/drawing/2014/main" val="3676075671"/>
                    </a:ext>
                  </a:extLst>
                </a:gridCol>
                <a:gridCol w="4812711">
                  <a:extLst>
                    <a:ext uri="{9D8B030D-6E8A-4147-A177-3AD203B41FA5}">
                      <a16:colId xmlns:a16="http://schemas.microsoft.com/office/drawing/2014/main" val="4178657639"/>
                    </a:ext>
                  </a:extLst>
                </a:gridCol>
              </a:tblGrid>
              <a:tr h="305615">
                <a:tc>
                  <a:txBody>
                    <a:bodyPr/>
                    <a:lstStyle/>
                    <a:p>
                      <a:pPr algn="ctr"/>
                      <a:r>
                        <a:rPr lang="en-US" sz="1800" dirty="0"/>
                        <a:t>Risk</a:t>
                      </a:r>
                    </a:p>
                  </a:txBody>
                  <a:tcPr/>
                </a:tc>
                <a:tc>
                  <a:txBody>
                    <a:bodyPr/>
                    <a:lstStyle/>
                    <a:p>
                      <a:pPr algn="ctr"/>
                      <a:r>
                        <a:rPr lang="en-US" sz="1800" dirty="0"/>
                        <a:t>Mitigation</a:t>
                      </a:r>
                    </a:p>
                  </a:txBody>
                  <a:tcPr/>
                </a:tc>
                <a:extLst>
                  <a:ext uri="{0D108BD9-81ED-4DB2-BD59-A6C34878D82A}">
                    <a16:rowId xmlns:a16="http://schemas.microsoft.com/office/drawing/2014/main" val="1469001339"/>
                  </a:ext>
                </a:extLst>
              </a:tr>
              <a:tr h="1502607">
                <a:tc>
                  <a:txBody>
                    <a:bodyPr/>
                    <a:lstStyle/>
                    <a:p>
                      <a:pPr marL="0" lvl="0" indent="0">
                        <a:buFont typeface="+mj-lt"/>
                        <a:buNone/>
                      </a:pPr>
                      <a:r>
                        <a:rPr lang="en-US" sz="1600" dirty="0"/>
                        <a:t>Alexa service infrastructure must be HIPAA compliant in order to pass PHI through it</a:t>
                      </a:r>
                    </a:p>
                  </a:txBody>
                  <a:tcPr/>
                </a:tc>
                <a:tc>
                  <a:txBody>
                    <a:bodyPr/>
                    <a:lstStyle/>
                    <a:p>
                      <a:pPr marL="228600" lvl="0" indent="-228600">
                        <a:buFont typeface="Arial" panose="020B0604020202020204" pitchFamily="34" charset="0"/>
                        <a:buChar char="•"/>
                        <a:tabLst/>
                      </a:pPr>
                      <a:r>
                        <a:rPr lang="en-US" sz="1600" dirty="0"/>
                        <a:t>Get written assurance from Amazon that Alexa environment is HIPAA-compliant, or get signed BAA</a:t>
                      </a:r>
                    </a:p>
                    <a:p>
                      <a:pPr marL="228600" lvl="0" indent="-228600">
                        <a:buFont typeface="Arial" panose="020B0604020202020204" pitchFamily="34" charset="0"/>
                        <a:buChar char="•"/>
                        <a:tabLst/>
                      </a:pPr>
                      <a:r>
                        <a:rPr lang="en-US" sz="1600" dirty="0"/>
                        <a:t>Do not speak PHI. Send URLs to the website to the Alexa card</a:t>
                      </a:r>
                    </a:p>
                    <a:p>
                      <a:pPr marL="228600" lvl="0" indent="-228600">
                        <a:buFont typeface="Arial" panose="020B0604020202020204" pitchFamily="34" charset="0"/>
                        <a:buChar char="•"/>
                        <a:tabLst/>
                      </a:pPr>
                      <a:r>
                        <a:rPr lang="en-US" sz="1600" dirty="0"/>
                        <a:t>Do not implement any features which accept or provide PHI</a:t>
                      </a:r>
                    </a:p>
                  </a:txBody>
                  <a:tcPr/>
                </a:tc>
                <a:extLst>
                  <a:ext uri="{0D108BD9-81ED-4DB2-BD59-A6C34878D82A}">
                    <a16:rowId xmlns:a16="http://schemas.microsoft.com/office/drawing/2014/main" val="1253067215"/>
                  </a:ext>
                </a:extLst>
              </a:tr>
              <a:tr h="891377">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Meeting security requirements while enabling ease-of-use</a:t>
                      </a: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Have user speak a PIN before accessing PHI</a:t>
                      </a:r>
                    </a:p>
                    <a:p>
                      <a:pPr marL="228600" marR="0" lvl="0" indent="-2286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Ensure user can easily un-link their BSC account</a:t>
                      </a:r>
                    </a:p>
                  </a:txBody>
                  <a:tcPr/>
                </a:tc>
                <a:extLst>
                  <a:ext uri="{0D108BD9-81ED-4DB2-BD59-A6C34878D82A}">
                    <a16:rowId xmlns:a16="http://schemas.microsoft.com/office/drawing/2014/main" val="2579926112"/>
                  </a:ext>
                </a:extLst>
              </a:tr>
              <a:tr h="4838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The interaction model is rigid</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Extensive help</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Alexa AI will improve over time</a:t>
                      </a:r>
                    </a:p>
                  </a:txBody>
                  <a:tcPr/>
                </a:tc>
                <a:extLst>
                  <a:ext uri="{0D108BD9-81ED-4DB2-BD59-A6C34878D82A}">
                    <a16:rowId xmlns:a16="http://schemas.microsoft.com/office/drawing/2014/main" val="611639675"/>
                  </a:ext>
                </a:extLst>
              </a:tr>
              <a:tr h="8913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Users may be unwilling to link their BSC accounts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Make linking as easy as possible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Ensure user knows they can unlink at any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Make un-linking as easy as possible</a:t>
                      </a:r>
                    </a:p>
                  </a:txBody>
                  <a:tcPr/>
                </a:tc>
                <a:extLst>
                  <a:ext uri="{0D108BD9-81ED-4DB2-BD59-A6C34878D82A}">
                    <a16:rowId xmlns:a16="http://schemas.microsoft.com/office/drawing/2014/main" val="1622986126"/>
                  </a:ext>
                </a:extLst>
              </a:tr>
              <a:tr h="687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Web service calls have a deadline of 10 seconds. Some calls may not meet the deadline</a:t>
                      </a:r>
                    </a:p>
                  </a:txBody>
                  <a:tcPr/>
                </a:tc>
                <a:tc>
                  <a:txBody>
                    <a:bodyPr/>
                    <a:lstStyle/>
                    <a:p>
                      <a:pPr marL="285750" indent="-285750">
                        <a:buFont typeface="Arial" panose="020B0604020202020204" pitchFamily="34" charset="0"/>
                        <a:buChar char="•"/>
                      </a:pPr>
                      <a:r>
                        <a:rPr lang="en-US" sz="1600" dirty="0"/>
                        <a:t>Apply standard performance improvement measures</a:t>
                      </a:r>
                    </a:p>
                  </a:txBody>
                  <a:tcPr/>
                </a:tc>
                <a:extLst>
                  <a:ext uri="{0D108BD9-81ED-4DB2-BD59-A6C34878D82A}">
                    <a16:rowId xmlns:a16="http://schemas.microsoft.com/office/drawing/2014/main" val="1749175563"/>
                  </a:ext>
                </a:extLst>
              </a:tr>
            </a:tbl>
          </a:graphicData>
        </a:graphic>
      </p:graphicFrame>
    </p:spTree>
    <p:extLst>
      <p:ext uri="{BB962C8B-B14F-4D97-AF65-F5344CB8AC3E}">
        <p14:creationId xmlns:p14="http://schemas.microsoft.com/office/powerpoint/2010/main" val="6706710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for Amazon</a:t>
            </a:r>
            <a:endParaRPr lang="en-US" dirty="0"/>
          </a:p>
        </p:txBody>
      </p:sp>
      <p:sp>
        <p:nvSpPr>
          <p:cNvPr id="4" name="Slide Number Placeholder 3">
            <a:extLst>
              <a:ext uri="{FF2B5EF4-FFF2-40B4-BE49-F238E27FC236}">
                <a16:creationId xmlns:a16="http://schemas.microsoft.com/office/drawing/2014/main" id="{47151451-C72D-4CE1-9346-258AFF0931B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
        <p:nvSpPr>
          <p:cNvPr id="3" name="TextBox 2"/>
          <p:cNvSpPr txBox="1"/>
          <p:nvPr/>
        </p:nvSpPr>
        <p:spPr>
          <a:xfrm>
            <a:off x="609600" y="1093611"/>
            <a:ext cx="8308588" cy="52014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For Alexa services which would communicate PHI (but make no use of any AWS products), does Amazon see itself being a Business Associate?  A transmission service?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Will Amazon sign a Business Associate Agreement? If not now, when?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Is the Amazon Alexa environment HIPAA compliant? (§164.308(a)(1))? If not now, when?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entury Gothic"/>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Is there a way to pilot / beta test a skill (without making it available to millions)?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Our current plan is to only link accounts where the member id is in a list of pilot participants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entury Gothic"/>
              <a:ea typeface="+mn-ea"/>
              <a:cs typeface="+mn-cs"/>
            </a:endParaRPr>
          </a:p>
          <a:p>
            <a:pPr marL="228600" marR="0" lvl="0" indent="-228600" algn="l" defTabSz="914400" rtl="0" eaLnBrk="1" fontAlgn="ctr"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Are we trying to do too many features in a single skill?</a:t>
            </a:r>
          </a:p>
          <a:p>
            <a:pPr marL="685800" marR="0" lvl="1" indent="-228600" algn="l" defTabSz="914400" rtl="0" eaLnBrk="1" fontAlgn="ctr"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Many Alexa skills only do one or two features.</a:t>
            </a:r>
          </a:p>
          <a:p>
            <a:pPr marL="457200" marR="0" lvl="1" indent="0" algn="l" defTabSz="914400" rtl="0" eaLnBrk="1" fontAlgn="ctr" latinLnBrk="0" hangingPunct="1">
              <a:lnSpc>
                <a:spcPct val="10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entury Gothic"/>
              <a:ea typeface="+mn-ea"/>
              <a:cs typeface="+mn-cs"/>
            </a:endParaRPr>
          </a:p>
          <a:p>
            <a:pPr marL="228600" marR="0" lvl="0" indent="-228600" algn="l" defTabSz="914400" rtl="0" eaLnBrk="1" fontAlgn="ctr"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Given what we have so far, is there any reason why Amazon would not publish the skill?</a:t>
            </a:r>
          </a:p>
          <a:p>
            <a:pPr marL="685800" marR="0" lvl="1" indent="-228600" algn="l" defTabSz="914400" rtl="0" eaLnBrk="1" fontAlgn="ctr"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Assume we complete all of their checklists</a:t>
            </a:r>
          </a:p>
        </p:txBody>
      </p:sp>
    </p:spTree>
    <p:extLst>
      <p:ext uri="{BB962C8B-B14F-4D97-AF65-F5344CB8AC3E}">
        <p14:creationId xmlns:p14="http://schemas.microsoft.com/office/powerpoint/2010/main" val="11076790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loud 51"/>
          <p:cNvSpPr/>
          <p:nvPr/>
        </p:nvSpPr>
        <p:spPr>
          <a:xfrm>
            <a:off x="7831481" y="4112080"/>
            <a:ext cx="519691" cy="393456"/>
          </a:xfrm>
          <a:prstGeom prst="cloud">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6" name="Cloud 45"/>
          <p:cNvSpPr/>
          <p:nvPr/>
        </p:nvSpPr>
        <p:spPr>
          <a:xfrm>
            <a:off x="5240351" y="2447609"/>
            <a:ext cx="665867" cy="612585"/>
          </a:xfrm>
          <a:prstGeom prst="cloud">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 name="Title 2"/>
          <p:cNvSpPr>
            <a:spLocks noGrp="1"/>
          </p:cNvSpPr>
          <p:nvPr>
            <p:ph type="title"/>
          </p:nvPr>
        </p:nvSpPr>
        <p:spPr>
          <a:xfrm>
            <a:off x="294700" y="199284"/>
            <a:ext cx="8229600" cy="591950"/>
          </a:xfrm>
        </p:spPr>
        <p:txBody>
          <a:bodyPr/>
          <a:lstStyle/>
          <a:p>
            <a:r>
              <a:rPr lang="en-US" dirty="0"/>
              <a:t>Proposed Pilot Flow *</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pic>
        <p:nvPicPr>
          <p:cNvPr id="5" name="Picture 4" descr="s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94" y="2100552"/>
            <a:ext cx="1029072" cy="926165"/>
          </a:xfrm>
          <a:prstGeom prst="rect">
            <a:avLst/>
          </a:prstGeom>
        </p:spPr>
      </p:pic>
      <p:pic>
        <p:nvPicPr>
          <p:cNvPr id="6" name="Picture 5"/>
          <p:cNvPicPr>
            <a:picLocks noChangeAspect="1"/>
          </p:cNvPicPr>
          <p:nvPr/>
        </p:nvPicPr>
        <p:blipFill>
          <a:blip r:embed="rId3"/>
          <a:stretch>
            <a:fillRect/>
          </a:stretch>
        </p:blipFill>
        <p:spPr>
          <a:xfrm>
            <a:off x="1592966" y="2144787"/>
            <a:ext cx="916868" cy="916868"/>
          </a:xfrm>
          <a:prstGeom prst="rect">
            <a:avLst/>
          </a:prstGeom>
        </p:spPr>
      </p:pic>
      <p:sp>
        <p:nvSpPr>
          <p:cNvPr id="7" name="TextBox 6"/>
          <p:cNvSpPr txBox="1"/>
          <p:nvPr/>
        </p:nvSpPr>
        <p:spPr>
          <a:xfrm>
            <a:off x="310128" y="6157758"/>
            <a:ext cx="6496280" cy="25391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0000"/>
                </a:solidFill>
                <a:effectLst/>
                <a:uLnTx/>
                <a:uFillTx/>
                <a:latin typeface="Century Gothic"/>
                <a:ea typeface="+mn-ea"/>
                <a:cs typeface="+mn-cs"/>
              </a:rPr>
              <a:t>After the customer has added the Blue Shield of California skill and linked it to their account. </a:t>
            </a:r>
          </a:p>
        </p:txBody>
      </p:sp>
      <p:sp>
        <p:nvSpPr>
          <p:cNvPr id="8" name="TextBox 7"/>
          <p:cNvSpPr txBox="1"/>
          <p:nvPr/>
        </p:nvSpPr>
        <p:spPr>
          <a:xfrm>
            <a:off x="310128" y="940248"/>
            <a:ext cx="1858190" cy="1015663"/>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1. The member says “Alexa, ask Blue Shield of California for the balance of my HSA?”. Alexa wakes up.</a:t>
            </a:r>
          </a:p>
        </p:txBody>
      </p:sp>
      <p:sp>
        <p:nvSpPr>
          <p:cNvPr id="11" name="Cloud 10"/>
          <p:cNvSpPr/>
          <p:nvPr/>
        </p:nvSpPr>
        <p:spPr>
          <a:xfrm>
            <a:off x="2415905" y="2179212"/>
            <a:ext cx="1115681" cy="985179"/>
          </a:xfrm>
          <a:prstGeom prst="cloud">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12" name="Picture 11"/>
          <p:cNvPicPr>
            <a:picLocks noChangeAspect="1"/>
          </p:cNvPicPr>
          <p:nvPr/>
        </p:nvPicPr>
        <p:blipFill>
          <a:blip r:embed="rId4"/>
          <a:stretch>
            <a:fillRect/>
          </a:stretch>
        </p:blipFill>
        <p:spPr>
          <a:xfrm>
            <a:off x="3716743" y="2071518"/>
            <a:ext cx="1076644" cy="1182001"/>
          </a:xfrm>
          <a:prstGeom prst="rect">
            <a:avLst/>
          </a:prstGeom>
        </p:spPr>
      </p:pic>
      <p:cxnSp>
        <p:nvCxnSpPr>
          <p:cNvPr id="10" name="Straight Arrow Connector 9"/>
          <p:cNvCxnSpPr/>
          <p:nvPr/>
        </p:nvCxnSpPr>
        <p:spPr>
          <a:xfrm>
            <a:off x="2302009" y="2445593"/>
            <a:ext cx="1368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270565" y="933838"/>
            <a:ext cx="1513556" cy="830997"/>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2. Alexa sends the captured audio to the Alexa Service</a:t>
            </a:r>
          </a:p>
        </p:txBody>
      </p:sp>
      <p:sp>
        <p:nvSpPr>
          <p:cNvPr id="17" name="Rectangle 16"/>
          <p:cNvSpPr/>
          <p:nvPr/>
        </p:nvSpPr>
        <p:spPr>
          <a:xfrm>
            <a:off x="6433672" y="1849408"/>
            <a:ext cx="2426731" cy="2202762"/>
          </a:xfrm>
          <a:prstGeom prst="rect">
            <a:avLst/>
          </a:prstGeom>
          <a:solidFill>
            <a:schemeClr val="bg1"/>
          </a:solidFill>
          <a:ln>
            <a:solidFill>
              <a:schemeClr val="tx2"/>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8" name="TextBox 17"/>
          <p:cNvSpPr txBox="1"/>
          <p:nvPr/>
        </p:nvSpPr>
        <p:spPr>
          <a:xfrm>
            <a:off x="6800272" y="1865418"/>
            <a:ext cx="134844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BSC Data Center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AIP</a:t>
            </a:r>
          </a:p>
        </p:txBody>
      </p:sp>
      <p:sp>
        <p:nvSpPr>
          <p:cNvPr id="22" name="TextBox 21"/>
          <p:cNvSpPr txBox="1"/>
          <p:nvPr/>
        </p:nvSpPr>
        <p:spPr>
          <a:xfrm>
            <a:off x="4028575" y="210417"/>
            <a:ext cx="2360317" cy="1569660"/>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3. Alexa recognizes “Blue Shield of California” as a skill name and looks up the service endpoint. It converts the rest of the audio to an “intent”. It sends the intent and the user’s access token to the service endpoint.</a:t>
            </a:r>
          </a:p>
        </p:txBody>
      </p:sp>
      <p:cxnSp>
        <p:nvCxnSpPr>
          <p:cNvPr id="23" name="Straight Arrow Connector 22"/>
          <p:cNvCxnSpPr/>
          <p:nvPr/>
        </p:nvCxnSpPr>
        <p:spPr>
          <a:xfrm flipV="1">
            <a:off x="4839671" y="2737964"/>
            <a:ext cx="1819943" cy="71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488654" y="185967"/>
            <a:ext cx="2457071" cy="1569660"/>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4. The token is authenticated, and the BSC Alexa web service calls other web services to get the member’s HSA info. It replies to the service request with instructions for Alexa to read back the HSA balance. </a:t>
            </a:r>
          </a:p>
        </p:txBody>
      </p:sp>
      <p:sp>
        <p:nvSpPr>
          <p:cNvPr id="43" name="TextBox 42"/>
          <p:cNvSpPr txBox="1"/>
          <p:nvPr/>
        </p:nvSpPr>
        <p:spPr>
          <a:xfrm>
            <a:off x="4869497" y="1992289"/>
            <a:ext cx="157767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intent: “</a:t>
            </a:r>
            <a:r>
              <a:rPr kumimoji="0" lang="en-US" sz="800" b="0" i="0" u="none" strike="noStrike" kern="1200" cap="none" spc="0" normalizeH="0" baseline="0" noProof="0" dirty="0" err="1">
                <a:ln>
                  <a:noFill/>
                </a:ln>
                <a:solidFill>
                  <a:srgbClr val="000000"/>
                </a:solidFill>
                <a:effectLst/>
                <a:uLnTx/>
                <a:uFillTx/>
                <a:latin typeface="Century Gothic"/>
                <a:ea typeface="+mn-ea"/>
                <a:cs typeface="+mn-cs"/>
              </a:rPr>
              <a:t>GetHSABalance</a:t>
            </a:r>
            <a:r>
              <a:rPr kumimoji="0" lang="en-US" sz="800" b="0" i="0" u="none" strike="noStrike" kern="1200" cap="none" spc="0" normalizeH="0" baseline="0" noProof="0" dirty="0">
                <a:ln>
                  <a:noFill/>
                </a:ln>
                <a:solidFill>
                  <a:srgbClr val="000000"/>
                </a:solidFill>
                <a:effectLst/>
                <a:uLnTx/>
                <a:uFillTx/>
                <a:latin typeface="Century Gothic"/>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token: “f72692d3-9a52”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a:t>
            </a:r>
          </a:p>
        </p:txBody>
      </p:sp>
      <p:sp>
        <p:nvSpPr>
          <p:cNvPr id="55" name="TextBox 54"/>
          <p:cNvSpPr txBox="1"/>
          <p:nvPr/>
        </p:nvSpPr>
        <p:spPr>
          <a:xfrm>
            <a:off x="4910401" y="2914346"/>
            <a:ext cx="14318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ask: “The balance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what next?”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a:t>
            </a:r>
          </a:p>
        </p:txBody>
      </p:sp>
      <p:cxnSp>
        <p:nvCxnSpPr>
          <p:cNvPr id="59" name="Straight Arrow Connector 58"/>
          <p:cNvCxnSpPr/>
          <p:nvPr/>
        </p:nvCxnSpPr>
        <p:spPr>
          <a:xfrm flipH="1" flipV="1">
            <a:off x="2288188" y="2867325"/>
            <a:ext cx="1352446" cy="10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209800" y="3060194"/>
            <a:ext cx="148149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ask: “The balance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what next?”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 </a:t>
            </a:r>
          </a:p>
        </p:txBody>
      </p:sp>
      <p:sp>
        <p:nvSpPr>
          <p:cNvPr id="64" name="TextBox 63"/>
          <p:cNvSpPr txBox="1"/>
          <p:nvPr/>
        </p:nvSpPr>
        <p:spPr>
          <a:xfrm>
            <a:off x="2791318" y="3698701"/>
            <a:ext cx="2404750" cy="1384995"/>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5. The Alexa Service forwards the response to the Alex-enabled device.  Because the response is “ask”, the Alexa service notes that the user is still interacting with the BSC skill.</a:t>
            </a:r>
          </a:p>
        </p:txBody>
      </p:sp>
      <p:sp>
        <p:nvSpPr>
          <p:cNvPr id="65" name="TextBox 64"/>
          <p:cNvSpPr txBox="1"/>
          <p:nvPr/>
        </p:nvSpPr>
        <p:spPr>
          <a:xfrm>
            <a:off x="207835" y="3698702"/>
            <a:ext cx="2408191" cy="1200329"/>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6. The Alexa-enabled device says “The balance of your HSA is … What next?” Because the response is “ask”, Alexa will listen for the answer (the next request).</a:t>
            </a:r>
          </a:p>
        </p:txBody>
      </p:sp>
      <p:sp>
        <p:nvSpPr>
          <p:cNvPr id="66" name="TextBox 65"/>
          <p:cNvSpPr txBox="1"/>
          <p:nvPr/>
        </p:nvSpPr>
        <p:spPr>
          <a:xfrm>
            <a:off x="310128" y="5334000"/>
            <a:ext cx="1806404" cy="646331"/>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7. The user says “What’s the status of my deductible?”</a:t>
            </a:r>
          </a:p>
        </p:txBody>
      </p:sp>
      <p:sp>
        <p:nvSpPr>
          <p:cNvPr id="67" name="TextBox 66"/>
          <p:cNvSpPr txBox="1"/>
          <p:nvPr/>
        </p:nvSpPr>
        <p:spPr>
          <a:xfrm>
            <a:off x="2249335" y="5206321"/>
            <a:ext cx="2782597" cy="830997"/>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8. Repeat steps 2-6. Because the BSC skill is still “active”, the Alexa service routes the call to the same endpoint.</a:t>
            </a:r>
          </a:p>
        </p:txBody>
      </p:sp>
      <p:pic>
        <p:nvPicPr>
          <p:cNvPr id="71" name="Picture 4" descr="Image result for twil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5845" y="4500926"/>
            <a:ext cx="1276076" cy="588958"/>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a:cxnSpLocks/>
          </p:cNvCxnSpPr>
          <p:nvPr/>
        </p:nvCxnSpPr>
        <p:spPr>
          <a:xfrm>
            <a:off x="7402437" y="3286456"/>
            <a:ext cx="955493" cy="1409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878615" y="4999030"/>
            <a:ext cx="108819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For sending SMS messages</a:t>
            </a:r>
          </a:p>
        </p:txBody>
      </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5818" y="1865418"/>
            <a:ext cx="304923" cy="304923"/>
          </a:xfrm>
          <a:prstGeom prst="rect">
            <a:avLst/>
          </a:prstGeom>
        </p:spPr>
      </p:pic>
      <p:sp>
        <p:nvSpPr>
          <p:cNvPr id="9" name="Oval 8"/>
          <p:cNvSpPr/>
          <p:nvPr/>
        </p:nvSpPr>
        <p:spPr>
          <a:xfrm>
            <a:off x="1058224" y="2300038"/>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1</a:t>
            </a:r>
          </a:p>
        </p:txBody>
      </p:sp>
      <p:sp>
        <p:nvSpPr>
          <p:cNvPr id="47" name="Oval 46"/>
          <p:cNvSpPr/>
          <p:nvPr/>
        </p:nvSpPr>
        <p:spPr>
          <a:xfrm>
            <a:off x="2318561" y="2167625"/>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2</a:t>
            </a:r>
          </a:p>
        </p:txBody>
      </p:sp>
      <p:sp>
        <p:nvSpPr>
          <p:cNvPr id="48" name="Oval 47"/>
          <p:cNvSpPr/>
          <p:nvPr/>
        </p:nvSpPr>
        <p:spPr>
          <a:xfrm>
            <a:off x="4255065" y="2315886"/>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3</a:t>
            </a:r>
          </a:p>
        </p:txBody>
      </p:sp>
      <p:sp>
        <p:nvSpPr>
          <p:cNvPr id="49" name="Oval 48"/>
          <p:cNvSpPr/>
          <p:nvPr/>
        </p:nvSpPr>
        <p:spPr>
          <a:xfrm>
            <a:off x="6736686" y="2352613"/>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4</a:t>
            </a:r>
          </a:p>
        </p:txBody>
      </p:sp>
      <p:sp>
        <p:nvSpPr>
          <p:cNvPr id="50" name="Oval 49"/>
          <p:cNvSpPr/>
          <p:nvPr/>
        </p:nvSpPr>
        <p:spPr>
          <a:xfrm>
            <a:off x="3399473" y="2918994"/>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5</a:t>
            </a:r>
          </a:p>
        </p:txBody>
      </p:sp>
      <p:sp>
        <p:nvSpPr>
          <p:cNvPr id="51" name="Oval 50"/>
          <p:cNvSpPr/>
          <p:nvPr/>
        </p:nvSpPr>
        <p:spPr>
          <a:xfrm>
            <a:off x="1578556" y="2765312"/>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6</a:t>
            </a:r>
          </a:p>
        </p:txBody>
      </p:sp>
      <p:pic>
        <p:nvPicPr>
          <p:cNvPr id="2" name="Picture 1">
            <a:extLst>
              <a:ext uri="{FF2B5EF4-FFF2-40B4-BE49-F238E27FC236}">
                <a16:creationId xmlns:a16="http://schemas.microsoft.com/office/drawing/2014/main" id="{44D0FD9C-C0F9-4D97-BBD1-B1E7C4FEE3F8}"/>
              </a:ext>
            </a:extLst>
          </p:cNvPr>
          <p:cNvPicPr>
            <a:picLocks noChangeAspect="1"/>
          </p:cNvPicPr>
          <p:nvPr/>
        </p:nvPicPr>
        <p:blipFill>
          <a:blip r:embed="rId7"/>
          <a:stretch>
            <a:fillRect/>
          </a:stretch>
        </p:blipFill>
        <p:spPr>
          <a:xfrm>
            <a:off x="1282054" y="2248034"/>
            <a:ext cx="551414" cy="289916"/>
          </a:xfrm>
          <a:prstGeom prst="rect">
            <a:avLst/>
          </a:prstGeom>
        </p:spPr>
      </p:pic>
      <p:pic>
        <p:nvPicPr>
          <p:cNvPr id="53" name="Picture 52">
            <a:extLst>
              <a:ext uri="{FF2B5EF4-FFF2-40B4-BE49-F238E27FC236}">
                <a16:creationId xmlns:a16="http://schemas.microsoft.com/office/drawing/2014/main" id="{F85BCC72-83E3-485D-BB7D-B4087FD1F3CC}"/>
              </a:ext>
            </a:extLst>
          </p:cNvPr>
          <p:cNvPicPr>
            <a:picLocks noChangeAspect="1"/>
          </p:cNvPicPr>
          <p:nvPr/>
        </p:nvPicPr>
        <p:blipFill>
          <a:blip r:embed="rId7"/>
          <a:stretch>
            <a:fillRect/>
          </a:stretch>
        </p:blipFill>
        <p:spPr>
          <a:xfrm>
            <a:off x="2753477" y="2117427"/>
            <a:ext cx="551414" cy="289916"/>
          </a:xfrm>
          <a:prstGeom prst="rect">
            <a:avLst/>
          </a:prstGeom>
        </p:spPr>
      </p:pic>
      <p:pic>
        <p:nvPicPr>
          <p:cNvPr id="54" name="Picture 53">
            <a:extLst>
              <a:ext uri="{FF2B5EF4-FFF2-40B4-BE49-F238E27FC236}">
                <a16:creationId xmlns:a16="http://schemas.microsoft.com/office/drawing/2014/main" id="{73BCF6EC-81BB-4CFB-85B5-950170D45729}"/>
              </a:ext>
            </a:extLst>
          </p:cNvPr>
          <p:cNvPicPr>
            <a:picLocks noChangeAspect="1"/>
          </p:cNvPicPr>
          <p:nvPr/>
        </p:nvPicPr>
        <p:blipFill>
          <a:blip r:embed="rId7"/>
          <a:stretch>
            <a:fillRect/>
          </a:stretch>
        </p:blipFill>
        <p:spPr>
          <a:xfrm>
            <a:off x="984604" y="2705227"/>
            <a:ext cx="551414" cy="289916"/>
          </a:xfrm>
          <a:prstGeom prst="rect">
            <a:avLst/>
          </a:prstGeom>
        </p:spPr>
      </p:pic>
      <p:grpSp>
        <p:nvGrpSpPr>
          <p:cNvPr id="45" name="Group 44">
            <a:extLst>
              <a:ext uri="{FF2B5EF4-FFF2-40B4-BE49-F238E27FC236}">
                <a16:creationId xmlns:a16="http://schemas.microsoft.com/office/drawing/2014/main" id="{FB02A15D-6216-4733-B953-79F612F972F8}"/>
              </a:ext>
            </a:extLst>
          </p:cNvPr>
          <p:cNvGrpSpPr/>
          <p:nvPr/>
        </p:nvGrpSpPr>
        <p:grpSpPr>
          <a:xfrm>
            <a:off x="6623659" y="2088151"/>
            <a:ext cx="2196256" cy="1801892"/>
            <a:chOff x="6623659" y="2088151"/>
            <a:chExt cx="2196256" cy="1801892"/>
          </a:xfrm>
        </p:grpSpPr>
        <p:sp>
          <p:nvSpPr>
            <p:cNvPr id="24" name="Rectangle 23"/>
            <p:cNvSpPr/>
            <p:nvPr/>
          </p:nvSpPr>
          <p:spPr>
            <a:xfrm>
              <a:off x="6660744" y="2358134"/>
              <a:ext cx="838200" cy="93960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BSC Alexa Web Service</a:t>
              </a:r>
            </a:p>
          </p:txBody>
        </p:sp>
        <p:sp>
          <p:nvSpPr>
            <p:cNvPr id="28" name="Rectangle 27"/>
            <p:cNvSpPr/>
            <p:nvPr/>
          </p:nvSpPr>
          <p:spPr>
            <a:xfrm>
              <a:off x="7913853" y="2088151"/>
              <a:ext cx="773126" cy="33888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Century Gothic"/>
                  <a:ea typeface="+mn-ea"/>
                  <a:cs typeface="+mn-cs"/>
                </a:rPr>
                <a:t>Auth</a:t>
              </a:r>
              <a:r>
                <a:rPr kumimoji="0" lang="en-US" sz="1000" b="0" i="0" u="none" strike="noStrike" kern="1200" cap="none" spc="0" normalizeH="0" baseline="0" noProof="0" dirty="0">
                  <a:ln>
                    <a:noFill/>
                  </a:ln>
                  <a:solidFill>
                    <a:srgbClr val="000000"/>
                  </a:solidFill>
                  <a:effectLst/>
                  <a:uLnTx/>
                  <a:uFillTx/>
                  <a:latin typeface="Century Gothic"/>
                  <a:ea typeface="+mn-ea"/>
                  <a:cs typeface="+mn-cs"/>
                </a:rPr>
                <a:t> Service</a:t>
              </a:r>
            </a:p>
          </p:txBody>
        </p:sp>
        <p:sp>
          <p:nvSpPr>
            <p:cNvPr id="29" name="Rectangle 28"/>
            <p:cNvSpPr/>
            <p:nvPr/>
          </p:nvSpPr>
          <p:spPr>
            <a:xfrm>
              <a:off x="7921898" y="2493332"/>
              <a:ext cx="773126" cy="378542"/>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Eligibility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service</a:t>
              </a:r>
            </a:p>
          </p:txBody>
        </p:sp>
        <p:sp>
          <p:nvSpPr>
            <p:cNvPr id="31" name="Rectangle 30"/>
            <p:cNvSpPr/>
            <p:nvPr/>
          </p:nvSpPr>
          <p:spPr>
            <a:xfrm>
              <a:off x="7913853" y="2956735"/>
              <a:ext cx="773126" cy="320258"/>
            </a:xfrm>
            <a:prstGeom prst="rect">
              <a:avLst/>
            </a:prstGeom>
            <a:solidFill>
              <a:schemeClr val="bg1"/>
            </a:solidFill>
            <a:ln>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Claims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service</a:t>
              </a:r>
            </a:p>
          </p:txBody>
        </p:sp>
        <p:cxnSp>
          <p:nvCxnSpPr>
            <p:cNvPr id="36" name="Straight Arrow Connector 35"/>
            <p:cNvCxnSpPr>
              <a:cxnSpLocks/>
              <a:endCxn id="28" idx="1"/>
            </p:cNvCxnSpPr>
            <p:nvPr/>
          </p:nvCxnSpPr>
          <p:spPr>
            <a:xfrm flipV="1">
              <a:off x="7498944" y="2257591"/>
              <a:ext cx="414909" cy="305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endCxn id="29" idx="1"/>
            </p:cNvCxnSpPr>
            <p:nvPr/>
          </p:nvCxnSpPr>
          <p:spPr>
            <a:xfrm flipV="1">
              <a:off x="7498944" y="2682603"/>
              <a:ext cx="422954" cy="88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cxnSpLocks/>
            </p:cNvCxnSpPr>
            <p:nvPr/>
          </p:nvCxnSpPr>
          <p:spPr>
            <a:xfrm>
              <a:off x="7498944" y="2995143"/>
              <a:ext cx="414909" cy="110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AD21D463-9C7E-4A0F-A43B-88F81F82D590}"/>
                </a:ext>
              </a:extLst>
            </p:cNvPr>
            <p:cNvSpPr/>
            <p:nvPr/>
          </p:nvSpPr>
          <p:spPr>
            <a:xfrm>
              <a:off x="7895945" y="3345537"/>
              <a:ext cx="773126" cy="375066"/>
            </a:xfrm>
            <a:prstGeom prst="rect">
              <a:avLst/>
            </a:prstGeom>
            <a:solidFill>
              <a:schemeClr val="bg1"/>
            </a:solidFill>
            <a:ln>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Other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services</a:t>
              </a:r>
            </a:p>
          </p:txBody>
        </p:sp>
        <p:sp>
          <p:nvSpPr>
            <p:cNvPr id="58" name="Rectangle 57">
              <a:extLst>
                <a:ext uri="{FF2B5EF4-FFF2-40B4-BE49-F238E27FC236}">
                  <a16:creationId xmlns:a16="http://schemas.microsoft.com/office/drawing/2014/main" id="{B6814D8F-4BDE-4CF4-981C-A7F331CC6580}"/>
                </a:ext>
              </a:extLst>
            </p:cNvPr>
            <p:cNvSpPr/>
            <p:nvPr/>
          </p:nvSpPr>
          <p:spPr>
            <a:xfrm>
              <a:off x="7971367" y="3403369"/>
              <a:ext cx="773126" cy="375066"/>
            </a:xfrm>
            <a:prstGeom prst="rect">
              <a:avLst/>
            </a:prstGeom>
            <a:solidFill>
              <a:schemeClr val="bg1"/>
            </a:solidFill>
            <a:ln>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Other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services</a:t>
              </a:r>
            </a:p>
          </p:txBody>
        </p:sp>
        <p:sp>
          <p:nvSpPr>
            <p:cNvPr id="60" name="Rectangle 59">
              <a:extLst>
                <a:ext uri="{FF2B5EF4-FFF2-40B4-BE49-F238E27FC236}">
                  <a16:creationId xmlns:a16="http://schemas.microsoft.com/office/drawing/2014/main" id="{FB43E549-7007-455E-88BD-D145661CF3BC}"/>
                </a:ext>
              </a:extLst>
            </p:cNvPr>
            <p:cNvSpPr/>
            <p:nvPr/>
          </p:nvSpPr>
          <p:spPr>
            <a:xfrm>
              <a:off x="8046789" y="3461201"/>
              <a:ext cx="773126" cy="375066"/>
            </a:xfrm>
            <a:prstGeom prst="rect">
              <a:avLst/>
            </a:prstGeom>
            <a:solidFill>
              <a:schemeClr val="bg1"/>
            </a:solidFill>
            <a:ln>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Other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services</a:t>
              </a:r>
            </a:p>
          </p:txBody>
        </p:sp>
        <p:cxnSp>
          <p:nvCxnSpPr>
            <p:cNvPr id="61" name="Straight Arrow Connector 60">
              <a:extLst>
                <a:ext uri="{FF2B5EF4-FFF2-40B4-BE49-F238E27FC236}">
                  <a16:creationId xmlns:a16="http://schemas.microsoft.com/office/drawing/2014/main" id="{28658419-E31F-42DF-A9E3-956CB38BAE70}"/>
                </a:ext>
              </a:extLst>
            </p:cNvPr>
            <p:cNvCxnSpPr>
              <a:cxnSpLocks/>
              <a:endCxn id="56" idx="1"/>
            </p:cNvCxnSpPr>
            <p:nvPr/>
          </p:nvCxnSpPr>
          <p:spPr>
            <a:xfrm>
              <a:off x="7498944" y="3164391"/>
              <a:ext cx="397001" cy="3686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F755441D-7BD6-4878-80BF-9104127CF051}"/>
                </a:ext>
              </a:extLst>
            </p:cNvPr>
            <p:cNvSpPr/>
            <p:nvPr/>
          </p:nvSpPr>
          <p:spPr>
            <a:xfrm>
              <a:off x="6623659" y="3551163"/>
              <a:ext cx="912370" cy="33888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Exchange</a:t>
              </a:r>
            </a:p>
          </p:txBody>
        </p:sp>
      </p:grpSp>
      <p:sp>
        <p:nvSpPr>
          <p:cNvPr id="15" name="TextBox 14">
            <a:extLst>
              <a:ext uri="{FF2B5EF4-FFF2-40B4-BE49-F238E27FC236}">
                <a16:creationId xmlns:a16="http://schemas.microsoft.com/office/drawing/2014/main" id="{28044A99-C5E9-458B-8D16-233EE9EEDB4D}"/>
              </a:ext>
            </a:extLst>
          </p:cNvPr>
          <p:cNvSpPr txBox="1"/>
          <p:nvPr/>
        </p:nvSpPr>
        <p:spPr>
          <a:xfrm>
            <a:off x="5822034" y="2518965"/>
            <a:ext cx="92126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entury Gothic"/>
                <a:ea typeface="+mn-ea"/>
                <a:cs typeface="+mn-cs"/>
              </a:rPr>
              <a:t>HTTPS POST</a:t>
            </a:r>
          </a:p>
        </p:txBody>
      </p:sp>
      <p:cxnSp>
        <p:nvCxnSpPr>
          <p:cNvPr id="63" name="Straight Arrow Connector 62">
            <a:extLst>
              <a:ext uri="{FF2B5EF4-FFF2-40B4-BE49-F238E27FC236}">
                <a16:creationId xmlns:a16="http://schemas.microsoft.com/office/drawing/2014/main" id="{331B3C5E-6E45-4680-8F3F-6FFA89AEFE80}"/>
              </a:ext>
            </a:extLst>
          </p:cNvPr>
          <p:cNvCxnSpPr>
            <a:cxnSpLocks/>
            <a:stCxn id="24" idx="2"/>
            <a:endCxn id="57" idx="0"/>
          </p:cNvCxnSpPr>
          <p:nvPr/>
        </p:nvCxnSpPr>
        <p:spPr>
          <a:xfrm>
            <a:off x="7079844" y="3297742"/>
            <a:ext cx="0" cy="253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Oval 67">
            <a:extLst>
              <a:ext uri="{FF2B5EF4-FFF2-40B4-BE49-F238E27FC236}">
                <a16:creationId xmlns:a16="http://schemas.microsoft.com/office/drawing/2014/main" id="{5D8D5584-24BB-48EB-83B2-CACB3D933B77}"/>
              </a:ext>
            </a:extLst>
          </p:cNvPr>
          <p:cNvSpPr/>
          <p:nvPr/>
        </p:nvSpPr>
        <p:spPr>
          <a:xfrm>
            <a:off x="6778876" y="2372192"/>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4</a:t>
            </a:r>
          </a:p>
        </p:txBody>
      </p:sp>
    </p:spTree>
    <p:extLst>
      <p:ext uri="{BB962C8B-B14F-4D97-AF65-F5344CB8AC3E}">
        <p14:creationId xmlns:p14="http://schemas.microsoft.com/office/powerpoint/2010/main" val="383448025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2</a:t>
            </a:fld>
            <a:endParaRPr lang="uk-UA" dirty="0"/>
          </a:p>
        </p:txBody>
      </p:sp>
      <p:sp>
        <p:nvSpPr>
          <p:cNvPr id="3" name="Text Placeholder 2"/>
          <p:cNvSpPr>
            <a:spLocks noGrp="1"/>
          </p:cNvSpPr>
          <p:nvPr>
            <p:ph type="body" sz="quarter" idx="12"/>
          </p:nvPr>
        </p:nvSpPr>
        <p:spPr>
          <a:xfrm>
            <a:off x="1140550" y="1442837"/>
            <a:ext cx="620783" cy="4191055"/>
          </a:xfrm>
        </p:spPr>
        <p:txBody>
          <a:bodyPr/>
          <a:lstStyle/>
          <a:p>
            <a:r>
              <a:rPr lang="en-US" sz="1500" dirty="0"/>
              <a:t>I</a:t>
            </a:r>
          </a:p>
          <a:p>
            <a:r>
              <a:rPr lang="en-US" sz="1500" dirty="0"/>
              <a:t>II</a:t>
            </a:r>
          </a:p>
          <a:p>
            <a:r>
              <a:rPr lang="en-US" sz="1500" dirty="0"/>
              <a:t>III</a:t>
            </a:r>
          </a:p>
          <a:p>
            <a:r>
              <a:rPr lang="en-US" sz="1500" dirty="0"/>
              <a:t>IV</a:t>
            </a:r>
          </a:p>
          <a:p>
            <a:r>
              <a:rPr lang="en-US" sz="1500" dirty="0"/>
              <a:t>V</a:t>
            </a:r>
          </a:p>
          <a:p>
            <a:r>
              <a:rPr lang="en-US" sz="1500" dirty="0"/>
              <a:t>VI</a:t>
            </a:r>
          </a:p>
        </p:txBody>
      </p:sp>
      <p:sp>
        <p:nvSpPr>
          <p:cNvPr id="5" name="Text Placeholder 4"/>
          <p:cNvSpPr>
            <a:spLocks noGrp="1"/>
          </p:cNvSpPr>
          <p:nvPr>
            <p:ph type="body" sz="quarter" idx="14"/>
          </p:nvPr>
        </p:nvSpPr>
        <p:spPr>
          <a:xfrm>
            <a:off x="1933036" y="1442836"/>
            <a:ext cx="3286981" cy="4055723"/>
          </a:xfrm>
        </p:spPr>
        <p:txBody>
          <a:bodyPr/>
          <a:lstStyle/>
          <a:p>
            <a:r>
              <a:rPr lang="en-US" sz="1500" dirty="0"/>
              <a:t>Opportunity &amp; Technology</a:t>
            </a:r>
          </a:p>
          <a:p>
            <a:r>
              <a:rPr lang="en-US" sz="1500" dirty="0"/>
              <a:t>Solution</a:t>
            </a:r>
          </a:p>
          <a:p>
            <a:r>
              <a:rPr lang="en-US" sz="1500" dirty="0"/>
              <a:t>Pilot Proposal</a:t>
            </a:r>
          </a:p>
          <a:p>
            <a:r>
              <a:rPr lang="en-US" sz="1500" dirty="0"/>
              <a:t>Pilot Options</a:t>
            </a:r>
          </a:p>
          <a:p>
            <a:r>
              <a:rPr lang="en-US" sz="1500" dirty="0"/>
              <a:t>Technical Plan</a:t>
            </a:r>
          </a:p>
          <a:p>
            <a:r>
              <a:rPr lang="en-US" sz="1500" dirty="0"/>
              <a:t>Resource estimates</a:t>
            </a:r>
          </a:p>
          <a:p>
            <a:r>
              <a:rPr lang="en-US" sz="1500" dirty="0"/>
              <a:t>Pilot Request and Recommendations</a:t>
            </a:r>
          </a:p>
        </p:txBody>
      </p:sp>
      <p:sp>
        <p:nvSpPr>
          <p:cNvPr id="7" name="Text Placeholder 3"/>
          <p:cNvSpPr>
            <a:spLocks noGrp="1"/>
          </p:cNvSpPr>
          <p:nvPr>
            <p:ph type="body" sz="quarter" idx="4294967295"/>
          </p:nvPr>
        </p:nvSpPr>
        <p:spPr>
          <a:xfrm>
            <a:off x="568400" y="482977"/>
            <a:ext cx="2422897" cy="338511"/>
          </a:xfrm>
        </p:spPr>
        <p:txBody>
          <a:bodyPr/>
          <a:lstStyle/>
          <a:p>
            <a:pPr marL="0" indent="0">
              <a:buNone/>
            </a:pPr>
            <a:r>
              <a:rPr lang="en-US" b="1" dirty="0"/>
              <a:t>Table of Contents</a:t>
            </a:r>
          </a:p>
        </p:txBody>
      </p:sp>
    </p:spTree>
    <p:extLst>
      <p:ext uri="{BB962C8B-B14F-4D97-AF65-F5344CB8AC3E}">
        <p14:creationId xmlns:p14="http://schemas.microsoft.com/office/powerpoint/2010/main" val="17991920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D5A977B3-1E87-4F71-B509-EB0DA2EA78BF}"/>
              </a:ext>
            </a:extLst>
          </p:cNvPr>
          <p:cNvSpPr/>
          <p:nvPr/>
        </p:nvSpPr>
        <p:spPr>
          <a:xfrm>
            <a:off x="6444941" y="2324173"/>
            <a:ext cx="2546659" cy="3084465"/>
          </a:xfrm>
          <a:prstGeom prst="rect">
            <a:avLst/>
          </a:prstGeom>
          <a:solidFill>
            <a:schemeClr val="bg1"/>
          </a:solidFill>
          <a:ln>
            <a:solidFill>
              <a:schemeClr val="tx2"/>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 name="Title 2"/>
          <p:cNvSpPr>
            <a:spLocks noGrp="1"/>
          </p:cNvSpPr>
          <p:nvPr>
            <p:ph type="title"/>
          </p:nvPr>
        </p:nvSpPr>
        <p:spPr>
          <a:xfrm>
            <a:off x="156514" y="291743"/>
            <a:ext cx="3688722" cy="591950"/>
          </a:xfrm>
        </p:spPr>
        <p:txBody>
          <a:bodyPr/>
          <a:lstStyle/>
          <a:p>
            <a:r>
              <a:rPr lang="en-US" dirty="0"/>
              <a:t>Account Linking</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pic>
        <p:nvPicPr>
          <p:cNvPr id="5" name="Picture 4" descr="s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5071"/>
            <a:ext cx="1029072" cy="926165"/>
          </a:xfrm>
          <a:prstGeom prst="rect">
            <a:avLst/>
          </a:prstGeom>
        </p:spPr>
      </p:pic>
      <p:sp>
        <p:nvSpPr>
          <p:cNvPr id="8" name="TextBox 7"/>
          <p:cNvSpPr txBox="1"/>
          <p:nvPr/>
        </p:nvSpPr>
        <p:spPr>
          <a:xfrm>
            <a:off x="138010" y="1570934"/>
            <a:ext cx="1749954" cy="1200329"/>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1. User opens Alexa App on mobile device, searches for Blue Shield of California, and adds the “Skill”.</a:t>
            </a:r>
          </a:p>
        </p:txBody>
      </p:sp>
      <p:pic>
        <p:nvPicPr>
          <p:cNvPr id="12" name="Picture 11"/>
          <p:cNvPicPr>
            <a:picLocks noChangeAspect="1"/>
          </p:cNvPicPr>
          <p:nvPr/>
        </p:nvPicPr>
        <p:blipFill>
          <a:blip r:embed="rId3"/>
          <a:stretch>
            <a:fillRect/>
          </a:stretch>
        </p:blipFill>
        <p:spPr>
          <a:xfrm>
            <a:off x="3056216" y="2618910"/>
            <a:ext cx="1076644" cy="1182001"/>
          </a:xfrm>
          <a:prstGeom prst="rect">
            <a:avLst/>
          </a:prstGeom>
        </p:spPr>
      </p:pic>
      <p:cxnSp>
        <p:nvCxnSpPr>
          <p:cNvPr id="10" name="Straight Arrow Connector 9"/>
          <p:cNvCxnSpPr/>
          <p:nvPr/>
        </p:nvCxnSpPr>
        <p:spPr>
          <a:xfrm>
            <a:off x="1835344" y="3218587"/>
            <a:ext cx="100970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64358" y="1332137"/>
            <a:ext cx="3274442" cy="1015663"/>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2. The skill metadata indicates it requires </a:t>
            </a:r>
            <a:r>
              <a:rPr kumimoji="0" lang="en-US" sz="1200" b="0" i="0" u="none" strike="noStrike" kern="1200" cap="none" spc="0" normalizeH="0" baseline="0" noProof="0" dirty="0">
                <a:ln>
                  <a:noFill/>
                </a:ln>
                <a:solidFill>
                  <a:srgbClr val="000000"/>
                </a:solidFill>
                <a:effectLst/>
                <a:uLnTx/>
                <a:uFillTx/>
                <a:latin typeface="Century Gothic"/>
                <a:ea typeface="+mn-ea"/>
                <a:cs typeface="+mn-cs"/>
                <a:hlinkClick r:id="rId4"/>
              </a:rPr>
              <a:t>linking</a:t>
            </a:r>
            <a:r>
              <a:rPr kumimoji="0" lang="en-US" sz="1200" b="0" i="0" u="none" strike="noStrike" kern="1200" cap="none" spc="0" normalizeH="0" baseline="0" noProof="0" dirty="0">
                <a:ln>
                  <a:noFill/>
                </a:ln>
                <a:solidFill>
                  <a:srgbClr val="000000"/>
                </a:solidFill>
                <a:effectLst/>
                <a:uLnTx/>
                <a:uFillTx/>
                <a:latin typeface="Century Gothic"/>
                <a:ea typeface="+mn-ea"/>
                <a:cs typeface="+mn-cs"/>
              </a:rPr>
              <a:t> to an account. The Alexa service instructs the app to open a web browser to a URI, which is served by BSC and provides a login screen.</a:t>
            </a:r>
          </a:p>
        </p:txBody>
      </p:sp>
      <p:sp>
        <p:nvSpPr>
          <p:cNvPr id="18" name="TextBox 17"/>
          <p:cNvSpPr txBox="1"/>
          <p:nvPr/>
        </p:nvSpPr>
        <p:spPr>
          <a:xfrm>
            <a:off x="6891260" y="2491735"/>
            <a:ext cx="134844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BSC Data Center</a:t>
            </a:r>
          </a:p>
        </p:txBody>
      </p:sp>
      <p:sp>
        <p:nvSpPr>
          <p:cNvPr id="22" name="TextBox 21"/>
          <p:cNvSpPr txBox="1"/>
          <p:nvPr/>
        </p:nvSpPr>
        <p:spPr>
          <a:xfrm>
            <a:off x="364106" y="5109982"/>
            <a:ext cx="2377383" cy="1015663"/>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3. The user enters their credentials and agrees to let the skill have </a:t>
            </a:r>
            <a:r>
              <a:rPr kumimoji="0" lang="en-US" sz="1200" b="1" i="0" u="none" strike="noStrike" kern="1200" cap="none" spc="0" normalizeH="0" baseline="0" noProof="0" dirty="0">
                <a:ln>
                  <a:noFill/>
                </a:ln>
                <a:solidFill>
                  <a:srgbClr val="000000"/>
                </a:solidFill>
                <a:effectLst/>
                <a:uLnTx/>
                <a:uFillTx/>
                <a:latin typeface="Century Gothic"/>
                <a:ea typeface="+mn-ea"/>
                <a:cs typeface="+mn-cs"/>
              </a:rPr>
              <a:t>limited</a:t>
            </a:r>
            <a:r>
              <a:rPr kumimoji="0" lang="en-US" sz="1200" b="0" i="0" u="none" strike="noStrike" kern="1200" cap="none" spc="0" normalizeH="0" baseline="0" noProof="0" dirty="0">
                <a:ln>
                  <a:noFill/>
                </a:ln>
                <a:solidFill>
                  <a:srgbClr val="000000"/>
                </a:solidFill>
                <a:effectLst/>
                <a:uLnTx/>
                <a:uFillTx/>
                <a:latin typeface="Century Gothic"/>
                <a:ea typeface="+mn-ea"/>
                <a:cs typeface="+mn-cs"/>
              </a:rPr>
              <a:t> access to their BSC account (until the user revokes access).</a:t>
            </a:r>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214" y="2808652"/>
            <a:ext cx="914396" cy="938633"/>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210" y="4052224"/>
            <a:ext cx="914396" cy="938633"/>
          </a:xfrm>
          <a:prstGeom prst="rect">
            <a:avLst/>
          </a:prstGeom>
        </p:spPr>
      </p:pic>
      <p:sp>
        <p:nvSpPr>
          <p:cNvPr id="13" name="Rectangle 12"/>
          <p:cNvSpPr/>
          <p:nvPr/>
        </p:nvSpPr>
        <p:spPr>
          <a:xfrm>
            <a:off x="1324246" y="4195349"/>
            <a:ext cx="323600" cy="588963"/>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5" name="Rectangle 14"/>
          <p:cNvSpPr/>
          <p:nvPr/>
        </p:nvSpPr>
        <p:spPr>
          <a:xfrm>
            <a:off x="1368485" y="4611194"/>
            <a:ext cx="202043" cy="128993"/>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entury Gothic"/>
              <a:ea typeface="+mn-ea"/>
              <a:cs typeface="+mn-cs"/>
            </a:endParaRPr>
          </a:p>
        </p:txBody>
      </p:sp>
      <p:sp>
        <p:nvSpPr>
          <p:cNvPr id="51" name="Rectangle 50"/>
          <p:cNvSpPr/>
          <p:nvPr/>
        </p:nvSpPr>
        <p:spPr>
          <a:xfrm>
            <a:off x="1368485" y="4430067"/>
            <a:ext cx="202043" cy="128993"/>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entury Gothic"/>
              <a:ea typeface="+mn-ea"/>
              <a:cs typeface="+mn-cs"/>
            </a:endParaRPr>
          </a:p>
        </p:txBody>
      </p:sp>
      <p:cxnSp>
        <p:nvCxnSpPr>
          <p:cNvPr id="52" name="Straight Arrow Connector 51"/>
          <p:cNvCxnSpPr/>
          <p:nvPr/>
        </p:nvCxnSpPr>
        <p:spPr>
          <a:xfrm flipV="1">
            <a:off x="1790004" y="4374242"/>
            <a:ext cx="4909453" cy="31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2998639" y="4667691"/>
            <a:ext cx="3334587" cy="646331"/>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4. The BSC web site authenticates the user and redirects the browser to the Alexa service with an authorization code.</a:t>
            </a:r>
          </a:p>
        </p:txBody>
      </p:sp>
      <p:pic>
        <p:nvPicPr>
          <p:cNvPr id="89" name="Picture 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6337" y="2439467"/>
            <a:ext cx="304923" cy="304923"/>
          </a:xfrm>
          <a:prstGeom prst="rect">
            <a:avLst/>
          </a:prstGeom>
        </p:spPr>
      </p:pic>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3864" y="4231482"/>
            <a:ext cx="162452" cy="162452"/>
          </a:xfrm>
          <a:prstGeom prst="rect">
            <a:avLst/>
          </a:prstGeom>
        </p:spPr>
      </p:pic>
      <p:sp>
        <p:nvSpPr>
          <p:cNvPr id="35" name="Oval 34"/>
          <p:cNvSpPr/>
          <p:nvPr/>
        </p:nvSpPr>
        <p:spPr>
          <a:xfrm>
            <a:off x="897601" y="3433531"/>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1</a:t>
            </a:r>
          </a:p>
        </p:txBody>
      </p:sp>
      <p:sp>
        <p:nvSpPr>
          <p:cNvPr id="37" name="Oval 36"/>
          <p:cNvSpPr/>
          <p:nvPr/>
        </p:nvSpPr>
        <p:spPr>
          <a:xfrm>
            <a:off x="3562153" y="2922287"/>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2</a:t>
            </a:r>
          </a:p>
        </p:txBody>
      </p:sp>
      <p:sp>
        <p:nvSpPr>
          <p:cNvPr id="40" name="Oval 39"/>
          <p:cNvSpPr/>
          <p:nvPr/>
        </p:nvSpPr>
        <p:spPr>
          <a:xfrm>
            <a:off x="2000875" y="4546367"/>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3</a:t>
            </a:r>
          </a:p>
        </p:txBody>
      </p:sp>
      <p:sp>
        <p:nvSpPr>
          <p:cNvPr id="43" name="Oval 42"/>
          <p:cNvSpPr/>
          <p:nvPr/>
        </p:nvSpPr>
        <p:spPr>
          <a:xfrm>
            <a:off x="4124821" y="4122929"/>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4</a:t>
            </a:r>
          </a:p>
        </p:txBody>
      </p:sp>
      <p:sp>
        <p:nvSpPr>
          <p:cNvPr id="7" name="TextBox 6"/>
          <p:cNvSpPr txBox="1"/>
          <p:nvPr/>
        </p:nvSpPr>
        <p:spPr>
          <a:xfrm>
            <a:off x="3440967" y="201715"/>
            <a:ext cx="5252014" cy="923330"/>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Linking associates the user’s Alexa-enabled device with their BSC account, and grants the Alexa skill limited access to their data.</a:t>
            </a:r>
          </a:p>
        </p:txBody>
      </p:sp>
      <p:cxnSp>
        <p:nvCxnSpPr>
          <p:cNvPr id="41" name="Straight Arrow Connector 40"/>
          <p:cNvCxnSpPr/>
          <p:nvPr/>
        </p:nvCxnSpPr>
        <p:spPr>
          <a:xfrm flipV="1">
            <a:off x="1887964" y="3581400"/>
            <a:ext cx="1102049" cy="613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181331" y="1470155"/>
            <a:ext cx="289471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Gothic"/>
                <a:ea typeface="+mn-ea"/>
                <a:cs typeface="+mn-cs"/>
              </a:rPr>
              <a:t>OAuth 2.0 Authorization code flow</a:t>
            </a:r>
          </a:p>
        </p:txBody>
      </p:sp>
      <p:sp>
        <p:nvSpPr>
          <p:cNvPr id="49" name="TextBox 48"/>
          <p:cNvSpPr txBox="1"/>
          <p:nvPr/>
        </p:nvSpPr>
        <p:spPr>
          <a:xfrm>
            <a:off x="2910722" y="5383896"/>
            <a:ext cx="3478361" cy="1015663"/>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5. The Alexa service exchanges the authorization code for an authorization token and stores it on behalf of the user. All subsequent calls from that Alexa will include the token (until revoked by the user).</a:t>
            </a:r>
          </a:p>
        </p:txBody>
      </p:sp>
      <p:sp>
        <p:nvSpPr>
          <p:cNvPr id="50" name="Oval 49"/>
          <p:cNvSpPr/>
          <p:nvPr/>
        </p:nvSpPr>
        <p:spPr>
          <a:xfrm>
            <a:off x="5167740" y="3407690"/>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5</a:t>
            </a:r>
          </a:p>
        </p:txBody>
      </p:sp>
      <p:sp>
        <p:nvSpPr>
          <p:cNvPr id="55" name="Oval 54"/>
          <p:cNvSpPr/>
          <p:nvPr/>
        </p:nvSpPr>
        <p:spPr>
          <a:xfrm>
            <a:off x="2684650" y="3803169"/>
            <a:ext cx="208222" cy="203079"/>
          </a:xfrm>
          <a:prstGeom prst="ellips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Gothic"/>
                <a:ea typeface="+mn-ea"/>
                <a:cs typeface="+mn-cs"/>
              </a:rPr>
              <a:t>4</a:t>
            </a:r>
          </a:p>
        </p:txBody>
      </p:sp>
      <p:sp>
        <p:nvSpPr>
          <p:cNvPr id="46" name="Rectangle 45">
            <a:extLst>
              <a:ext uri="{FF2B5EF4-FFF2-40B4-BE49-F238E27FC236}">
                <a16:creationId xmlns:a16="http://schemas.microsoft.com/office/drawing/2014/main" id="{E67AA393-AB8D-4703-8A7C-985AEBC72545}"/>
              </a:ext>
            </a:extLst>
          </p:cNvPr>
          <p:cNvSpPr/>
          <p:nvPr/>
        </p:nvSpPr>
        <p:spPr>
          <a:xfrm>
            <a:off x="6728087" y="2922287"/>
            <a:ext cx="838200" cy="1928001"/>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entury Gothic"/>
                <a:ea typeface="+mn-ea"/>
                <a:cs typeface="+mn-cs"/>
              </a:rPr>
              <a:t>BSC Alexa Web Service</a:t>
            </a:r>
          </a:p>
        </p:txBody>
      </p:sp>
      <p:sp>
        <p:nvSpPr>
          <p:cNvPr id="48" name="Rectangle 47">
            <a:extLst>
              <a:ext uri="{FF2B5EF4-FFF2-40B4-BE49-F238E27FC236}">
                <a16:creationId xmlns:a16="http://schemas.microsoft.com/office/drawing/2014/main" id="{E5FB4F06-0361-4C86-AFCC-8DB0D41F9BBF}"/>
              </a:ext>
            </a:extLst>
          </p:cNvPr>
          <p:cNvSpPr/>
          <p:nvPr/>
        </p:nvSpPr>
        <p:spPr>
          <a:xfrm>
            <a:off x="7990376" y="2939780"/>
            <a:ext cx="773126" cy="33888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Century Gothic"/>
                <a:ea typeface="+mn-ea"/>
                <a:cs typeface="+mn-cs"/>
              </a:rPr>
              <a:t>Auth</a:t>
            </a:r>
            <a:r>
              <a:rPr kumimoji="0" lang="en-US" sz="1000" b="0" i="0" u="none" strike="noStrike" kern="1200" cap="none" spc="0" normalizeH="0" baseline="0" noProof="0" dirty="0">
                <a:ln>
                  <a:noFill/>
                </a:ln>
                <a:solidFill>
                  <a:srgbClr val="000000"/>
                </a:solidFill>
                <a:effectLst/>
                <a:uLnTx/>
                <a:uFillTx/>
                <a:latin typeface="Century Gothic"/>
                <a:ea typeface="+mn-ea"/>
                <a:cs typeface="+mn-cs"/>
              </a:rPr>
              <a:t> Service</a:t>
            </a:r>
          </a:p>
        </p:txBody>
      </p:sp>
      <p:cxnSp>
        <p:nvCxnSpPr>
          <p:cNvPr id="56" name="Straight Arrow Connector 55">
            <a:extLst>
              <a:ext uri="{FF2B5EF4-FFF2-40B4-BE49-F238E27FC236}">
                <a16:creationId xmlns:a16="http://schemas.microsoft.com/office/drawing/2014/main" id="{EB22C772-52C6-4DAB-930E-71D175078916}"/>
              </a:ext>
            </a:extLst>
          </p:cNvPr>
          <p:cNvCxnSpPr>
            <a:cxnSpLocks/>
            <a:endCxn id="48" idx="1"/>
          </p:cNvCxnSpPr>
          <p:nvPr/>
        </p:nvCxnSpPr>
        <p:spPr>
          <a:xfrm flipV="1">
            <a:off x="7575467" y="3109220"/>
            <a:ext cx="414909" cy="305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25DE7DE4-9C78-41D1-AE0D-9EE3076C3513}"/>
              </a:ext>
            </a:extLst>
          </p:cNvPr>
          <p:cNvSpPr/>
          <p:nvPr/>
        </p:nvSpPr>
        <p:spPr>
          <a:xfrm>
            <a:off x="6830863" y="3093105"/>
            <a:ext cx="617743" cy="52869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entury Gothic"/>
                <a:ea typeface="+mn-ea"/>
                <a:cs typeface="+mn-cs"/>
              </a:rPr>
              <a:t>Auth</a:t>
            </a:r>
            <a:endParaRPr kumimoji="0" lang="en-US" sz="1400" b="0" i="0" u="none" strike="noStrike" kern="1200" cap="none" spc="0" normalizeH="0" baseline="0" noProof="0" dirty="0">
              <a:ln>
                <a:noFill/>
              </a:ln>
              <a:solidFill>
                <a:srgbClr val="000000"/>
              </a:solidFill>
              <a:effectLst/>
              <a:uLnTx/>
              <a:uFillTx/>
              <a:latin typeface="Century Gothic"/>
              <a:ea typeface="+mn-ea"/>
              <a:cs typeface="+mn-cs"/>
            </a:endParaRPr>
          </a:p>
        </p:txBody>
      </p:sp>
      <p:cxnSp>
        <p:nvCxnSpPr>
          <p:cNvPr id="47" name="Straight Arrow Connector 46"/>
          <p:cNvCxnSpPr>
            <a:cxnSpLocks/>
            <a:endCxn id="2" idx="1"/>
          </p:cNvCxnSpPr>
          <p:nvPr/>
        </p:nvCxnSpPr>
        <p:spPr>
          <a:xfrm>
            <a:off x="4172912" y="3350683"/>
            <a:ext cx="2657951" cy="6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07403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57200" y="958209"/>
          <a:ext cx="8229599" cy="5450999"/>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42712819"/>
                    </a:ext>
                  </a:extLst>
                </a:gridCol>
                <a:gridCol w="2057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505199">
                  <a:extLst>
                    <a:ext uri="{9D8B030D-6E8A-4147-A177-3AD203B41FA5}">
                      <a16:colId xmlns:a16="http://schemas.microsoft.com/office/drawing/2014/main" val="20002"/>
                    </a:ext>
                  </a:extLst>
                </a:gridCol>
              </a:tblGrid>
              <a:tr h="389874">
                <a:tc>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Capability/tech</a:t>
                      </a:r>
                    </a:p>
                  </a:txBody>
                  <a:tcPr/>
                </a:tc>
                <a:tc>
                  <a:txBody>
                    <a:bodyPr/>
                    <a:lstStyle/>
                    <a:p>
                      <a:r>
                        <a:rPr lang="en-US" sz="1200" dirty="0">
                          <a:latin typeface="Arial" panose="020B0604020202020204" pitchFamily="34" charset="0"/>
                          <a:cs typeface="Arial" panose="020B0604020202020204" pitchFamily="34" charset="0"/>
                        </a:rPr>
                        <a:t>Used in POC</a:t>
                      </a:r>
                    </a:p>
                  </a:txBody>
                  <a:tcPr/>
                </a:tc>
                <a:tc>
                  <a:txBody>
                    <a:bodyPr/>
                    <a:lstStyle/>
                    <a:p>
                      <a:r>
                        <a:rPr lang="en-US" sz="1200" dirty="0">
                          <a:latin typeface="Arial" panose="020B0604020202020204" pitchFamily="34" charset="0"/>
                          <a:cs typeface="Arial" panose="020B0604020202020204" pitchFamily="34" charset="0"/>
                        </a:rPr>
                        <a:t>Recommendation for Pilot</a:t>
                      </a:r>
                    </a:p>
                  </a:txBody>
                  <a:tcPr/>
                </a:tc>
                <a:extLst>
                  <a:ext uri="{0D108BD9-81ED-4DB2-BD59-A6C34878D82A}">
                    <a16:rowId xmlns:a16="http://schemas.microsoft.com/office/drawing/2014/main" val="10000"/>
                  </a:ext>
                </a:extLst>
              </a:tr>
              <a:tr h="343737">
                <a:tc>
                  <a:txBody>
                    <a:bodyPr/>
                    <a:lstStyle/>
                    <a:p>
                      <a:r>
                        <a:rPr lang="en-US" sz="1200" dirty="0">
                          <a:latin typeface="Arial" panose="020B0604020202020204" pitchFamily="34" charset="0"/>
                          <a:cs typeface="Arial" panose="020B0604020202020204" pitchFamily="34" charset="0"/>
                        </a:rPr>
                        <a:t>1</a:t>
                      </a:r>
                    </a:p>
                  </a:txBody>
                  <a:tcPr/>
                </a:tc>
                <a:tc>
                  <a:txBody>
                    <a:bodyPr/>
                    <a:lstStyle/>
                    <a:p>
                      <a:r>
                        <a:rPr lang="en-US" sz="1200" dirty="0">
                          <a:latin typeface="Arial" panose="020B0604020202020204" pitchFamily="34" charset="0"/>
                          <a:cs typeface="Arial" panose="020B0604020202020204" pitchFamily="34" charset="0"/>
                        </a:rPr>
                        <a:t>NLP / Voice synthesis</a:t>
                      </a:r>
                    </a:p>
                  </a:txBody>
                  <a:tcPr/>
                </a:tc>
                <a:tc>
                  <a:txBody>
                    <a:bodyPr/>
                    <a:lstStyle/>
                    <a:p>
                      <a:r>
                        <a:rPr lang="en-US" sz="1200" dirty="0">
                          <a:latin typeface="Arial" panose="020B0604020202020204" pitchFamily="34" charset="0"/>
                          <a:cs typeface="Arial" panose="020B0604020202020204" pitchFamily="34" charset="0"/>
                        </a:rPr>
                        <a:t>Amazon Alexa</a:t>
                      </a:r>
                    </a:p>
                  </a:txBody>
                  <a:tcPr/>
                </a:tc>
                <a:tc>
                  <a:txBody>
                    <a:bodyPr/>
                    <a:lstStyle/>
                    <a:p>
                      <a:r>
                        <a:rPr lang="en-US" sz="1200" dirty="0">
                          <a:latin typeface="Arial" panose="020B0604020202020204" pitchFamily="34" charset="0"/>
                          <a:cs typeface="Arial" panose="020B0604020202020204" pitchFamily="34" charset="0"/>
                        </a:rPr>
                        <a:t>Amazon Alexa</a:t>
                      </a:r>
                      <a:endParaRPr lang="en-US" sz="12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0950700"/>
                  </a:ext>
                </a:extLst>
              </a:tr>
              <a:tr h="480667">
                <a:tc>
                  <a:txBody>
                    <a:bodyPr/>
                    <a:lstStyle/>
                    <a:p>
                      <a:r>
                        <a:rPr lang="en-US" sz="1200" dirty="0">
                          <a:latin typeface="Arial" panose="020B0604020202020204" pitchFamily="34" charset="0"/>
                          <a:cs typeface="Arial" panose="020B0604020202020204" pitchFamily="34" charset="0"/>
                        </a:rPr>
                        <a:t>2</a:t>
                      </a:r>
                    </a:p>
                  </a:txBody>
                  <a:tcPr/>
                </a:tc>
                <a:tc>
                  <a:txBody>
                    <a:bodyPr/>
                    <a:lstStyle/>
                    <a:p>
                      <a:r>
                        <a:rPr lang="en-US" sz="1200" dirty="0">
                          <a:latin typeface="Arial" panose="020B0604020202020204" pitchFamily="34" charset="0"/>
                          <a:cs typeface="Arial" panose="020B0604020202020204" pitchFamily="34" charset="0"/>
                        </a:rPr>
                        <a:t>BSC Alexa Web Service - platform</a:t>
                      </a:r>
                    </a:p>
                  </a:txBody>
                  <a:tcPr/>
                </a:tc>
                <a:tc>
                  <a:txBody>
                    <a:bodyPr/>
                    <a:lstStyle/>
                    <a:p>
                      <a:r>
                        <a:rPr lang="en-US" sz="1200" dirty="0">
                          <a:latin typeface="Arial" panose="020B0604020202020204" pitchFamily="34" charset="0"/>
                          <a:cs typeface="Arial" panose="020B0604020202020204" pitchFamily="34" charset="0"/>
                          <a:hlinkClick r:id="rId2"/>
                        </a:rPr>
                        <a:t>AWS Lambda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hlinkClick r:id="rId3"/>
                        </a:rPr>
                        <a:t>Serverless</a:t>
                      </a:r>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BSC AIP (Application Integration Platform)</a:t>
                      </a:r>
                    </a:p>
                  </a:txBody>
                  <a:tcPr/>
                </a:tc>
                <a:extLst>
                  <a:ext uri="{0D108BD9-81ED-4DB2-BD59-A6C34878D82A}">
                    <a16:rowId xmlns:a16="http://schemas.microsoft.com/office/drawing/2014/main" val="10001"/>
                  </a:ext>
                </a:extLst>
              </a:tr>
              <a:tr h="480667">
                <a:tc>
                  <a:txBody>
                    <a:bodyPr/>
                    <a:lstStyle/>
                    <a:p>
                      <a:r>
                        <a:rPr lang="en-US" sz="1200" dirty="0">
                          <a:latin typeface="Arial" panose="020B0604020202020204" pitchFamily="34" charset="0"/>
                          <a:cs typeface="Arial" panose="020B0604020202020204" pitchFamily="34" charset="0"/>
                        </a:rPr>
                        <a:t>3</a:t>
                      </a:r>
                    </a:p>
                  </a:txBody>
                  <a:tcPr/>
                </a:tc>
                <a:tc>
                  <a:txBody>
                    <a:bodyPr/>
                    <a:lstStyle/>
                    <a:p>
                      <a:r>
                        <a:rPr lang="en-US" sz="1200" dirty="0">
                          <a:latin typeface="Arial" panose="020B0604020202020204" pitchFamily="34" charset="0"/>
                          <a:cs typeface="Arial" panose="020B0604020202020204" pitchFamily="34" charset="0"/>
                        </a:rPr>
                        <a:t>BSC Alexa Web Service - language</a:t>
                      </a:r>
                    </a:p>
                  </a:txBody>
                  <a:tcPr/>
                </a:tc>
                <a:tc>
                  <a:txBody>
                    <a:bodyPr/>
                    <a:lstStyle/>
                    <a:p>
                      <a:r>
                        <a:rPr lang="en-US" sz="1200" dirty="0">
                          <a:latin typeface="Arial" panose="020B0604020202020204" pitchFamily="34" charset="0"/>
                          <a:cs typeface="Arial" panose="020B0604020202020204" pitchFamily="34" charset="0"/>
                          <a:hlinkClick r:id="rId4"/>
                        </a:rPr>
                        <a:t>TypeScript</a:t>
                      </a:r>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hlinkClick r:id="rId5"/>
                        </a:rPr>
                        <a:t>Java</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80667">
                <a:tc>
                  <a:txBody>
                    <a:bodyPr/>
                    <a:lstStyle/>
                    <a:p>
                      <a:r>
                        <a:rPr lang="en-US" sz="1200" dirty="0">
                          <a:latin typeface="Arial" panose="020B0604020202020204" pitchFamily="34" charset="0"/>
                          <a:cs typeface="Arial" panose="020B0604020202020204" pitchFamily="34" charset="0"/>
                        </a:rPr>
                        <a:t>4</a:t>
                      </a:r>
                    </a:p>
                  </a:txBody>
                  <a:tcPr/>
                </a:tc>
                <a:tc>
                  <a:txBody>
                    <a:bodyPr/>
                    <a:lstStyle/>
                    <a:p>
                      <a:r>
                        <a:rPr lang="en-US" sz="1200" dirty="0">
                          <a:latin typeface="Arial" panose="020B0604020202020204" pitchFamily="34" charset="0"/>
                          <a:cs typeface="Arial" panose="020B0604020202020204" pitchFamily="34" charset="0"/>
                        </a:rPr>
                        <a:t>SDK</a:t>
                      </a:r>
                    </a:p>
                  </a:txBody>
                  <a:tcPr/>
                </a:tc>
                <a:tc>
                  <a:txBody>
                    <a:bodyPr/>
                    <a:lstStyle/>
                    <a:p>
                      <a:r>
                        <a:rPr lang="en-US" sz="1200" dirty="0">
                          <a:latin typeface="Arial" panose="020B0604020202020204" pitchFamily="34" charset="0"/>
                          <a:cs typeface="Arial" panose="020B0604020202020204" pitchFamily="34" charset="0"/>
                          <a:hlinkClick r:id="rId6"/>
                        </a:rPr>
                        <a:t>Alexa skills kit for Node.js</a:t>
                      </a:r>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hlinkClick r:id="rId7"/>
                        </a:rPr>
                        <a:t>Alexa skills kit for Java</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1086873"/>
                  </a:ext>
                </a:extLst>
              </a:tr>
              <a:tr h="1629467">
                <a:tc>
                  <a:txBody>
                    <a:bodyPr/>
                    <a:lstStyle/>
                    <a:p>
                      <a:r>
                        <a:rPr lang="en-US" sz="1200" dirty="0">
                          <a:latin typeface="Arial" panose="020B0604020202020204" pitchFamily="34" charset="0"/>
                          <a:cs typeface="Arial" panose="020B0604020202020204" pitchFamily="34" charset="0"/>
                        </a:rPr>
                        <a:t>5</a:t>
                      </a:r>
                    </a:p>
                  </a:txBody>
                  <a:tcPr/>
                </a:tc>
                <a:tc>
                  <a:txBody>
                    <a:bodyPr/>
                    <a:lstStyle/>
                    <a:p>
                      <a:r>
                        <a:rPr lang="en-US" sz="1200" dirty="0">
                          <a:latin typeface="Arial" panose="020B0604020202020204" pitchFamily="34" charset="0"/>
                          <a:cs typeface="Arial" panose="020B0604020202020204" pitchFamily="34" charset="0"/>
                        </a:rPr>
                        <a:t>BSC Web Services</a:t>
                      </a:r>
                    </a:p>
                  </a:txBody>
                  <a:tcPr/>
                </a:tc>
                <a:tc>
                  <a: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Web services which read mock member data from </a:t>
                      </a:r>
                      <a:r>
                        <a:rPr lang="en-US" sz="1200" baseline="0" dirty="0">
                          <a:latin typeface="Arial" panose="020B0604020202020204" pitchFamily="34" charset="0"/>
                          <a:cs typeface="Arial" panose="020B0604020202020204" pitchFamily="34" charset="0"/>
                        </a:rPr>
                        <a:t>AWS DynamoDB</a:t>
                      </a:r>
                    </a:p>
                    <a:p>
                      <a:pPr marL="171450" indent="-171450">
                        <a:buFont typeface="Arial" panose="020B0604020202020204" pitchFamily="34" charset="0"/>
                        <a:buChar char="•"/>
                      </a:pPr>
                      <a:r>
                        <a:rPr lang="en-US" sz="1200" baseline="0" dirty="0">
                          <a:latin typeface="Arial" panose="020B0604020202020204" pitchFamily="34" charset="0"/>
                          <a:cs typeface="Arial" panose="020B0604020202020204" pitchFamily="34" charset="0"/>
                        </a:rPr>
                        <a:t>Google Maps APIs</a:t>
                      </a:r>
                    </a:p>
                    <a:p>
                      <a:pPr marL="171450" indent="-171450">
                        <a:buFont typeface="Arial" panose="020B0604020202020204" pitchFamily="34" charset="0"/>
                        <a:buChar char="•"/>
                      </a:pPr>
                      <a:r>
                        <a:rPr lang="en-US" sz="1200" baseline="0" dirty="0">
                          <a:latin typeface="Arial" panose="020B0604020202020204" pitchFamily="34" charset="0"/>
                          <a:cs typeface="Arial" panose="020B0604020202020204" pitchFamily="34" charset="0"/>
                        </a:rPr>
                        <a:t>Some mock values stored in configuration files or hard-coded</a:t>
                      </a:r>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Use existing AIP services whenever possible. (The call from the Alexa service has a non-configurable 10-second timeout. If we cannot consistently meet this timeout, we may need to create new web services which are more efficient.)</a:t>
                      </a:r>
                      <a:endParaRPr lang="en-US" sz="1200" baseline="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619488">
                <a:tc>
                  <a:txBody>
                    <a:bodyPr/>
                    <a:lstStyle/>
                    <a:p>
                      <a:r>
                        <a:rPr lang="en-US" sz="1200" dirty="0">
                          <a:latin typeface="Arial" panose="020B0604020202020204" pitchFamily="34" charset="0"/>
                          <a:cs typeface="Arial" panose="020B0604020202020204" pitchFamily="34" charset="0"/>
                        </a:rPr>
                        <a:t>6</a:t>
                      </a:r>
                    </a:p>
                  </a:txBody>
                  <a:tcPr/>
                </a:tc>
                <a:tc>
                  <a:txBody>
                    <a:bodyPr/>
                    <a:lstStyle/>
                    <a:p>
                      <a:r>
                        <a:rPr lang="en-US" sz="1200" dirty="0">
                          <a:latin typeface="Arial" panose="020B0604020202020204" pitchFamily="34" charset="0"/>
                          <a:cs typeface="Arial" panose="020B0604020202020204" pitchFamily="34" charset="0"/>
                        </a:rPr>
                        <a:t>Member account linking / authentication</a:t>
                      </a:r>
                    </a:p>
                  </a:txBody>
                  <a:tcPr/>
                </a:tc>
                <a:tc>
                  <a:txBody>
                    <a:bodyPr/>
                    <a:lstStyle/>
                    <a:p>
                      <a:r>
                        <a:rPr lang="en-US" sz="1200" dirty="0">
                          <a:latin typeface="Arial" panose="020B0604020202020204" pitchFamily="34" charset="0"/>
                          <a:cs typeface="Arial" panose="020B0604020202020204" pitchFamily="34" charset="0"/>
                        </a:rPr>
                        <a:t>None</a:t>
                      </a:r>
                    </a:p>
                  </a:txBody>
                  <a:tcPr/>
                </a:tc>
                <a:tc>
                  <a:txBody>
                    <a:bodyPr/>
                    <a:lstStyle/>
                    <a:p>
                      <a:r>
                        <a:rPr lang="en-US" sz="1200" dirty="0">
                          <a:latin typeface="Arial" panose="020B0604020202020204" pitchFamily="34" charset="0"/>
                          <a:cs typeface="Arial" panose="020B0604020202020204" pitchFamily="34" charset="0"/>
                          <a:hlinkClick r:id="rId8"/>
                        </a:rPr>
                        <a:t>OAuth 2.0 </a:t>
                      </a:r>
                      <a:r>
                        <a:rPr lang="en-US" sz="1200" dirty="0">
                          <a:latin typeface="Arial" panose="020B0604020202020204" pitchFamily="34" charset="0"/>
                          <a:cs typeface="Arial" panose="020B0604020202020204" pitchFamily="34" charset="0"/>
                        </a:rPr>
                        <a:t>(Alexa supports explicit grant and authorization code grant). Recommend code grant, which prevents the authorization token from being sent to the phone.</a:t>
                      </a:r>
                      <a:r>
                        <a:rPr lang="en-US" sz="1200" baseline="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See </a:t>
                      </a:r>
                      <a:r>
                        <a:rPr lang="en-US" sz="1200" dirty="0">
                          <a:latin typeface="Arial" panose="020B0604020202020204" pitchFamily="34" charset="0"/>
                          <a:cs typeface="Arial" panose="020B0604020202020204" pitchFamily="34" charset="0"/>
                          <a:hlinkClick r:id="rId9"/>
                        </a:rPr>
                        <a:t>here</a:t>
                      </a:r>
                      <a:r>
                        <a:rPr lang="en-US" sz="12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r h="389874">
                <a:tc>
                  <a:txBody>
                    <a:bodyPr/>
                    <a:lstStyle/>
                    <a:p>
                      <a:r>
                        <a:rPr lang="en-US" sz="1200" dirty="0">
                          <a:latin typeface="Arial" panose="020B0604020202020204" pitchFamily="34" charset="0"/>
                          <a:cs typeface="Arial" panose="020B0604020202020204" pitchFamily="34" charset="0"/>
                        </a:rPr>
                        <a:t>7</a:t>
                      </a:r>
                    </a:p>
                  </a:txBody>
                  <a:tcPr/>
                </a:tc>
                <a:tc>
                  <a:txBody>
                    <a:bodyPr/>
                    <a:lstStyle/>
                    <a:p>
                      <a:r>
                        <a:rPr lang="en-US" sz="1200" dirty="0">
                          <a:latin typeface="Arial" panose="020B0604020202020204" pitchFamily="34" charset="0"/>
                          <a:cs typeface="Arial" panose="020B0604020202020204" pitchFamily="34" charset="0"/>
                        </a:rPr>
                        <a:t>Send SMS messages</a:t>
                      </a:r>
                    </a:p>
                  </a:txBody>
                  <a:tcPr/>
                </a:tc>
                <a:tc>
                  <a:txBody>
                    <a:bodyPr/>
                    <a:lstStyle/>
                    <a:p>
                      <a:r>
                        <a:rPr lang="en-US" sz="1200" dirty="0">
                          <a:latin typeface="Arial" panose="020B0604020202020204" pitchFamily="34" charset="0"/>
                          <a:cs typeface="Arial" panose="020B0604020202020204" pitchFamily="34" charset="0"/>
                          <a:hlinkClick r:id="rId10"/>
                        </a:rPr>
                        <a:t>Twilio</a:t>
                      </a:r>
                      <a:endParaRPr lang="en-US" sz="1200" dirty="0">
                        <a:latin typeface="Arial" panose="020B0604020202020204" pitchFamily="34" charset="0"/>
                        <a:cs typeface="Arial" panose="020B0604020202020204" pitchFamily="34" charset="0"/>
                      </a:endParaRPr>
                    </a:p>
                  </a:txBody>
                  <a:tcPr/>
                </a:tc>
                <a:tc>
                  <a:txBody>
                    <a:bodyPr/>
                    <a:lstStyle/>
                    <a:p>
                      <a:r>
                        <a:rPr lang="en-US" sz="1200" dirty="0">
                          <a:solidFill>
                            <a:schemeClr val="tx1"/>
                          </a:solidFill>
                          <a:latin typeface="Arial" panose="020B0604020202020204" pitchFamily="34" charset="0"/>
                          <a:cs typeface="Arial" panose="020B0604020202020204" pitchFamily="34" charset="0"/>
                        </a:rPr>
                        <a:t>Twilio (selection of mobile messaging vendor as part of Customer Communication Management project is on hold). Messages will not contain PHI.</a:t>
                      </a: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US" dirty="0"/>
              <a:t>Capability Matrix</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Tree>
    <p:extLst>
      <p:ext uri="{BB962C8B-B14F-4D97-AF65-F5344CB8AC3E}">
        <p14:creationId xmlns:p14="http://schemas.microsoft.com/office/powerpoint/2010/main" val="370816701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57200" y="866589"/>
          <a:ext cx="8229600" cy="267522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110431376"/>
                    </a:ext>
                  </a:extLst>
                </a:gridCol>
                <a:gridCol w="3103064">
                  <a:extLst>
                    <a:ext uri="{9D8B030D-6E8A-4147-A177-3AD203B41FA5}">
                      <a16:colId xmlns:a16="http://schemas.microsoft.com/office/drawing/2014/main" val="20000"/>
                    </a:ext>
                  </a:extLst>
                </a:gridCol>
                <a:gridCol w="1441682">
                  <a:extLst>
                    <a:ext uri="{9D8B030D-6E8A-4147-A177-3AD203B41FA5}">
                      <a16:colId xmlns:a16="http://schemas.microsoft.com/office/drawing/2014/main" val="20001"/>
                    </a:ext>
                  </a:extLst>
                </a:gridCol>
                <a:gridCol w="3303854">
                  <a:extLst>
                    <a:ext uri="{9D8B030D-6E8A-4147-A177-3AD203B41FA5}">
                      <a16:colId xmlns:a16="http://schemas.microsoft.com/office/drawing/2014/main" val="20002"/>
                    </a:ext>
                  </a:extLst>
                </a:gridCol>
              </a:tblGrid>
              <a:tr h="389874">
                <a:tc>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Capability/tech</a:t>
                      </a:r>
                    </a:p>
                  </a:txBody>
                  <a:tcPr/>
                </a:tc>
                <a:tc>
                  <a:txBody>
                    <a:bodyPr/>
                    <a:lstStyle/>
                    <a:p>
                      <a:r>
                        <a:rPr lang="en-US" sz="1200" dirty="0">
                          <a:latin typeface="Arial" panose="020B0604020202020204" pitchFamily="34" charset="0"/>
                          <a:cs typeface="Arial" panose="020B0604020202020204" pitchFamily="34" charset="0"/>
                        </a:rPr>
                        <a:t>Used in POC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Recommendation for Pilot</a:t>
                      </a:r>
                    </a:p>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80667">
                <a:tc>
                  <a:txBody>
                    <a:bodyPr/>
                    <a:lstStyle/>
                    <a:p>
                      <a:r>
                        <a:rPr lang="en-US" sz="1200" dirty="0">
                          <a:latin typeface="Arial" panose="020B0604020202020204" pitchFamily="34" charset="0"/>
                          <a:cs typeface="Arial" panose="020B0604020202020204" pitchFamily="34" charset="0"/>
                        </a:rPr>
                        <a:t>8</a:t>
                      </a:r>
                    </a:p>
                  </a:txBody>
                  <a:tcPr/>
                </a:tc>
                <a:tc>
                  <a:txBody>
                    <a:bodyPr/>
                    <a:lstStyle/>
                    <a:p>
                      <a:r>
                        <a:rPr lang="en-US" sz="1200" dirty="0">
                          <a:latin typeface="Arial" panose="020B0604020202020204" pitchFamily="34" charset="0"/>
                          <a:cs typeface="Arial" panose="020B0604020202020204" pitchFamily="34" charset="0"/>
                        </a:rPr>
                        <a:t>Send </a:t>
                      </a:r>
                      <a:r>
                        <a:rPr lang="en-US" sz="1200" dirty="0" err="1">
                          <a:latin typeface="Arial" panose="020B0604020202020204" pitchFamily="34" charset="0"/>
                          <a:cs typeface="Arial" panose="020B0604020202020204" pitchFamily="34" charset="0"/>
                        </a:rPr>
                        <a:t>eMail</a:t>
                      </a:r>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AWS Simple</a:t>
                      </a:r>
                      <a:r>
                        <a:rPr lang="en-US" sz="1200" baseline="0" dirty="0">
                          <a:latin typeface="Arial" panose="020B0604020202020204" pitchFamily="34" charset="0"/>
                          <a:cs typeface="Arial" panose="020B0604020202020204" pitchFamily="34" charset="0"/>
                        </a:rPr>
                        <a:t> Email Service</a:t>
                      </a:r>
                      <a:endParaRPr lang="en-US"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Integrate with existing BSC</a:t>
                      </a:r>
                      <a:r>
                        <a:rPr lang="en-US" sz="1200" baseline="0" dirty="0">
                          <a:latin typeface="Arial" panose="020B0604020202020204" pitchFamily="34" charset="0"/>
                          <a:cs typeface="Arial" panose="020B0604020202020204" pitchFamily="34" charset="0"/>
                        </a:rPr>
                        <a:t> outgoing mail server. Messages will not contain PHI.</a:t>
                      </a:r>
                    </a:p>
                  </a:txBody>
                  <a:tcPr/>
                </a:tc>
                <a:extLst>
                  <a:ext uri="{0D108BD9-81ED-4DB2-BD59-A6C34878D82A}">
                    <a16:rowId xmlns:a16="http://schemas.microsoft.com/office/drawing/2014/main" val="3085640713"/>
                  </a:ext>
                </a:extLst>
              </a:tr>
              <a:tr h="480667">
                <a:tc>
                  <a:txBody>
                    <a:bodyPr/>
                    <a:lstStyle/>
                    <a:p>
                      <a:r>
                        <a:rPr lang="en-US" sz="1200" dirty="0">
                          <a:latin typeface="Arial" panose="020B0604020202020204" pitchFamily="34" charset="0"/>
                          <a:cs typeface="Arial" panose="020B0604020202020204" pitchFamily="34" charset="0"/>
                        </a:rPr>
                        <a:t>9</a:t>
                      </a:r>
                    </a:p>
                  </a:txBody>
                  <a:tcPr/>
                </a:tc>
                <a:tc>
                  <a:txBody>
                    <a:bodyPr/>
                    <a:lstStyle/>
                    <a:p>
                      <a:r>
                        <a:rPr lang="en-US" sz="1200" dirty="0">
                          <a:latin typeface="Arial" panose="020B0604020202020204" pitchFamily="34" charset="0"/>
                          <a:cs typeface="Arial" panose="020B0604020202020204" pitchFamily="34" charset="0"/>
                        </a:rPr>
                        <a:t>Source control / Build / Deploy / Test</a:t>
                      </a:r>
                    </a:p>
                  </a:txBody>
                  <a:tcPr/>
                </a:tc>
                <a:tc>
                  <a:txBody>
                    <a:bodyPr/>
                    <a:lstStyle/>
                    <a:p>
                      <a:r>
                        <a:rPr lang="en-US" sz="1200" dirty="0">
                          <a:latin typeface="Arial" panose="020B0604020202020204" pitchFamily="34" charset="0"/>
                          <a:cs typeface="Arial" panose="020B0604020202020204" pitchFamily="34" charset="0"/>
                        </a:rPr>
                        <a:t>Git, </a:t>
                      </a:r>
                      <a:r>
                        <a:rPr lang="en-US" sz="1200" dirty="0" err="1">
                          <a:latin typeface="Arial" panose="020B0604020202020204" pitchFamily="34" charset="0"/>
                          <a:cs typeface="Arial" panose="020B0604020202020204" pitchFamily="34" charset="0"/>
                        </a:rPr>
                        <a:t>Serverless</a:t>
                      </a:r>
                      <a:r>
                        <a:rPr lang="en-US" sz="1200" dirty="0">
                          <a:latin typeface="Arial" panose="020B0604020202020204" pitchFamily="34" charset="0"/>
                          <a:cs typeface="Arial" panose="020B0604020202020204" pitchFamily="34" charset="0"/>
                        </a:rPr>
                        <a:t> framework from CLI</a:t>
                      </a:r>
                    </a:p>
                  </a:txBody>
                  <a:tcPr/>
                </a:tc>
                <a:tc>
                  <a:txBody>
                    <a:bodyPr/>
                    <a:lstStyle/>
                    <a:p>
                      <a:r>
                        <a:rPr lang="en-US" sz="1200" dirty="0">
                          <a:latin typeface="Arial" panose="020B0604020202020204" pitchFamily="34" charset="0"/>
                          <a:cs typeface="Arial" panose="020B0604020202020204" pitchFamily="34" charset="0"/>
                        </a:rPr>
                        <a:t>BSC SCRM and QA automation toolset</a:t>
                      </a:r>
                    </a:p>
                  </a:txBody>
                  <a:tcPr/>
                </a:tc>
                <a:extLst>
                  <a:ext uri="{0D108BD9-81ED-4DB2-BD59-A6C34878D82A}">
                    <a16:rowId xmlns:a16="http://schemas.microsoft.com/office/drawing/2014/main" val="10002"/>
                  </a:ext>
                </a:extLst>
              </a:tr>
              <a:tr h="381000">
                <a:tc>
                  <a:txBody>
                    <a:bodyPr/>
                    <a:lstStyle/>
                    <a:p>
                      <a:r>
                        <a:rPr lang="en-US" sz="1200" dirty="0">
                          <a:latin typeface="Arial" panose="020B0604020202020204" pitchFamily="34" charset="0"/>
                          <a:cs typeface="Arial" panose="020B0604020202020204" pitchFamily="34" charset="0"/>
                        </a:rPr>
                        <a:t>10</a:t>
                      </a:r>
                    </a:p>
                  </a:txBody>
                  <a:tcPr/>
                </a:tc>
                <a:tc>
                  <a:txBody>
                    <a:bodyPr/>
                    <a:lstStyle/>
                    <a:p>
                      <a:r>
                        <a:rPr lang="en-US" sz="1200" dirty="0">
                          <a:latin typeface="Arial" panose="020B0604020202020204" pitchFamily="34" charset="0"/>
                          <a:cs typeface="Arial" panose="020B0604020202020204" pitchFamily="34" charset="0"/>
                        </a:rPr>
                        <a:t>User PIN</a:t>
                      </a:r>
                    </a:p>
                  </a:txBody>
                  <a:tcPr/>
                </a:tc>
                <a:tc>
                  <a:txBody>
                    <a:bodyPr/>
                    <a:lstStyle/>
                    <a:p>
                      <a:r>
                        <a:rPr lang="en-US" sz="1200" dirty="0">
                          <a:latin typeface="Arial" panose="020B0604020202020204" pitchFamily="34" charset="0"/>
                          <a:cs typeface="Arial" panose="020B0604020202020204" pitchFamily="34" charset="0"/>
                        </a:rPr>
                        <a:t>Stored with mock member date</a:t>
                      </a:r>
                    </a:p>
                  </a:txBody>
                  <a:tcPr/>
                </a:tc>
                <a:tc>
                  <a:txBody>
                    <a:bodyPr/>
                    <a:lstStyle/>
                    <a:p>
                      <a:r>
                        <a:rPr lang="en-US" sz="1200" dirty="0">
                          <a:latin typeface="Arial" panose="020B0604020202020204" pitchFamily="34" charset="0"/>
                          <a:cs typeface="Arial" panose="020B0604020202020204" pitchFamily="34" charset="0"/>
                        </a:rPr>
                        <a:t>Store in member preference center. May require portal changes (or could be captured during linking).</a:t>
                      </a:r>
                    </a:p>
                  </a:txBody>
                  <a:tcPr/>
                </a:tc>
                <a:extLst>
                  <a:ext uri="{0D108BD9-81ED-4DB2-BD59-A6C34878D82A}">
                    <a16:rowId xmlns:a16="http://schemas.microsoft.com/office/drawing/2014/main" val="10004"/>
                  </a:ext>
                </a:extLst>
              </a:tr>
              <a:tr h="389874">
                <a:tc>
                  <a:txBody>
                    <a:bodyPr/>
                    <a:lstStyle/>
                    <a:p>
                      <a:r>
                        <a:rPr lang="en-US" sz="1200" dirty="0">
                          <a:latin typeface="Arial" panose="020B0604020202020204" pitchFamily="34" charset="0"/>
                          <a:cs typeface="Arial" panose="020B0604020202020204" pitchFamily="34" charset="0"/>
                        </a:rPr>
                        <a:t>11</a:t>
                      </a:r>
                    </a:p>
                  </a:txBody>
                  <a:tcPr/>
                </a:tc>
                <a:tc>
                  <a:txBody>
                    <a:bodyPr/>
                    <a:lstStyle/>
                    <a:p>
                      <a:r>
                        <a:rPr lang="en-US" sz="1200" dirty="0">
                          <a:latin typeface="Arial" panose="020B0604020202020204" pitchFamily="34" charset="0"/>
                          <a:cs typeface="Arial" panose="020B0604020202020204" pitchFamily="34" charset="0"/>
                        </a:rPr>
                        <a:t>Member preferences (e.g. do you prefer Text or Email?)</a:t>
                      </a:r>
                    </a:p>
                  </a:txBody>
                  <a:tcPr/>
                </a:tc>
                <a:tc>
                  <a:txBody>
                    <a:bodyPr/>
                    <a:lstStyle/>
                    <a:p>
                      <a:r>
                        <a:rPr lang="en-US" sz="1200" dirty="0">
                          <a:latin typeface="Arial" panose="020B0604020202020204" pitchFamily="34" charset="0"/>
                          <a:cs typeface="Arial" panose="020B0604020202020204" pitchFamily="34" charset="0"/>
                        </a:rPr>
                        <a:t>none</a:t>
                      </a:r>
                    </a:p>
                  </a:txBody>
                  <a:tcPr/>
                </a:tc>
                <a:tc>
                  <a:txBody>
                    <a:bodyPr/>
                    <a:lstStyle/>
                    <a:p>
                      <a:r>
                        <a:rPr lang="en-US" sz="1200" dirty="0">
                          <a:latin typeface="Arial" panose="020B0604020202020204" pitchFamily="34" charset="0"/>
                          <a:cs typeface="Arial" panose="020B0604020202020204" pitchFamily="34" charset="0"/>
                        </a:rPr>
                        <a:t>Store in member preference center</a:t>
                      </a: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US" dirty="0"/>
              <a:t>Capability Matrix</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Tree>
    <p:extLst>
      <p:ext uri="{BB962C8B-B14F-4D97-AF65-F5344CB8AC3E}">
        <p14:creationId xmlns:p14="http://schemas.microsoft.com/office/powerpoint/2010/main" val="37945461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66589"/>
            <a:ext cx="8229600" cy="4391212"/>
          </a:xfrm>
        </p:spPr>
        <p:txBody>
          <a:bodyPr/>
          <a:lstStyle/>
          <a:p>
            <a:r>
              <a:rPr lang="en-US" sz="1600" dirty="0"/>
              <a:t>Determine features for minimum viable product release</a:t>
            </a:r>
          </a:p>
          <a:p>
            <a:r>
              <a:rPr lang="en-US" sz="1600" dirty="0"/>
              <a:t>Design and document the interaction model for each</a:t>
            </a:r>
          </a:p>
          <a:p>
            <a:pPr lvl="1"/>
            <a:r>
              <a:rPr lang="en-US" sz="1400" dirty="0"/>
              <a:t>Intents, slots, utterances, states, state transitions</a:t>
            </a:r>
          </a:p>
          <a:p>
            <a:pPr lvl="1"/>
            <a:r>
              <a:rPr lang="en-US" sz="1400" dirty="0"/>
              <a:t>Ask IVR team for help with this, as they have vast experience</a:t>
            </a:r>
          </a:p>
          <a:p>
            <a:r>
              <a:rPr lang="en-US" sz="1600" dirty="0"/>
              <a:t>Complete development (next slide)</a:t>
            </a:r>
          </a:p>
          <a:p>
            <a:r>
              <a:rPr lang="en-US" sz="1600" dirty="0"/>
              <a:t>Ensure all Alexa publishing tasks have been completed</a:t>
            </a:r>
          </a:p>
          <a:p>
            <a:r>
              <a:rPr lang="en-US" sz="1600" dirty="0"/>
              <a:t>Set up vendor accounts and billing set up</a:t>
            </a:r>
          </a:p>
          <a:p>
            <a:pPr lvl="1"/>
            <a:r>
              <a:rPr lang="en-US" sz="1400" dirty="0"/>
              <a:t>Alexa, Twilio, etc. (</a:t>
            </a:r>
            <a:r>
              <a:rPr lang="en-US" sz="1400" dirty="0" err="1"/>
              <a:t>twilio</a:t>
            </a:r>
            <a:r>
              <a:rPr lang="en-US" sz="1400" dirty="0"/>
              <a:t> may not be the standard should explore alternatives) </a:t>
            </a:r>
          </a:p>
          <a:p>
            <a:pPr lvl="1"/>
            <a:r>
              <a:rPr lang="en-US" sz="1400" dirty="0"/>
              <a:t>Will review EA short list</a:t>
            </a:r>
          </a:p>
          <a:p>
            <a:pPr lvl="1"/>
            <a:r>
              <a:rPr lang="en-US" sz="1400" dirty="0"/>
              <a:t>dev, test and prod</a:t>
            </a:r>
          </a:p>
          <a:p>
            <a:r>
              <a:rPr lang="en-US" sz="1600" dirty="0"/>
              <a:t>Complete IT Design engineering</a:t>
            </a:r>
          </a:p>
          <a:p>
            <a:r>
              <a:rPr lang="en-US" sz="1600" dirty="0"/>
              <a:t>Security architecture, design, risk analysis and reviews</a:t>
            </a:r>
          </a:p>
          <a:p>
            <a:r>
              <a:rPr lang="en-US" sz="1600" dirty="0"/>
              <a:t>Business, Privacy, Legal reviews</a:t>
            </a:r>
          </a:p>
          <a:p>
            <a:r>
              <a:rPr lang="en-US" sz="1600" dirty="0"/>
              <a:t>Customer service model </a:t>
            </a:r>
          </a:p>
          <a:p>
            <a:pPr lvl="1"/>
            <a:r>
              <a:rPr lang="en-US" sz="1400" dirty="0"/>
              <a:t>For members calling for help with setting up / using Alexa</a:t>
            </a:r>
          </a:p>
          <a:p>
            <a:r>
              <a:rPr lang="en-US" sz="1600" dirty="0"/>
              <a:t>End-to-end validation</a:t>
            </a:r>
          </a:p>
          <a:p>
            <a:r>
              <a:rPr lang="en-US" sz="1600" dirty="0"/>
              <a:t>Submit to Amazon for review</a:t>
            </a:r>
          </a:p>
          <a:p>
            <a:r>
              <a:rPr lang="en-US" sz="1600" dirty="0"/>
              <a:t>Deploy pilot</a:t>
            </a:r>
          </a:p>
          <a:p>
            <a:endParaRPr lang="en-US" dirty="0"/>
          </a:p>
        </p:txBody>
      </p:sp>
      <p:sp>
        <p:nvSpPr>
          <p:cNvPr id="3" name="Title 2"/>
          <p:cNvSpPr>
            <a:spLocks noGrp="1"/>
          </p:cNvSpPr>
          <p:nvPr>
            <p:ph type="title"/>
          </p:nvPr>
        </p:nvSpPr>
        <p:spPr/>
        <p:txBody>
          <a:bodyPr/>
          <a:lstStyle/>
          <a:p>
            <a:r>
              <a:rPr lang="en-US" dirty="0"/>
              <a:t>Remaining Tasks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Tree>
    <p:extLst>
      <p:ext uri="{BB962C8B-B14F-4D97-AF65-F5344CB8AC3E}">
        <p14:creationId xmlns:p14="http://schemas.microsoft.com/office/powerpoint/2010/main" val="29355411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690" y="724170"/>
            <a:ext cx="8229600" cy="4868594"/>
          </a:xfrm>
        </p:spPr>
        <p:txBody>
          <a:bodyPr/>
          <a:lstStyle/>
          <a:p>
            <a:r>
              <a:rPr lang="en-US" sz="1400" dirty="0"/>
              <a:t>Prepare test environment – access to all required web services and identity providers in the TEST environment</a:t>
            </a:r>
          </a:p>
          <a:p>
            <a:r>
              <a:rPr lang="en-US" sz="1400" dirty="0"/>
              <a:t>Rewrite code to run as a web service (rather than Lambda function) and to be hosted in AIP</a:t>
            </a:r>
          </a:p>
          <a:p>
            <a:r>
              <a:rPr lang="en-US" sz="1400" dirty="0"/>
              <a:t>Validate requests are from Alexa service only (and not replayed) – this is built into the Alexa Java SDK</a:t>
            </a:r>
          </a:p>
          <a:p>
            <a:pPr lvl="1" fontAlgn="ctr"/>
            <a:r>
              <a:rPr lang="en-US" sz="1000" u="sng" dirty="0">
                <a:hlinkClick r:id="rId2"/>
              </a:rPr>
              <a:t>Verify the request signature</a:t>
            </a:r>
            <a:r>
              <a:rPr lang="en-US" sz="1000" u="sng" dirty="0"/>
              <a:t>,  </a:t>
            </a:r>
            <a:r>
              <a:rPr lang="en-US" sz="800" u="sng" dirty="0">
                <a:hlinkClick r:id="rId3"/>
              </a:rPr>
              <a:t>Check the time stamp</a:t>
            </a:r>
            <a:endParaRPr lang="en-US" sz="1100" dirty="0"/>
          </a:p>
          <a:p>
            <a:r>
              <a:rPr lang="en-US" sz="1400" dirty="0"/>
              <a:t>Interface to new / existing BSC web services</a:t>
            </a:r>
          </a:p>
          <a:p>
            <a:r>
              <a:rPr lang="en-US" sz="1400" dirty="0"/>
              <a:t>Implement / integrate application linking with our Identity Provider / Authorization Infrastructure</a:t>
            </a:r>
          </a:p>
          <a:p>
            <a:pPr lvl="0" fontAlgn="ctr"/>
            <a:r>
              <a:rPr lang="en-US" sz="1400" dirty="0"/>
              <a:t>Modify email interface</a:t>
            </a:r>
          </a:p>
          <a:p>
            <a:pPr lvl="1" fontAlgn="ctr"/>
            <a:r>
              <a:rPr lang="en-US" sz="1200" dirty="0"/>
              <a:t>To use BSC mail infrastructure</a:t>
            </a:r>
          </a:p>
          <a:p>
            <a:pPr lvl="1" fontAlgn="ctr"/>
            <a:r>
              <a:rPr lang="en-US" sz="1200" dirty="0"/>
              <a:t>To include mail header/footer changes</a:t>
            </a:r>
          </a:p>
          <a:p>
            <a:pPr lvl="1" fontAlgn="ctr"/>
            <a:r>
              <a:rPr lang="en-US" sz="1200" dirty="0"/>
              <a:t>Unsubscribe ?</a:t>
            </a:r>
          </a:p>
          <a:p>
            <a:pPr fontAlgn="ctr"/>
            <a:r>
              <a:rPr lang="en-US" sz="1400" dirty="0"/>
              <a:t>Modify BSC web site to collect and store PIN </a:t>
            </a:r>
            <a:r>
              <a:rPr lang="en-US" sz="1200" dirty="0"/>
              <a:t>(or do it while linking. How could it be updated?)</a:t>
            </a:r>
            <a:endParaRPr lang="en-US" sz="1400" dirty="0"/>
          </a:p>
          <a:p>
            <a:pPr fontAlgn="ctr"/>
            <a:r>
              <a:rPr lang="en-US" sz="1400" dirty="0"/>
              <a:t>Modify app to persist some user choices</a:t>
            </a:r>
          </a:p>
          <a:p>
            <a:pPr lvl="1" fontAlgn="ctr"/>
            <a:r>
              <a:rPr lang="en-US" sz="1200" dirty="0"/>
              <a:t>If necessary</a:t>
            </a:r>
          </a:p>
          <a:p>
            <a:pPr fontAlgn="ctr"/>
            <a:r>
              <a:rPr lang="en-US" sz="1400" dirty="0"/>
              <a:t>Integrate with DevOps tools and processes</a:t>
            </a:r>
          </a:p>
          <a:p>
            <a:endParaRPr lang="en-US" dirty="0"/>
          </a:p>
          <a:p>
            <a:endParaRPr lang="en-US" dirty="0"/>
          </a:p>
        </p:txBody>
      </p:sp>
      <p:sp>
        <p:nvSpPr>
          <p:cNvPr id="3" name="Title 2"/>
          <p:cNvSpPr>
            <a:spLocks noGrp="1"/>
          </p:cNvSpPr>
          <p:nvPr>
            <p:ph type="title"/>
          </p:nvPr>
        </p:nvSpPr>
        <p:spPr>
          <a:xfrm>
            <a:off x="381000" y="132219"/>
            <a:ext cx="8229600" cy="591950"/>
          </a:xfrm>
        </p:spPr>
        <p:txBody>
          <a:bodyPr/>
          <a:lstStyle/>
          <a:p>
            <a:r>
              <a:rPr lang="en-US" dirty="0"/>
              <a:t>Remaining Development tasks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Tree>
    <p:extLst>
      <p:ext uri="{BB962C8B-B14F-4D97-AF65-F5344CB8AC3E}">
        <p14:creationId xmlns:p14="http://schemas.microsoft.com/office/powerpoint/2010/main" val="37428267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Telephony</a:t>
            </a:r>
            <a:endParaRPr lang="en-US" dirty="0"/>
          </a:p>
        </p:txBody>
      </p:sp>
      <p:sp>
        <p:nvSpPr>
          <p:cNvPr id="3" name="TextBox 2"/>
          <p:cNvSpPr txBox="1"/>
          <p:nvPr/>
        </p:nvSpPr>
        <p:spPr>
          <a:xfrm>
            <a:off x="609600" y="990600"/>
            <a:ext cx="8305800" cy="2062103"/>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SMS</a:t>
            </a:r>
          </a:p>
          <a:p>
            <a:pPr marL="628650" marR="0" lvl="1"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Determine responsibility / process for opt-in/opt-out of receiving SMS messages</a:t>
            </a:r>
          </a:p>
          <a:p>
            <a:pPr marL="628650" marR="0" lvl="1"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Get a BSC Twilio account and set up a funding / payment process</a:t>
            </a:r>
          </a:p>
          <a:p>
            <a:pPr marL="628650" marR="0" lvl="1"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Provision a phone number to be used as the sending phone number</a:t>
            </a:r>
          </a:p>
          <a:p>
            <a:pPr marL="1085850" marR="0" lvl="2"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or acquire </a:t>
            </a:r>
            <a:r>
              <a:rPr kumimoji="0" lang="en-US" sz="1600" b="0" i="0" u="sng" strike="noStrike" kern="1200" cap="none" spc="0" normalizeH="0" baseline="0" noProof="0" dirty="0">
                <a:ln>
                  <a:noFill/>
                </a:ln>
                <a:solidFill>
                  <a:srgbClr val="000000"/>
                </a:solidFill>
                <a:effectLst/>
                <a:uLnTx/>
                <a:uFillTx/>
                <a:latin typeface="Century Gothic"/>
                <a:ea typeface="+mn-ea"/>
                <a:cs typeface="+mn-cs"/>
                <a:hlinkClick r:id="rId2"/>
              </a:rPr>
              <a:t>a short code</a:t>
            </a:r>
            <a:r>
              <a:rPr kumimoji="0" lang="en-US" sz="1600" b="0" i="0" u="none" strike="noStrike" kern="1200" cap="none" spc="0" normalizeH="0" baseline="0" noProof="0" dirty="0">
                <a:ln>
                  <a:noFill/>
                </a:ln>
                <a:solidFill>
                  <a:srgbClr val="000000"/>
                </a:solidFill>
                <a:effectLst/>
                <a:uLnTx/>
                <a:uFillTx/>
                <a:latin typeface="Century Gothic"/>
                <a:ea typeface="+mn-ea"/>
                <a:cs typeface="+mn-cs"/>
              </a:rPr>
              <a:t> (takes 8-12 weeks)</a:t>
            </a:r>
          </a:p>
          <a:p>
            <a:pPr marL="1085850" marR="0" lvl="2"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Determine whether we will be sending to international numbers </a:t>
            </a:r>
            <a:r>
              <a:rPr kumimoji="0" lang="en-US" sz="1600" b="0" i="0" u="sng" strike="noStrike" kern="1200" cap="none" spc="0" normalizeH="0" baseline="0" noProof="0" dirty="0">
                <a:ln>
                  <a:noFill/>
                </a:ln>
                <a:solidFill>
                  <a:srgbClr val="000000"/>
                </a:solidFill>
                <a:effectLst/>
                <a:uLnTx/>
                <a:uFillTx/>
                <a:latin typeface="Century Gothic"/>
                <a:ea typeface="+mn-ea"/>
                <a:cs typeface="+mn-cs"/>
                <a:hlinkClick r:id="rId3"/>
              </a:rPr>
              <a:t>(link</a:t>
            </a:r>
            <a:r>
              <a:rPr kumimoji="0" lang="en-US" sz="1600" b="0" i="0" u="none" strike="noStrike" kern="1200" cap="none" spc="0" normalizeH="0" baseline="0" noProof="0" dirty="0">
                <a:ln>
                  <a:noFill/>
                </a:ln>
                <a:solidFill>
                  <a:srgbClr val="000000"/>
                </a:solidFill>
                <a:effectLst/>
                <a:uLnTx/>
                <a:uFillTx/>
                <a:latin typeface="Century Gothic"/>
                <a:ea typeface="+mn-ea"/>
                <a:cs typeface="+mn-cs"/>
              </a:rPr>
              <a:t>)</a:t>
            </a:r>
          </a:p>
          <a:p>
            <a:pPr marL="628650" marR="0" lvl="1"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entury Gothic"/>
                <a:ea typeface="+mn-ea"/>
                <a:cs typeface="+mn-cs"/>
              </a:rPr>
              <a:t>Does system need to receive and process SMS messages (such as STOP)?</a:t>
            </a:r>
          </a:p>
        </p:txBody>
      </p:sp>
      <p:sp>
        <p:nvSpPr>
          <p:cNvPr id="4" name="Slide Number Placeholder 3">
            <a:extLst>
              <a:ext uri="{FF2B5EF4-FFF2-40B4-BE49-F238E27FC236}">
                <a16:creationId xmlns:a16="http://schemas.microsoft.com/office/drawing/2014/main" id="{5B03CDBC-AF6F-44F2-9FA2-82BCF10B6048}"/>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Tree>
    <p:extLst>
      <p:ext uri="{BB962C8B-B14F-4D97-AF65-F5344CB8AC3E}">
        <p14:creationId xmlns:p14="http://schemas.microsoft.com/office/powerpoint/2010/main" val="376034011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66801"/>
            <a:ext cx="8229600" cy="4702336"/>
          </a:xfrm>
        </p:spPr>
        <p:txBody>
          <a:bodyPr/>
          <a:lstStyle/>
          <a:p>
            <a:pPr lvl="0" fontAlgn="ctr"/>
            <a:r>
              <a:rPr lang="en-US" sz="1600" dirty="0"/>
              <a:t>We will be using existing web container, so may not require servers, VMs, host name, DNS, digital certs, etc.</a:t>
            </a:r>
          </a:p>
          <a:p>
            <a:pPr lvl="0" fontAlgn="ctr"/>
            <a:r>
              <a:rPr lang="en-US" sz="1600" dirty="0"/>
              <a:t>?</a:t>
            </a:r>
            <a:endParaRPr lang="en-US" sz="2400" dirty="0"/>
          </a:p>
        </p:txBody>
      </p:sp>
      <p:sp>
        <p:nvSpPr>
          <p:cNvPr id="2" name="Title 1"/>
          <p:cNvSpPr>
            <a:spLocks noGrp="1"/>
          </p:cNvSpPr>
          <p:nvPr>
            <p:ph type="title"/>
          </p:nvPr>
        </p:nvSpPr>
        <p:spPr/>
        <p:txBody>
          <a:bodyPr/>
          <a:lstStyle/>
          <a:p>
            <a:r>
              <a:rPr lang="en-US" dirty="0"/>
              <a:t>Design Engineering Tasks</a:t>
            </a:r>
          </a:p>
        </p:txBody>
      </p:sp>
      <p:sp>
        <p:nvSpPr>
          <p:cNvPr id="3" name="Slide Number Placeholder 2">
            <a:extLst>
              <a:ext uri="{FF2B5EF4-FFF2-40B4-BE49-F238E27FC236}">
                <a16:creationId xmlns:a16="http://schemas.microsoft.com/office/drawing/2014/main" id="{0666C91C-4063-407E-BAD5-8A97215CEAD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srgbClr val="000000"/>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Century Gothic"/>
              <a:ea typeface="+mn-ea"/>
              <a:cs typeface="+mn-cs"/>
            </a:endParaRPr>
          </a:p>
        </p:txBody>
      </p:sp>
    </p:spTree>
    <p:extLst>
      <p:ext uri="{BB962C8B-B14F-4D97-AF65-F5344CB8AC3E}">
        <p14:creationId xmlns:p14="http://schemas.microsoft.com/office/powerpoint/2010/main" val="35876373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Resource Estimates</a:t>
            </a:r>
          </a:p>
        </p:txBody>
      </p:sp>
      <p:sp>
        <p:nvSpPr>
          <p:cNvPr id="5" name="Slide Number Placeholder 4"/>
          <p:cNvSpPr>
            <a:spLocks noGrp="1"/>
          </p:cNvSpPr>
          <p:nvPr>
            <p:ph type="sldNum" sz="quarter" idx="2"/>
          </p:nvPr>
        </p:nvSpPr>
        <p:spPr/>
        <p:txBody>
          <a:bodyPr/>
          <a:lstStyle/>
          <a:p>
            <a:fld id="{86CB4B4D-7CA3-9044-876B-883B54F8677D}" type="slidenum">
              <a:rPr lang="uk-UA" smtClean="0"/>
              <a:pPr/>
              <a:t>27</a:t>
            </a:fld>
            <a:endParaRPr lang="uk-UA" dirty="0"/>
          </a:p>
        </p:txBody>
      </p:sp>
    </p:spTree>
    <p:extLst>
      <p:ext uri="{BB962C8B-B14F-4D97-AF65-F5344CB8AC3E}">
        <p14:creationId xmlns:p14="http://schemas.microsoft.com/office/powerpoint/2010/main" val="29760724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p:txBody>
          <a:bodyPr/>
          <a:lstStyle/>
          <a:p>
            <a:r>
              <a:rPr lang="en-US" dirty="0"/>
              <a:t>Resource Estimates</a:t>
            </a:r>
          </a:p>
        </p:txBody>
      </p:sp>
      <p:sp>
        <p:nvSpPr>
          <p:cNvPr id="3" name="Slide Number Placeholder 2"/>
          <p:cNvSpPr>
            <a:spLocks noGrp="1"/>
          </p:cNvSpPr>
          <p:nvPr>
            <p:ph type="sldNum" sz="quarter" idx="2"/>
          </p:nvPr>
        </p:nvSpPr>
        <p:spPr/>
        <p:txBody>
          <a:bodyPr/>
          <a:lstStyle/>
          <a:p>
            <a:fld id="{86CB4B4D-7CA3-9044-876B-883B54F8677D}" type="slidenum">
              <a:rPr lang="uk-UA" smtClean="0"/>
              <a:pPr/>
              <a:t>28</a:t>
            </a:fld>
            <a:endParaRPr lang="uk-UA" dirty="0"/>
          </a:p>
        </p:txBody>
      </p:sp>
      <p:graphicFrame>
        <p:nvGraphicFramePr>
          <p:cNvPr id="2" name="Table 1">
            <a:extLst>
              <a:ext uri="{FF2B5EF4-FFF2-40B4-BE49-F238E27FC236}">
                <a16:creationId xmlns:a16="http://schemas.microsoft.com/office/drawing/2014/main" id="{CD7BEF6C-D270-43AF-B060-1D33273C4ED1}"/>
              </a:ext>
            </a:extLst>
          </p:cNvPr>
          <p:cNvGraphicFramePr>
            <a:graphicFrameLocks noGrp="1"/>
          </p:cNvGraphicFramePr>
          <p:nvPr>
            <p:extLst>
              <p:ext uri="{D42A27DB-BD31-4B8C-83A1-F6EECF244321}">
                <p14:modId xmlns:p14="http://schemas.microsoft.com/office/powerpoint/2010/main" val="880078421"/>
              </p:ext>
            </p:extLst>
          </p:nvPr>
        </p:nvGraphicFramePr>
        <p:xfrm>
          <a:off x="637393" y="944507"/>
          <a:ext cx="7768610" cy="2661920"/>
        </p:xfrm>
        <a:graphic>
          <a:graphicData uri="http://schemas.openxmlformats.org/drawingml/2006/table">
            <a:tbl>
              <a:tblPr firstRow="1" bandRow="1">
                <a:tableStyleId>{3C2FFA5D-87B4-456A-9821-1D502468CF0F}</a:tableStyleId>
              </a:tblPr>
              <a:tblGrid>
                <a:gridCol w="1907846">
                  <a:extLst>
                    <a:ext uri="{9D8B030D-6E8A-4147-A177-3AD203B41FA5}">
                      <a16:colId xmlns:a16="http://schemas.microsoft.com/office/drawing/2014/main" val="3220781967"/>
                    </a:ext>
                  </a:extLst>
                </a:gridCol>
                <a:gridCol w="803969">
                  <a:extLst>
                    <a:ext uri="{9D8B030D-6E8A-4147-A177-3AD203B41FA5}">
                      <a16:colId xmlns:a16="http://schemas.microsoft.com/office/drawing/2014/main" val="2338216244"/>
                    </a:ext>
                  </a:extLst>
                </a:gridCol>
                <a:gridCol w="1011359">
                  <a:extLst>
                    <a:ext uri="{9D8B030D-6E8A-4147-A177-3AD203B41FA5}">
                      <a16:colId xmlns:a16="http://schemas.microsoft.com/office/drawing/2014/main" val="3568635456"/>
                    </a:ext>
                  </a:extLst>
                </a:gridCol>
                <a:gridCol w="1011359">
                  <a:extLst>
                    <a:ext uri="{9D8B030D-6E8A-4147-A177-3AD203B41FA5}">
                      <a16:colId xmlns:a16="http://schemas.microsoft.com/office/drawing/2014/main" val="834405355"/>
                    </a:ext>
                  </a:extLst>
                </a:gridCol>
                <a:gridCol w="1011359">
                  <a:extLst>
                    <a:ext uri="{9D8B030D-6E8A-4147-A177-3AD203B41FA5}">
                      <a16:colId xmlns:a16="http://schemas.microsoft.com/office/drawing/2014/main" val="2112290488"/>
                    </a:ext>
                  </a:extLst>
                </a:gridCol>
                <a:gridCol w="1011359">
                  <a:extLst>
                    <a:ext uri="{9D8B030D-6E8A-4147-A177-3AD203B41FA5}">
                      <a16:colId xmlns:a16="http://schemas.microsoft.com/office/drawing/2014/main" val="1075671248"/>
                    </a:ext>
                  </a:extLst>
                </a:gridCol>
                <a:gridCol w="1011359">
                  <a:extLst>
                    <a:ext uri="{9D8B030D-6E8A-4147-A177-3AD203B41FA5}">
                      <a16:colId xmlns:a16="http://schemas.microsoft.com/office/drawing/2014/main" val="4076595703"/>
                    </a:ext>
                  </a:extLst>
                </a:gridCol>
              </a:tblGrid>
              <a:tr h="370840">
                <a:tc gridSpan="7">
                  <a:txBody>
                    <a:bodyPr/>
                    <a:lstStyle/>
                    <a:p>
                      <a:pPr algn="l"/>
                      <a:r>
                        <a:rPr lang="en-US" sz="1800" dirty="0"/>
                        <a:t>Project Estimate</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2408502350"/>
                  </a:ext>
                </a:extLst>
              </a:tr>
              <a:tr h="0">
                <a:tc>
                  <a:txBody>
                    <a:bodyPr/>
                    <a:lstStyle/>
                    <a:p>
                      <a:r>
                        <a:rPr lang="en-US" sz="1000" dirty="0"/>
                        <a:t>Projected Phase End Date</a:t>
                      </a:r>
                    </a:p>
                  </a:txBody>
                  <a:tcPr/>
                </a:tc>
                <a:tc>
                  <a:txBody>
                    <a:bodyPr/>
                    <a:lstStyle/>
                    <a:p>
                      <a:r>
                        <a:rPr lang="en-US" sz="1000" dirty="0"/>
                        <a:t>Plan</a:t>
                      </a:r>
                    </a:p>
                  </a:txBody>
                  <a:tcPr/>
                </a:tc>
                <a:tc>
                  <a:txBody>
                    <a:bodyPr/>
                    <a:lstStyle/>
                    <a:p>
                      <a:r>
                        <a:rPr lang="en-US" sz="1000" dirty="0"/>
                        <a:t>Design</a:t>
                      </a:r>
                    </a:p>
                  </a:txBody>
                  <a:tcPr/>
                </a:tc>
                <a:tc>
                  <a:txBody>
                    <a:bodyPr/>
                    <a:lstStyle/>
                    <a:p>
                      <a:r>
                        <a:rPr lang="en-US" sz="1000" dirty="0"/>
                        <a:t>Construct</a:t>
                      </a:r>
                    </a:p>
                  </a:txBody>
                  <a:tcPr/>
                </a:tc>
                <a:tc>
                  <a:txBody>
                    <a:bodyPr/>
                    <a:lstStyle/>
                    <a:p>
                      <a:r>
                        <a:rPr lang="en-US" sz="1000" dirty="0"/>
                        <a:t>Accept</a:t>
                      </a:r>
                    </a:p>
                  </a:txBody>
                  <a:tcPr/>
                </a:tc>
                <a:tc>
                  <a:txBody>
                    <a:bodyPr/>
                    <a:lstStyle/>
                    <a:p>
                      <a:r>
                        <a:rPr lang="en-US" sz="1000" dirty="0"/>
                        <a:t>Close</a:t>
                      </a:r>
                    </a:p>
                  </a:txBody>
                  <a:tcPr/>
                </a:tc>
                <a:tc>
                  <a:txBody>
                    <a:bodyPr/>
                    <a:lstStyle/>
                    <a:p>
                      <a:r>
                        <a:rPr lang="en-US" sz="1000" dirty="0"/>
                        <a:t>Totals</a:t>
                      </a:r>
                    </a:p>
                  </a:txBody>
                  <a:tcPr/>
                </a:tc>
                <a:extLst>
                  <a:ext uri="{0D108BD9-81ED-4DB2-BD59-A6C34878D82A}">
                    <a16:rowId xmlns:a16="http://schemas.microsoft.com/office/drawing/2014/main" val="4151826954"/>
                  </a:ext>
                </a:extLst>
              </a:tr>
              <a:tr h="274320">
                <a:tc>
                  <a:txBody>
                    <a:bodyPr/>
                    <a:lstStyle/>
                    <a:p>
                      <a:pPr algn="l" fontAlgn="b"/>
                      <a:r>
                        <a:rPr lang="en-US" sz="1000" b="0" i="0" u="none" strike="noStrike" dirty="0">
                          <a:effectLst/>
                          <a:latin typeface="Century Gothic" panose="020B0502020202020204" pitchFamily="34" charset="0"/>
                        </a:rPr>
                        <a:t>Internal Staff Resources</a:t>
                      </a:r>
                    </a:p>
                  </a:txBody>
                  <a:tcPr marR="0" marT="0" marB="0" anchor="ctr"/>
                </a:tc>
                <a:tc>
                  <a:txBody>
                    <a:bodyPr/>
                    <a:lstStyle/>
                    <a:p>
                      <a:pPr algn="r" fontAlgn="b"/>
                      <a:r>
                        <a:rPr lang="en-US" sz="1000" b="0" i="0" u="none" strike="noStrike" dirty="0">
                          <a:effectLst/>
                          <a:latin typeface="Century Gothic" panose="020B0502020202020204" pitchFamily="34" charset="0"/>
                        </a:rPr>
                        <a:t>$24,959.36 </a:t>
                      </a:r>
                    </a:p>
                  </a:txBody>
                  <a:tcPr marL="0" marR="0" marT="0" marB="0" anchor="b"/>
                </a:tc>
                <a:tc>
                  <a:txBody>
                    <a:bodyPr/>
                    <a:lstStyle/>
                    <a:p>
                      <a:pPr algn="r" fontAlgn="b"/>
                      <a:r>
                        <a:rPr lang="en-US" sz="1000" b="0" i="0" u="none" strike="noStrike" dirty="0">
                          <a:effectLst/>
                          <a:latin typeface="Century Gothic" panose="020B0502020202020204" pitchFamily="34" charset="0"/>
                        </a:rPr>
                        <a:t>$24,564.40 </a:t>
                      </a:r>
                    </a:p>
                  </a:txBody>
                  <a:tcPr marL="0" marR="0" marT="0" marB="0" anchor="b"/>
                </a:tc>
                <a:tc>
                  <a:txBody>
                    <a:bodyPr/>
                    <a:lstStyle/>
                    <a:p>
                      <a:pPr algn="r" fontAlgn="b"/>
                      <a:r>
                        <a:rPr lang="en-US" sz="1000" b="0" i="0" u="none" strike="noStrike">
                          <a:effectLst/>
                          <a:latin typeface="Century Gothic" panose="020B0502020202020204" pitchFamily="34" charset="0"/>
                        </a:rPr>
                        <a:t>$34,424.40 </a:t>
                      </a:r>
                    </a:p>
                  </a:txBody>
                  <a:tcPr marL="0" marR="0" marT="0" marB="0" anchor="b"/>
                </a:tc>
                <a:tc>
                  <a:txBody>
                    <a:bodyPr/>
                    <a:lstStyle/>
                    <a:p>
                      <a:pPr algn="r" fontAlgn="b"/>
                      <a:r>
                        <a:rPr lang="en-US" sz="1000" b="0" i="0" u="none" strike="noStrike">
                          <a:effectLst/>
                          <a:latin typeface="Century Gothic" panose="020B0502020202020204" pitchFamily="34" charset="0"/>
                        </a:rPr>
                        <a:t>$10,627.60 </a:t>
                      </a:r>
                    </a:p>
                  </a:txBody>
                  <a:tcPr marL="0" marR="0" marT="0" marB="0" anchor="b"/>
                </a:tc>
                <a:tc>
                  <a:txBody>
                    <a:bodyPr/>
                    <a:lstStyle/>
                    <a:p>
                      <a:pPr algn="r" fontAlgn="b"/>
                      <a:r>
                        <a:rPr lang="en-US" sz="1000" b="0" i="0" u="none" strike="noStrike">
                          <a:effectLst/>
                          <a:latin typeface="Century Gothic" panose="020B0502020202020204" pitchFamily="34" charset="0"/>
                        </a:rPr>
                        <a:t>$4,563.20 </a:t>
                      </a:r>
                    </a:p>
                  </a:txBody>
                  <a:tcPr marL="0" marR="0" marT="0" marB="0" anchor="b"/>
                </a:tc>
                <a:tc>
                  <a:txBody>
                    <a:bodyPr/>
                    <a:lstStyle/>
                    <a:p>
                      <a:pPr algn="r" fontAlgn="b"/>
                      <a:r>
                        <a:rPr lang="en-US" sz="1000" b="0" i="0" u="none" strike="noStrike" dirty="0">
                          <a:effectLst/>
                          <a:latin typeface="Century Gothic" panose="020B0502020202020204" pitchFamily="34" charset="0"/>
                        </a:rPr>
                        <a:t>$99,138.96 </a:t>
                      </a:r>
                    </a:p>
                  </a:txBody>
                  <a:tcPr marL="0" marR="0" marT="0" marB="0" anchor="b"/>
                </a:tc>
                <a:extLst>
                  <a:ext uri="{0D108BD9-81ED-4DB2-BD59-A6C34878D82A}">
                    <a16:rowId xmlns:a16="http://schemas.microsoft.com/office/drawing/2014/main" val="2539975697"/>
                  </a:ext>
                </a:extLst>
              </a:tr>
              <a:tr h="274320">
                <a:tc>
                  <a:txBody>
                    <a:bodyPr/>
                    <a:lstStyle/>
                    <a:p>
                      <a:pPr algn="l" fontAlgn="b"/>
                      <a:r>
                        <a:rPr lang="en-US" sz="1000" b="0" i="0" u="none" strike="noStrike">
                          <a:effectLst/>
                          <a:latin typeface="Century Gothic" panose="020B0502020202020204" pitchFamily="34" charset="0"/>
                        </a:rPr>
                        <a:t>External Staff Resources</a:t>
                      </a:r>
                    </a:p>
                  </a:txBody>
                  <a:tcPr marR="0" marT="0" marB="0" anchor="ctr"/>
                </a:tc>
                <a:tc>
                  <a:txBody>
                    <a:bodyPr/>
                    <a:lstStyle/>
                    <a:p>
                      <a:pPr algn="r" fontAlgn="b"/>
                      <a:r>
                        <a:rPr lang="en-US" sz="1000" b="0" i="0" u="none" strike="noStrike" dirty="0">
                          <a:effectLst/>
                          <a:latin typeface="Century Gothic" panose="020B0502020202020204" pitchFamily="34" charset="0"/>
                        </a:rPr>
                        <a:t>$3,974.40 </a:t>
                      </a:r>
                    </a:p>
                  </a:txBody>
                  <a:tcPr marL="0" marR="0" marT="0" marB="0" anchor="b"/>
                </a:tc>
                <a:tc>
                  <a:txBody>
                    <a:bodyPr/>
                    <a:lstStyle/>
                    <a:p>
                      <a:pPr algn="r" fontAlgn="b"/>
                      <a:r>
                        <a:rPr lang="en-US" sz="1000" b="0" i="0" u="none" strike="noStrike" dirty="0">
                          <a:effectLst/>
                          <a:latin typeface="Century Gothic" panose="020B0502020202020204" pitchFamily="34" charset="0"/>
                        </a:rPr>
                        <a:t>$11,993.60 </a:t>
                      </a:r>
                    </a:p>
                  </a:txBody>
                  <a:tcPr marL="0" marR="0" marT="0" marB="0" anchor="b"/>
                </a:tc>
                <a:tc>
                  <a:txBody>
                    <a:bodyPr/>
                    <a:lstStyle/>
                    <a:p>
                      <a:pPr algn="r" fontAlgn="b"/>
                      <a:r>
                        <a:rPr lang="en-US" sz="1000" b="0" i="0" u="none" strike="noStrike" dirty="0">
                          <a:effectLst/>
                          <a:latin typeface="Century Gothic" panose="020B0502020202020204" pitchFamily="34" charset="0"/>
                        </a:rPr>
                        <a:t>$19,443.20 </a:t>
                      </a:r>
                    </a:p>
                  </a:txBody>
                  <a:tcPr marL="0" marR="0" marT="0" marB="0" anchor="b"/>
                </a:tc>
                <a:tc>
                  <a:txBody>
                    <a:bodyPr/>
                    <a:lstStyle/>
                    <a:p>
                      <a:pPr algn="r" fontAlgn="b"/>
                      <a:r>
                        <a:rPr lang="en-US" sz="1000" b="0" i="0" u="none" strike="noStrike">
                          <a:effectLst/>
                          <a:latin typeface="Century Gothic" panose="020B0502020202020204" pitchFamily="34" charset="0"/>
                        </a:rPr>
                        <a:t>$5,555.20 </a:t>
                      </a:r>
                    </a:p>
                  </a:txBody>
                  <a:tcPr marL="0" marR="0" marT="0" marB="0" anchor="b"/>
                </a:tc>
                <a:tc>
                  <a:txBody>
                    <a:bodyPr/>
                    <a:lstStyle/>
                    <a:p>
                      <a:pPr algn="r" fontAlgn="b"/>
                      <a:r>
                        <a:rPr lang="en-US" sz="1000" b="0" i="0" u="none" strike="noStrike">
                          <a:effectLst/>
                          <a:latin typeface="Century Gothic" panose="020B0502020202020204" pitchFamily="34" charset="0"/>
                        </a:rPr>
                        <a:t>$2,556.80 </a:t>
                      </a:r>
                    </a:p>
                  </a:txBody>
                  <a:tcPr marL="0" marR="0" marT="0" marB="0" anchor="b"/>
                </a:tc>
                <a:tc>
                  <a:txBody>
                    <a:bodyPr/>
                    <a:lstStyle/>
                    <a:p>
                      <a:pPr algn="r" fontAlgn="b"/>
                      <a:r>
                        <a:rPr lang="en-US" sz="1000" b="0" i="0" u="none" strike="noStrike" dirty="0">
                          <a:effectLst/>
                          <a:latin typeface="Century Gothic" panose="020B0502020202020204" pitchFamily="34" charset="0"/>
                        </a:rPr>
                        <a:t>$43,523.20 </a:t>
                      </a:r>
                    </a:p>
                  </a:txBody>
                  <a:tcPr marL="0" marR="0" marT="0" marB="0" anchor="b"/>
                </a:tc>
                <a:extLst>
                  <a:ext uri="{0D108BD9-81ED-4DB2-BD59-A6C34878D82A}">
                    <a16:rowId xmlns:a16="http://schemas.microsoft.com/office/drawing/2014/main" val="4131909438"/>
                  </a:ext>
                </a:extLst>
              </a:tr>
              <a:tr h="274320">
                <a:tc>
                  <a:txBody>
                    <a:bodyPr/>
                    <a:lstStyle/>
                    <a:p>
                      <a:pPr algn="l" fontAlgn="b"/>
                      <a:r>
                        <a:rPr lang="en-US" sz="1000" b="0" i="0" u="none" strike="noStrike" dirty="0">
                          <a:effectLst/>
                          <a:latin typeface="Century Gothic" panose="020B0502020202020204" pitchFamily="34" charset="0"/>
                        </a:rPr>
                        <a:t>Offshore Resources</a:t>
                      </a:r>
                    </a:p>
                  </a:txBody>
                  <a:tcPr marR="0" marT="0" marB="0" anchor="ctr"/>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extLst>
                  <a:ext uri="{0D108BD9-81ED-4DB2-BD59-A6C34878D82A}">
                    <a16:rowId xmlns:a16="http://schemas.microsoft.com/office/drawing/2014/main" val="94228183"/>
                  </a:ext>
                </a:extLst>
              </a:tr>
              <a:tr h="274320">
                <a:tc>
                  <a:txBody>
                    <a:bodyPr/>
                    <a:lstStyle/>
                    <a:p>
                      <a:pPr algn="l" fontAlgn="b"/>
                      <a:r>
                        <a:rPr lang="en-US" sz="1000" b="0" i="0" u="none" strike="noStrike">
                          <a:effectLst/>
                          <a:latin typeface="Century Gothic" panose="020B0502020202020204" pitchFamily="34" charset="0"/>
                        </a:rPr>
                        <a:t>Travel</a:t>
                      </a:r>
                    </a:p>
                  </a:txBody>
                  <a:tcPr marR="0" marT="0" marB="0" anchor="ctr"/>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extLst>
                  <a:ext uri="{0D108BD9-81ED-4DB2-BD59-A6C34878D82A}">
                    <a16:rowId xmlns:a16="http://schemas.microsoft.com/office/drawing/2014/main" val="2481349144"/>
                  </a:ext>
                </a:extLst>
              </a:tr>
              <a:tr h="274320">
                <a:tc>
                  <a:txBody>
                    <a:bodyPr/>
                    <a:lstStyle/>
                    <a:p>
                      <a:pPr algn="l" fontAlgn="b"/>
                      <a:r>
                        <a:rPr lang="en-US" sz="1000" b="0" i="0" u="none" strike="noStrike">
                          <a:effectLst/>
                          <a:latin typeface="Century Gothic" panose="020B0502020202020204" pitchFamily="34" charset="0"/>
                        </a:rPr>
                        <a:t>Non-Labor</a:t>
                      </a:r>
                    </a:p>
                  </a:txBody>
                  <a:tcPr marR="0" marT="0" marB="0" anchor="ctr"/>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$0.00 </a:t>
                      </a:r>
                    </a:p>
                  </a:txBody>
                  <a:tcPr marL="0" marR="0" marT="0" marB="0" anchor="b"/>
                </a:tc>
                <a:extLst>
                  <a:ext uri="{0D108BD9-81ED-4DB2-BD59-A6C34878D82A}">
                    <a16:rowId xmlns:a16="http://schemas.microsoft.com/office/drawing/2014/main" val="952603050"/>
                  </a:ext>
                </a:extLst>
              </a:tr>
              <a:tr h="274320">
                <a:tc>
                  <a:txBody>
                    <a:bodyPr/>
                    <a:lstStyle/>
                    <a:p>
                      <a:pPr algn="l" fontAlgn="b"/>
                      <a:r>
                        <a:rPr lang="en-US" sz="1000" b="0" i="0" u="none" strike="noStrike" dirty="0">
                          <a:effectLst/>
                          <a:latin typeface="Century Gothic" panose="020B0502020202020204" pitchFamily="34" charset="0"/>
                        </a:rPr>
                        <a:t>Project Maintenance</a:t>
                      </a:r>
                      <a:r>
                        <a:rPr lang="en-US" sz="1000" b="0" i="0" u="none" strike="noStrike" baseline="30000" dirty="0">
                          <a:effectLst/>
                          <a:latin typeface="Century Gothic" panose="020B0502020202020204" pitchFamily="34" charset="0"/>
                        </a:rPr>
                        <a:t>1</a:t>
                      </a:r>
                      <a:r>
                        <a:rPr lang="en-US" sz="1000" b="0" i="0" u="none" strike="noStrike" dirty="0">
                          <a:effectLst/>
                          <a:latin typeface="Century Gothic" panose="020B0502020202020204" pitchFamily="34" charset="0"/>
                        </a:rPr>
                        <a:t> (Remainder of Year)</a:t>
                      </a:r>
                    </a:p>
                  </a:txBody>
                  <a:tcPr marR="0" marT="0" marB="0" anchor="ct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pPr algn="r" fontAlgn="b"/>
                      <a:r>
                        <a:rPr lang="en-US" sz="1000" b="0" i="0" u="none" strike="noStrike" dirty="0">
                          <a:effectLst/>
                          <a:latin typeface="Century Gothic" panose="020B0502020202020204" pitchFamily="34" charset="0"/>
                        </a:rPr>
                        <a:t>$</a:t>
                      </a:r>
                      <a:r>
                        <a:rPr lang="en-US" sz="1000" b="0" i="0" u="none" strike="noStrike" dirty="0">
                          <a:effectLst/>
                          <a:highlight>
                            <a:srgbClr val="FFFF00"/>
                          </a:highlight>
                          <a:latin typeface="Century Gothic" panose="020B0502020202020204" pitchFamily="34" charset="0"/>
                        </a:rPr>
                        <a:t>12,000.00 </a:t>
                      </a:r>
                    </a:p>
                  </a:txBody>
                  <a:tcPr marL="0" marR="0" marT="0" marB="0" anchor="b"/>
                </a:tc>
                <a:extLst>
                  <a:ext uri="{0D108BD9-81ED-4DB2-BD59-A6C34878D82A}">
                    <a16:rowId xmlns:a16="http://schemas.microsoft.com/office/drawing/2014/main" val="3305593550"/>
                  </a:ext>
                </a:extLst>
              </a:tr>
              <a:tr h="370840">
                <a:tc>
                  <a:txBody>
                    <a:bodyPr/>
                    <a:lstStyle/>
                    <a:p>
                      <a:pPr lvl="5" algn="ctr" fontAlgn="b"/>
                      <a:r>
                        <a:rPr lang="en-US" sz="1200" b="1" i="0" u="none" strike="noStrike" dirty="0">
                          <a:effectLst/>
                          <a:latin typeface="Century Gothic" panose="020B0502020202020204" pitchFamily="34" charset="0"/>
                        </a:rPr>
                        <a:t>Total </a:t>
                      </a:r>
                      <a:r>
                        <a:rPr lang="en-US" sz="1000" b="0" i="0" u="none" strike="noStrike" dirty="0">
                          <a:effectLst/>
                          <a:latin typeface="Century Gothic" panose="020B0502020202020204" pitchFamily="34" charset="0"/>
                        </a:rPr>
                        <a:t> </a:t>
                      </a:r>
                    </a:p>
                  </a:txBody>
                  <a:tcPr marR="0" marT="0" marB="0" anchor="b"/>
                </a:tc>
                <a:tc>
                  <a:txBody>
                    <a:bodyPr/>
                    <a:lstStyle/>
                    <a:p>
                      <a:pPr algn="r" fontAlgn="b"/>
                      <a:r>
                        <a:rPr lang="en-US" sz="1000" b="1" i="0" u="none" strike="noStrike" dirty="0">
                          <a:effectLst/>
                          <a:latin typeface="Century Gothic" panose="020B0502020202020204" pitchFamily="34" charset="0"/>
                        </a:rPr>
                        <a:t>$28,933.76 </a:t>
                      </a:r>
                    </a:p>
                  </a:txBody>
                  <a:tcPr marL="0" marR="0" marT="0" marB="0" anchor="b"/>
                </a:tc>
                <a:tc>
                  <a:txBody>
                    <a:bodyPr/>
                    <a:lstStyle/>
                    <a:p>
                      <a:pPr algn="r" fontAlgn="b"/>
                      <a:r>
                        <a:rPr lang="en-US" sz="1000" b="1" i="0" u="none" strike="noStrike" dirty="0">
                          <a:effectLst/>
                          <a:latin typeface="Century Gothic" panose="020B0502020202020204" pitchFamily="34" charset="0"/>
                        </a:rPr>
                        <a:t>$36,558.00 </a:t>
                      </a:r>
                    </a:p>
                  </a:txBody>
                  <a:tcPr marL="0" marR="0" marT="0" marB="0" anchor="b"/>
                </a:tc>
                <a:tc>
                  <a:txBody>
                    <a:bodyPr/>
                    <a:lstStyle/>
                    <a:p>
                      <a:pPr algn="r" fontAlgn="b"/>
                      <a:r>
                        <a:rPr lang="en-US" sz="1000" b="1" i="0" u="none" strike="noStrike" dirty="0">
                          <a:effectLst/>
                          <a:latin typeface="Century Gothic" panose="020B0502020202020204" pitchFamily="34" charset="0"/>
                        </a:rPr>
                        <a:t>$53,867.60 </a:t>
                      </a:r>
                    </a:p>
                  </a:txBody>
                  <a:tcPr marL="0" marR="0" marT="0" marB="0" anchor="b"/>
                </a:tc>
                <a:tc>
                  <a:txBody>
                    <a:bodyPr/>
                    <a:lstStyle/>
                    <a:p>
                      <a:pPr algn="r" fontAlgn="b"/>
                      <a:r>
                        <a:rPr lang="en-US" sz="1000" b="1" i="0" u="none" strike="noStrike" dirty="0">
                          <a:effectLst/>
                          <a:latin typeface="Century Gothic" panose="020B0502020202020204" pitchFamily="34" charset="0"/>
                        </a:rPr>
                        <a:t>$16,182.80 </a:t>
                      </a:r>
                    </a:p>
                  </a:txBody>
                  <a:tcPr marL="0" marR="0" marT="0" marB="0" anchor="b"/>
                </a:tc>
                <a:tc>
                  <a:txBody>
                    <a:bodyPr/>
                    <a:lstStyle/>
                    <a:p>
                      <a:pPr algn="r" fontAlgn="b"/>
                      <a:r>
                        <a:rPr lang="en-US" sz="1000" b="1" i="0" u="none" strike="noStrike" dirty="0">
                          <a:effectLst/>
                          <a:latin typeface="Century Gothic" panose="020B0502020202020204" pitchFamily="34" charset="0"/>
                        </a:rPr>
                        <a:t>$7,120.00 </a:t>
                      </a:r>
                    </a:p>
                  </a:txBody>
                  <a:tcPr marL="0" marR="0" marT="0" marB="0" anchor="b"/>
                </a:tc>
                <a:tc>
                  <a:txBody>
                    <a:bodyPr/>
                    <a:lstStyle/>
                    <a:p>
                      <a:pPr algn="r" fontAlgn="b"/>
                      <a:r>
                        <a:rPr lang="en-US" sz="1000" b="1" i="0" u="none" strike="noStrike" dirty="0">
                          <a:effectLst/>
                          <a:latin typeface="Century Gothic" panose="020B0502020202020204" pitchFamily="34" charset="0"/>
                        </a:rPr>
                        <a:t>$154,662.16 </a:t>
                      </a:r>
                    </a:p>
                  </a:txBody>
                  <a:tcPr marL="0" marR="0" marT="0" marB="0" anchor="b"/>
                </a:tc>
                <a:extLst>
                  <a:ext uri="{0D108BD9-81ED-4DB2-BD59-A6C34878D82A}">
                    <a16:rowId xmlns:a16="http://schemas.microsoft.com/office/drawing/2014/main" val="2891625853"/>
                  </a:ext>
                </a:extLst>
              </a:tr>
            </a:tbl>
          </a:graphicData>
        </a:graphic>
      </p:graphicFrame>
      <p:sp>
        <p:nvSpPr>
          <p:cNvPr id="4" name="TextBox 3">
            <a:extLst>
              <a:ext uri="{FF2B5EF4-FFF2-40B4-BE49-F238E27FC236}">
                <a16:creationId xmlns:a16="http://schemas.microsoft.com/office/drawing/2014/main" id="{7A1A8ECB-FD4E-4845-854F-218CF0FC6F41}"/>
              </a:ext>
            </a:extLst>
          </p:cNvPr>
          <p:cNvSpPr txBox="1"/>
          <p:nvPr/>
        </p:nvSpPr>
        <p:spPr>
          <a:xfrm>
            <a:off x="618539" y="6202839"/>
            <a:ext cx="7912718" cy="25452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a:bodyPr>
          <a:lstStyle/>
          <a:p>
            <a:pPr algn="l"/>
            <a:r>
              <a:rPr lang="en-US" sz="1000" i="0" baseline="30000" dirty="0">
                <a:solidFill>
                  <a:srgbClr val="B6C8CB"/>
                </a:solidFill>
              </a:rPr>
              <a:t>1</a:t>
            </a:r>
            <a:r>
              <a:rPr lang="en-US" sz="1000" i="0" dirty="0">
                <a:solidFill>
                  <a:srgbClr val="B6C8CB"/>
                </a:solidFill>
              </a:rPr>
              <a:t>Total cost of project maintenance for one year after deployment </a:t>
            </a:r>
          </a:p>
        </p:txBody>
      </p:sp>
      <p:graphicFrame>
        <p:nvGraphicFramePr>
          <p:cNvPr id="8" name="Table 7">
            <a:extLst>
              <a:ext uri="{FF2B5EF4-FFF2-40B4-BE49-F238E27FC236}">
                <a16:creationId xmlns:a16="http://schemas.microsoft.com/office/drawing/2014/main" id="{0DB1A424-6222-4D2A-8837-8A768236BDBC}"/>
              </a:ext>
            </a:extLst>
          </p:cNvPr>
          <p:cNvGraphicFramePr>
            <a:graphicFrameLocks noGrp="1"/>
          </p:cNvGraphicFramePr>
          <p:nvPr>
            <p:extLst>
              <p:ext uri="{D42A27DB-BD31-4B8C-83A1-F6EECF244321}">
                <p14:modId xmlns:p14="http://schemas.microsoft.com/office/powerpoint/2010/main" val="581479049"/>
              </p:ext>
            </p:extLst>
          </p:nvPr>
        </p:nvGraphicFramePr>
        <p:xfrm>
          <a:off x="637393" y="3841897"/>
          <a:ext cx="7768610" cy="1432560"/>
        </p:xfrm>
        <a:graphic>
          <a:graphicData uri="http://schemas.openxmlformats.org/drawingml/2006/table">
            <a:tbl>
              <a:tblPr firstRow="1" bandRow="1">
                <a:tableStyleId>{3C2FFA5D-87B4-456A-9821-1D502468CF0F}</a:tableStyleId>
              </a:tblPr>
              <a:tblGrid>
                <a:gridCol w="1907846">
                  <a:extLst>
                    <a:ext uri="{9D8B030D-6E8A-4147-A177-3AD203B41FA5}">
                      <a16:colId xmlns:a16="http://schemas.microsoft.com/office/drawing/2014/main" val="3220781967"/>
                    </a:ext>
                  </a:extLst>
                </a:gridCol>
                <a:gridCol w="803969">
                  <a:extLst>
                    <a:ext uri="{9D8B030D-6E8A-4147-A177-3AD203B41FA5}">
                      <a16:colId xmlns:a16="http://schemas.microsoft.com/office/drawing/2014/main" val="2338216244"/>
                    </a:ext>
                  </a:extLst>
                </a:gridCol>
                <a:gridCol w="1011359">
                  <a:extLst>
                    <a:ext uri="{9D8B030D-6E8A-4147-A177-3AD203B41FA5}">
                      <a16:colId xmlns:a16="http://schemas.microsoft.com/office/drawing/2014/main" val="3568635456"/>
                    </a:ext>
                  </a:extLst>
                </a:gridCol>
                <a:gridCol w="1011359">
                  <a:extLst>
                    <a:ext uri="{9D8B030D-6E8A-4147-A177-3AD203B41FA5}">
                      <a16:colId xmlns:a16="http://schemas.microsoft.com/office/drawing/2014/main" val="834405355"/>
                    </a:ext>
                  </a:extLst>
                </a:gridCol>
                <a:gridCol w="1011359">
                  <a:extLst>
                    <a:ext uri="{9D8B030D-6E8A-4147-A177-3AD203B41FA5}">
                      <a16:colId xmlns:a16="http://schemas.microsoft.com/office/drawing/2014/main" val="2112290488"/>
                    </a:ext>
                  </a:extLst>
                </a:gridCol>
                <a:gridCol w="1011359">
                  <a:extLst>
                    <a:ext uri="{9D8B030D-6E8A-4147-A177-3AD203B41FA5}">
                      <a16:colId xmlns:a16="http://schemas.microsoft.com/office/drawing/2014/main" val="1075671248"/>
                    </a:ext>
                  </a:extLst>
                </a:gridCol>
                <a:gridCol w="1011359">
                  <a:extLst>
                    <a:ext uri="{9D8B030D-6E8A-4147-A177-3AD203B41FA5}">
                      <a16:colId xmlns:a16="http://schemas.microsoft.com/office/drawing/2014/main" val="4076595703"/>
                    </a:ext>
                  </a:extLst>
                </a:gridCol>
              </a:tblGrid>
              <a:tr h="181154">
                <a:tc gridSpan="7">
                  <a:txBody>
                    <a:bodyPr/>
                    <a:lstStyle/>
                    <a:p>
                      <a:pPr algn="l"/>
                      <a:endParaRPr lang="en-US" sz="14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2408502350"/>
                  </a:ext>
                </a:extLst>
              </a:tr>
              <a:tr h="274320">
                <a:tc>
                  <a:txBody>
                    <a:bodyPr/>
                    <a:lstStyle/>
                    <a:p>
                      <a:endParaRPr lang="en-US" sz="1000" dirty="0"/>
                    </a:p>
                  </a:txBody>
                  <a:tcPr/>
                </a:tc>
                <a:tc>
                  <a:txBody>
                    <a:bodyPr/>
                    <a:lstStyle/>
                    <a:p>
                      <a:r>
                        <a:rPr lang="en-US" sz="1000" dirty="0"/>
                        <a:t>Plan</a:t>
                      </a:r>
                    </a:p>
                  </a:txBody>
                  <a:tcPr/>
                </a:tc>
                <a:tc>
                  <a:txBody>
                    <a:bodyPr/>
                    <a:lstStyle/>
                    <a:p>
                      <a:r>
                        <a:rPr lang="en-US" sz="1000" dirty="0"/>
                        <a:t>Design</a:t>
                      </a:r>
                    </a:p>
                  </a:txBody>
                  <a:tcPr/>
                </a:tc>
                <a:tc>
                  <a:txBody>
                    <a:bodyPr/>
                    <a:lstStyle/>
                    <a:p>
                      <a:r>
                        <a:rPr lang="en-US" sz="1000" dirty="0"/>
                        <a:t>Construct</a:t>
                      </a:r>
                    </a:p>
                  </a:txBody>
                  <a:tcPr/>
                </a:tc>
                <a:tc>
                  <a:txBody>
                    <a:bodyPr/>
                    <a:lstStyle/>
                    <a:p>
                      <a:r>
                        <a:rPr lang="en-US" sz="1000" dirty="0"/>
                        <a:t>Accept</a:t>
                      </a:r>
                    </a:p>
                  </a:txBody>
                  <a:tcPr/>
                </a:tc>
                <a:tc>
                  <a:txBody>
                    <a:bodyPr/>
                    <a:lstStyle/>
                    <a:p>
                      <a:r>
                        <a:rPr lang="en-US" sz="1000" dirty="0"/>
                        <a:t>Close</a:t>
                      </a:r>
                    </a:p>
                  </a:txBody>
                  <a:tcPr/>
                </a:tc>
                <a:tc>
                  <a:txBody>
                    <a:bodyPr/>
                    <a:lstStyle/>
                    <a:p>
                      <a:r>
                        <a:rPr lang="en-US" sz="1000" dirty="0"/>
                        <a:t>Totals</a:t>
                      </a:r>
                    </a:p>
                  </a:txBody>
                  <a:tcPr/>
                </a:tc>
                <a:extLst>
                  <a:ext uri="{0D108BD9-81ED-4DB2-BD59-A6C34878D82A}">
                    <a16:rowId xmlns:a16="http://schemas.microsoft.com/office/drawing/2014/main" val="4151826954"/>
                  </a:ext>
                </a:extLst>
              </a:tr>
              <a:tr h="274320">
                <a:tc>
                  <a:txBody>
                    <a:bodyPr/>
                    <a:lstStyle/>
                    <a:p>
                      <a:pPr algn="l" fontAlgn="b"/>
                      <a:r>
                        <a:rPr lang="en-US" sz="1000" b="0" i="0" u="none" strike="noStrike" dirty="0">
                          <a:effectLst/>
                          <a:latin typeface="Century Gothic" panose="020B0502020202020204" pitchFamily="34" charset="0"/>
                        </a:rPr>
                        <a:t>Capitalized Costs</a:t>
                      </a:r>
                    </a:p>
                  </a:txBody>
                  <a:tcPr marR="0" marT="0" marB="0" anchor="b"/>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a:effectLst/>
                          <a:latin typeface="Century Gothic" panose="020B0502020202020204" pitchFamily="34" charset="0"/>
                        </a:rPr>
                        <a:t>$53,867.60 </a:t>
                      </a:r>
                    </a:p>
                  </a:txBody>
                  <a:tcPr marL="0" marR="0" marT="0" marB="0" anchor="b"/>
                </a:tc>
                <a:tc>
                  <a:txBody>
                    <a:bodyPr/>
                    <a:lstStyle/>
                    <a:p>
                      <a:pPr algn="r" fontAlgn="b"/>
                      <a:r>
                        <a:rPr lang="en-US" sz="1000" b="0" i="0" u="none" strike="noStrike">
                          <a:effectLst/>
                          <a:latin typeface="Century Gothic" panose="020B0502020202020204" pitchFamily="34" charset="0"/>
                        </a:rPr>
                        <a:t>$16,182.80 </a:t>
                      </a:r>
                    </a:p>
                  </a:txBody>
                  <a:tcPr marL="0" marR="0" marT="0" marB="0" anchor="b"/>
                </a:tc>
                <a:tc>
                  <a:txBody>
                    <a:bodyPr/>
                    <a:lstStyle/>
                    <a:p>
                      <a:pPr algn="r" fontAlgn="b"/>
                      <a:r>
                        <a:rPr lang="en-US" sz="1000" b="0" i="0" u="none" strike="noStrike">
                          <a:effectLst/>
                          <a:latin typeface="Century Gothic" panose="020B0502020202020204" pitchFamily="34" charset="0"/>
                        </a:rPr>
                        <a:t>$7,120.00 </a:t>
                      </a:r>
                    </a:p>
                  </a:txBody>
                  <a:tcPr marL="0" marR="0" marT="0" marB="0" anchor="b"/>
                </a:tc>
                <a:tc>
                  <a:txBody>
                    <a:bodyPr/>
                    <a:lstStyle/>
                    <a:p>
                      <a:pPr algn="r" fontAlgn="b"/>
                      <a:r>
                        <a:rPr lang="en-US" sz="1000" b="0" i="0" u="none" strike="noStrike" dirty="0">
                          <a:effectLst/>
                          <a:latin typeface="Century Gothic" panose="020B0502020202020204" pitchFamily="34" charset="0"/>
                        </a:rPr>
                        <a:t>$77,170.40</a:t>
                      </a:r>
                      <a:r>
                        <a:rPr lang="en-US" sz="1000" b="1" i="0" u="none" strike="noStrike" dirty="0">
                          <a:effectLst/>
                          <a:latin typeface="Century Gothic" panose="020B0502020202020204" pitchFamily="34" charset="0"/>
                        </a:rPr>
                        <a:t> </a:t>
                      </a:r>
                    </a:p>
                  </a:txBody>
                  <a:tcPr marL="0" marR="0" marT="0" marB="0" anchor="b"/>
                </a:tc>
                <a:extLst>
                  <a:ext uri="{0D108BD9-81ED-4DB2-BD59-A6C34878D82A}">
                    <a16:rowId xmlns:a16="http://schemas.microsoft.com/office/drawing/2014/main" val="2539975697"/>
                  </a:ext>
                </a:extLst>
              </a:tr>
              <a:tr h="274320">
                <a:tc>
                  <a:txBody>
                    <a:bodyPr/>
                    <a:lstStyle/>
                    <a:p>
                      <a:pPr algn="l" fontAlgn="b"/>
                      <a:r>
                        <a:rPr lang="en-US" sz="1000" b="0" i="0" u="none" strike="noStrike" dirty="0">
                          <a:effectLst/>
                          <a:latin typeface="Century Gothic" panose="020B0502020202020204" pitchFamily="34" charset="0"/>
                        </a:rPr>
                        <a:t>Expensed Costs</a:t>
                      </a:r>
                    </a:p>
                  </a:txBody>
                  <a:tcPr marR="0" marT="0" marB="0" anchor="b"/>
                </a:tc>
                <a:tc>
                  <a:txBody>
                    <a:bodyPr/>
                    <a:lstStyle/>
                    <a:p>
                      <a:pPr algn="r" fontAlgn="b"/>
                      <a:r>
                        <a:rPr lang="en-US" sz="1000" b="0" i="0" u="none" strike="noStrike">
                          <a:effectLst/>
                          <a:latin typeface="Century Gothic" panose="020B0502020202020204" pitchFamily="34" charset="0"/>
                        </a:rPr>
                        <a:t>$28,933.76 </a:t>
                      </a:r>
                    </a:p>
                  </a:txBody>
                  <a:tcPr marL="0" marR="0" marT="0" marB="0" anchor="b"/>
                </a:tc>
                <a:tc>
                  <a:txBody>
                    <a:bodyPr/>
                    <a:lstStyle/>
                    <a:p>
                      <a:pPr algn="r" fontAlgn="b"/>
                      <a:r>
                        <a:rPr lang="en-US" sz="1000" b="0" i="0" u="none" strike="noStrike">
                          <a:effectLst/>
                          <a:latin typeface="Century Gothic" panose="020B0502020202020204" pitchFamily="34" charset="0"/>
                        </a:rPr>
                        <a:t>$36,558.00 </a:t>
                      </a:r>
                    </a:p>
                  </a:txBody>
                  <a:tcPr marL="0" marR="0" marT="0" marB="0" anchor="b"/>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a:effectLst/>
                          <a:latin typeface="Century Gothic" panose="020B0502020202020204" pitchFamily="34" charset="0"/>
                        </a:rPr>
                        <a:t>$0.00 </a:t>
                      </a:r>
                    </a:p>
                  </a:txBody>
                  <a:tcPr marL="0" marR="0" marT="0" marB="0" anchor="b"/>
                </a:tc>
                <a:tc>
                  <a:txBody>
                    <a:bodyPr/>
                    <a:lstStyle/>
                    <a:p>
                      <a:pPr algn="r" fontAlgn="b"/>
                      <a:r>
                        <a:rPr lang="en-US" sz="1000" b="0" i="0" u="none" strike="noStrike" dirty="0">
                          <a:effectLst/>
                          <a:latin typeface="Century Gothic" panose="020B0502020202020204" pitchFamily="34" charset="0"/>
                        </a:rPr>
                        <a:t>$65,491.76</a:t>
                      </a:r>
                      <a:r>
                        <a:rPr lang="en-US" sz="1000" b="1" i="0" u="none" strike="noStrike" dirty="0">
                          <a:effectLst/>
                          <a:latin typeface="Century Gothic" panose="020B0502020202020204" pitchFamily="34" charset="0"/>
                        </a:rPr>
                        <a:t> </a:t>
                      </a:r>
                    </a:p>
                  </a:txBody>
                  <a:tcPr marL="0" marR="0" marT="0" marB="0" anchor="b"/>
                </a:tc>
                <a:extLst>
                  <a:ext uri="{0D108BD9-81ED-4DB2-BD59-A6C34878D82A}">
                    <a16:rowId xmlns:a16="http://schemas.microsoft.com/office/drawing/2014/main" val="4131909438"/>
                  </a:ext>
                </a:extLst>
              </a:tr>
              <a:tr h="274320">
                <a:tc>
                  <a:txBody>
                    <a:bodyPr/>
                    <a:lstStyle/>
                    <a:p>
                      <a:pPr algn="l" fontAlgn="b"/>
                      <a:r>
                        <a:rPr lang="en-US" sz="1000" b="0" i="0" u="none" strike="noStrike" dirty="0">
                          <a:effectLst/>
                          <a:latin typeface="Century Gothic" panose="020B0502020202020204" pitchFamily="34" charset="0"/>
                        </a:rPr>
                        <a:t>Project Maintenance (Remainder of Year)</a:t>
                      </a:r>
                    </a:p>
                  </a:txBody>
                  <a:tcPr marR="0" marT="0" marB="0" anchor="b"/>
                </a:tc>
                <a:tc>
                  <a:txBody>
                    <a:bodyPr/>
                    <a:lstStyle/>
                    <a:p>
                      <a:pPr algn="r" fontAlgn="b"/>
                      <a:endParaRPr lang="en-US" sz="1000" b="0" i="0" u="none" strike="noStrike" dirty="0">
                        <a:effectLst/>
                        <a:latin typeface="Century Gothic" panose="020B0502020202020204" pitchFamily="34" charset="0"/>
                      </a:endParaRPr>
                    </a:p>
                  </a:txBody>
                  <a:tcPr marL="0" marR="0" marT="0" marB="0" anchor="b"/>
                </a:tc>
                <a:tc>
                  <a:txBody>
                    <a:bodyPr/>
                    <a:lstStyle/>
                    <a:p>
                      <a:pPr algn="r" fontAlgn="b"/>
                      <a:endParaRPr lang="en-US" sz="1000" b="0" i="0" u="none" strike="noStrike" dirty="0">
                        <a:effectLst/>
                        <a:latin typeface="Century Gothic" panose="020B0502020202020204" pitchFamily="34" charset="0"/>
                      </a:endParaRPr>
                    </a:p>
                  </a:txBody>
                  <a:tcPr marL="0" marR="0" marT="0" marB="0" anchor="b"/>
                </a:tc>
                <a:tc>
                  <a:txBody>
                    <a:bodyPr/>
                    <a:lstStyle/>
                    <a:p>
                      <a:pPr algn="r" fontAlgn="b"/>
                      <a:endParaRPr lang="en-US" sz="1000" b="0" i="0" u="none" strike="noStrike" dirty="0">
                        <a:effectLst/>
                        <a:latin typeface="Century Gothic" panose="020B0502020202020204" pitchFamily="34" charset="0"/>
                      </a:endParaRPr>
                    </a:p>
                  </a:txBody>
                  <a:tcPr marL="0" marR="0" marT="0" marB="0" anchor="b"/>
                </a:tc>
                <a:tc>
                  <a:txBody>
                    <a:bodyPr/>
                    <a:lstStyle/>
                    <a:p>
                      <a:pPr algn="r" fontAlgn="b"/>
                      <a:endParaRPr lang="en-US" sz="1000" b="0" i="0" u="none" strike="noStrike" dirty="0">
                        <a:effectLst/>
                        <a:latin typeface="Century Gothic" panose="020B0502020202020204" pitchFamily="34" charset="0"/>
                      </a:endParaRPr>
                    </a:p>
                  </a:txBody>
                  <a:tcPr marL="0" marR="0" marT="0" marB="0" anchor="b"/>
                </a:tc>
                <a:tc>
                  <a:txBody>
                    <a:bodyPr/>
                    <a:lstStyle/>
                    <a:p>
                      <a:pPr algn="r" fontAlgn="b"/>
                      <a:endParaRPr lang="en-US" sz="1000" b="0" i="0" u="none" strike="noStrike" dirty="0">
                        <a:effectLst/>
                        <a:latin typeface="Century Gothic" panose="020B0502020202020204" pitchFamily="34" charset="0"/>
                      </a:endParaRPr>
                    </a:p>
                  </a:txBody>
                  <a:tcPr marL="0" marR="0" marT="0" marB="0" anchor="b"/>
                </a:tc>
                <a:tc>
                  <a:txBody>
                    <a:bodyPr/>
                    <a:lstStyle/>
                    <a:p>
                      <a:pPr algn="r" fontAlgn="b"/>
                      <a:r>
                        <a:rPr lang="en-US" sz="1000" b="1" i="0" u="none" strike="noStrike" dirty="0">
                          <a:effectLst/>
                          <a:latin typeface="Century Gothic" panose="020B0502020202020204" pitchFamily="34" charset="0"/>
                        </a:rPr>
                        <a:t>$</a:t>
                      </a:r>
                      <a:r>
                        <a:rPr lang="en-US" sz="1000" b="0" i="0" u="none" strike="noStrike" dirty="0">
                          <a:effectLst/>
                          <a:highlight>
                            <a:srgbClr val="FFFF00"/>
                          </a:highlight>
                          <a:latin typeface="Century Gothic" panose="020B0502020202020204" pitchFamily="34" charset="0"/>
                        </a:rPr>
                        <a:t>12,000.00</a:t>
                      </a:r>
                      <a:r>
                        <a:rPr lang="en-US" sz="1000" b="1" i="0" u="none" strike="noStrike" dirty="0">
                          <a:effectLst/>
                          <a:latin typeface="Century Gothic" panose="020B0502020202020204" pitchFamily="34" charset="0"/>
                        </a:rPr>
                        <a:t> </a:t>
                      </a:r>
                    </a:p>
                  </a:txBody>
                  <a:tcPr marL="0" marR="0" marT="0" marB="0" anchor="b"/>
                </a:tc>
                <a:extLst>
                  <a:ext uri="{0D108BD9-81ED-4DB2-BD59-A6C34878D82A}">
                    <a16:rowId xmlns:a16="http://schemas.microsoft.com/office/drawing/2014/main" val="94228183"/>
                  </a:ext>
                </a:extLst>
              </a:tr>
            </a:tbl>
          </a:graphicData>
        </a:graphic>
      </p:graphicFrame>
      <p:sp>
        <p:nvSpPr>
          <p:cNvPr id="9" name="TextBox 8">
            <a:extLst>
              <a:ext uri="{FF2B5EF4-FFF2-40B4-BE49-F238E27FC236}">
                <a16:creationId xmlns:a16="http://schemas.microsoft.com/office/drawing/2014/main" id="{34623EDA-BD4A-4871-AA36-804E5344269A}"/>
              </a:ext>
            </a:extLst>
          </p:cNvPr>
          <p:cNvSpPr txBox="1"/>
          <p:nvPr/>
        </p:nvSpPr>
        <p:spPr>
          <a:xfrm>
            <a:off x="604340" y="5374516"/>
            <a:ext cx="7986565" cy="117537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Autofit/>
          </a:bodyPr>
          <a:lstStyle/>
          <a:p>
            <a:pPr algn="l"/>
            <a:r>
              <a:rPr lang="en-US" sz="1000" b="1" dirty="0">
                <a:solidFill>
                  <a:schemeClr val="tx1"/>
                </a:solidFill>
              </a:rPr>
              <a:t>Alexa Pilot -  </a:t>
            </a:r>
            <a:r>
              <a:rPr lang="en-US" sz="1000" dirty="0">
                <a:solidFill>
                  <a:schemeClr val="tx1"/>
                </a:solidFill>
              </a:rPr>
              <a:t>project estimate to determine the feasibility of developing and running a NLP, </a:t>
            </a:r>
            <a:r>
              <a:rPr lang="en-US" sz="1000" dirty="0" err="1">
                <a:solidFill>
                  <a:schemeClr val="tx1"/>
                </a:solidFill>
              </a:rPr>
              <a:t>ChatBot</a:t>
            </a:r>
            <a:r>
              <a:rPr lang="en-US" sz="1000" dirty="0">
                <a:solidFill>
                  <a:schemeClr val="tx1"/>
                </a:solidFill>
              </a:rPr>
              <a:t> using Amazon Alexa service.</a:t>
            </a:r>
          </a:p>
          <a:p>
            <a:pPr algn="l"/>
            <a:r>
              <a:rPr lang="en-US" sz="1000" b="1" dirty="0">
                <a:solidFill>
                  <a:schemeClr val="tx1"/>
                </a:solidFill>
              </a:rPr>
              <a:t>Financial data above - </a:t>
            </a:r>
            <a:r>
              <a:rPr lang="en-US" sz="1000" dirty="0">
                <a:solidFill>
                  <a:schemeClr val="tx1"/>
                </a:solidFill>
              </a:rPr>
              <a:t>summarized from ROM prepared by IT Product Engineering.  Full IT / ROM estimate attached for reference</a:t>
            </a:r>
          </a:p>
          <a:p>
            <a:pPr algn="l"/>
            <a:endParaRPr lang="en-US" sz="1200" i="0" dirty="0">
              <a:solidFill>
                <a:schemeClr val="tx1"/>
              </a:solidFill>
            </a:endParaRPr>
          </a:p>
        </p:txBody>
      </p:sp>
      <p:graphicFrame>
        <p:nvGraphicFramePr>
          <p:cNvPr id="6" name="Object 5">
            <a:extLst>
              <a:ext uri="{FF2B5EF4-FFF2-40B4-BE49-F238E27FC236}">
                <a16:creationId xmlns:a16="http://schemas.microsoft.com/office/drawing/2014/main" id="{6336FA06-5DD3-490F-8754-549E29A4BEC3}"/>
              </a:ext>
            </a:extLst>
          </p:cNvPr>
          <p:cNvGraphicFramePr>
            <a:graphicFrameLocks noChangeAspect="1"/>
          </p:cNvGraphicFramePr>
          <p:nvPr>
            <p:extLst>
              <p:ext uri="{D42A27DB-BD31-4B8C-83A1-F6EECF244321}">
                <p14:modId xmlns:p14="http://schemas.microsoft.com/office/powerpoint/2010/main" val="437464262"/>
              </p:ext>
            </p:extLst>
          </p:nvPr>
        </p:nvGraphicFramePr>
        <p:xfrm>
          <a:off x="7491603" y="5878421"/>
          <a:ext cx="914400" cy="771525"/>
        </p:xfrm>
        <a:graphic>
          <a:graphicData uri="http://schemas.openxmlformats.org/presentationml/2006/ole">
            <mc:AlternateContent xmlns:mc="http://schemas.openxmlformats.org/markup-compatibility/2006">
              <mc:Choice xmlns:v="urn:schemas-microsoft-com:vml" Requires="v">
                <p:oleObj spid="_x0000_s1033" name="Macro-Enabled Worksheet" showAsIcon="1" r:id="rId3" imgW="914400" imgH="771480" progId="Excel.SheetMacroEnabled.12">
                  <p:embed/>
                </p:oleObj>
              </mc:Choice>
              <mc:Fallback>
                <p:oleObj name="Macro-Enabled Worksheet" showAsIcon="1" r:id="rId3" imgW="914400" imgH="771480" progId="Excel.SheetMacroEnabled.12">
                  <p:embed/>
                  <p:pic>
                    <p:nvPicPr>
                      <p:cNvPr id="6" name="Object 5">
                        <a:extLst>
                          <a:ext uri="{FF2B5EF4-FFF2-40B4-BE49-F238E27FC236}">
                            <a16:creationId xmlns:a16="http://schemas.microsoft.com/office/drawing/2014/main" id="{6336FA06-5DD3-490F-8754-549E29A4BEC3}"/>
                          </a:ext>
                        </a:extLst>
                      </p:cNvPr>
                      <p:cNvPicPr/>
                      <p:nvPr/>
                    </p:nvPicPr>
                    <p:blipFill>
                      <a:blip r:embed="rId4"/>
                      <a:stretch>
                        <a:fillRect/>
                      </a:stretch>
                    </p:blipFill>
                    <p:spPr>
                      <a:xfrm>
                        <a:off x="7491603" y="587842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7510656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Pilot Request and Recommendations</a:t>
            </a:r>
          </a:p>
        </p:txBody>
      </p:sp>
      <p:sp>
        <p:nvSpPr>
          <p:cNvPr id="5" name="Slide Number Placeholder 4"/>
          <p:cNvSpPr>
            <a:spLocks noGrp="1"/>
          </p:cNvSpPr>
          <p:nvPr>
            <p:ph type="sldNum" sz="quarter" idx="2"/>
          </p:nvPr>
        </p:nvSpPr>
        <p:spPr/>
        <p:txBody>
          <a:bodyPr/>
          <a:lstStyle/>
          <a:p>
            <a:fld id="{86CB4B4D-7CA3-9044-876B-883B54F8677D}" type="slidenum">
              <a:rPr lang="uk-UA" smtClean="0"/>
              <a:pPr/>
              <a:t>29</a:t>
            </a:fld>
            <a:endParaRPr lang="uk-UA" dirty="0"/>
          </a:p>
        </p:txBody>
      </p:sp>
    </p:spTree>
    <p:extLst>
      <p:ext uri="{BB962C8B-B14F-4D97-AF65-F5344CB8AC3E}">
        <p14:creationId xmlns:p14="http://schemas.microsoft.com/office/powerpoint/2010/main" val="22989131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400" dirty="0"/>
              <a:t>Natural Language Processing is a branch of Artificial Intelligence, which covers interactions between computers and human language.</a:t>
            </a:r>
          </a:p>
        </p:txBody>
      </p:sp>
      <p:sp>
        <p:nvSpPr>
          <p:cNvPr id="7" name="Text Placeholder 6"/>
          <p:cNvSpPr>
            <a:spLocks noGrp="1"/>
          </p:cNvSpPr>
          <p:nvPr>
            <p:ph type="body" sz="quarter" idx="11"/>
          </p:nvPr>
        </p:nvSpPr>
        <p:spPr/>
        <p:txBody>
          <a:bodyPr/>
          <a:lstStyle/>
          <a:p>
            <a:r>
              <a:rPr lang="en-US" dirty="0"/>
              <a:t>Opportunity &amp; Technology</a:t>
            </a:r>
          </a:p>
        </p:txBody>
      </p:sp>
      <p:sp>
        <p:nvSpPr>
          <p:cNvPr id="2" name="Slide Number Placeholder 1"/>
          <p:cNvSpPr>
            <a:spLocks noGrp="1"/>
          </p:cNvSpPr>
          <p:nvPr>
            <p:ph type="sldNum" sz="quarter" idx="2"/>
          </p:nvPr>
        </p:nvSpPr>
        <p:spPr/>
        <p:txBody>
          <a:bodyPr/>
          <a:lstStyle/>
          <a:p>
            <a:fld id="{86CB4B4D-7CA3-9044-876B-883B54F8677D}" type="slidenum">
              <a:rPr lang="uk-UA" smtClean="0"/>
              <a:pPr/>
              <a:t>3</a:t>
            </a:fld>
            <a:endParaRPr lang="uk-UA" dirty="0"/>
          </a:p>
        </p:txBody>
      </p:sp>
      <p:sp>
        <p:nvSpPr>
          <p:cNvPr id="10" name="Text Placeholder 5"/>
          <p:cNvSpPr>
            <a:spLocks noGrp="1"/>
          </p:cNvSpPr>
          <p:nvPr>
            <p:ph type="body" sz="quarter" idx="14"/>
          </p:nvPr>
        </p:nvSpPr>
        <p:spPr>
          <a:xfrm>
            <a:off x="4706419" y="3312411"/>
            <a:ext cx="3548980" cy="2243839"/>
          </a:xfrm>
        </p:spPr>
        <p:txBody>
          <a:bodyPr/>
          <a:lstStyle/>
          <a:p>
            <a:pPr>
              <a:lnSpc>
                <a:spcPct val="100000"/>
              </a:lnSpc>
            </a:pPr>
            <a:r>
              <a:rPr lang="en-US" b="1" dirty="0"/>
              <a:t>Natural language processing </a:t>
            </a:r>
            <a:r>
              <a:rPr lang="en-US" dirty="0"/>
              <a:t>(NLP) is the ability of a computer program to understand human speech as it is spoken. </a:t>
            </a:r>
          </a:p>
          <a:p>
            <a:pPr>
              <a:lnSpc>
                <a:spcPct val="100000"/>
              </a:lnSpc>
            </a:pPr>
            <a:endParaRPr lang="en-US" dirty="0"/>
          </a:p>
          <a:p>
            <a:pPr>
              <a:lnSpc>
                <a:spcPct val="100000"/>
              </a:lnSpc>
            </a:pPr>
            <a:r>
              <a:rPr lang="en-US" dirty="0"/>
              <a:t>There are two dimensions of NLP:</a:t>
            </a:r>
          </a:p>
          <a:p>
            <a:pPr marL="171450" indent="-171450">
              <a:lnSpc>
                <a:spcPct val="100000"/>
              </a:lnSpc>
              <a:buFont typeface="Arial" panose="020B0604020202020204" pitchFamily="34" charset="0"/>
              <a:buChar char="•"/>
            </a:pPr>
            <a:r>
              <a:rPr lang="en-US" b="1" dirty="0"/>
              <a:t>Natural language understanding </a:t>
            </a:r>
            <a:r>
              <a:rPr lang="en-US" dirty="0"/>
              <a:t>– providing meaning to the natural language received by the computer program</a:t>
            </a:r>
          </a:p>
          <a:p>
            <a:pPr marL="171450" indent="-171450">
              <a:lnSpc>
                <a:spcPct val="100000"/>
              </a:lnSpc>
              <a:buFont typeface="Arial" panose="020B0604020202020204" pitchFamily="34" charset="0"/>
              <a:buChar char="•"/>
            </a:pPr>
            <a:r>
              <a:rPr lang="en-US" b="1" dirty="0"/>
              <a:t>Natural language generation </a:t>
            </a:r>
            <a:r>
              <a:rPr lang="en-US" dirty="0"/>
              <a:t>– creating natural language (audible or written) from the computer’s artificial language</a:t>
            </a:r>
          </a:p>
        </p:txBody>
      </p:sp>
      <p:graphicFrame>
        <p:nvGraphicFramePr>
          <p:cNvPr id="11" name="Diagram 10"/>
          <p:cNvGraphicFramePr/>
          <p:nvPr>
            <p:extLst>
              <p:ext uri="{D42A27DB-BD31-4B8C-83A1-F6EECF244321}">
                <p14:modId xmlns:p14="http://schemas.microsoft.com/office/powerpoint/2010/main" val="785485984"/>
              </p:ext>
            </p:extLst>
          </p:nvPr>
        </p:nvGraphicFramePr>
        <p:xfrm>
          <a:off x="702197" y="2867911"/>
          <a:ext cx="3551762" cy="2688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p:cNvSpPr/>
          <p:nvPr/>
        </p:nvSpPr>
        <p:spPr>
          <a:xfrm>
            <a:off x="636267" y="3990887"/>
            <a:ext cx="1856354" cy="403494"/>
          </a:xfrm>
          <a:prstGeom prst="ellipse">
            <a:avLst/>
          </a:prstGeom>
          <a:noFill/>
          <a:ln w="12700" cap="flat">
            <a:solidFill>
              <a:srgbClr val="FF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Tree>
    <p:extLst>
      <p:ext uri="{BB962C8B-B14F-4D97-AF65-F5344CB8AC3E}">
        <p14:creationId xmlns:p14="http://schemas.microsoft.com/office/powerpoint/2010/main" val="241978450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6267" y="930138"/>
            <a:ext cx="7513820" cy="1426564"/>
          </a:xfrm>
        </p:spPr>
        <p:txBody>
          <a:bodyPr>
            <a:normAutofit fontScale="90000"/>
          </a:bodyPr>
          <a:lstStyle/>
          <a:p>
            <a:r>
              <a:rPr lang="en-US" dirty="0"/>
              <a:t>Phased approach to build and deploy Alexa skill for production</a:t>
            </a:r>
            <a:br>
              <a:rPr lang="en-US" sz="3600" dirty="0"/>
            </a:br>
            <a:br>
              <a:rPr lang="en-US" dirty="0"/>
            </a:br>
            <a:endParaRPr lang="en-US" dirty="0"/>
          </a:p>
        </p:txBody>
      </p:sp>
      <p:sp>
        <p:nvSpPr>
          <p:cNvPr id="6" name="Text Placeholder 5"/>
          <p:cNvSpPr>
            <a:spLocks noGrp="1"/>
          </p:cNvSpPr>
          <p:nvPr>
            <p:ph type="body" sz="quarter" idx="13"/>
          </p:nvPr>
        </p:nvSpPr>
        <p:spPr>
          <a:xfrm>
            <a:off x="636267" y="2042720"/>
            <a:ext cx="3740770" cy="4288506"/>
          </a:xfrm>
        </p:spPr>
        <p:txBody>
          <a:bodyPr/>
          <a:lstStyle/>
          <a:p>
            <a:pPr>
              <a:lnSpc>
                <a:spcPct val="100000"/>
              </a:lnSpc>
              <a:spcAft>
                <a:spcPts val="600"/>
              </a:spcAft>
            </a:pPr>
            <a:r>
              <a:rPr lang="en-US" b="1" dirty="0"/>
              <a:t>Phase I </a:t>
            </a:r>
            <a:r>
              <a:rPr lang="en-US" dirty="0"/>
              <a:t>– Alexa Pilot utilizing unauthenticated use cases</a:t>
            </a:r>
          </a:p>
          <a:p>
            <a:pPr>
              <a:lnSpc>
                <a:spcPct val="100000"/>
              </a:lnSpc>
              <a:spcAft>
                <a:spcPts val="600"/>
              </a:spcAft>
            </a:pPr>
            <a:r>
              <a:rPr lang="en-US" b="1" dirty="0"/>
              <a:t>Scope</a:t>
            </a:r>
            <a:r>
              <a:rPr lang="en-US" dirty="0"/>
              <a:t>: Create a working Alexa skill in Java, running on our AIP platform and in our data center</a:t>
            </a:r>
          </a:p>
          <a:p>
            <a:pPr>
              <a:lnSpc>
                <a:spcPct val="100000"/>
              </a:lnSpc>
              <a:spcAft>
                <a:spcPts val="600"/>
              </a:spcAft>
            </a:pPr>
            <a:r>
              <a:rPr lang="en-US" b="1" dirty="0"/>
              <a:t>Resources</a:t>
            </a:r>
            <a:r>
              <a:rPr lang="en-US" dirty="0"/>
              <a:t>: IT Applications</a:t>
            </a:r>
          </a:p>
          <a:p>
            <a:pPr>
              <a:lnSpc>
                <a:spcPct val="100000"/>
              </a:lnSpc>
              <a:spcAft>
                <a:spcPts val="600"/>
              </a:spcAft>
            </a:pPr>
            <a:r>
              <a:rPr lang="en-US" b="1" dirty="0"/>
              <a:t>Timeline</a:t>
            </a:r>
            <a:r>
              <a:rPr lang="en-US" dirty="0"/>
              <a:t>: Mid Sep – end of Oct</a:t>
            </a:r>
          </a:p>
          <a:p>
            <a:pPr>
              <a:lnSpc>
                <a:spcPct val="100000"/>
              </a:lnSpc>
              <a:spcAft>
                <a:spcPts val="600"/>
              </a:spcAft>
            </a:pPr>
            <a:r>
              <a:rPr lang="en-US" b="1" dirty="0"/>
              <a:t>Cost</a:t>
            </a:r>
            <a:r>
              <a:rPr lang="en-US" dirty="0"/>
              <a:t>: $143K</a:t>
            </a:r>
          </a:p>
          <a:p>
            <a:pPr>
              <a:lnSpc>
                <a:spcPct val="100000"/>
              </a:lnSpc>
              <a:spcAft>
                <a:spcPts val="600"/>
              </a:spcAft>
            </a:pPr>
            <a:r>
              <a:rPr lang="en-US" b="1" dirty="0"/>
              <a:t>Risks</a:t>
            </a:r>
            <a:r>
              <a:rPr lang="en-US" dirty="0"/>
              <a:t>:</a:t>
            </a:r>
          </a:p>
          <a:p>
            <a:pPr marL="285750" indent="-285750">
              <a:lnSpc>
                <a:spcPct val="100000"/>
              </a:lnSpc>
              <a:spcAft>
                <a:spcPts val="600"/>
              </a:spcAft>
              <a:buFont typeface="Arial" panose="020B0604020202020204" pitchFamily="34" charset="0"/>
              <a:buChar char="•"/>
            </a:pPr>
            <a:r>
              <a:rPr lang="en-US" dirty="0"/>
              <a:t>ROM Estimate provided by IT is for limited functionality of a NLP implementation, literally “Hello World” only.  Implementation of the NLP features, and tying them into the existing web services is not included.</a:t>
            </a:r>
          </a:p>
          <a:p>
            <a:pPr marL="285750" indent="-285750">
              <a:lnSpc>
                <a:spcPct val="100000"/>
              </a:lnSpc>
              <a:spcAft>
                <a:spcPts val="600"/>
              </a:spcAft>
              <a:buFont typeface="Arial" panose="020B0604020202020204" pitchFamily="34" charset="0"/>
              <a:buChar char="•"/>
            </a:pPr>
            <a:r>
              <a:rPr lang="en-US" dirty="0"/>
              <a:t>Unauthenticated use cases may provide a less than optimal user experience, which may turn user away from the experience as not worth while, too clunky, not worth the hassle. </a:t>
            </a:r>
          </a:p>
          <a:p>
            <a:pPr>
              <a:lnSpc>
                <a:spcPct val="100000"/>
              </a:lnSpc>
              <a:spcAft>
                <a:spcPts val="600"/>
              </a:spcAft>
            </a:pPr>
            <a:endParaRPr lang="en-US" dirty="0"/>
          </a:p>
        </p:txBody>
      </p:sp>
      <p:sp>
        <p:nvSpPr>
          <p:cNvPr id="5" name="Text Placeholder 4"/>
          <p:cNvSpPr>
            <a:spLocks noGrp="1"/>
          </p:cNvSpPr>
          <p:nvPr>
            <p:ph type="body" sz="quarter" idx="11"/>
          </p:nvPr>
        </p:nvSpPr>
        <p:spPr>
          <a:xfrm>
            <a:off x="636267" y="482977"/>
            <a:ext cx="2864579" cy="338511"/>
          </a:xfrm>
        </p:spPr>
        <p:txBody>
          <a:bodyPr/>
          <a:lstStyle/>
          <a:p>
            <a:r>
              <a:rPr lang="en-US" dirty="0"/>
              <a:t>Request and Recommendations</a:t>
            </a:r>
          </a:p>
        </p:txBody>
      </p:sp>
      <p:sp>
        <p:nvSpPr>
          <p:cNvPr id="3" name="Slide Number Placeholder 2"/>
          <p:cNvSpPr>
            <a:spLocks noGrp="1"/>
          </p:cNvSpPr>
          <p:nvPr>
            <p:ph type="sldNum" sz="quarter" idx="2"/>
          </p:nvPr>
        </p:nvSpPr>
        <p:spPr/>
        <p:txBody>
          <a:bodyPr/>
          <a:lstStyle/>
          <a:p>
            <a:fld id="{86CB4B4D-7CA3-9044-876B-883B54F8677D}" type="slidenum">
              <a:rPr lang="uk-UA" smtClean="0"/>
              <a:pPr/>
              <a:t>30</a:t>
            </a:fld>
            <a:endParaRPr lang="uk-UA" dirty="0"/>
          </a:p>
        </p:txBody>
      </p:sp>
      <p:sp>
        <p:nvSpPr>
          <p:cNvPr id="7" name="Text Placeholder 6"/>
          <p:cNvSpPr>
            <a:spLocks noGrp="1"/>
          </p:cNvSpPr>
          <p:nvPr>
            <p:ph type="body" sz="quarter" idx="14"/>
          </p:nvPr>
        </p:nvSpPr>
        <p:spPr>
          <a:xfrm>
            <a:off x="4632312" y="2042720"/>
            <a:ext cx="3752753" cy="3421967"/>
          </a:xfrm>
          <a:ln w="12700">
            <a:miter lim="400000"/>
          </a:ln>
        </p:spPr>
        <p:txBody>
          <a:bodyPr lIns="0" tIns="0" rIns="0" bIns="0" anchor="t">
            <a:noAutofit/>
          </a:bodyPr>
          <a:lstStyle/>
          <a:p>
            <a:pPr>
              <a:lnSpc>
                <a:spcPct val="100000"/>
              </a:lnSpc>
              <a:spcAft>
                <a:spcPts val="600"/>
              </a:spcAft>
            </a:pPr>
            <a:r>
              <a:rPr lang="en-US" b="1" dirty="0"/>
              <a:t>Phase II – </a:t>
            </a:r>
            <a:r>
              <a:rPr lang="en-US" dirty="0"/>
              <a:t>Partner with CE to identify business sponsor to create authenticated use cases</a:t>
            </a:r>
          </a:p>
          <a:p>
            <a:pPr>
              <a:lnSpc>
                <a:spcPct val="100000"/>
              </a:lnSpc>
              <a:spcAft>
                <a:spcPts val="600"/>
              </a:spcAft>
            </a:pPr>
            <a:r>
              <a:rPr lang="en-US" b="1" dirty="0"/>
              <a:t>Scope: </a:t>
            </a:r>
            <a:r>
              <a:rPr lang="en-US" dirty="0"/>
              <a:t>Create a fully functioning Alexa experience running on our AIP platform and in our data center</a:t>
            </a:r>
          </a:p>
          <a:p>
            <a:pPr>
              <a:lnSpc>
                <a:spcPct val="100000"/>
              </a:lnSpc>
              <a:spcAft>
                <a:spcPts val="600"/>
              </a:spcAft>
            </a:pPr>
            <a:r>
              <a:rPr lang="en-US" b="1" dirty="0"/>
              <a:t>Resources: </a:t>
            </a:r>
            <a:r>
              <a:rPr lang="en-US" dirty="0"/>
              <a:t>IT Applications</a:t>
            </a:r>
          </a:p>
          <a:p>
            <a:pPr>
              <a:lnSpc>
                <a:spcPct val="100000"/>
              </a:lnSpc>
              <a:spcAft>
                <a:spcPts val="600"/>
              </a:spcAft>
            </a:pPr>
            <a:r>
              <a:rPr lang="en-US" b="1" dirty="0"/>
              <a:t>Timeline: </a:t>
            </a:r>
            <a:r>
              <a:rPr lang="en-US" dirty="0"/>
              <a:t>Nov. - TBD</a:t>
            </a:r>
          </a:p>
          <a:p>
            <a:pPr>
              <a:lnSpc>
                <a:spcPct val="100000"/>
              </a:lnSpc>
              <a:spcAft>
                <a:spcPts val="600"/>
              </a:spcAft>
            </a:pPr>
            <a:r>
              <a:rPr lang="en-US" b="1" dirty="0"/>
              <a:t>Cost</a:t>
            </a:r>
            <a:r>
              <a:rPr lang="en-US" dirty="0"/>
              <a:t>: $TBD</a:t>
            </a:r>
          </a:p>
          <a:p>
            <a:pPr>
              <a:lnSpc>
                <a:spcPct val="100000"/>
              </a:lnSpc>
              <a:spcAft>
                <a:spcPts val="600"/>
              </a:spcAft>
            </a:pPr>
            <a:r>
              <a:rPr lang="en-US" b="1" dirty="0"/>
              <a:t>Risks:</a:t>
            </a:r>
          </a:p>
          <a:p>
            <a:pPr marL="285750" indent="-285750">
              <a:lnSpc>
                <a:spcPct val="100000"/>
              </a:lnSpc>
              <a:spcAft>
                <a:spcPts val="600"/>
              </a:spcAft>
              <a:buFont typeface="Arial" panose="020B0604020202020204" pitchFamily="34" charset="0"/>
              <a:buChar char="•"/>
            </a:pPr>
            <a:r>
              <a:rPr lang="en-US" dirty="0"/>
              <a:t>Ability to identify the appropriate business sponsor to operationalize the effort</a:t>
            </a:r>
          </a:p>
          <a:p>
            <a:pPr marL="285750" indent="-285750">
              <a:lnSpc>
                <a:spcPct val="100000"/>
              </a:lnSpc>
              <a:spcAft>
                <a:spcPts val="600"/>
              </a:spcAft>
              <a:buFont typeface="Arial" panose="020B0604020202020204" pitchFamily="34" charset="0"/>
              <a:buChar char="•"/>
            </a:pPr>
            <a:r>
              <a:rPr lang="en-US" dirty="0"/>
              <a:t>Security, Privacy and PHI remain as high risk items that will need to be addressed.</a:t>
            </a:r>
          </a:p>
        </p:txBody>
      </p:sp>
    </p:spTree>
    <p:extLst>
      <p:ext uri="{BB962C8B-B14F-4D97-AF65-F5344CB8AC3E}">
        <p14:creationId xmlns:p14="http://schemas.microsoft.com/office/powerpoint/2010/main" val="284060634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6267" y="930138"/>
            <a:ext cx="7513820" cy="1426564"/>
          </a:xfrm>
        </p:spPr>
        <p:txBody>
          <a:bodyPr>
            <a:normAutofit fontScale="90000"/>
          </a:bodyPr>
          <a:lstStyle/>
          <a:p>
            <a:r>
              <a:rPr lang="en-US" dirty="0"/>
              <a:t>Phased approach to build and deploy Alexa skill for production - schedule</a:t>
            </a:r>
            <a:br>
              <a:rPr lang="en-US" sz="3600" dirty="0"/>
            </a:br>
            <a:br>
              <a:rPr lang="en-US" dirty="0"/>
            </a:br>
            <a:endParaRPr lang="en-US" dirty="0"/>
          </a:p>
        </p:txBody>
      </p:sp>
      <p:sp>
        <p:nvSpPr>
          <p:cNvPr id="5" name="Text Placeholder 4"/>
          <p:cNvSpPr>
            <a:spLocks noGrp="1"/>
          </p:cNvSpPr>
          <p:nvPr>
            <p:ph type="body" sz="quarter" idx="11"/>
          </p:nvPr>
        </p:nvSpPr>
        <p:spPr>
          <a:xfrm>
            <a:off x="636267" y="482977"/>
            <a:ext cx="2864579" cy="338511"/>
          </a:xfrm>
        </p:spPr>
        <p:txBody>
          <a:bodyPr/>
          <a:lstStyle/>
          <a:p>
            <a:r>
              <a:rPr lang="en-US" dirty="0"/>
              <a:t>Request and Recommendations</a:t>
            </a:r>
          </a:p>
        </p:txBody>
      </p:sp>
      <p:sp>
        <p:nvSpPr>
          <p:cNvPr id="3" name="Slide Number Placeholder 2"/>
          <p:cNvSpPr>
            <a:spLocks noGrp="1"/>
          </p:cNvSpPr>
          <p:nvPr>
            <p:ph type="sldNum" sz="quarter" idx="2"/>
          </p:nvPr>
        </p:nvSpPr>
        <p:spPr/>
        <p:txBody>
          <a:bodyPr/>
          <a:lstStyle/>
          <a:p>
            <a:fld id="{86CB4B4D-7CA3-9044-876B-883B54F8677D}" type="slidenum">
              <a:rPr lang="uk-UA" smtClean="0"/>
              <a:pPr/>
              <a:t>31</a:t>
            </a:fld>
            <a:endParaRPr lang="uk-UA" dirty="0"/>
          </a:p>
        </p:txBody>
      </p:sp>
      <p:sp>
        <p:nvSpPr>
          <p:cNvPr id="11" name="Rectangle: Rounded Corners 10">
            <a:extLst>
              <a:ext uri="{FF2B5EF4-FFF2-40B4-BE49-F238E27FC236}">
                <a16:creationId xmlns:a16="http://schemas.microsoft.com/office/drawing/2014/main" id="{1BD24C90-9744-4624-AE78-42C350A0F674}"/>
              </a:ext>
            </a:extLst>
          </p:cNvPr>
          <p:cNvSpPr/>
          <p:nvPr/>
        </p:nvSpPr>
        <p:spPr>
          <a:xfrm>
            <a:off x="636104" y="2927185"/>
            <a:ext cx="8040756" cy="317818"/>
          </a:xfrm>
          <a:prstGeom prst="roundRect">
            <a:avLst/>
          </a:prstGeom>
          <a:solidFill>
            <a:srgbClr val="5F8DBC"/>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396875" rtl="0" fontAlgn="auto" latinLnBrk="0" hangingPunct="0">
              <a:lnSpc>
                <a:spcPct val="100000"/>
              </a:lnSpc>
              <a:spcBef>
                <a:spcPts val="0"/>
              </a:spcBef>
              <a:spcAft>
                <a:spcPts val="0"/>
              </a:spcAft>
              <a:buClrTx/>
              <a:buSzTx/>
              <a:buFontTx/>
              <a:buNone/>
              <a:tabLst/>
            </a:pPr>
            <a:r>
              <a:rPr lang="en-US" sz="1200" b="1" dirty="0">
                <a:solidFill>
                  <a:srgbClr val="FFFFFF"/>
                </a:solidFill>
              </a:rPr>
              <a:t>Aug				</a:t>
            </a:r>
            <a:r>
              <a:rPr kumimoji="0" lang="en-US" sz="1200" b="1" i="0" u="none" strike="noStrike" cap="none" spc="0" normalizeH="0" baseline="0" dirty="0">
                <a:ln>
                  <a:noFill/>
                </a:ln>
                <a:solidFill>
                  <a:srgbClr val="FFFFFF"/>
                </a:solidFill>
                <a:effectLst/>
                <a:uFillTx/>
                <a:latin typeface="+mn-lt"/>
                <a:ea typeface="+mn-ea"/>
                <a:cs typeface="+mn-cs"/>
                <a:sym typeface="Helvetica Light"/>
              </a:rPr>
              <a:t>Sep					Oct					Nov					Dec</a:t>
            </a:r>
          </a:p>
        </p:txBody>
      </p:sp>
      <p:sp>
        <p:nvSpPr>
          <p:cNvPr id="12" name="Rectangle: Rounded Corners 11">
            <a:extLst>
              <a:ext uri="{FF2B5EF4-FFF2-40B4-BE49-F238E27FC236}">
                <a16:creationId xmlns:a16="http://schemas.microsoft.com/office/drawing/2014/main" id="{BE89202A-136E-42C1-BB23-77C667C9899C}"/>
              </a:ext>
            </a:extLst>
          </p:cNvPr>
          <p:cNvSpPr/>
          <p:nvPr/>
        </p:nvSpPr>
        <p:spPr>
          <a:xfrm>
            <a:off x="1798983" y="2669215"/>
            <a:ext cx="198781" cy="208274"/>
          </a:xfrm>
          <a:prstGeom prst="roundRect">
            <a:avLst/>
          </a:prstGeom>
          <a:solidFill>
            <a:schemeClr val="bg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TextBox 12">
            <a:extLst>
              <a:ext uri="{FF2B5EF4-FFF2-40B4-BE49-F238E27FC236}">
                <a16:creationId xmlns:a16="http://schemas.microsoft.com/office/drawing/2014/main" id="{3B173C22-8A1D-4FFF-92B3-027D67C55CD1}"/>
              </a:ext>
            </a:extLst>
          </p:cNvPr>
          <p:cNvSpPr txBox="1"/>
          <p:nvPr/>
        </p:nvSpPr>
        <p:spPr>
          <a:xfrm>
            <a:off x="1600363" y="2027585"/>
            <a:ext cx="685637" cy="30370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pPr algn="l"/>
            <a:r>
              <a:rPr lang="en-US" sz="3000" b="1" i="0" dirty="0">
                <a:solidFill>
                  <a:schemeClr val="bg2">
                    <a:lumMod val="50000"/>
                  </a:schemeClr>
                </a:solidFill>
              </a:rPr>
              <a:t>Milestone 1</a:t>
            </a:r>
          </a:p>
          <a:p>
            <a:r>
              <a:rPr lang="en-US" sz="3000" b="1" dirty="0">
                <a:solidFill>
                  <a:schemeClr val="bg2">
                    <a:lumMod val="50000"/>
                  </a:schemeClr>
                </a:solidFill>
              </a:rPr>
              <a:t>8/30/17</a:t>
            </a:r>
            <a:endParaRPr lang="en-US" sz="3000" b="1" i="0" dirty="0">
              <a:solidFill>
                <a:schemeClr val="bg2">
                  <a:lumMod val="50000"/>
                </a:schemeClr>
              </a:solidFill>
            </a:endParaRPr>
          </a:p>
          <a:p>
            <a:pPr algn="l"/>
            <a:endParaRPr lang="en-US" sz="3000" b="1" i="0" dirty="0">
              <a:solidFill>
                <a:schemeClr val="bg2">
                  <a:lumMod val="50000"/>
                </a:schemeClr>
              </a:solidFill>
            </a:endParaRPr>
          </a:p>
        </p:txBody>
      </p:sp>
      <p:sp>
        <p:nvSpPr>
          <p:cNvPr id="15" name="TextBox 14">
            <a:extLst>
              <a:ext uri="{FF2B5EF4-FFF2-40B4-BE49-F238E27FC236}">
                <a16:creationId xmlns:a16="http://schemas.microsoft.com/office/drawing/2014/main" id="{2C5217C5-E129-4CE5-A344-C14A20337C6D}"/>
              </a:ext>
            </a:extLst>
          </p:cNvPr>
          <p:cNvSpPr txBox="1"/>
          <p:nvPr/>
        </p:nvSpPr>
        <p:spPr>
          <a:xfrm>
            <a:off x="2067335" y="3438940"/>
            <a:ext cx="1083365"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r>
              <a:rPr lang="en-US" sz="3000" b="1" i="0" dirty="0">
                <a:solidFill>
                  <a:schemeClr val="tx1"/>
                </a:solidFill>
              </a:rPr>
              <a:t>Innovation Council</a:t>
            </a:r>
          </a:p>
        </p:txBody>
      </p:sp>
      <p:cxnSp>
        <p:nvCxnSpPr>
          <p:cNvPr id="19" name="Straight Connector 18">
            <a:extLst>
              <a:ext uri="{FF2B5EF4-FFF2-40B4-BE49-F238E27FC236}">
                <a16:creationId xmlns:a16="http://schemas.microsoft.com/office/drawing/2014/main" id="{E39F83EC-CF0B-43F9-B5B2-173779C21A82}"/>
              </a:ext>
            </a:extLst>
          </p:cNvPr>
          <p:cNvCxnSpPr>
            <a:cxnSpLocks/>
          </p:cNvCxnSpPr>
          <p:nvPr/>
        </p:nvCxnSpPr>
        <p:spPr>
          <a:xfrm>
            <a:off x="1898374" y="2281590"/>
            <a:ext cx="0" cy="367747"/>
          </a:xfrm>
          <a:prstGeom prst="line">
            <a:avLst/>
          </a:prstGeom>
          <a:noFill/>
          <a:ln w="10795" cap="flat">
            <a:solidFill>
              <a:schemeClr val="bg2">
                <a:lumMod val="90000"/>
              </a:schemeClr>
            </a:solidFill>
            <a:prstDash val="solid"/>
            <a:miter lim="400000"/>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F79CB9EB-BD54-4B10-9EB5-9A0AD61E8CF6}"/>
              </a:ext>
            </a:extLst>
          </p:cNvPr>
          <p:cNvSpPr txBox="1"/>
          <p:nvPr/>
        </p:nvSpPr>
        <p:spPr>
          <a:xfrm>
            <a:off x="2859622" y="3686412"/>
            <a:ext cx="2004389" cy="1700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r>
              <a:rPr lang="en-US" sz="3000" b="1" i="0" dirty="0">
                <a:solidFill>
                  <a:schemeClr val="tx1"/>
                </a:solidFill>
              </a:rPr>
              <a:t>Implementation Solution Architecture</a:t>
            </a:r>
          </a:p>
        </p:txBody>
      </p:sp>
      <p:sp>
        <p:nvSpPr>
          <p:cNvPr id="27" name="TextBox 26">
            <a:extLst>
              <a:ext uri="{FF2B5EF4-FFF2-40B4-BE49-F238E27FC236}">
                <a16:creationId xmlns:a16="http://schemas.microsoft.com/office/drawing/2014/main" id="{A55C069D-B3EB-40B1-9421-15C5D3F3B3DD}"/>
              </a:ext>
            </a:extLst>
          </p:cNvPr>
          <p:cNvSpPr txBox="1"/>
          <p:nvPr/>
        </p:nvSpPr>
        <p:spPr>
          <a:xfrm>
            <a:off x="639417" y="3651848"/>
            <a:ext cx="1083365"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a:bodyPr>
          <a:lstStyle/>
          <a:p>
            <a:r>
              <a:rPr lang="en-US" sz="800" b="1" i="0" dirty="0">
                <a:solidFill>
                  <a:schemeClr val="tx1"/>
                </a:solidFill>
              </a:rPr>
              <a:t>8/21 – 9/12</a:t>
            </a:r>
          </a:p>
        </p:txBody>
      </p:sp>
      <p:sp>
        <p:nvSpPr>
          <p:cNvPr id="30" name="Arrow: Chevron 29">
            <a:extLst>
              <a:ext uri="{FF2B5EF4-FFF2-40B4-BE49-F238E27FC236}">
                <a16:creationId xmlns:a16="http://schemas.microsoft.com/office/drawing/2014/main" id="{10AEBB38-65A5-4103-AE83-66D4BAF40E45}"/>
              </a:ext>
            </a:extLst>
          </p:cNvPr>
          <p:cNvSpPr/>
          <p:nvPr/>
        </p:nvSpPr>
        <p:spPr>
          <a:xfrm>
            <a:off x="1905858" y="3447971"/>
            <a:ext cx="210312" cy="137160"/>
          </a:xfrm>
          <a:prstGeom prst="chevron">
            <a:avLst/>
          </a:prstGeom>
          <a:solidFill>
            <a:schemeClr val="accent5">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Arrow: Chevron 30">
            <a:extLst>
              <a:ext uri="{FF2B5EF4-FFF2-40B4-BE49-F238E27FC236}">
                <a16:creationId xmlns:a16="http://schemas.microsoft.com/office/drawing/2014/main" id="{CA8A7DDC-61E9-4516-88CC-58B84862AC40}"/>
              </a:ext>
            </a:extLst>
          </p:cNvPr>
          <p:cNvSpPr/>
          <p:nvPr/>
        </p:nvSpPr>
        <p:spPr>
          <a:xfrm>
            <a:off x="1490407" y="3702855"/>
            <a:ext cx="1399032" cy="137160"/>
          </a:xfrm>
          <a:prstGeom prst="chevron">
            <a:avLst/>
          </a:prstGeom>
          <a:solidFill>
            <a:schemeClr val="accent5">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TextBox 32">
            <a:extLst>
              <a:ext uri="{FF2B5EF4-FFF2-40B4-BE49-F238E27FC236}">
                <a16:creationId xmlns:a16="http://schemas.microsoft.com/office/drawing/2014/main" id="{285AD30D-0968-4F19-B846-63F97A7871A1}"/>
              </a:ext>
            </a:extLst>
          </p:cNvPr>
          <p:cNvSpPr txBox="1"/>
          <p:nvPr/>
        </p:nvSpPr>
        <p:spPr>
          <a:xfrm>
            <a:off x="3561519" y="4275993"/>
            <a:ext cx="2004389" cy="1700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r>
              <a:rPr lang="en-US" sz="3000" b="1" i="0" dirty="0">
                <a:solidFill>
                  <a:schemeClr val="tx1"/>
                </a:solidFill>
              </a:rPr>
              <a:t>Alexa Development</a:t>
            </a:r>
          </a:p>
        </p:txBody>
      </p:sp>
      <p:sp>
        <p:nvSpPr>
          <p:cNvPr id="34" name="TextBox 33">
            <a:extLst>
              <a:ext uri="{FF2B5EF4-FFF2-40B4-BE49-F238E27FC236}">
                <a16:creationId xmlns:a16="http://schemas.microsoft.com/office/drawing/2014/main" id="{D945356C-08E1-480F-96B2-3B3FF3474988}"/>
              </a:ext>
            </a:extLst>
          </p:cNvPr>
          <p:cNvSpPr txBox="1"/>
          <p:nvPr/>
        </p:nvSpPr>
        <p:spPr>
          <a:xfrm>
            <a:off x="2183296" y="4092479"/>
            <a:ext cx="1083365"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a:bodyPr>
          <a:lstStyle/>
          <a:p>
            <a:r>
              <a:rPr lang="en-US" sz="800" b="1" dirty="0">
                <a:solidFill>
                  <a:schemeClr val="tx1"/>
                </a:solidFill>
              </a:rPr>
              <a:t>9/15</a:t>
            </a:r>
            <a:r>
              <a:rPr lang="en-US" sz="800" b="1" i="0" dirty="0">
                <a:solidFill>
                  <a:schemeClr val="tx1"/>
                </a:solidFill>
              </a:rPr>
              <a:t> – 10/30</a:t>
            </a:r>
          </a:p>
        </p:txBody>
      </p:sp>
      <p:sp>
        <p:nvSpPr>
          <p:cNvPr id="35" name="Arrow: Chevron 34">
            <a:extLst>
              <a:ext uri="{FF2B5EF4-FFF2-40B4-BE49-F238E27FC236}">
                <a16:creationId xmlns:a16="http://schemas.microsoft.com/office/drawing/2014/main" id="{E64BDBCA-9D63-47B3-905E-917CEA84E563}"/>
              </a:ext>
            </a:extLst>
          </p:cNvPr>
          <p:cNvSpPr/>
          <p:nvPr/>
        </p:nvSpPr>
        <p:spPr>
          <a:xfrm>
            <a:off x="3074039" y="4133547"/>
            <a:ext cx="2992127" cy="137160"/>
          </a:xfrm>
          <a:prstGeom prst="chevron">
            <a:avLst/>
          </a:prstGeom>
          <a:solidFill>
            <a:schemeClr val="accent5">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6" name="Rectangle: Rounded Corners 35">
            <a:extLst>
              <a:ext uri="{FF2B5EF4-FFF2-40B4-BE49-F238E27FC236}">
                <a16:creationId xmlns:a16="http://schemas.microsoft.com/office/drawing/2014/main" id="{B7FD2395-CEA5-4773-B228-8A5D0A3847D1}"/>
              </a:ext>
            </a:extLst>
          </p:cNvPr>
          <p:cNvSpPr/>
          <p:nvPr/>
        </p:nvSpPr>
        <p:spPr>
          <a:xfrm>
            <a:off x="5976715" y="2662591"/>
            <a:ext cx="198781" cy="208274"/>
          </a:xfrm>
          <a:prstGeom prst="roundRect">
            <a:avLst/>
          </a:prstGeom>
          <a:solidFill>
            <a:schemeClr val="bg2">
              <a:lumMod val="75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7" name="TextBox 36">
            <a:extLst>
              <a:ext uri="{FF2B5EF4-FFF2-40B4-BE49-F238E27FC236}">
                <a16:creationId xmlns:a16="http://schemas.microsoft.com/office/drawing/2014/main" id="{3505C6AD-7DE6-4C93-BF80-E18D324A0788}"/>
              </a:ext>
            </a:extLst>
          </p:cNvPr>
          <p:cNvSpPr txBox="1"/>
          <p:nvPr/>
        </p:nvSpPr>
        <p:spPr>
          <a:xfrm>
            <a:off x="5778095" y="2020961"/>
            <a:ext cx="685637" cy="30370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pPr algn="l"/>
            <a:r>
              <a:rPr lang="en-US" sz="3000" b="1" i="0" dirty="0">
                <a:solidFill>
                  <a:schemeClr val="bg2">
                    <a:lumMod val="50000"/>
                  </a:schemeClr>
                </a:solidFill>
              </a:rPr>
              <a:t>Milestone 2</a:t>
            </a:r>
          </a:p>
          <a:p>
            <a:r>
              <a:rPr lang="en-US" sz="3000" b="1" i="0" dirty="0">
                <a:solidFill>
                  <a:schemeClr val="bg2">
                    <a:lumMod val="50000"/>
                  </a:schemeClr>
                </a:solidFill>
              </a:rPr>
              <a:t>10/30/17</a:t>
            </a:r>
          </a:p>
          <a:p>
            <a:pPr algn="l"/>
            <a:endParaRPr lang="en-US" sz="3000" b="1" i="0" dirty="0">
              <a:solidFill>
                <a:schemeClr val="bg2">
                  <a:lumMod val="50000"/>
                </a:schemeClr>
              </a:solidFill>
            </a:endParaRPr>
          </a:p>
        </p:txBody>
      </p:sp>
      <p:cxnSp>
        <p:nvCxnSpPr>
          <p:cNvPr id="38" name="Straight Connector 37">
            <a:extLst>
              <a:ext uri="{FF2B5EF4-FFF2-40B4-BE49-F238E27FC236}">
                <a16:creationId xmlns:a16="http://schemas.microsoft.com/office/drawing/2014/main" id="{E7791D02-3C2C-49DC-99BE-9791D1FEBFC9}"/>
              </a:ext>
            </a:extLst>
          </p:cNvPr>
          <p:cNvCxnSpPr>
            <a:cxnSpLocks/>
          </p:cNvCxnSpPr>
          <p:nvPr/>
        </p:nvCxnSpPr>
        <p:spPr>
          <a:xfrm>
            <a:off x="6066167" y="2274966"/>
            <a:ext cx="0" cy="367747"/>
          </a:xfrm>
          <a:prstGeom prst="line">
            <a:avLst/>
          </a:prstGeom>
          <a:noFill/>
          <a:ln w="10795" cap="flat">
            <a:solidFill>
              <a:schemeClr val="bg2">
                <a:lumMod val="9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FA2AED57-D79E-42EC-8758-C68C291EA005}"/>
              </a:ext>
            </a:extLst>
          </p:cNvPr>
          <p:cNvCxnSpPr>
            <a:cxnSpLocks/>
          </p:cNvCxnSpPr>
          <p:nvPr/>
        </p:nvCxnSpPr>
        <p:spPr>
          <a:xfrm>
            <a:off x="1898374" y="3294821"/>
            <a:ext cx="3315" cy="109728"/>
          </a:xfrm>
          <a:prstGeom prst="line">
            <a:avLst/>
          </a:prstGeom>
          <a:noFill/>
          <a:ln w="10795" cap="flat">
            <a:solidFill>
              <a:schemeClr val="bg2">
                <a:lumMod val="9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D6A8FE5B-EDE1-4AE9-85DA-2975DE13DE02}"/>
              </a:ext>
            </a:extLst>
          </p:cNvPr>
          <p:cNvCxnSpPr>
            <a:cxnSpLocks/>
          </p:cNvCxnSpPr>
          <p:nvPr/>
        </p:nvCxnSpPr>
        <p:spPr>
          <a:xfrm>
            <a:off x="6066167" y="3274943"/>
            <a:ext cx="0" cy="822960"/>
          </a:xfrm>
          <a:prstGeom prst="line">
            <a:avLst/>
          </a:prstGeom>
          <a:noFill/>
          <a:ln w="10795" cap="flat">
            <a:solidFill>
              <a:schemeClr val="bg2">
                <a:lumMod val="90000"/>
              </a:schemeClr>
            </a:solidFill>
            <a:prstDash val="solid"/>
            <a:miter lim="400000"/>
          </a:ln>
          <a:effectLst/>
          <a:sp3d/>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id="{67272AEB-380E-4BE5-A8CF-6C0FADD38795}"/>
              </a:ext>
            </a:extLst>
          </p:cNvPr>
          <p:cNvSpPr txBox="1"/>
          <p:nvPr/>
        </p:nvSpPr>
        <p:spPr>
          <a:xfrm>
            <a:off x="4389777" y="5034674"/>
            <a:ext cx="1626696" cy="20727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r>
              <a:rPr lang="en-US" sz="3000" b="1" i="0" dirty="0">
                <a:solidFill>
                  <a:schemeClr val="tx1"/>
                </a:solidFill>
              </a:rPr>
              <a:t>Identify Business Owner</a:t>
            </a:r>
          </a:p>
        </p:txBody>
      </p:sp>
      <p:sp>
        <p:nvSpPr>
          <p:cNvPr id="48" name="TextBox 47">
            <a:extLst>
              <a:ext uri="{FF2B5EF4-FFF2-40B4-BE49-F238E27FC236}">
                <a16:creationId xmlns:a16="http://schemas.microsoft.com/office/drawing/2014/main" id="{310C43D2-0DA1-4DAE-A1E6-3F8FF178C8F7}"/>
              </a:ext>
            </a:extLst>
          </p:cNvPr>
          <p:cNvSpPr txBox="1"/>
          <p:nvPr/>
        </p:nvSpPr>
        <p:spPr>
          <a:xfrm>
            <a:off x="3190455" y="4851161"/>
            <a:ext cx="1083365"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a:bodyPr>
          <a:lstStyle/>
          <a:p>
            <a:r>
              <a:rPr lang="en-US" sz="800" b="1" dirty="0">
                <a:solidFill>
                  <a:schemeClr val="tx1"/>
                </a:solidFill>
              </a:rPr>
              <a:t>9/22 – 10/?</a:t>
            </a:r>
            <a:r>
              <a:rPr lang="en-US" sz="800" b="1" i="0" dirty="0">
                <a:solidFill>
                  <a:schemeClr val="tx1"/>
                </a:solidFill>
              </a:rPr>
              <a:t> </a:t>
            </a:r>
          </a:p>
        </p:txBody>
      </p:sp>
      <p:sp>
        <p:nvSpPr>
          <p:cNvPr id="49" name="Arrow: Chevron 48">
            <a:extLst>
              <a:ext uri="{FF2B5EF4-FFF2-40B4-BE49-F238E27FC236}">
                <a16:creationId xmlns:a16="http://schemas.microsoft.com/office/drawing/2014/main" id="{DADD721C-A8B2-4F62-8C3E-A7A14DCD8B9E}"/>
              </a:ext>
            </a:extLst>
          </p:cNvPr>
          <p:cNvSpPr/>
          <p:nvPr/>
        </p:nvSpPr>
        <p:spPr>
          <a:xfrm>
            <a:off x="4061320" y="4892229"/>
            <a:ext cx="2004847" cy="137160"/>
          </a:xfrm>
          <a:prstGeom prst="chevron">
            <a:avLst/>
          </a:prstGeom>
          <a:solidFill>
            <a:schemeClr val="accent5">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1" name="Left Brace 50">
            <a:extLst>
              <a:ext uri="{FF2B5EF4-FFF2-40B4-BE49-F238E27FC236}">
                <a16:creationId xmlns:a16="http://schemas.microsoft.com/office/drawing/2014/main" id="{3A0B2C9B-EEDD-4080-BFB8-6432BC3FB036}"/>
              </a:ext>
            </a:extLst>
          </p:cNvPr>
          <p:cNvSpPr/>
          <p:nvPr/>
        </p:nvSpPr>
        <p:spPr>
          <a:xfrm>
            <a:off x="604962" y="3404549"/>
            <a:ext cx="359055" cy="1041490"/>
          </a:xfrm>
          <a:prstGeom prst="leftBrace">
            <a:avLst/>
          </a:prstGeom>
          <a:noFill/>
          <a:ln w="12700" cap="flat">
            <a:solidFill>
              <a:schemeClr val="tx1">
                <a:lumMod val="50000"/>
                <a:lumOff val="50000"/>
              </a:schemeClr>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5" name="TextBox 54">
            <a:extLst>
              <a:ext uri="{FF2B5EF4-FFF2-40B4-BE49-F238E27FC236}">
                <a16:creationId xmlns:a16="http://schemas.microsoft.com/office/drawing/2014/main" id="{0E5592E8-1BD7-45AA-9BE4-5310234AC2D9}"/>
              </a:ext>
            </a:extLst>
          </p:cNvPr>
          <p:cNvSpPr txBox="1"/>
          <p:nvPr/>
        </p:nvSpPr>
        <p:spPr>
          <a:xfrm>
            <a:off x="22726" y="3827278"/>
            <a:ext cx="633419"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32500" lnSpcReduction="20000"/>
          </a:bodyPr>
          <a:lstStyle/>
          <a:p>
            <a:r>
              <a:rPr lang="en-US" sz="3000" b="1" i="0" dirty="0">
                <a:solidFill>
                  <a:schemeClr val="tx1"/>
                </a:solidFill>
              </a:rPr>
              <a:t>Phase I</a:t>
            </a:r>
          </a:p>
        </p:txBody>
      </p:sp>
      <p:sp>
        <p:nvSpPr>
          <p:cNvPr id="56" name="Left Brace 55">
            <a:extLst>
              <a:ext uri="{FF2B5EF4-FFF2-40B4-BE49-F238E27FC236}">
                <a16:creationId xmlns:a16="http://schemas.microsoft.com/office/drawing/2014/main" id="{9052E56A-AF7F-4B34-9B94-6C52C4D3ED98}"/>
              </a:ext>
            </a:extLst>
          </p:cNvPr>
          <p:cNvSpPr/>
          <p:nvPr/>
        </p:nvSpPr>
        <p:spPr>
          <a:xfrm>
            <a:off x="618216" y="4819219"/>
            <a:ext cx="359055" cy="1041490"/>
          </a:xfrm>
          <a:prstGeom prst="leftBrace">
            <a:avLst/>
          </a:prstGeom>
          <a:noFill/>
          <a:ln w="12700" cap="flat">
            <a:solidFill>
              <a:schemeClr val="tx1">
                <a:lumMod val="50000"/>
                <a:lumOff val="50000"/>
              </a:schemeClr>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7" name="TextBox 56">
            <a:extLst>
              <a:ext uri="{FF2B5EF4-FFF2-40B4-BE49-F238E27FC236}">
                <a16:creationId xmlns:a16="http://schemas.microsoft.com/office/drawing/2014/main" id="{367F547A-9928-446A-B0A7-A618803E3A7A}"/>
              </a:ext>
            </a:extLst>
          </p:cNvPr>
          <p:cNvSpPr txBox="1"/>
          <p:nvPr/>
        </p:nvSpPr>
        <p:spPr>
          <a:xfrm>
            <a:off x="35980" y="5241948"/>
            <a:ext cx="633419"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32500" lnSpcReduction="20000"/>
          </a:bodyPr>
          <a:lstStyle/>
          <a:p>
            <a:r>
              <a:rPr lang="en-US" sz="3000" b="1" i="0" dirty="0">
                <a:solidFill>
                  <a:schemeClr val="tx1"/>
                </a:solidFill>
              </a:rPr>
              <a:t>Phase 2</a:t>
            </a:r>
          </a:p>
        </p:txBody>
      </p:sp>
      <p:sp>
        <p:nvSpPr>
          <p:cNvPr id="58" name="TextBox 57">
            <a:extLst>
              <a:ext uri="{FF2B5EF4-FFF2-40B4-BE49-F238E27FC236}">
                <a16:creationId xmlns:a16="http://schemas.microsoft.com/office/drawing/2014/main" id="{78A19E2D-899E-48DC-A271-A5D4C1A52830}"/>
              </a:ext>
            </a:extLst>
          </p:cNvPr>
          <p:cNvSpPr txBox="1"/>
          <p:nvPr/>
        </p:nvSpPr>
        <p:spPr>
          <a:xfrm>
            <a:off x="6430608" y="5445488"/>
            <a:ext cx="1626696" cy="20727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r>
              <a:rPr lang="en-US" sz="3000" b="1" dirty="0">
                <a:solidFill>
                  <a:schemeClr val="tx1"/>
                </a:solidFill>
              </a:rPr>
              <a:t>Complete Development </a:t>
            </a:r>
            <a:endParaRPr lang="en-US" sz="3000" b="1" i="0" dirty="0">
              <a:solidFill>
                <a:schemeClr val="tx1"/>
              </a:solidFill>
            </a:endParaRPr>
          </a:p>
        </p:txBody>
      </p:sp>
      <p:sp>
        <p:nvSpPr>
          <p:cNvPr id="59" name="TextBox 58">
            <a:extLst>
              <a:ext uri="{FF2B5EF4-FFF2-40B4-BE49-F238E27FC236}">
                <a16:creationId xmlns:a16="http://schemas.microsoft.com/office/drawing/2014/main" id="{7A88F09C-F919-47F0-B213-248C1BE4F6D6}"/>
              </a:ext>
            </a:extLst>
          </p:cNvPr>
          <p:cNvSpPr txBox="1"/>
          <p:nvPr/>
        </p:nvSpPr>
        <p:spPr>
          <a:xfrm>
            <a:off x="5231286" y="5261975"/>
            <a:ext cx="1083365"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a:bodyPr>
          <a:lstStyle/>
          <a:p>
            <a:r>
              <a:rPr lang="en-US" sz="800" b="1" dirty="0">
                <a:solidFill>
                  <a:schemeClr val="tx1"/>
                </a:solidFill>
              </a:rPr>
              <a:t>11/3 – 12/?</a:t>
            </a:r>
            <a:r>
              <a:rPr lang="en-US" sz="800" b="1" i="0" dirty="0">
                <a:solidFill>
                  <a:schemeClr val="tx1"/>
                </a:solidFill>
              </a:rPr>
              <a:t> </a:t>
            </a:r>
          </a:p>
        </p:txBody>
      </p:sp>
      <p:sp>
        <p:nvSpPr>
          <p:cNvPr id="60" name="Arrow: Chevron 59">
            <a:extLst>
              <a:ext uri="{FF2B5EF4-FFF2-40B4-BE49-F238E27FC236}">
                <a16:creationId xmlns:a16="http://schemas.microsoft.com/office/drawing/2014/main" id="{4E3A6792-7902-406A-9FD2-F214AE29C26F}"/>
              </a:ext>
            </a:extLst>
          </p:cNvPr>
          <p:cNvSpPr/>
          <p:nvPr/>
        </p:nvSpPr>
        <p:spPr>
          <a:xfrm>
            <a:off x="6102151" y="5303043"/>
            <a:ext cx="2004847" cy="137160"/>
          </a:xfrm>
          <a:prstGeom prst="chevron">
            <a:avLst/>
          </a:prstGeom>
          <a:solidFill>
            <a:schemeClr val="accent5">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1" name="TextBox 60">
            <a:extLst>
              <a:ext uri="{FF2B5EF4-FFF2-40B4-BE49-F238E27FC236}">
                <a16:creationId xmlns:a16="http://schemas.microsoft.com/office/drawing/2014/main" id="{7E14558D-1D89-4886-8FF1-250FF209CB09}"/>
              </a:ext>
            </a:extLst>
          </p:cNvPr>
          <p:cNvSpPr txBox="1"/>
          <p:nvPr/>
        </p:nvSpPr>
        <p:spPr>
          <a:xfrm>
            <a:off x="6463740" y="5846363"/>
            <a:ext cx="1626696" cy="20727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25000" lnSpcReduction="20000"/>
          </a:bodyPr>
          <a:lstStyle/>
          <a:p>
            <a:r>
              <a:rPr lang="en-US" sz="3000" b="1" dirty="0">
                <a:solidFill>
                  <a:schemeClr val="tx1"/>
                </a:solidFill>
              </a:rPr>
              <a:t>Create Use Cases</a:t>
            </a:r>
            <a:endParaRPr lang="en-US" sz="3000" b="1" i="0" dirty="0">
              <a:solidFill>
                <a:schemeClr val="tx1"/>
              </a:solidFill>
            </a:endParaRPr>
          </a:p>
        </p:txBody>
      </p:sp>
      <p:sp>
        <p:nvSpPr>
          <p:cNvPr id="62" name="TextBox 61">
            <a:extLst>
              <a:ext uri="{FF2B5EF4-FFF2-40B4-BE49-F238E27FC236}">
                <a16:creationId xmlns:a16="http://schemas.microsoft.com/office/drawing/2014/main" id="{31C37948-EB0A-4832-AFFD-6D3544B596F2}"/>
              </a:ext>
            </a:extLst>
          </p:cNvPr>
          <p:cNvSpPr txBox="1"/>
          <p:nvPr/>
        </p:nvSpPr>
        <p:spPr>
          <a:xfrm>
            <a:off x="5264418" y="5662850"/>
            <a:ext cx="1083365" cy="22392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a:bodyPr>
          <a:lstStyle/>
          <a:p>
            <a:r>
              <a:rPr lang="en-US" sz="800" b="1" dirty="0">
                <a:solidFill>
                  <a:schemeClr val="tx1"/>
                </a:solidFill>
              </a:rPr>
              <a:t>11/3 – 12/?</a:t>
            </a:r>
            <a:r>
              <a:rPr lang="en-US" sz="800" b="1" i="0" dirty="0">
                <a:solidFill>
                  <a:schemeClr val="tx1"/>
                </a:solidFill>
              </a:rPr>
              <a:t> </a:t>
            </a:r>
          </a:p>
        </p:txBody>
      </p:sp>
      <p:sp>
        <p:nvSpPr>
          <p:cNvPr id="63" name="Arrow: Chevron 62">
            <a:extLst>
              <a:ext uri="{FF2B5EF4-FFF2-40B4-BE49-F238E27FC236}">
                <a16:creationId xmlns:a16="http://schemas.microsoft.com/office/drawing/2014/main" id="{90354307-5390-4416-9238-FD2C3242759F}"/>
              </a:ext>
            </a:extLst>
          </p:cNvPr>
          <p:cNvSpPr/>
          <p:nvPr/>
        </p:nvSpPr>
        <p:spPr>
          <a:xfrm>
            <a:off x="6135283" y="5703918"/>
            <a:ext cx="2004847" cy="137160"/>
          </a:xfrm>
          <a:prstGeom prst="chevron">
            <a:avLst/>
          </a:prstGeom>
          <a:solidFill>
            <a:schemeClr val="accent5">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51140888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6146" b="6146"/>
          <a:stretch>
            <a:fillRect/>
          </a:stretch>
        </p:blipFill>
        <p:spPr/>
      </p:pic>
      <p:pic>
        <p:nvPicPr>
          <p:cNvPr id="5" name="Picture 4" descr="whitebsc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122" y="6349159"/>
            <a:ext cx="1499603" cy="165439"/>
          </a:xfrm>
          <a:prstGeom prst="rect">
            <a:avLst/>
          </a:prstGeom>
        </p:spPr>
      </p:pic>
      <p:pic>
        <p:nvPicPr>
          <p:cNvPr id="7" name="Picture 6" descr="hitlogo_lon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6099" y="6322355"/>
            <a:ext cx="2553219" cy="200237"/>
          </a:xfrm>
          <a:prstGeom prst="rect">
            <a:avLst/>
          </a:prstGeom>
        </p:spPr>
      </p:pic>
      <p:sp>
        <p:nvSpPr>
          <p:cNvPr id="6" name="Shape 677"/>
          <p:cNvSpPr txBox="1">
            <a:spLocks/>
          </p:cNvSpPr>
          <p:nvPr/>
        </p:nvSpPr>
        <p:spPr>
          <a:xfrm>
            <a:off x="308927" y="4850078"/>
            <a:ext cx="5576508" cy="1161329"/>
          </a:xfrm>
          <a:prstGeom prst="rect">
            <a:avLst/>
          </a:prstGeom>
        </p:spPr>
        <p:txBody>
          <a:bodyPr lIns="38405" tIns="19202" rIns="38405" bIns="19202"/>
          <a:lstStyle>
            <a:lvl1pPr marL="0" marR="0" indent="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1pPr>
            <a:lvl2pPr marL="0" marR="0" indent="2286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2pPr>
            <a:lvl3pPr marL="0" marR="0" indent="4572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3pPr>
            <a:lvl4pPr marL="0" marR="0" indent="6858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4pPr>
            <a:lvl5pPr marL="0" marR="0" indent="9144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5pPr>
            <a:lvl6pPr marL="0" marR="0" indent="11430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6pPr>
            <a:lvl7pPr marL="0" marR="0" indent="13716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7pPr>
            <a:lvl8pPr marL="0" marR="0" indent="16002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8pPr>
            <a:lvl9pPr marL="0" marR="0" indent="1828800" algn="l" defTabSz="825500" rtl="0" latinLnBrk="0">
              <a:lnSpc>
                <a:spcPct val="90000"/>
              </a:lnSpc>
              <a:spcBef>
                <a:spcPts val="0"/>
              </a:spcBef>
              <a:spcAft>
                <a:spcPts val="0"/>
              </a:spcAft>
              <a:buClrTx/>
              <a:buSzTx/>
              <a:buFontTx/>
              <a:buNone/>
              <a:tabLst/>
              <a:defRPr sz="7000" b="0" i="0" u="none" strike="noStrike" cap="none" spc="0" baseline="0">
                <a:ln>
                  <a:noFill/>
                </a:ln>
                <a:solidFill>
                  <a:srgbClr val="44474F"/>
                </a:solidFill>
                <a:uFillTx/>
                <a:latin typeface="Aileron SemiBold"/>
                <a:ea typeface="Aileron SemiBold"/>
                <a:cs typeface="Aileron SemiBold"/>
                <a:sym typeface="Aileron SemiBold"/>
              </a:defRPr>
            </a:lvl9pPr>
          </a:lstStyle>
          <a:p>
            <a:br>
              <a:rPr lang="en-US" sz="5000" dirty="0">
                <a:solidFill>
                  <a:schemeClr val="bg1"/>
                </a:solidFill>
              </a:rPr>
            </a:br>
            <a:r>
              <a:rPr lang="en-US" sz="4000" dirty="0">
                <a:solidFill>
                  <a:schemeClr val="bg1"/>
                </a:solidFill>
                <a:latin typeface="Century Gothic"/>
                <a:cs typeface="Century Gothic"/>
              </a:rPr>
              <a:t>Thank you.</a:t>
            </a:r>
          </a:p>
        </p:txBody>
      </p:sp>
    </p:spTree>
    <p:extLst>
      <p:ext uri="{BB962C8B-B14F-4D97-AF65-F5344CB8AC3E}">
        <p14:creationId xmlns:p14="http://schemas.microsoft.com/office/powerpoint/2010/main" val="104976114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Slide Number Placeholder 2"/>
          <p:cNvSpPr>
            <a:spLocks noGrp="1"/>
          </p:cNvSpPr>
          <p:nvPr>
            <p:ph type="sldNum" sz="quarter" idx="2"/>
          </p:nvPr>
        </p:nvSpPr>
        <p:spPr/>
        <p:txBody>
          <a:bodyPr/>
          <a:lstStyle/>
          <a:p>
            <a:fld id="{86CB4B4D-7CA3-9044-876B-883B54F8677D}" type="slidenum">
              <a:rPr lang="uk-UA" smtClean="0"/>
              <a:pPr/>
              <a:t>33</a:t>
            </a:fld>
            <a:endParaRPr lang="uk-UA" dirty="0"/>
          </a:p>
        </p:txBody>
      </p:sp>
    </p:spTree>
    <p:extLst>
      <p:ext uri="{BB962C8B-B14F-4D97-AF65-F5344CB8AC3E}">
        <p14:creationId xmlns:p14="http://schemas.microsoft.com/office/powerpoint/2010/main" val="4779440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0901" y="990600"/>
            <a:ext cx="8229600" cy="4902548"/>
          </a:xfrm>
        </p:spPr>
        <p:txBody>
          <a:bodyPr/>
          <a:lstStyle/>
          <a:p>
            <a:r>
              <a:rPr lang="en-US" sz="1600" dirty="0"/>
              <a:t>Although much of the implementation will be hosted within BSC, the data will flow through the Amazon Alexa environment. If we cannot ensure HIPAA compliance, we will not be able to provide any PHI, limiting the value of the skill.</a:t>
            </a:r>
          </a:p>
          <a:p>
            <a:pPr lvl="1"/>
            <a:r>
              <a:rPr lang="en-US" sz="1400" dirty="0"/>
              <a:t>We could send URLs to the web site</a:t>
            </a:r>
          </a:p>
          <a:p>
            <a:pPr marL="0" indent="0">
              <a:buNone/>
            </a:pPr>
            <a:r>
              <a:rPr lang="en-US" sz="1600" dirty="0"/>
              <a:t> </a:t>
            </a:r>
          </a:p>
          <a:p>
            <a:r>
              <a:rPr lang="en-US" sz="1600" dirty="0"/>
              <a:t>Security and privacy are critical. The project must find a way to meet all security and privacy requirements and create a valuable experience for users. This </a:t>
            </a:r>
            <a:r>
              <a:rPr lang="en-US" sz="1600" b="1" dirty="0"/>
              <a:t>MAY</a:t>
            </a:r>
            <a:r>
              <a:rPr lang="en-US" sz="1600" dirty="0"/>
              <a:t> not be possible.</a:t>
            </a:r>
          </a:p>
          <a:p>
            <a:pPr lvl="1"/>
            <a:r>
              <a:rPr lang="en-US" sz="1400" dirty="0"/>
              <a:t>Example: if user is required to provide their subscriber ID and password (or even just their password) each time they use Alexa, it becomes infeasible. We have added a 4-digit PIN, but that may not be sufficient.</a:t>
            </a:r>
            <a:endParaRPr lang="en-US" dirty="0"/>
          </a:p>
          <a:p>
            <a:endParaRPr lang="en-US" sz="1600" dirty="0"/>
          </a:p>
          <a:p>
            <a:r>
              <a:rPr lang="en-US" sz="1600" dirty="0"/>
              <a:t>The interaction model with Alexa does not currently allow for “free form” discussion. It expects the user to make requests using certain phrases. This may become frustrating to users and they may stop using it.</a:t>
            </a:r>
          </a:p>
          <a:p>
            <a:pPr marL="0" indent="0">
              <a:buNone/>
            </a:pPr>
            <a:endParaRPr lang="en-US" sz="1600" dirty="0"/>
          </a:p>
          <a:p>
            <a:r>
              <a:rPr lang="en-US" sz="1600" dirty="0"/>
              <a:t>Some skill feature will require the user to “link” it to their BSC user account, which will require them to enter their web user id and password on their phone (one time). They may be unwilling to put in the effort, or may have security concerns.</a:t>
            </a:r>
          </a:p>
          <a:p>
            <a:endParaRPr lang="en-US" sz="1600" dirty="0"/>
          </a:p>
        </p:txBody>
      </p:sp>
      <p:sp>
        <p:nvSpPr>
          <p:cNvPr id="3" name="Title 2"/>
          <p:cNvSpPr>
            <a:spLocks noGrp="1"/>
          </p:cNvSpPr>
          <p:nvPr>
            <p:ph type="title"/>
          </p:nvPr>
        </p:nvSpPr>
        <p:spPr/>
        <p:txBody>
          <a:bodyPr/>
          <a:lstStyle/>
          <a:p>
            <a:r>
              <a:rPr lang="en-US" dirty="0"/>
              <a:t>Major Project Risks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0BB2B-A04D-4CFE-A72F-29B51F99AAF1}" type="slidenum">
              <a:rPr kumimoji="0" lang="en-US" sz="1200" b="0" i="0" u="none" strike="noStrike" kern="1200" cap="none" spc="0" normalizeH="0" baseline="0" noProof="0" smtClean="0">
                <a:ln>
                  <a:noFill/>
                </a:ln>
                <a:solidFill>
                  <a:prstClr val="white">
                    <a:lumMod val="50000"/>
                  </a:prstClr>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white">
                  <a:lumMod val="50000"/>
                </a:prstClr>
              </a:solidFill>
              <a:effectLst/>
              <a:uLnTx/>
              <a:uFillTx/>
              <a:latin typeface="Century Gothic"/>
              <a:ea typeface="+mn-ea"/>
              <a:cs typeface="+mn-cs"/>
            </a:endParaRPr>
          </a:p>
        </p:txBody>
      </p:sp>
    </p:spTree>
    <p:extLst>
      <p:ext uri="{BB962C8B-B14F-4D97-AF65-F5344CB8AC3E}">
        <p14:creationId xmlns:p14="http://schemas.microsoft.com/office/powerpoint/2010/main" val="276053672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NLP drives strategic and operational opportunities for Blue Shield</a:t>
            </a:r>
          </a:p>
        </p:txBody>
      </p:sp>
      <p:sp>
        <p:nvSpPr>
          <p:cNvPr id="17" name="Text Placeholder 5"/>
          <p:cNvSpPr>
            <a:spLocks noGrp="1"/>
          </p:cNvSpPr>
          <p:nvPr>
            <p:ph type="body" sz="quarter" idx="13"/>
          </p:nvPr>
        </p:nvSpPr>
        <p:spPr>
          <a:xfrm>
            <a:off x="1063857" y="2854212"/>
            <a:ext cx="3740770" cy="2163855"/>
          </a:xfrm>
        </p:spPr>
        <p:txBody>
          <a:bodyPr/>
          <a:lstStyle/>
          <a:p>
            <a:pPr marL="171450" indent="-171450">
              <a:lnSpc>
                <a:spcPct val="100000"/>
              </a:lnSpc>
              <a:buFont typeface="Arial" panose="020B0604020202020204" pitchFamily="34" charset="0"/>
              <a:buChar char="•"/>
            </a:pPr>
            <a:r>
              <a:rPr lang="en-US" sz="1275" dirty="0">
                <a:solidFill>
                  <a:schemeClr val="tx1"/>
                </a:solidFill>
                <a:latin typeface="Helvetica" panose="020B0604020202020204" pitchFamily="34" charset="0"/>
                <a:cs typeface="Helvetica" panose="020B0604020202020204" pitchFamily="34" charset="0"/>
              </a:rPr>
              <a:t>Improve customer satisfaction by building and growing digital experiences</a:t>
            </a:r>
          </a:p>
          <a:p>
            <a:pPr marL="171450" indent="-171450">
              <a:lnSpc>
                <a:spcPct val="100000"/>
              </a:lnSpc>
              <a:buFont typeface="Arial" panose="020B0604020202020204" pitchFamily="34" charset="0"/>
              <a:buChar char="•"/>
            </a:pPr>
            <a:r>
              <a:rPr lang="en-US" sz="1275" dirty="0">
                <a:solidFill>
                  <a:schemeClr val="tx1"/>
                </a:solidFill>
                <a:latin typeface="Helvetica" panose="020B0604020202020204" pitchFamily="34" charset="0"/>
                <a:cs typeface="Helvetica" panose="020B0604020202020204" pitchFamily="34" charset="0"/>
              </a:rPr>
              <a:t>Create more holistic member experiences</a:t>
            </a:r>
          </a:p>
          <a:p>
            <a:pPr marL="171450" indent="-171450">
              <a:lnSpc>
                <a:spcPct val="100000"/>
              </a:lnSpc>
              <a:buFont typeface="Arial" panose="020B0604020202020204" pitchFamily="34" charset="0"/>
              <a:buChar char="•"/>
            </a:pPr>
            <a:endParaRPr lang="en-US" sz="1275" dirty="0">
              <a:solidFill>
                <a:schemeClr val="tx1"/>
              </a:solidFill>
              <a:latin typeface="Helvetica" panose="020B0604020202020204" pitchFamily="34" charset="0"/>
              <a:cs typeface="Helvetica" panose="020B0604020202020204" pitchFamily="34" charset="0"/>
            </a:endParaRPr>
          </a:p>
          <a:p>
            <a:pPr marL="171450" indent="-171450">
              <a:lnSpc>
                <a:spcPct val="100000"/>
              </a:lnSpc>
              <a:buFont typeface="Arial" panose="020B0604020202020204" pitchFamily="34" charset="0"/>
              <a:buChar char="•"/>
            </a:pPr>
            <a:endParaRPr lang="en-US" sz="1275" dirty="0">
              <a:solidFill>
                <a:schemeClr val="tx1"/>
              </a:solidFill>
              <a:latin typeface="Helvetica" panose="020B0604020202020204" pitchFamily="34" charset="0"/>
              <a:cs typeface="Helvetica" panose="020B0604020202020204" pitchFamily="34" charset="0"/>
            </a:endParaRPr>
          </a:p>
          <a:p>
            <a:pPr marL="171450" indent="-171450">
              <a:lnSpc>
                <a:spcPct val="100000"/>
              </a:lnSpc>
              <a:buFont typeface="Arial" panose="020B0604020202020204" pitchFamily="34" charset="0"/>
              <a:buChar char="•"/>
            </a:pPr>
            <a:endParaRPr lang="en-US" sz="1275" dirty="0">
              <a:solidFill>
                <a:schemeClr val="tx1"/>
              </a:solidFill>
              <a:latin typeface="Helvetica" panose="020B0604020202020204" pitchFamily="34" charset="0"/>
              <a:cs typeface="Helvetica" panose="020B0604020202020204" pitchFamily="34" charset="0"/>
            </a:endParaRPr>
          </a:p>
          <a:p>
            <a:pPr marL="171450" indent="-171450">
              <a:lnSpc>
                <a:spcPct val="100000"/>
              </a:lnSpc>
              <a:buFont typeface="Arial" panose="020B0604020202020204" pitchFamily="34" charset="0"/>
              <a:buChar char="•"/>
            </a:pPr>
            <a:r>
              <a:rPr lang="en-US" sz="1275" dirty="0">
                <a:solidFill>
                  <a:schemeClr val="tx1"/>
                </a:solidFill>
                <a:latin typeface="Helvetica" panose="020B0604020202020204" pitchFamily="34" charset="0"/>
                <a:cs typeface="Helvetica" panose="020B0604020202020204" pitchFamily="34" charset="0"/>
              </a:rPr>
              <a:t>Improve price competitiveness and sustained profitable growth by lowering Administrative Expense </a:t>
            </a:r>
          </a:p>
          <a:p>
            <a:pPr marL="171450" indent="-171450">
              <a:lnSpc>
                <a:spcPct val="100000"/>
              </a:lnSpc>
              <a:buFont typeface="Arial" panose="020B0604020202020204" pitchFamily="34" charset="0"/>
              <a:buChar char="•"/>
            </a:pPr>
            <a:r>
              <a:rPr lang="en-US" sz="1275" dirty="0">
                <a:latin typeface="Helvetica" panose="020B0604020202020204" pitchFamily="34" charset="0"/>
                <a:cs typeface="Helvetica" panose="020B0604020202020204" pitchFamily="34" charset="0"/>
              </a:rPr>
              <a:t>Strengthen Blue Shield’s Brand as an Innovator</a:t>
            </a:r>
          </a:p>
        </p:txBody>
      </p:sp>
      <p:sp>
        <p:nvSpPr>
          <p:cNvPr id="4" name="Text Placeholder 3"/>
          <p:cNvSpPr>
            <a:spLocks noGrp="1"/>
          </p:cNvSpPr>
          <p:nvPr>
            <p:ph type="body" sz="quarter" idx="11"/>
          </p:nvPr>
        </p:nvSpPr>
        <p:spPr/>
        <p:txBody>
          <a:bodyPr/>
          <a:lstStyle/>
          <a:p>
            <a:r>
              <a:rPr lang="en-US" dirty="0"/>
              <a:t>Opportunity &amp; Technology</a:t>
            </a:r>
          </a:p>
          <a:p>
            <a:endParaRPr lang="en-US" dirty="0"/>
          </a:p>
        </p:txBody>
      </p:sp>
      <p:sp>
        <p:nvSpPr>
          <p:cNvPr id="3" name="Slide Number Placeholder 2"/>
          <p:cNvSpPr>
            <a:spLocks noGrp="1"/>
          </p:cNvSpPr>
          <p:nvPr>
            <p:ph type="sldNum" sz="quarter" idx="2"/>
          </p:nvPr>
        </p:nvSpPr>
        <p:spPr/>
        <p:txBody>
          <a:bodyPr/>
          <a:lstStyle/>
          <a:p>
            <a:fld id="{86CB4B4D-7CA3-9044-876B-883B54F8677D}" type="slidenum">
              <a:rPr lang="uk-UA" smtClean="0"/>
              <a:pPr/>
              <a:t>4</a:t>
            </a:fld>
            <a:endParaRPr lang="uk-UA" dirty="0"/>
          </a:p>
        </p:txBody>
      </p:sp>
      <p:pic>
        <p:nvPicPr>
          <p:cNvPr id="6" name="Picture 5"/>
          <p:cNvPicPr>
            <a:picLocks noChangeAspect="1"/>
          </p:cNvPicPr>
          <p:nvPr/>
        </p:nvPicPr>
        <p:blipFill>
          <a:blip r:embed="rId2"/>
          <a:stretch>
            <a:fillRect/>
          </a:stretch>
        </p:blipFill>
        <p:spPr>
          <a:xfrm>
            <a:off x="4952267" y="2854212"/>
            <a:ext cx="3799591" cy="2396040"/>
          </a:xfrm>
          <a:prstGeom prst="rect">
            <a:avLst/>
          </a:prstGeom>
        </p:spPr>
      </p:pic>
      <p:grpSp>
        <p:nvGrpSpPr>
          <p:cNvPr id="7" name="Group 6"/>
          <p:cNvGrpSpPr/>
          <p:nvPr/>
        </p:nvGrpSpPr>
        <p:grpSpPr>
          <a:xfrm>
            <a:off x="395450" y="2915069"/>
            <a:ext cx="615416" cy="937100"/>
            <a:chOff x="1197671" y="5700684"/>
            <a:chExt cx="1641110" cy="2498933"/>
          </a:xfrm>
        </p:grpSpPr>
        <p:sp>
          <p:nvSpPr>
            <p:cNvPr id="8" name="Rectangle 7"/>
            <p:cNvSpPr/>
            <p:nvPr/>
          </p:nvSpPr>
          <p:spPr>
            <a:xfrm>
              <a:off x="1197671" y="7337844"/>
              <a:ext cx="1641110" cy="861773"/>
            </a:xfrm>
            <a:prstGeom prst="rect">
              <a:avLst/>
            </a:prstGeom>
          </p:spPr>
          <p:txBody>
            <a:bodyPr wrap="square">
              <a:spAutoFit/>
            </a:bodyPr>
            <a:lstStyle/>
            <a:p>
              <a:pPr marL="3572"/>
              <a:r>
                <a:rPr lang="en-US" sz="750" dirty="0"/>
                <a:t>Trusted Advisor</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97671" y="5700684"/>
              <a:ext cx="1641110" cy="1653419"/>
            </a:xfrm>
            <a:prstGeom prst="rect">
              <a:avLst/>
            </a:prstGeom>
          </p:spPr>
        </p:pic>
      </p:grpSp>
      <p:grpSp>
        <p:nvGrpSpPr>
          <p:cNvPr id="10" name="Group 9"/>
          <p:cNvGrpSpPr/>
          <p:nvPr/>
        </p:nvGrpSpPr>
        <p:grpSpPr>
          <a:xfrm>
            <a:off x="347541" y="4042205"/>
            <a:ext cx="711235" cy="739575"/>
            <a:chOff x="1069913" y="8388917"/>
            <a:chExt cx="1896626" cy="1972200"/>
          </a:xfrm>
        </p:grpSpPr>
        <p:grpSp>
          <p:nvGrpSpPr>
            <p:cNvPr id="11" name="Group 10"/>
            <p:cNvGrpSpPr/>
            <p:nvPr/>
          </p:nvGrpSpPr>
          <p:grpSpPr>
            <a:xfrm>
              <a:off x="1197671" y="8388917"/>
              <a:ext cx="1337658" cy="1387490"/>
              <a:chOff x="9449666" y="2661537"/>
              <a:chExt cx="1483879" cy="1371719"/>
            </a:xfrm>
          </p:grpSpPr>
          <p:sp>
            <p:nvSpPr>
              <p:cNvPr id="13" name="Flowchart: Process 12"/>
              <p:cNvSpPr/>
              <p:nvPr/>
            </p:nvSpPr>
            <p:spPr>
              <a:xfrm>
                <a:off x="9825289" y="3595816"/>
                <a:ext cx="332859" cy="437439"/>
              </a:xfrm>
              <a:prstGeom prst="flowChartProcess">
                <a:avLst/>
              </a:prstGeom>
              <a:solidFill>
                <a:srgbClr val="007A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solidFill>
                    <a:prstClr val="white"/>
                  </a:solidFill>
                </a:endParaRPr>
              </a:p>
            </p:txBody>
          </p:sp>
          <p:sp>
            <p:nvSpPr>
              <p:cNvPr id="14" name="Flowchart: Process 13"/>
              <p:cNvSpPr/>
              <p:nvPr/>
            </p:nvSpPr>
            <p:spPr>
              <a:xfrm>
                <a:off x="10212988" y="3414714"/>
                <a:ext cx="332859" cy="618542"/>
              </a:xfrm>
              <a:prstGeom prst="flowChartProcess">
                <a:avLst/>
              </a:prstGeom>
              <a:solidFill>
                <a:srgbClr val="007A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solidFill>
                    <a:prstClr val="white"/>
                  </a:solidFill>
                </a:endParaRPr>
              </a:p>
            </p:txBody>
          </p:sp>
          <p:sp>
            <p:nvSpPr>
              <p:cNvPr id="15" name="Flowchart: Process 14"/>
              <p:cNvSpPr/>
              <p:nvPr/>
            </p:nvSpPr>
            <p:spPr>
              <a:xfrm>
                <a:off x="10600686" y="3197645"/>
                <a:ext cx="332859" cy="835611"/>
              </a:xfrm>
              <a:prstGeom prst="flowChartProcess">
                <a:avLst/>
              </a:prstGeom>
              <a:solidFill>
                <a:srgbClr val="007A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solidFill>
                    <a:prstClr val="white"/>
                  </a:solidFill>
                </a:endParaRPr>
              </a:p>
            </p:txBody>
          </p:sp>
          <p:sp>
            <p:nvSpPr>
              <p:cNvPr id="16" name="Arc 15"/>
              <p:cNvSpPr/>
              <p:nvPr/>
            </p:nvSpPr>
            <p:spPr>
              <a:xfrm rot="9262984">
                <a:off x="9449666" y="2661537"/>
                <a:ext cx="1465765" cy="573840"/>
              </a:xfrm>
              <a:prstGeom prst="arc">
                <a:avLst>
                  <a:gd name="adj1" fmla="val 11644693"/>
                  <a:gd name="adj2" fmla="val 20239947"/>
                </a:avLst>
              </a:prstGeom>
              <a:ln w="63500">
                <a:solidFill>
                  <a:srgbClr val="007ADE"/>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06">
                  <a:solidFill>
                    <a:srgbClr val="000000"/>
                  </a:solidFill>
                </a:endParaRPr>
              </a:p>
            </p:txBody>
          </p:sp>
        </p:grpSp>
        <p:sp>
          <p:nvSpPr>
            <p:cNvPr id="12" name="Rectangle 11"/>
            <p:cNvSpPr/>
            <p:nvPr/>
          </p:nvSpPr>
          <p:spPr>
            <a:xfrm>
              <a:off x="1069913" y="9807120"/>
              <a:ext cx="1896626" cy="553997"/>
            </a:xfrm>
            <a:prstGeom prst="rect">
              <a:avLst/>
            </a:prstGeom>
          </p:spPr>
          <p:txBody>
            <a:bodyPr wrap="square">
              <a:spAutoFit/>
            </a:bodyPr>
            <a:lstStyle/>
            <a:p>
              <a:pPr marL="3572"/>
              <a:r>
                <a:rPr lang="en-US" sz="750" dirty="0"/>
                <a:t>Growth </a:t>
              </a:r>
            </a:p>
          </p:txBody>
        </p:sp>
      </p:grpSp>
      <p:sp>
        <p:nvSpPr>
          <p:cNvPr id="5" name="TextBox 4"/>
          <p:cNvSpPr txBox="1"/>
          <p:nvPr/>
        </p:nvSpPr>
        <p:spPr>
          <a:xfrm>
            <a:off x="4952267" y="2591533"/>
            <a:ext cx="3799591" cy="342900"/>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rtlCol="0" anchor="t">
            <a:normAutofit/>
          </a:bodyPr>
          <a:lstStyle/>
          <a:p>
            <a:r>
              <a:rPr lang="en-US" sz="1050" b="1" dirty="0">
                <a:solidFill>
                  <a:schemeClr val="accent1"/>
                </a:solidFill>
              </a:rPr>
              <a:t>NLP Yields $9-31MM in Annual Admin Expense Savings</a:t>
            </a:r>
          </a:p>
        </p:txBody>
      </p:sp>
      <p:sp>
        <p:nvSpPr>
          <p:cNvPr id="18" name="TextBox 17"/>
          <p:cNvSpPr txBox="1"/>
          <p:nvPr/>
        </p:nvSpPr>
        <p:spPr>
          <a:xfrm>
            <a:off x="740648" y="2588927"/>
            <a:ext cx="3799591" cy="342900"/>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rtlCol="0" anchor="t">
            <a:normAutofit/>
          </a:bodyPr>
          <a:lstStyle/>
          <a:p>
            <a:r>
              <a:rPr lang="en-US" sz="1050" b="1" dirty="0">
                <a:solidFill>
                  <a:schemeClr val="accent1"/>
                </a:solidFill>
              </a:rPr>
              <a:t>NLP Drives ‘Trusted Advisor’ and ‘Growth’ Strategies</a:t>
            </a:r>
          </a:p>
        </p:txBody>
      </p:sp>
    </p:spTree>
    <p:extLst>
      <p:ext uri="{BB962C8B-B14F-4D97-AF65-F5344CB8AC3E}">
        <p14:creationId xmlns:p14="http://schemas.microsoft.com/office/powerpoint/2010/main" val="160003913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Opportunities can be captured by creating an Alexa ‘Skill’ to enhance the member experience</a:t>
            </a:r>
            <a:endParaRPr lang="en-US" sz="2400" dirty="0">
              <a:solidFill>
                <a:srgbClr val="4197F1"/>
              </a:solidFill>
            </a:endParaRPr>
          </a:p>
        </p:txBody>
      </p:sp>
      <p:sp>
        <p:nvSpPr>
          <p:cNvPr id="3" name="Slide Number Placeholder 2"/>
          <p:cNvSpPr>
            <a:spLocks noGrp="1"/>
          </p:cNvSpPr>
          <p:nvPr>
            <p:ph type="sldNum" sz="quarter" idx="2"/>
          </p:nvPr>
        </p:nvSpPr>
        <p:spPr/>
        <p:txBody>
          <a:bodyPr/>
          <a:lstStyle/>
          <a:p>
            <a:fld id="{86CB4B4D-7CA3-9044-876B-883B54F8677D}" type="slidenum">
              <a:rPr lang="uk-UA" smtClean="0"/>
              <a:pPr/>
              <a:t>5</a:t>
            </a:fld>
            <a:endParaRPr lang="uk-UA" dirty="0"/>
          </a:p>
        </p:txBody>
      </p:sp>
      <p:sp>
        <p:nvSpPr>
          <p:cNvPr id="4" name="Text Placeholder 3"/>
          <p:cNvSpPr>
            <a:spLocks noGrp="1"/>
          </p:cNvSpPr>
          <p:nvPr>
            <p:ph type="body" sz="quarter" idx="11"/>
          </p:nvPr>
        </p:nvSpPr>
        <p:spPr/>
        <p:txBody>
          <a:bodyPr/>
          <a:lstStyle/>
          <a:p>
            <a:r>
              <a:rPr lang="en-US" dirty="0"/>
              <a:t>The Solution</a:t>
            </a:r>
          </a:p>
        </p:txBody>
      </p:sp>
      <p:sp>
        <p:nvSpPr>
          <p:cNvPr id="5" name="Text Placeholder 4"/>
          <p:cNvSpPr>
            <a:spLocks noGrp="1"/>
          </p:cNvSpPr>
          <p:nvPr>
            <p:ph type="body" sz="quarter" idx="13"/>
          </p:nvPr>
        </p:nvSpPr>
        <p:spPr>
          <a:xfrm>
            <a:off x="702198" y="2729429"/>
            <a:ext cx="3548980" cy="2688339"/>
          </a:xfrm>
        </p:spPr>
        <p:txBody>
          <a:bodyPr/>
          <a:lstStyle/>
          <a:p>
            <a:pPr marL="171450" indent="-171450">
              <a:lnSpc>
                <a:spcPct val="100000"/>
              </a:lnSpc>
              <a:buFont typeface="Arial" panose="020B0604020202020204" pitchFamily="34" charset="0"/>
              <a:buChar char="•"/>
            </a:pPr>
            <a:r>
              <a:rPr lang="en-US" sz="1350" dirty="0"/>
              <a:t>3</a:t>
            </a:r>
            <a:r>
              <a:rPr lang="en-US" sz="1350" baseline="30000" dirty="0"/>
              <a:t>rd</a:t>
            </a:r>
            <a:r>
              <a:rPr lang="en-US" sz="1350" dirty="0"/>
              <a:t> party developed Applications on the Alexa platform are called “Skills” </a:t>
            </a:r>
          </a:p>
          <a:p>
            <a:pPr marL="171450" indent="-171450">
              <a:lnSpc>
                <a:spcPct val="100000"/>
              </a:lnSpc>
              <a:buFont typeface="Arial" panose="020B0604020202020204" pitchFamily="34" charset="0"/>
              <a:buChar char="•"/>
            </a:pPr>
            <a:endParaRPr lang="en-US" sz="1350" dirty="0"/>
          </a:p>
          <a:p>
            <a:pPr marL="171450" indent="-171450">
              <a:lnSpc>
                <a:spcPct val="100000"/>
              </a:lnSpc>
              <a:buFont typeface="Arial" panose="020B0604020202020204" pitchFamily="34" charset="0"/>
              <a:buChar char="•"/>
            </a:pPr>
            <a:r>
              <a:rPr lang="en-US" sz="1350" dirty="0"/>
              <a:t>The HIT team developed a Skill for Blue Shield on Alexa</a:t>
            </a:r>
          </a:p>
          <a:p>
            <a:pPr marL="171450" indent="-171450">
              <a:lnSpc>
                <a:spcPct val="100000"/>
              </a:lnSpc>
              <a:buFont typeface="Arial" panose="020B0604020202020204" pitchFamily="34" charset="0"/>
              <a:buChar char="•"/>
            </a:pPr>
            <a:endParaRPr lang="en-US" sz="1350" dirty="0"/>
          </a:p>
          <a:p>
            <a:pPr marL="171450" indent="-171450">
              <a:lnSpc>
                <a:spcPct val="100000"/>
              </a:lnSpc>
              <a:buFont typeface="Arial" panose="020B0604020202020204" pitchFamily="34" charset="0"/>
              <a:buChar char="•"/>
            </a:pPr>
            <a:r>
              <a:rPr lang="en-US" sz="1350" dirty="0"/>
              <a:t>Demonstrates the application of Natural Language Processing and Machine Learning to create a new experience for members to engage with Blue Shield</a:t>
            </a:r>
          </a:p>
          <a:p>
            <a:pPr marL="171450" indent="-171450">
              <a:lnSpc>
                <a:spcPct val="100000"/>
              </a:lnSpc>
              <a:buFont typeface="Arial" panose="020B0604020202020204" pitchFamily="34" charset="0"/>
              <a:buChar char="•"/>
            </a:pPr>
            <a:endParaRPr lang="en-US" sz="1350" dirty="0"/>
          </a:p>
        </p:txBody>
      </p:sp>
      <p:sp>
        <p:nvSpPr>
          <p:cNvPr id="7" name="TextBox 6"/>
          <p:cNvSpPr txBox="1"/>
          <p:nvPr/>
        </p:nvSpPr>
        <p:spPr>
          <a:xfrm>
            <a:off x="5661085" y="2867911"/>
            <a:ext cx="342900" cy="342900"/>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rtlCol="0" anchor="t">
            <a:normAutofit/>
          </a:bodyPr>
          <a:lstStyle/>
          <a:p>
            <a:endParaRPr lang="en-US" sz="1125" b="1" dirty="0">
              <a:solidFill>
                <a:srgbClr val="B6C8CB"/>
              </a:solidFill>
            </a:endParaRPr>
          </a:p>
        </p:txBody>
      </p:sp>
      <p:pic>
        <p:nvPicPr>
          <p:cNvPr id="3074" name="Picture 2" descr="http://www.mobihealthnews.com/sites/default/files/Amazon%20Echo.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594" y="2698750"/>
            <a:ext cx="2294933" cy="277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1322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Pilot Proposal</a:t>
            </a:r>
          </a:p>
        </p:txBody>
      </p:sp>
      <p:sp>
        <p:nvSpPr>
          <p:cNvPr id="5" name="Slide Number Placeholder 4"/>
          <p:cNvSpPr>
            <a:spLocks noGrp="1"/>
          </p:cNvSpPr>
          <p:nvPr>
            <p:ph type="sldNum" sz="quarter" idx="2"/>
          </p:nvPr>
        </p:nvSpPr>
        <p:spPr/>
        <p:txBody>
          <a:bodyPr/>
          <a:lstStyle/>
          <a:p>
            <a:fld id="{86CB4B4D-7CA3-9044-876B-883B54F8677D}" type="slidenum">
              <a:rPr lang="uk-UA" smtClean="0"/>
              <a:pPr/>
              <a:t>6</a:t>
            </a:fld>
            <a:endParaRPr lang="uk-UA" dirty="0"/>
          </a:p>
        </p:txBody>
      </p:sp>
    </p:spTree>
    <p:extLst>
      <p:ext uri="{BB962C8B-B14F-4D97-AF65-F5344CB8AC3E}">
        <p14:creationId xmlns:p14="http://schemas.microsoft.com/office/powerpoint/2010/main" val="10391490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4" name="Text Placeholder 3"/>
          <p:cNvSpPr>
            <a:spLocks noGrp="1"/>
          </p:cNvSpPr>
          <p:nvPr>
            <p:ph type="body" sz="quarter" idx="11"/>
          </p:nvPr>
        </p:nvSpPr>
        <p:spPr/>
        <p:txBody>
          <a:bodyPr/>
          <a:lstStyle/>
          <a:p>
            <a:r>
              <a:rPr lang="en-US" dirty="0"/>
              <a:t>Pilot Proposal</a:t>
            </a:r>
          </a:p>
        </p:txBody>
      </p:sp>
      <p:sp>
        <p:nvSpPr>
          <p:cNvPr id="5" name="Slide Number Placeholder 4"/>
          <p:cNvSpPr>
            <a:spLocks noGrp="1"/>
          </p:cNvSpPr>
          <p:nvPr>
            <p:ph type="sldNum" sz="quarter" idx="2"/>
          </p:nvPr>
        </p:nvSpPr>
        <p:spPr/>
        <p:txBody>
          <a:bodyPr/>
          <a:lstStyle/>
          <a:p>
            <a:fld id="{86CB4B4D-7CA3-9044-876B-883B54F8677D}" type="slidenum">
              <a:rPr lang="uk-UA" smtClean="0"/>
              <a:pPr/>
              <a:t>7</a:t>
            </a:fld>
            <a:endParaRPr lang="uk-UA" dirty="0"/>
          </a:p>
        </p:txBody>
      </p:sp>
      <p:graphicFrame>
        <p:nvGraphicFramePr>
          <p:cNvPr id="7" name="Table 6"/>
          <p:cNvGraphicFramePr>
            <a:graphicFrameLocks noGrp="1"/>
          </p:cNvGraphicFramePr>
          <p:nvPr>
            <p:extLst>
              <p:ext uri="{D42A27DB-BD31-4B8C-83A1-F6EECF244321}">
                <p14:modId xmlns:p14="http://schemas.microsoft.com/office/powerpoint/2010/main" val="359066141"/>
              </p:ext>
            </p:extLst>
          </p:nvPr>
        </p:nvGraphicFramePr>
        <p:xfrm>
          <a:off x="705638" y="1385866"/>
          <a:ext cx="7656395" cy="5334000"/>
        </p:xfrm>
        <a:graphic>
          <a:graphicData uri="http://schemas.openxmlformats.org/drawingml/2006/table">
            <a:tbl>
              <a:tblPr firstRow="1" bandRow="1">
                <a:tableStyleId>{3C2FFA5D-87B4-456A-9821-1D502468CF0F}</a:tableStyleId>
              </a:tblPr>
              <a:tblGrid>
                <a:gridCol w="1809124">
                  <a:extLst>
                    <a:ext uri="{9D8B030D-6E8A-4147-A177-3AD203B41FA5}">
                      <a16:colId xmlns:a16="http://schemas.microsoft.com/office/drawing/2014/main" val="20000"/>
                    </a:ext>
                  </a:extLst>
                </a:gridCol>
                <a:gridCol w="1942631">
                  <a:extLst>
                    <a:ext uri="{9D8B030D-6E8A-4147-A177-3AD203B41FA5}">
                      <a16:colId xmlns:a16="http://schemas.microsoft.com/office/drawing/2014/main" val="20001"/>
                    </a:ext>
                  </a:extLst>
                </a:gridCol>
                <a:gridCol w="1942631">
                  <a:extLst>
                    <a:ext uri="{9D8B030D-6E8A-4147-A177-3AD203B41FA5}">
                      <a16:colId xmlns:a16="http://schemas.microsoft.com/office/drawing/2014/main" val="20002"/>
                    </a:ext>
                  </a:extLst>
                </a:gridCol>
                <a:gridCol w="1962009">
                  <a:extLst>
                    <a:ext uri="{9D8B030D-6E8A-4147-A177-3AD203B41FA5}">
                      <a16:colId xmlns:a16="http://schemas.microsoft.com/office/drawing/2014/main" val="20003"/>
                    </a:ext>
                  </a:extLst>
                </a:gridCol>
              </a:tblGrid>
              <a:tr h="545875">
                <a:tc>
                  <a:txBody>
                    <a:bodyPr/>
                    <a:lstStyle/>
                    <a:p>
                      <a:endParaRPr lang="en-US" sz="2000" dirty="0"/>
                    </a:p>
                  </a:txBody>
                  <a:tcPr/>
                </a:tc>
                <a:tc>
                  <a:txBody>
                    <a:bodyPr/>
                    <a:lstStyle/>
                    <a:p>
                      <a:r>
                        <a:rPr lang="en-US" sz="1600" dirty="0"/>
                        <a:t>Non-Production</a:t>
                      </a:r>
                    </a:p>
                  </a:txBody>
                  <a:tcPr/>
                </a:tc>
                <a:tc>
                  <a:txBody>
                    <a:bodyPr/>
                    <a:lstStyle/>
                    <a:p>
                      <a:r>
                        <a:rPr lang="en-US" sz="1600" dirty="0"/>
                        <a:t>Production</a:t>
                      </a:r>
                    </a:p>
                    <a:p>
                      <a:r>
                        <a:rPr lang="en-US" sz="1600" dirty="0"/>
                        <a:t>(Beta)</a:t>
                      </a:r>
                    </a:p>
                  </a:txBody>
                  <a:tcPr/>
                </a:tc>
                <a:tc>
                  <a:txBody>
                    <a:bodyPr/>
                    <a:lstStyle/>
                    <a:p>
                      <a:r>
                        <a:rPr lang="en-US" sz="1600" dirty="0"/>
                        <a:t>Production (Full)</a:t>
                      </a:r>
                    </a:p>
                  </a:txBody>
                  <a:tcPr/>
                </a:tc>
                <a:extLst>
                  <a:ext uri="{0D108BD9-81ED-4DB2-BD59-A6C34878D82A}">
                    <a16:rowId xmlns:a16="http://schemas.microsoft.com/office/drawing/2014/main" val="10000"/>
                  </a:ext>
                </a:extLst>
              </a:tr>
              <a:tr h="1637625">
                <a:tc>
                  <a:txBody>
                    <a:bodyPr/>
                    <a:lstStyle/>
                    <a:p>
                      <a:r>
                        <a:rPr lang="en-US" sz="1600" b="1" dirty="0"/>
                        <a:t>Description</a:t>
                      </a:r>
                    </a:p>
                  </a:txBody>
                  <a:tcPr/>
                </a:tc>
                <a:tc>
                  <a:txBody>
                    <a:bodyPr/>
                    <a:lstStyle/>
                    <a:p>
                      <a:pPr algn="l"/>
                      <a:r>
                        <a:rPr lang="en-US" sz="1200" dirty="0"/>
                        <a:t>Enhance existing Proof of Concept and conduct focus</a:t>
                      </a:r>
                      <a:r>
                        <a:rPr lang="en-US" sz="1200" baseline="0" dirty="0"/>
                        <a:t> group testing with Blue Shield employees</a:t>
                      </a:r>
                      <a:endParaRPr lang="en-US" sz="1200" dirty="0"/>
                    </a:p>
                  </a:txBody>
                  <a:tcPr/>
                </a:tc>
                <a:tc>
                  <a:txBody>
                    <a:bodyPr/>
                    <a:lstStyle/>
                    <a:p>
                      <a:pPr algn="l"/>
                      <a:r>
                        <a:rPr lang="en-US" sz="1200" dirty="0"/>
                        <a:t>Build and deploy Alexa Skill to BSC Production, limiting access to BSC employees with BSC health plan for user testing. Skill not in public domain.</a:t>
                      </a:r>
                    </a:p>
                  </a:txBody>
                  <a:tcPr/>
                </a:tc>
                <a:tc>
                  <a:txBody>
                    <a:bodyPr/>
                    <a:lstStyle/>
                    <a:p>
                      <a:pPr algn="l"/>
                      <a:r>
                        <a:rPr lang="en-US" sz="1200" dirty="0"/>
                        <a:t>Build and deploy Alexa Skill to Production and make available to all BSC members with Alexa-powered devices. Skill is not in public domain.  </a:t>
                      </a:r>
                      <a:r>
                        <a:rPr lang="en-US" sz="1200" b="1" dirty="0"/>
                        <a:t>Possibility of using a beta key on a public domain skill</a:t>
                      </a:r>
                    </a:p>
                  </a:txBody>
                  <a:tcPr/>
                </a:tc>
                <a:extLst>
                  <a:ext uri="{0D108BD9-81ED-4DB2-BD59-A6C34878D82A}">
                    <a16:rowId xmlns:a16="http://schemas.microsoft.com/office/drawing/2014/main" val="10001"/>
                  </a:ext>
                </a:extLst>
              </a:tr>
              <a:tr h="1292862">
                <a:tc>
                  <a:txBody>
                    <a:bodyPr/>
                    <a:lstStyle/>
                    <a:p>
                      <a:r>
                        <a:rPr lang="en-US" sz="1600" b="1" dirty="0"/>
                        <a:t>Users</a:t>
                      </a:r>
                    </a:p>
                  </a:txBody>
                  <a:tcPr/>
                </a:tc>
                <a:tc>
                  <a:txBody>
                    <a:bodyPr/>
                    <a:lstStyle/>
                    <a:p>
                      <a:pPr marL="342900" indent="-342900" algn="l">
                        <a:buFont typeface="Arial" panose="020B0604020202020204" pitchFamily="34" charset="0"/>
                        <a:buChar char="•"/>
                      </a:pPr>
                      <a:r>
                        <a:rPr lang="en-US" sz="1200" dirty="0"/>
                        <a:t>BSC employees</a:t>
                      </a:r>
                    </a:p>
                    <a:p>
                      <a:pPr marL="342900" indent="-342900" algn="l">
                        <a:buFont typeface="Arial" panose="020B0604020202020204" pitchFamily="34" charset="0"/>
                        <a:buChar char="•"/>
                      </a:pPr>
                      <a:r>
                        <a:rPr lang="en-US" sz="1200" dirty="0"/>
                        <a:t>Alexa-powered device users</a:t>
                      </a:r>
                    </a:p>
                    <a:p>
                      <a:pPr marL="342900" indent="-342900" algn="l">
                        <a:buFont typeface="Arial" panose="020B0604020202020204" pitchFamily="34" charset="0"/>
                        <a:buChar char="•"/>
                      </a:pPr>
                      <a:r>
                        <a:rPr lang="en-US" sz="1200" dirty="0"/>
                        <a:t>Have used 3</a:t>
                      </a:r>
                      <a:r>
                        <a:rPr lang="en-US" sz="1200" baseline="30000" dirty="0"/>
                        <a:t>rd</a:t>
                      </a:r>
                      <a:r>
                        <a:rPr lang="en-US" sz="1200" dirty="0"/>
                        <a:t> party Alexa Skills</a:t>
                      </a:r>
                    </a:p>
                  </a:txBody>
                  <a:tcPr/>
                </a:tc>
                <a:tc>
                  <a:txBody>
                    <a:bodyPr/>
                    <a:lstStyle/>
                    <a:p>
                      <a:pPr marL="342900" indent="-342900" algn="l">
                        <a:buFont typeface="Arial" panose="020B0604020202020204" pitchFamily="34" charset="0"/>
                        <a:buChar char="•"/>
                      </a:pPr>
                      <a:r>
                        <a:rPr lang="en-US" sz="1200" dirty="0"/>
                        <a:t>BSC employees</a:t>
                      </a:r>
                    </a:p>
                    <a:p>
                      <a:pPr marL="342900" indent="-342900" algn="l">
                        <a:buFont typeface="Arial" panose="020B0604020202020204" pitchFamily="34" charset="0"/>
                        <a:buChar char="•"/>
                      </a:pPr>
                      <a:r>
                        <a:rPr lang="en-US" sz="1200" dirty="0"/>
                        <a:t>Have BSC health plan &amp; online acct</a:t>
                      </a:r>
                    </a:p>
                    <a:p>
                      <a:pPr marL="342900" indent="-342900" algn="l">
                        <a:buFont typeface="Arial" panose="020B0604020202020204" pitchFamily="34" charset="0"/>
                        <a:buChar char="•"/>
                      </a:pPr>
                      <a:r>
                        <a:rPr lang="en-US" sz="1200" dirty="0"/>
                        <a:t>Alexa-powered device users</a:t>
                      </a:r>
                    </a:p>
                    <a:p>
                      <a:pPr marL="342900" indent="-342900" algn="l">
                        <a:buFont typeface="Arial" panose="020B0604020202020204" pitchFamily="34" charset="0"/>
                        <a:buChar char="•"/>
                      </a:pPr>
                      <a:r>
                        <a:rPr lang="en-US" sz="1200" dirty="0"/>
                        <a:t>Have used 3</a:t>
                      </a:r>
                      <a:r>
                        <a:rPr lang="en-US" sz="1200" baseline="30000" dirty="0"/>
                        <a:t>rd</a:t>
                      </a:r>
                      <a:r>
                        <a:rPr lang="en-US" sz="1200" dirty="0"/>
                        <a:t> party Alexa Skills</a:t>
                      </a:r>
                    </a:p>
                  </a:txBody>
                  <a:tcPr/>
                </a:tc>
                <a:tc>
                  <a:txBody>
                    <a:bodyPr/>
                    <a:lstStyle/>
                    <a:p>
                      <a:pPr marL="342900" indent="-342900" algn="l">
                        <a:buFont typeface="Arial" panose="020B0604020202020204" pitchFamily="34" charset="0"/>
                        <a:buChar char="•"/>
                      </a:pPr>
                      <a:r>
                        <a:rPr lang="en-US" sz="1200" dirty="0"/>
                        <a:t>BSC members</a:t>
                      </a:r>
                    </a:p>
                    <a:p>
                      <a:pPr marL="342900" indent="-342900" algn="l">
                        <a:buFont typeface="Arial" panose="020B0604020202020204" pitchFamily="34" charset="0"/>
                        <a:buChar char="•"/>
                      </a:pPr>
                      <a:r>
                        <a:rPr lang="en-US" sz="1200" dirty="0"/>
                        <a:t>Have BSC online acct</a:t>
                      </a:r>
                    </a:p>
                    <a:p>
                      <a:pPr marL="342900" indent="-342900" algn="l">
                        <a:buFont typeface="Arial" panose="020B0604020202020204" pitchFamily="34" charset="0"/>
                        <a:buChar char="•"/>
                      </a:pPr>
                      <a:r>
                        <a:rPr lang="en-US" sz="1200" dirty="0"/>
                        <a:t>Own Alexa-powered device at home</a:t>
                      </a:r>
                    </a:p>
                  </a:txBody>
                  <a:tcPr/>
                </a:tc>
                <a:extLst>
                  <a:ext uri="{0D108BD9-81ED-4DB2-BD59-A6C34878D82A}">
                    <a16:rowId xmlns:a16="http://schemas.microsoft.com/office/drawing/2014/main" val="10002"/>
                  </a:ext>
                </a:extLst>
              </a:tr>
              <a:tr h="603336">
                <a:tc>
                  <a:txBody>
                    <a:bodyPr/>
                    <a:lstStyle/>
                    <a:p>
                      <a:r>
                        <a:rPr lang="en-US" sz="1600" b="1" dirty="0"/>
                        <a:t>Use Cases</a:t>
                      </a:r>
                    </a:p>
                  </a:txBody>
                  <a:tcPr/>
                </a:tc>
                <a:tc>
                  <a:txBody>
                    <a:bodyPr/>
                    <a:lstStyle/>
                    <a:p>
                      <a:pPr marL="171450" indent="-171450" algn="l">
                        <a:buFont typeface="Arial" panose="020B0604020202020204" pitchFamily="34" charset="0"/>
                        <a:buChar char="•"/>
                      </a:pPr>
                      <a:r>
                        <a:rPr lang="en-US" sz="1200" dirty="0"/>
                        <a:t>Simulate authenticated uses</a:t>
                      </a:r>
                    </a:p>
                    <a:p>
                      <a:pPr marL="171450" indent="-171450" algn="l">
                        <a:buFont typeface="Arial" panose="020B0604020202020204" pitchFamily="34" charset="0"/>
                        <a:buChar char="•"/>
                      </a:pPr>
                      <a:r>
                        <a:rPr lang="en-US" sz="1200" dirty="0"/>
                        <a:t>Unauthenticated uses</a:t>
                      </a:r>
                    </a:p>
                  </a:txBody>
                  <a:tcPr/>
                </a:tc>
                <a:tc>
                  <a:txBody>
                    <a:bodyPr/>
                    <a:lstStyle/>
                    <a:p>
                      <a:pPr marL="171450" indent="-171450" algn="l">
                        <a:buFont typeface="Arial" panose="020B0604020202020204" pitchFamily="34" charset="0"/>
                        <a:buChar char="•"/>
                      </a:pPr>
                      <a:r>
                        <a:rPr lang="en-US" sz="1200" dirty="0"/>
                        <a:t>Authenticated uses</a:t>
                      </a:r>
                    </a:p>
                    <a:p>
                      <a:pPr marL="171450" indent="-171450" algn="l">
                        <a:buFont typeface="Arial" panose="020B0604020202020204" pitchFamily="34" charset="0"/>
                        <a:buChar char="•"/>
                      </a:pPr>
                      <a:r>
                        <a:rPr lang="en-US" sz="1200" dirty="0"/>
                        <a:t>Unauthenticated uses</a:t>
                      </a:r>
                    </a:p>
                  </a:txBody>
                  <a:tcPr/>
                </a:tc>
                <a:tc>
                  <a:txBody>
                    <a:bodyPr/>
                    <a:lstStyle/>
                    <a:p>
                      <a:pPr marL="171450" indent="-171450" algn="l">
                        <a:buFont typeface="Arial" panose="020B0604020202020204" pitchFamily="34" charset="0"/>
                        <a:buChar char="•"/>
                      </a:pPr>
                      <a:r>
                        <a:rPr lang="en-US" sz="1200" dirty="0"/>
                        <a:t>Authenticated uses</a:t>
                      </a:r>
                    </a:p>
                    <a:p>
                      <a:pPr marL="171450" indent="-171450" algn="l">
                        <a:buFont typeface="Arial" panose="020B0604020202020204" pitchFamily="34" charset="0"/>
                        <a:buChar char="•"/>
                      </a:pPr>
                      <a:r>
                        <a:rPr lang="en-US" sz="1200" dirty="0"/>
                        <a:t>Unauthenticated uses</a:t>
                      </a:r>
                    </a:p>
                  </a:txBody>
                  <a:tcPr/>
                </a:tc>
                <a:extLst>
                  <a:ext uri="{0D108BD9-81ED-4DB2-BD59-A6C34878D82A}">
                    <a16:rowId xmlns:a16="http://schemas.microsoft.com/office/drawing/2014/main" val="10003"/>
                  </a:ext>
                </a:extLst>
              </a:tr>
              <a:tr h="603336">
                <a:tc>
                  <a:txBody>
                    <a:bodyPr/>
                    <a:lstStyle/>
                    <a:p>
                      <a:r>
                        <a:rPr lang="en-US" sz="1600" b="1" dirty="0"/>
                        <a:t>Timeframe</a:t>
                      </a:r>
                    </a:p>
                  </a:txBody>
                  <a:tcPr/>
                </a:tc>
                <a:tc>
                  <a:txBody>
                    <a:bodyPr/>
                    <a:lstStyle/>
                    <a:p>
                      <a:pPr algn="l"/>
                      <a:r>
                        <a:rPr lang="en-US" sz="1200" dirty="0"/>
                        <a:t>23 weeks</a:t>
                      </a:r>
                    </a:p>
                  </a:txBody>
                  <a:tcPr/>
                </a:tc>
                <a:tc>
                  <a:txBody>
                    <a:bodyPr/>
                    <a:lstStyle/>
                    <a:p>
                      <a:pPr algn="l"/>
                      <a:r>
                        <a:rPr lang="en-US" sz="1200" dirty="0"/>
                        <a:t>38 weeks</a:t>
                      </a:r>
                    </a:p>
                  </a:txBody>
                  <a:tcPr/>
                </a:tc>
                <a:tc>
                  <a:txBody>
                    <a:bodyPr/>
                    <a:lstStyle/>
                    <a:p>
                      <a:pPr algn="l"/>
                      <a:r>
                        <a:rPr lang="en-US" sz="1200" dirty="0"/>
                        <a:t>30 weeks + on-going maintenance/ enhancement</a:t>
                      </a:r>
                    </a:p>
                  </a:txBody>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F1DDC392-2DA2-48E2-BD6D-3A3DEF4EA474}"/>
              </a:ext>
            </a:extLst>
          </p:cNvPr>
          <p:cNvSpPr txBox="1"/>
          <p:nvPr/>
        </p:nvSpPr>
        <p:spPr>
          <a:xfrm>
            <a:off x="3348596" y="365760"/>
            <a:ext cx="2245010" cy="100268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32500" lnSpcReduction="20000"/>
          </a:bodyPr>
          <a:lstStyle/>
          <a:p>
            <a:r>
              <a:rPr lang="en-US" sz="3000" b="1" i="0" dirty="0">
                <a:solidFill>
                  <a:srgbClr val="B6C8CB"/>
                </a:solidFill>
              </a:rPr>
              <a:t>Highlight the progressive nature of the pilot phase 1 leads to phase 2 leads to phase 3 etc.  Add column to describe desired learnings (success criteria) for each phase</a:t>
            </a:r>
          </a:p>
        </p:txBody>
      </p:sp>
      <p:sp>
        <p:nvSpPr>
          <p:cNvPr id="6" name="TextBox 5">
            <a:extLst>
              <a:ext uri="{FF2B5EF4-FFF2-40B4-BE49-F238E27FC236}">
                <a16:creationId xmlns:a16="http://schemas.microsoft.com/office/drawing/2014/main" id="{069B221B-6F42-4610-96CA-7C6AEC9AE12B}"/>
              </a:ext>
            </a:extLst>
          </p:cNvPr>
          <p:cNvSpPr txBox="1"/>
          <p:nvPr/>
        </p:nvSpPr>
        <p:spPr>
          <a:xfrm>
            <a:off x="6044215" y="323297"/>
            <a:ext cx="2179079" cy="12217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rtlCol="0" anchor="t">
            <a:normAutofit fontScale="55000" lnSpcReduction="20000"/>
          </a:bodyPr>
          <a:lstStyle/>
          <a:p>
            <a:r>
              <a:rPr lang="en-US" sz="3000" b="1" i="0" dirty="0">
                <a:solidFill>
                  <a:srgbClr val="B6C8CB"/>
                </a:solidFill>
              </a:rPr>
              <a:t>Need clarification on </a:t>
            </a:r>
            <a:r>
              <a:rPr lang="en-US" sz="3000" b="1" i="0" dirty="0" err="1">
                <a:solidFill>
                  <a:srgbClr val="B6C8CB"/>
                </a:solidFill>
              </a:rPr>
              <a:t>Oauth</a:t>
            </a:r>
            <a:r>
              <a:rPr lang="en-US" sz="3000" b="1" i="0" dirty="0">
                <a:solidFill>
                  <a:srgbClr val="B6C8CB"/>
                </a:solidFill>
              </a:rPr>
              <a:t> from security</a:t>
            </a:r>
          </a:p>
          <a:p>
            <a:r>
              <a:rPr lang="en-US" sz="3000" b="1" dirty="0">
                <a:solidFill>
                  <a:srgbClr val="B6C8CB"/>
                </a:solidFill>
              </a:rPr>
              <a:t>Jay Thakkar</a:t>
            </a:r>
            <a:endParaRPr lang="en-US" sz="3000" b="1" i="0" dirty="0">
              <a:solidFill>
                <a:srgbClr val="B6C8CB"/>
              </a:solidFill>
            </a:endParaRPr>
          </a:p>
        </p:txBody>
      </p:sp>
    </p:spTree>
    <p:extLst>
      <p:ext uri="{BB962C8B-B14F-4D97-AF65-F5344CB8AC3E}">
        <p14:creationId xmlns:p14="http://schemas.microsoft.com/office/powerpoint/2010/main" val="25302424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a:t>
            </a:r>
          </a:p>
        </p:txBody>
      </p:sp>
      <p:sp>
        <p:nvSpPr>
          <p:cNvPr id="8" name="Text Placeholder 7"/>
          <p:cNvSpPr>
            <a:spLocks noGrp="1"/>
          </p:cNvSpPr>
          <p:nvPr>
            <p:ph type="body" sz="quarter" idx="13"/>
          </p:nvPr>
        </p:nvSpPr>
        <p:spPr>
          <a:xfrm>
            <a:off x="3152503" y="2698700"/>
            <a:ext cx="2516234" cy="34219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lstStyle/>
          <a:p>
            <a:pPr>
              <a:lnSpc>
                <a:spcPct val="100000"/>
              </a:lnSpc>
            </a:pPr>
            <a:r>
              <a:rPr lang="en-US" b="1" dirty="0"/>
              <a:t>Learn about user behavior: </a:t>
            </a:r>
          </a:p>
          <a:p>
            <a:pPr marL="285750" indent="-285750">
              <a:lnSpc>
                <a:spcPct val="100000"/>
              </a:lnSpc>
              <a:buFontTx/>
              <a:buChar char="-"/>
            </a:pPr>
            <a:r>
              <a:rPr lang="en-US" dirty="0"/>
              <a:t>Understand which use cases resonate with users</a:t>
            </a:r>
          </a:p>
          <a:p>
            <a:pPr marL="285750" indent="-285750">
              <a:lnSpc>
                <a:spcPct val="100000"/>
              </a:lnSpc>
              <a:buFontTx/>
              <a:buChar char="-"/>
            </a:pPr>
            <a:r>
              <a:rPr lang="en-US" dirty="0"/>
              <a:t>In what circumstances would users choose to interact with a voice assistant </a:t>
            </a:r>
          </a:p>
          <a:p>
            <a:pPr marL="285750" indent="-285750">
              <a:lnSpc>
                <a:spcPct val="100000"/>
              </a:lnSpc>
              <a:buFontTx/>
              <a:buChar char="-"/>
            </a:pPr>
            <a:r>
              <a:rPr lang="en-US" dirty="0"/>
              <a:t>Determine users’ mental models when interacting with voice assistants</a:t>
            </a:r>
          </a:p>
          <a:p>
            <a:pPr marL="285750" indent="-285750">
              <a:lnSpc>
                <a:spcPct val="100000"/>
              </a:lnSpc>
              <a:buFontTx/>
              <a:buChar char="-"/>
            </a:pPr>
            <a:endParaRPr lang="en-US" dirty="0"/>
          </a:p>
        </p:txBody>
      </p:sp>
      <p:sp>
        <p:nvSpPr>
          <p:cNvPr id="7" name="Text Placeholder 6"/>
          <p:cNvSpPr>
            <a:spLocks noGrp="1"/>
          </p:cNvSpPr>
          <p:nvPr>
            <p:ph type="body" sz="quarter" idx="11"/>
          </p:nvPr>
        </p:nvSpPr>
        <p:spPr/>
        <p:txBody>
          <a:bodyPr/>
          <a:lstStyle/>
          <a:p>
            <a:r>
              <a:rPr lang="en-US" dirty="0"/>
              <a:t>Pilot Proposal </a:t>
            </a:r>
          </a:p>
        </p:txBody>
      </p:sp>
      <p:sp>
        <p:nvSpPr>
          <p:cNvPr id="2" name="Slide Number Placeholder 1"/>
          <p:cNvSpPr>
            <a:spLocks noGrp="1"/>
          </p:cNvSpPr>
          <p:nvPr>
            <p:ph type="sldNum" sz="quarter" idx="2"/>
          </p:nvPr>
        </p:nvSpPr>
        <p:spPr/>
        <p:txBody>
          <a:bodyPr/>
          <a:lstStyle/>
          <a:p>
            <a:fld id="{86CB4B4D-7CA3-9044-876B-883B54F8677D}" type="slidenum">
              <a:rPr lang="uk-UA" smtClean="0"/>
              <a:pPr/>
              <a:t>8</a:t>
            </a:fld>
            <a:endParaRPr lang="uk-UA" dirty="0"/>
          </a:p>
        </p:txBody>
      </p:sp>
      <p:sp>
        <p:nvSpPr>
          <p:cNvPr id="9" name="Text Placeholder 8"/>
          <p:cNvSpPr>
            <a:spLocks noGrp="1"/>
          </p:cNvSpPr>
          <p:nvPr>
            <p:ph type="body" sz="quarter" idx="14"/>
          </p:nvPr>
        </p:nvSpPr>
        <p:spPr>
          <a:xfrm>
            <a:off x="6079125" y="2698701"/>
            <a:ext cx="2429149" cy="34219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lstStyle/>
          <a:p>
            <a:pPr>
              <a:lnSpc>
                <a:spcPct val="100000"/>
              </a:lnSpc>
            </a:pPr>
            <a:r>
              <a:rPr lang="en-US" b="1" dirty="0"/>
              <a:t>Measure business impact:</a:t>
            </a:r>
          </a:p>
          <a:p>
            <a:pPr marL="285750" indent="-285750">
              <a:lnSpc>
                <a:spcPct val="100000"/>
              </a:lnSpc>
              <a:buFontTx/>
              <a:buChar char="-"/>
            </a:pPr>
            <a:r>
              <a:rPr lang="en-US" dirty="0"/>
              <a:t>Did the voice assistant decrease live agent calls? </a:t>
            </a:r>
          </a:p>
          <a:p>
            <a:pPr marL="285750" indent="-285750">
              <a:lnSpc>
                <a:spcPct val="100000"/>
              </a:lnSpc>
              <a:buFontTx/>
              <a:buChar char="-"/>
            </a:pPr>
            <a:r>
              <a:rPr lang="en-US" dirty="0"/>
              <a:t>Did the need to link with BSC account increase mobile app penetration?</a:t>
            </a:r>
          </a:p>
          <a:p>
            <a:pPr marL="285750" indent="-285750">
              <a:lnSpc>
                <a:spcPct val="100000"/>
              </a:lnSpc>
              <a:buFontTx/>
              <a:buChar char="-"/>
            </a:pPr>
            <a:r>
              <a:rPr lang="en-US" dirty="0"/>
              <a:t>Did voice assistant users increase use of other digital channels?</a:t>
            </a:r>
          </a:p>
          <a:p>
            <a:endParaRPr lang="en-US" dirty="0"/>
          </a:p>
        </p:txBody>
      </p:sp>
      <p:sp>
        <p:nvSpPr>
          <p:cNvPr id="10" name="Text Placeholder 7"/>
          <p:cNvSpPr txBox="1">
            <a:spLocks/>
          </p:cNvSpPr>
          <p:nvPr/>
        </p:nvSpPr>
        <p:spPr>
          <a:xfrm>
            <a:off x="370159" y="2698702"/>
            <a:ext cx="2541818" cy="34219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0" marR="0" indent="0" algn="l" defTabSz="346710" latinLnBrk="0">
              <a:lnSpc>
                <a:spcPct val="160000"/>
              </a:lnSpc>
              <a:spcBef>
                <a:spcPts val="0"/>
              </a:spcBef>
              <a:spcAft>
                <a:spcPts val="0"/>
              </a:spcAft>
              <a:buClrTx/>
              <a:buSzTx/>
              <a:buFontTx/>
              <a:buNone/>
              <a:tabLst/>
              <a:defRPr sz="1300" b="0" i="0" u="none" strike="noStrike" cap="none" spc="0" baseline="0">
                <a:ln>
                  <a:noFill/>
                </a:ln>
                <a:solidFill>
                  <a:schemeClr val="bg2">
                    <a:lumMod val="25000"/>
                  </a:schemeClr>
                </a:solidFill>
                <a:uFillTx/>
                <a:latin typeface="Helvetica"/>
                <a:ea typeface="+mj-ea"/>
                <a:cs typeface="Helvetica"/>
                <a:sym typeface="Open Sans"/>
              </a:defRPr>
            </a:lvl1pPr>
            <a:lvl2pPr marL="0" marR="0" indent="96012"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2pPr>
            <a:lvl3pPr marL="0" marR="0" indent="192024"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3pPr>
            <a:lvl4pPr marL="0" marR="0" indent="288036"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4pPr>
            <a:lvl5pPr marL="0" marR="0" indent="384048" algn="l" defTabSz="346710" latinLnBrk="0">
              <a:lnSpc>
                <a:spcPct val="160000"/>
              </a:lnSpc>
              <a:spcBef>
                <a:spcPts val="0"/>
              </a:spcBef>
              <a:spcAft>
                <a:spcPts val="0"/>
              </a:spcAft>
              <a:buClrTx/>
              <a:buSzTx/>
              <a:buFontTx/>
              <a:buNone/>
              <a:tabLst/>
              <a:defRPr sz="1100" b="0" i="0" u="none" strike="noStrike" cap="none" spc="0" baseline="0">
                <a:ln>
                  <a:noFill/>
                </a:ln>
                <a:solidFill>
                  <a:srgbClr val="8B8C8C"/>
                </a:solidFill>
                <a:uFillTx/>
                <a:latin typeface="Helvetia"/>
                <a:ea typeface="+mj-ea"/>
                <a:cs typeface="Helvetia"/>
                <a:sym typeface="Open Sans"/>
              </a:defRPr>
            </a:lvl5pPr>
            <a:lvl6pPr marL="14206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6pPr>
            <a:lvl7pPr marL="16873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7pPr>
            <a:lvl8pPr marL="19540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8pPr>
            <a:lvl9pPr marL="2220790" marR="0" indent="-87190" algn="l" defTabSz="346710" latinLnBrk="0">
              <a:lnSpc>
                <a:spcPct val="160000"/>
              </a:lnSpc>
              <a:spcBef>
                <a:spcPts val="2184"/>
              </a:spcBef>
              <a:spcAft>
                <a:spcPts val="0"/>
              </a:spcAft>
              <a:buClrTx/>
              <a:buSzPct val="75000"/>
              <a:buFontTx/>
              <a:buChar char="•"/>
              <a:tabLst/>
              <a:defRPr sz="700" b="0" i="0" u="none" strike="noStrike" cap="none" spc="0" baseline="0">
                <a:ln>
                  <a:noFill/>
                </a:ln>
                <a:solidFill>
                  <a:srgbClr val="8B8C8C"/>
                </a:solidFill>
                <a:uFillTx/>
                <a:latin typeface="+mj-lt"/>
                <a:ea typeface="+mj-ea"/>
                <a:cs typeface="+mj-cs"/>
                <a:sym typeface="Open Sans"/>
              </a:defRPr>
            </a:lvl9pPr>
          </a:lstStyle>
          <a:p>
            <a:pPr hangingPunct="1">
              <a:lnSpc>
                <a:spcPct val="100000"/>
              </a:lnSpc>
            </a:pPr>
            <a:r>
              <a:rPr lang="en-US" b="1" dirty="0"/>
              <a:t>Better understand NLP technology: </a:t>
            </a:r>
          </a:p>
          <a:p>
            <a:pPr marL="285750" indent="-285750" hangingPunct="1">
              <a:lnSpc>
                <a:spcPct val="100000"/>
              </a:lnSpc>
              <a:buFontTx/>
              <a:buChar char="-"/>
            </a:pPr>
            <a:r>
              <a:rPr lang="en-US" dirty="0"/>
              <a:t>Assess how to incorporate technology into Blue Shield architecture</a:t>
            </a:r>
          </a:p>
          <a:p>
            <a:pPr marL="285750" indent="-285750" hangingPunct="1">
              <a:lnSpc>
                <a:spcPct val="100000"/>
              </a:lnSpc>
              <a:buFontTx/>
              <a:buChar char="-"/>
            </a:pPr>
            <a:r>
              <a:rPr lang="en-US" dirty="0"/>
              <a:t>Determine what capabilities (People, Process, Technology) needed to implement and scale</a:t>
            </a:r>
          </a:p>
          <a:p>
            <a:pPr marL="285750" indent="-285750" hangingPunct="1">
              <a:lnSpc>
                <a:spcPct val="100000"/>
              </a:lnSpc>
              <a:buFontTx/>
              <a:buChar char="-"/>
            </a:pPr>
            <a:endParaRPr lang="en-US" dirty="0"/>
          </a:p>
        </p:txBody>
      </p:sp>
    </p:spTree>
    <p:extLst>
      <p:ext uri="{BB962C8B-B14F-4D97-AF65-F5344CB8AC3E}">
        <p14:creationId xmlns:p14="http://schemas.microsoft.com/office/powerpoint/2010/main" val="30837973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Pilot Execution will take 23 weeks</a:t>
            </a:r>
          </a:p>
        </p:txBody>
      </p:sp>
      <p:sp>
        <p:nvSpPr>
          <p:cNvPr id="12" name="Text Placeholder 11"/>
          <p:cNvSpPr>
            <a:spLocks noGrp="1"/>
          </p:cNvSpPr>
          <p:nvPr>
            <p:ph type="body" sz="quarter" idx="11"/>
          </p:nvPr>
        </p:nvSpPr>
        <p:spPr>
          <a:xfrm>
            <a:off x="636267" y="482977"/>
            <a:ext cx="3508427" cy="338511"/>
          </a:xfrm>
        </p:spPr>
        <p:txBody>
          <a:bodyPr/>
          <a:lstStyle/>
          <a:p>
            <a:r>
              <a:rPr lang="en-US" dirty="0"/>
              <a:t>Option 1: Non-Production, Internal Pilot</a:t>
            </a:r>
          </a:p>
        </p:txBody>
      </p:sp>
      <p:sp>
        <p:nvSpPr>
          <p:cNvPr id="2" name="Chevron 1"/>
          <p:cNvSpPr/>
          <p:nvPr/>
        </p:nvSpPr>
        <p:spPr>
          <a:xfrm>
            <a:off x="702197" y="2475313"/>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1</a:t>
            </a:r>
          </a:p>
          <a:p>
            <a:pPr defTabSz="309563"/>
            <a:r>
              <a:rPr lang="en-US" sz="1200" b="1" dirty="0">
                <a:solidFill>
                  <a:srgbClr val="FFFFFF"/>
                </a:solidFill>
              </a:rPr>
              <a:t>Scope the Pilot</a:t>
            </a:r>
          </a:p>
          <a:p>
            <a:pPr defTabSz="309563"/>
            <a:endParaRPr lang="en-US" sz="1200" b="1" dirty="0">
              <a:solidFill>
                <a:srgbClr val="FFFFFF"/>
              </a:solidFill>
            </a:endParaRPr>
          </a:p>
        </p:txBody>
      </p:sp>
      <p:sp>
        <p:nvSpPr>
          <p:cNvPr id="10" name="Chevron 9"/>
          <p:cNvSpPr/>
          <p:nvPr/>
        </p:nvSpPr>
        <p:spPr>
          <a:xfrm>
            <a:off x="2585070" y="247531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2</a:t>
            </a:r>
          </a:p>
          <a:p>
            <a:pPr defTabSz="309563"/>
            <a:r>
              <a:rPr lang="en-US" sz="1200" b="1" dirty="0">
                <a:solidFill>
                  <a:srgbClr val="FFFFFF"/>
                </a:solidFill>
              </a:rPr>
              <a:t>Execute the Pilot </a:t>
            </a:r>
          </a:p>
          <a:p>
            <a:pPr defTabSz="309563"/>
            <a:r>
              <a:rPr lang="en-US" sz="1200" b="1" dirty="0">
                <a:solidFill>
                  <a:srgbClr val="FFFFFF"/>
                </a:solidFill>
              </a:rPr>
              <a:t>Iteration 1</a:t>
            </a:r>
          </a:p>
        </p:txBody>
      </p:sp>
      <p:sp>
        <p:nvSpPr>
          <p:cNvPr id="13" name="Chevron 12"/>
          <p:cNvSpPr/>
          <p:nvPr/>
        </p:nvSpPr>
        <p:spPr>
          <a:xfrm>
            <a:off x="4505310" y="247702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3</a:t>
            </a:r>
          </a:p>
          <a:p>
            <a:pPr defTabSz="309563"/>
            <a:r>
              <a:rPr lang="en-US" sz="1200" b="1" dirty="0">
                <a:solidFill>
                  <a:srgbClr val="FFFFFF"/>
                </a:solidFill>
              </a:rPr>
              <a:t>Execute the Pilot </a:t>
            </a:r>
          </a:p>
          <a:p>
            <a:pPr defTabSz="309563"/>
            <a:r>
              <a:rPr lang="en-US" sz="1200" b="1" dirty="0">
                <a:solidFill>
                  <a:srgbClr val="FFFFFF"/>
                </a:solidFill>
              </a:rPr>
              <a:t>Iteration 2</a:t>
            </a:r>
          </a:p>
        </p:txBody>
      </p:sp>
      <p:sp>
        <p:nvSpPr>
          <p:cNvPr id="14" name="Chevron 13"/>
          <p:cNvSpPr/>
          <p:nvPr/>
        </p:nvSpPr>
        <p:spPr>
          <a:xfrm>
            <a:off x="6425550" y="2475312"/>
            <a:ext cx="1920240" cy="754380"/>
          </a:xfrm>
          <a:prstGeom prst="chevron">
            <a:avLst/>
          </a:prstGeom>
          <a:solidFill>
            <a:schemeClr val="accent1">
              <a:lumMod val="60000"/>
              <a:lumOff val="4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defTabSz="309563"/>
            <a:r>
              <a:rPr lang="en-US" sz="1200" b="1" dirty="0">
                <a:solidFill>
                  <a:srgbClr val="FFFFFF"/>
                </a:solidFill>
              </a:rPr>
              <a:t>4</a:t>
            </a:r>
          </a:p>
          <a:p>
            <a:pPr defTabSz="309563"/>
            <a:r>
              <a:rPr lang="en-US" sz="1200" b="1" dirty="0">
                <a:solidFill>
                  <a:srgbClr val="FFFFFF"/>
                </a:solidFill>
              </a:rPr>
              <a:t>Measure Pilot Success &amp; Go/No Go</a:t>
            </a:r>
          </a:p>
        </p:txBody>
      </p:sp>
      <p:sp>
        <p:nvSpPr>
          <p:cNvPr id="16" name="TextBox 15"/>
          <p:cNvSpPr txBox="1"/>
          <p:nvPr/>
        </p:nvSpPr>
        <p:spPr>
          <a:xfrm>
            <a:off x="702197" y="3307774"/>
            <a:ext cx="1550831"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Pilot scope: refine use cases, build backlog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evaluation criteria, structure focus groups, recruit participants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Develop timeline and project plan</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Secure sponsor and funding</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Define BSC project team</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Align on governance approach</a:t>
            </a:r>
          </a:p>
          <a:p>
            <a:pPr marL="171450" indent="-171450" algn="l">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Pilot readiness: training, marketing, engagement strategy, communication</a:t>
            </a:r>
          </a:p>
        </p:txBody>
      </p:sp>
      <p:sp>
        <p:nvSpPr>
          <p:cNvPr id="17" name="TextBox 16"/>
          <p:cNvSpPr txBox="1"/>
          <p:nvPr/>
        </p:nvSpPr>
        <p:spPr>
          <a:xfrm>
            <a:off x="2585070" y="330777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Plan Sprint 1 - development &amp; QA</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Execute on Sprint (design, develop, test, deploy)</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Run internal focus groups with BSC employees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Assess results of focus groups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Update backlog (e.g. use cases) and re-groom Stories</a:t>
            </a:r>
          </a:p>
        </p:txBody>
      </p:sp>
      <p:sp>
        <p:nvSpPr>
          <p:cNvPr id="18" name="TextBox 17"/>
          <p:cNvSpPr txBox="1"/>
          <p:nvPr/>
        </p:nvSpPr>
        <p:spPr>
          <a:xfrm>
            <a:off x="4505310" y="330777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Plan Sprint 2 - development &amp; QA</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Execute on Sprint (design, develop, test, deploy)</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Run internal focus groups with BSC employees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Assess results of focus groups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Update backlog (e.g. use cases) and re-groom Stories</a:t>
            </a:r>
          </a:p>
          <a:p>
            <a:pPr marL="171450" indent="-171450" algn="l">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p:txBody>
      </p:sp>
      <p:sp>
        <p:nvSpPr>
          <p:cNvPr id="19" name="TextBox 18"/>
          <p:cNvSpPr txBox="1"/>
          <p:nvPr/>
        </p:nvSpPr>
        <p:spPr>
          <a:xfrm>
            <a:off x="6434343" y="3306063"/>
            <a:ext cx="1559624" cy="2551968"/>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Autofit/>
          </a:bodyPr>
          <a:lstStyle/>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Evaluate results of Focus Groups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Determine viable use cases for Production application</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Refine EA analyses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Refine IT estimates</a:t>
            </a:r>
          </a:p>
          <a:p>
            <a:pPr marL="171450" indent="-171450" algn="l">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Plan Marketing/ Communications</a:t>
            </a:r>
          </a:p>
        </p:txBody>
      </p:sp>
      <p:sp>
        <p:nvSpPr>
          <p:cNvPr id="4" name="Isosceles Triangle 3"/>
          <p:cNvSpPr/>
          <p:nvPr/>
        </p:nvSpPr>
        <p:spPr>
          <a:xfrm rot="10800000">
            <a:off x="2271251" y="2214644"/>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8" name="TextBox 7"/>
          <p:cNvSpPr txBox="1"/>
          <p:nvPr/>
        </p:nvSpPr>
        <p:spPr>
          <a:xfrm>
            <a:off x="2103560" y="2242920"/>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4</a:t>
            </a:r>
          </a:p>
        </p:txBody>
      </p:sp>
      <p:sp>
        <p:nvSpPr>
          <p:cNvPr id="20" name="Isosceles Triangle 19"/>
          <p:cNvSpPr/>
          <p:nvPr/>
        </p:nvSpPr>
        <p:spPr>
          <a:xfrm rot="10800000">
            <a:off x="4122340"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1" name="TextBox 20"/>
          <p:cNvSpPr txBox="1"/>
          <p:nvPr/>
        </p:nvSpPr>
        <p:spPr>
          <a:xfrm>
            <a:off x="3954650"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12</a:t>
            </a:r>
          </a:p>
        </p:txBody>
      </p:sp>
      <p:sp>
        <p:nvSpPr>
          <p:cNvPr id="22" name="Isosceles Triangle 21"/>
          <p:cNvSpPr/>
          <p:nvPr/>
        </p:nvSpPr>
        <p:spPr>
          <a:xfrm rot="10800000">
            <a:off x="6070944"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3" name="TextBox 22"/>
          <p:cNvSpPr txBox="1"/>
          <p:nvPr/>
        </p:nvSpPr>
        <p:spPr>
          <a:xfrm>
            <a:off x="5903253"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20</a:t>
            </a:r>
          </a:p>
        </p:txBody>
      </p:sp>
      <p:sp>
        <p:nvSpPr>
          <p:cNvPr id="24" name="Isosceles Triangle 23"/>
          <p:cNvSpPr/>
          <p:nvPr/>
        </p:nvSpPr>
        <p:spPr>
          <a:xfrm rot="10800000">
            <a:off x="8034165" y="2214644"/>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5" name="TextBox 24"/>
          <p:cNvSpPr txBox="1"/>
          <p:nvPr/>
        </p:nvSpPr>
        <p:spPr>
          <a:xfrm>
            <a:off x="7866474" y="2242920"/>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23</a:t>
            </a:r>
          </a:p>
        </p:txBody>
      </p:sp>
      <p:sp>
        <p:nvSpPr>
          <p:cNvPr id="26" name="Isosceles Triangle 25"/>
          <p:cNvSpPr/>
          <p:nvPr/>
        </p:nvSpPr>
        <p:spPr>
          <a:xfrm rot="10800000">
            <a:off x="388377" y="2214645"/>
            <a:ext cx="367078" cy="443255"/>
          </a:xfrm>
          <a:prstGeom prst="triangle">
            <a:avLst/>
          </a:prstGeom>
          <a:solidFill>
            <a:schemeClr val="bg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endParaRPr lang="en-US" sz="1200">
              <a:solidFill>
                <a:srgbClr val="FFFFFF"/>
              </a:solidFill>
            </a:endParaRPr>
          </a:p>
        </p:txBody>
      </p:sp>
      <p:sp>
        <p:nvSpPr>
          <p:cNvPr id="27" name="TextBox 26"/>
          <p:cNvSpPr txBox="1"/>
          <p:nvPr/>
        </p:nvSpPr>
        <p:spPr>
          <a:xfrm>
            <a:off x="220686" y="2242921"/>
            <a:ext cx="713781" cy="156062"/>
          </a:xfrm>
          <a:prstGeom prst="rect">
            <a:avLst/>
          </a:prstGeom>
          <a:ln w="12700">
            <a:miter lim="400000"/>
          </a:ln>
          <a:extLst>
            <a:ext uri="{C572A759-6A51-4108-AA02-DFA0A04FC94B}">
              <ma14:wrappingTextBoxFlag xmlns:ma14="http://schemas.microsoft.com/office/mac/drawingml/2011/main" xmlns="" val="1"/>
            </a:ext>
          </a:extLst>
        </p:spPr>
        <p:txBody>
          <a:bodyPr wrap="square" lIns="19050" tIns="19050" rIns="19050" bIns="19050" rtlCol="0" anchor="t">
            <a:normAutofit fontScale="77500" lnSpcReduction="20000"/>
          </a:bodyPr>
          <a:lstStyle/>
          <a:p>
            <a:r>
              <a:rPr lang="en-US" sz="1125" b="1" dirty="0">
                <a:solidFill>
                  <a:schemeClr val="tx1"/>
                </a:solidFill>
              </a:rPr>
              <a:t>Week 0</a:t>
            </a:r>
          </a:p>
        </p:txBody>
      </p:sp>
    </p:spTree>
    <p:extLst>
      <p:ext uri="{BB962C8B-B14F-4D97-AF65-F5344CB8AC3E}">
        <p14:creationId xmlns:p14="http://schemas.microsoft.com/office/powerpoint/2010/main" val="159004954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 xmlns:ma14="http://schemas.microsoft.com/office/mac/drawingml/2011/main" val="1"/>
          </a:ext>
        </a:extLst>
      </a:spPr>
      <a:bodyPr lIns="50800" tIns="50800" rIns="50800" bIns="50800" anchor="t">
        <a:normAutofit/>
      </a:bodyPr>
      <a:lstStyle>
        <a:defPPr>
          <a:defRPr sz="3000" b="1" i="0" dirty="0" smtClean="0">
            <a:solidFill>
              <a:srgbClr val="B6C8CB"/>
            </a:solidFill>
          </a:defRPr>
        </a:defPPr>
      </a:lstStyle>
    </a:txDef>
  </a:objectDefaults>
  <a:extraClrSchemeLst/>
</a:theme>
</file>

<file path=ppt/theme/theme2.xml><?xml version="1.0" encoding="utf-8"?>
<a:theme xmlns:a="http://schemas.openxmlformats.org/drawingml/2006/main" name="BSC_PowerpointTheme2017">
  <a:themeElements>
    <a:clrScheme name="BSC colors_2017">
      <a:dk1>
        <a:srgbClr val="000000"/>
      </a:dk1>
      <a:lt1>
        <a:sysClr val="window" lastClr="FFFFFF"/>
      </a:lt1>
      <a:dk2>
        <a:srgbClr val="0095DA"/>
      </a:dk2>
      <a:lt2>
        <a:srgbClr val="BEC0C2"/>
      </a:lt2>
      <a:accent1>
        <a:srgbClr val="0095DA"/>
      </a:accent1>
      <a:accent2>
        <a:srgbClr val="004A6D"/>
      </a:accent2>
      <a:accent3>
        <a:srgbClr val="5CA941"/>
      </a:accent3>
      <a:accent4>
        <a:srgbClr val="FF9F00"/>
      </a:accent4>
      <a:accent5>
        <a:srgbClr val="FFCE00"/>
      </a:accent5>
      <a:accent6>
        <a:srgbClr val="7E8082"/>
      </a:accent6>
      <a:hlink>
        <a:srgbClr val="0095DA"/>
      </a:hlink>
      <a:folHlink>
        <a:srgbClr val="0095DA"/>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SC_PowerpointTheme2017" id="{7740032B-8BCC-4B7F-BB16-FB30587B95AD}" vid="{8D7CEE4D-CEE5-4122-B3CD-08DA634363CC}"/>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0044F16039CD4FAC983602683A9BD7" ma:contentTypeVersion="2" ma:contentTypeDescription="Create a new document." ma:contentTypeScope="" ma:versionID="12e9d1330a3aea2169c0fcaaaa671666">
  <xsd:schema xmlns:xsd="http://www.w3.org/2001/XMLSchema" xmlns:xs="http://www.w3.org/2001/XMLSchema" xmlns:p="http://schemas.microsoft.com/office/2006/metadata/properties" xmlns:ns1="http://schemas.microsoft.com/sharepoint/v3" xmlns:ns2="aa67dad0-2f29-4c65-9958-4786e2d9b599" targetNamespace="http://schemas.microsoft.com/office/2006/metadata/properties" ma:root="true" ma:fieldsID="4d860765a9ca668dbb724ab818a0b309" ns1:_="" ns2:_="">
    <xsd:import namespace="http://schemas.microsoft.com/sharepoint/v3"/>
    <xsd:import namespace="aa67dad0-2f29-4c65-9958-4786e2d9b599"/>
    <xsd:element name="properties">
      <xsd:complexType>
        <xsd:sequence>
          <xsd:element name="documentManagement">
            <xsd:complexType>
              <xsd:all>
                <xsd:element ref="ns2:SharedWithUser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a67dad0-2f29-4c65-9958-4786e2d9b59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71D52-11A6-4898-A011-FC6D0AE97812}">
  <ds:schemaRefs>
    <ds:schemaRef ds:uri="http://schemas.microsoft.com/sharepoint/v3/contenttype/forms"/>
  </ds:schemaRefs>
</ds:datastoreItem>
</file>

<file path=customXml/itemProps2.xml><?xml version="1.0" encoding="utf-8"?>
<ds:datastoreItem xmlns:ds="http://schemas.openxmlformats.org/officeDocument/2006/customXml" ds:itemID="{4A6BCD09-93EE-4EDF-8CCE-F838EBA381B2}">
  <ds:schemaRefs>
    <ds:schemaRef ds:uri="http://schemas.microsoft.com/sharepoint/v3"/>
    <ds:schemaRef ds:uri="http://purl.org/dc/terms/"/>
    <ds:schemaRef ds:uri="aa67dad0-2f29-4c65-9958-4786e2d9b59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9B06A98-823A-4B79-A863-1DF1C1E68E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67dad0-2f29-4c65-9958-4786e2d9b5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125953</TotalTime>
  <Words>3564</Words>
  <Application>Microsoft Office PowerPoint</Application>
  <PresentationFormat>On-screen Show (4:3)</PresentationFormat>
  <Paragraphs>622</Paragraphs>
  <Slides>34</Slides>
  <Notes>3</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8" baseType="lpstr">
      <vt:lpstr>Aileron</vt:lpstr>
      <vt:lpstr>Aileron Light</vt:lpstr>
      <vt:lpstr>Aileron SemiBold</vt:lpstr>
      <vt:lpstr>Arial</vt:lpstr>
      <vt:lpstr>Calibri</vt:lpstr>
      <vt:lpstr>Century Gothic</vt:lpstr>
      <vt:lpstr>Helvetia</vt:lpstr>
      <vt:lpstr>Helvetica</vt:lpstr>
      <vt:lpstr>Helvetica Light</vt:lpstr>
      <vt:lpstr>Helvetica Neue</vt:lpstr>
      <vt:lpstr>Open Sans</vt:lpstr>
      <vt:lpstr>White</vt:lpstr>
      <vt:lpstr>BSC_PowerpointTheme2017</vt:lpstr>
      <vt:lpstr>Macro-Enabled Worksheet</vt:lpstr>
      <vt:lpstr>Alexa Skill Pilot</vt:lpstr>
      <vt:lpstr>PowerPoint Presentation</vt:lpstr>
      <vt:lpstr>Natural Language Processing is a branch of Artificial Intelligence, which covers interactions between computers and human language.</vt:lpstr>
      <vt:lpstr>NLP drives strategic and operational opportunities for Blue Shield</vt:lpstr>
      <vt:lpstr>Opportunities can be captured by creating an Alexa ‘Skill’ to enhance the member experience</vt:lpstr>
      <vt:lpstr>Pilot Proposal</vt:lpstr>
      <vt:lpstr>Scope</vt:lpstr>
      <vt:lpstr>Objectives</vt:lpstr>
      <vt:lpstr>Pilot Execution will take 23 weeks</vt:lpstr>
      <vt:lpstr>Pilot Execution will take 38 weeks</vt:lpstr>
      <vt:lpstr>Product Rollout will take 30 weeks, followed by traditional product lifecycle processes</vt:lpstr>
      <vt:lpstr>PowerPoint Presentation</vt:lpstr>
      <vt:lpstr>Overview</vt:lpstr>
      <vt:lpstr>Technical Plan</vt:lpstr>
      <vt:lpstr>Alexa Pilot Technical Plan</vt:lpstr>
      <vt:lpstr>Objectives</vt:lpstr>
      <vt:lpstr>Risks and Mitigations</vt:lpstr>
      <vt:lpstr>Questions for Amazon</vt:lpstr>
      <vt:lpstr>Proposed Pilot Flow *</vt:lpstr>
      <vt:lpstr>Account Linking</vt:lpstr>
      <vt:lpstr>Capability Matrix</vt:lpstr>
      <vt:lpstr>Capability Matrix</vt:lpstr>
      <vt:lpstr>Remaining Tasks</vt:lpstr>
      <vt:lpstr>Remaining Development tasks</vt:lpstr>
      <vt:lpstr>Telephony</vt:lpstr>
      <vt:lpstr>Design Engineering Tasks</vt:lpstr>
      <vt:lpstr>Resource Estimates</vt:lpstr>
      <vt:lpstr>PowerPoint Presentation</vt:lpstr>
      <vt:lpstr>Pilot Request and Recommendations</vt:lpstr>
      <vt:lpstr>Phased approach to build and deploy Alexa skill for production  </vt:lpstr>
      <vt:lpstr>Phased approach to build and deploy Alexa skill for production - schedule  </vt:lpstr>
      <vt:lpstr>PowerPoint Presentation</vt:lpstr>
      <vt:lpstr>Appendix</vt:lpstr>
      <vt:lpstr>Major Project 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Tandon, Vic</dc:creator>
  <cp:lastModifiedBy>Harris, Ketema</cp:lastModifiedBy>
  <cp:revision>727</cp:revision>
  <dcterms:modified xsi:type="dcterms:W3CDTF">2017-09-25T21:44:59Z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0x010100680044F16039CD4FAC983602683A9BD7</vt:lpwstr>
  </property>
</Properties>
</file>