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61" r:id="rId5"/>
    <p:sldId id="262" r:id="rId6"/>
    <p:sldId id="263" r:id="rId7"/>
    <p:sldId id="264" r:id="rId8"/>
    <p:sldId id="265" r:id="rId9"/>
    <p:sldId id="266"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2D8FADD-6202-4527-A926-D42CDB9819F7}"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6ABFAD-102A-4B04-ABB2-230A8C1C7AF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BEE4F76-CFCD-4DBF-BCDE-390366D3373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A3A438B-353E-4C33-B434-197AEABDC4F2}"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189231-F571-469A-91A9-E7737FABA7E9}"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645B47F-C42C-4E6F-AB73-530F46A47C50}"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4409137-C597-451C-AA5B-0CA6CCA56DF3}" type="datetime1">
              <a:rPr lang="en-US" smtClean="0"/>
            </a:fld>
            <a:endParaRPr lang="en-US"/>
          </a:p>
        </p:txBody>
      </p:sp>
      <p:sp>
        <p:nvSpPr>
          <p:cNvPr id="8" name="Footer Placeholder 7"/>
          <p:cNvSpPr>
            <a:spLocks noGrp="1"/>
          </p:cNvSpPr>
          <p:nvPr>
            <p:ph type="ftr" sz="quarter" idx="11"/>
          </p:nvPr>
        </p:nvSpPr>
        <p:spPr/>
        <p:txBody>
          <a:bodyPr/>
          <a:lstStyle/>
          <a:p>
            <a:r>
              <a:rPr lang="en-US"/>
              <a:t>© Edunet Foundation. All rights reserved.</a:t>
            </a:r>
            <a:endParaRPr lang="en-US"/>
          </a:p>
        </p:txBody>
      </p:sp>
      <p:sp>
        <p:nvSpPr>
          <p:cNvPr id="9" name="Slide Number Placeholder 8"/>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92B6CF-B624-449C-A6BA-FAB3DB1042C2}" type="datetime1">
              <a:rPr lang="en-US" smtClean="0"/>
            </a:fld>
            <a:endParaRPr lang="en-US"/>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
        <p:nvSpPr>
          <p:cNvPr id="5" name="Slide Number Placeholder 4"/>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fld>
            <a:endParaRPr lang="en-US"/>
          </a:p>
        </p:txBody>
      </p:sp>
      <p:sp>
        <p:nvSpPr>
          <p:cNvPr id="3" name="Footer Placeholder 2"/>
          <p:cNvSpPr>
            <a:spLocks noGrp="1"/>
          </p:cNvSpPr>
          <p:nvPr>
            <p:ph type="ftr" sz="quarter" idx="11"/>
          </p:nvPr>
        </p:nvSpPr>
        <p:spPr/>
        <p:txBody>
          <a:bodyPr/>
          <a:lstStyle/>
          <a:p>
            <a:r>
              <a:rPr lang="en-US"/>
              <a:t>© Edunet Foundation. All rights reserved.</a:t>
            </a:r>
            <a:endParaRPr lang="en-US"/>
          </a:p>
        </p:txBody>
      </p:sp>
      <p:sp>
        <p:nvSpPr>
          <p:cNvPr id="4" name="Slide Number Placeholder 3"/>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4586C9-C8D5-4804-B4A7-343C05555BF9}"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78801E-C1A2-4C46-B404-CC030D4B77C7}"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r>
              <a:rPr lang="en-US" sz="3600" b="1" dirty="0">
                <a:solidFill>
                  <a:schemeClr val="accent1"/>
                </a:solidFill>
                <a:latin typeface="Arial" panose="020B0604020202020204" pitchFamily="34" charset="0"/>
                <a:cs typeface="Arial" panose="020B0604020202020204" pitchFamily="34" charset="0"/>
              </a:rPr>
              <a:t>ATTENDANCE MANAGEMENT SYSTEM</a:t>
            </a:r>
            <a:endParaRPr lang="en-US" sz="36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TS- WEB/CC/AI TRACK CAPSTONE PROJECT</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1723871" y="3252865"/>
            <a:ext cx="9039066" cy="1630045"/>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1</a:t>
            </a:r>
            <a:r>
              <a:rPr lang="en-IN" altLang="en-US" sz="2000" b="1" dirty="0">
                <a:solidFill>
                  <a:schemeClr val="accent1">
                    <a:lumMod val="75000"/>
                  </a:schemeClr>
                </a:solidFill>
                <a:latin typeface="Arial" panose="020B0604020202020204" pitchFamily="34" charset="0"/>
                <a:cs typeface="Arial" panose="020B0604020202020204" pitchFamily="34" charset="0"/>
              </a:rPr>
              <a:t>. S</a:t>
            </a:r>
            <a:r>
              <a:rPr lang="en-US" sz="2000" b="1" dirty="0">
                <a:solidFill>
                  <a:schemeClr val="accent1">
                    <a:lumMod val="75000"/>
                  </a:schemeClr>
                </a:solidFill>
                <a:latin typeface="Arial" panose="020B0604020202020204" pitchFamily="34" charset="0"/>
                <a:cs typeface="Arial" panose="020B0604020202020204" pitchFamily="34" charset="0"/>
              </a:rPr>
              <a:t>.</a:t>
            </a:r>
            <a:r>
              <a:rPr lang="en-IN" altLang="en-US" sz="2000" b="1" dirty="0">
                <a:solidFill>
                  <a:schemeClr val="accent1">
                    <a:lumMod val="75000"/>
                  </a:schemeClr>
                </a:solidFill>
                <a:latin typeface="Arial" panose="020B0604020202020204" pitchFamily="34" charset="0"/>
                <a:cs typeface="Arial" panose="020B0604020202020204" pitchFamily="34" charset="0"/>
              </a:rPr>
              <a:t>pramoda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2.</a:t>
            </a:r>
            <a:r>
              <a:rPr lang="en-IN" altLang="en-US" sz="2000" b="1" dirty="0">
                <a:solidFill>
                  <a:schemeClr val="accent1">
                    <a:lumMod val="75000"/>
                  </a:schemeClr>
                </a:solidFill>
                <a:latin typeface="Arial" panose="020B0604020202020204" pitchFamily="34" charset="0"/>
                <a:cs typeface="Arial" panose="020B0604020202020204" pitchFamily="34" charset="0"/>
              </a:rPr>
              <a:t> Ch.Sai Deekshitha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3.B.poojitha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4.K.Tejasree</a:t>
            </a:r>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panose="020B0604020202020204"/>
                <a:ea typeface="+mn-lt"/>
                <a:cs typeface="Arial" panose="020B0604020202020204"/>
              </a:rPr>
              <a:t>Abstract     </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Aims , Objective &amp; Proposed System/Solution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System Design </a:t>
            </a:r>
            <a:endParaRPr lang="en-US" sz="2000" b="1" dirty="0">
              <a:latin typeface="Arial" panose="020B0604020202020204"/>
              <a:cs typeface="Arial" panose="020B0604020202020204"/>
            </a:endParaRPr>
          </a:p>
          <a:p>
            <a:r>
              <a:rPr lang="en-US" sz="2000" b="1" dirty="0">
                <a:latin typeface="Arial" panose="020B0604020202020204"/>
                <a:ea typeface="+mn-lt"/>
                <a:cs typeface="+mn-lt"/>
              </a:rPr>
              <a:t>System Development Approach(Technology Used) </a:t>
            </a:r>
            <a:endParaRPr lang="en-US" dirty="0">
              <a:latin typeface="Arial" panose="020B0604020202020204"/>
              <a:ea typeface="+mn-lt"/>
              <a:cs typeface="+mn-lt"/>
            </a:endParaRPr>
          </a:p>
          <a:p>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r>
              <a:rPr lang="en-US" sz="2000" b="1" dirty="0">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References</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Future Scope</a:t>
            </a:r>
            <a:endParaRPr lang="en-US" dirty="0">
              <a:latin typeface="Arial" panose="020B0604020202020204"/>
              <a:cs typeface="Arial" panose="020B0604020202020204"/>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p:cNvSpPr>
            <a:spLocks noGrp="1"/>
          </p:cNvSpPr>
          <p:nvPr>
            <p:ph type="subTitle" idx="1"/>
          </p:nvPr>
        </p:nvSpPr>
        <p:spPr>
          <a:xfrm>
            <a:off x="519659" y="1956907"/>
            <a:ext cx="11152682" cy="4365598"/>
          </a:xfrm>
        </p:spPr>
        <p:txBody>
          <a:bodyPr>
            <a:normAutofit/>
          </a:bodyPr>
          <a:lstStyle/>
          <a:p>
            <a:pPr algn="l"/>
            <a:r>
              <a:rPr lang="en-US" b="1" kern="100" dirty="0">
                <a:solidFill>
                  <a:schemeClr val="tx1">
                    <a:lumMod val="95000"/>
                    <a:lumOff val="5000"/>
                  </a:schemeClr>
                </a:solidFill>
                <a:effectLst/>
                <a:latin typeface="Calibri Light" panose="020F0302020204030204" pitchFamily="34" charset="0"/>
                <a:ea typeface="等线 Light" panose="020B0503020204020204" pitchFamily="2" charset="-122"/>
                <a:cs typeface="Times New Roman" panose="02020603050405020304" pitchFamily="18" charset="0"/>
              </a:rPr>
              <a:t>The Attendance Management System (AMS) is an advanced technological solution designed to simplify and optimize attendance tracking processes in various educational institutions, organizations, and workplaces. The primary objective of the Attendance Management System is to eliminate the conventional paper-based attendance recording methods, minimize manual errors, and enhance efficiency. The system incorporates biometric, RFID, or barcode-based identification methods to uniquely identify individuals, ensuring secure and tamper-proof attendance records.</a:t>
            </a:r>
            <a:endParaRPr lang="en-US" b="1" kern="100" dirty="0">
              <a:solidFill>
                <a:schemeClr val="tx1">
                  <a:lumMod val="95000"/>
                  <a:lumOff val="5000"/>
                </a:schemeClr>
              </a:solidFill>
              <a:effectLst/>
              <a:latin typeface="Calibri Light" panose="020F0302020204030204" pitchFamily="34" charset="0"/>
              <a:ea typeface="等线 Light" panose="020B0503020204020204" pitchFamily="2" charset="-122"/>
              <a:cs typeface="Times New Roman" panose="02020603050405020304" pitchFamily="18" charset="0"/>
            </a:endParaRPr>
          </a:p>
          <a:p>
            <a:pPr algn="l"/>
            <a:r>
              <a:rPr lang="en-US" b="1" kern="100" dirty="0">
                <a:solidFill>
                  <a:schemeClr val="tx1">
                    <a:lumMod val="95000"/>
                    <a:lumOff val="5000"/>
                  </a:schemeClr>
                </a:solidFill>
                <a:effectLst/>
                <a:latin typeface="Calibri Light" panose="020F0302020204030204" pitchFamily="34" charset="0"/>
                <a:ea typeface="等线 Light" panose="020B0503020204020204" pitchFamily="2" charset="-122"/>
                <a:cs typeface="Times New Roman" panose="02020603050405020304" pitchFamily="18" charset="0"/>
              </a:rPr>
              <a:t>Furthermore, the Attendance Management System can integrate with existing systems, such as student information systems or human resource management platforms, to synchronize data and enhance overall efficiency. This integration eliminates redundant data entry and ensures accurate information across multiple platforms.</a:t>
            </a:r>
            <a:endParaRPr lang="en-US" b="1" kern="100" dirty="0">
              <a:solidFill>
                <a:schemeClr val="tx1">
                  <a:lumMod val="95000"/>
                  <a:lumOff val="5000"/>
                </a:schemeClr>
              </a:solidFill>
              <a:effectLst/>
              <a:latin typeface="Calibri Light" panose="020F0302020204030204" pitchFamily="34" charset="0"/>
              <a:ea typeface="等线 Light" panose="020B0503020204020204" pitchFamily="2" charset="-122"/>
              <a:cs typeface="Times New Roman" panose="02020603050405020304" pitchFamily="18"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Attendance Management System is software developed for daily student attendance in schools, colleges and institutes. It facilitates to access the attendance information of a particular student in a particular class. This system will also help in evaluating attendance eligibility criteria of a student. By just a click on the mouse, the system will be able to produce the students' attendance report thus reducing the need for manual </a:t>
            </a:r>
            <a:r>
              <a:rPr lang="en-US" sz="2600" dirty="0" err="1">
                <a:latin typeface="Arial" panose="020B0604020202020204" pitchFamily="34" charset="0"/>
                <a:cs typeface="Arial" panose="020B0604020202020204" pitchFamily="34" charset="0"/>
              </a:rPr>
              <a:t>labour</a:t>
            </a:r>
            <a:r>
              <a:rPr lang="en-US" sz="2600" dirty="0">
                <a:latin typeface="Arial" panose="020B0604020202020204" pitchFamily="34" charset="0"/>
                <a:cs typeface="Arial" panose="020B0604020202020204" pitchFamily="34" charset="0"/>
              </a:rPr>
              <a:t> which is prone to human errors and time consuming.</a:t>
            </a:r>
            <a:endParaRPr lang="en-US" sz="2600" dirty="0">
              <a:latin typeface="Arial" panose="020B0604020202020204" pitchFamily="34" charset="0"/>
              <a:cs typeface="Arial" panose="020B0604020202020204" pitchFamily="34" charset="0"/>
            </a:endParaRPr>
          </a:p>
          <a:p>
            <a:pPr algn="l"/>
            <a:r>
              <a:rPr lang="en-US" sz="2600" dirty="0">
                <a:latin typeface="Arial" panose="020B0604020202020204" pitchFamily="34" charset="0"/>
                <a:cs typeface="Arial" panose="020B0604020202020204" pitchFamily="34" charset="0"/>
              </a:rPr>
              <a:t>This application is built for automating the processing of attendance. It also enhances the speed of performing attendance task easily.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p:cNvSpPr>
            <a:spLocks noGrp="1"/>
          </p:cNvSpPr>
          <p:nvPr>
            <p:ph type="subTitle" idx="1"/>
          </p:nvPr>
        </p:nvSpPr>
        <p:spPr>
          <a:xfrm>
            <a:off x="671513" y="1786537"/>
            <a:ext cx="10758487" cy="4535968"/>
          </a:xfrm>
        </p:spPr>
        <p:txBody>
          <a:bodyPr>
            <a:normAutofit/>
          </a:bodyPr>
          <a:lstStyle/>
          <a:p>
            <a:pPr algn="just"/>
            <a:r>
              <a:rPr lang="en-US" dirty="0">
                <a:solidFill>
                  <a:srgbClr val="000000"/>
                </a:solidFill>
                <a:effectLst/>
                <a:latin typeface="Times-Roman"/>
              </a:rPr>
              <a:t>To overcome the drawbacks of the existing system, the proposed system has been evolved. This project aims to reduce the paper work and saving time to generate accurate </a:t>
            </a:r>
            <a:r>
              <a:rPr lang="en-US" dirty="0">
                <a:solidFill>
                  <a:srgbClr val="000000"/>
                </a:solidFill>
                <a:effectLst/>
                <a:latin typeface="Times New Roman" panose="02020603050405020304" pitchFamily="18" charset="0"/>
              </a:rPr>
              <a:t>results from the student’s attendance. The </a:t>
            </a:r>
            <a:r>
              <a:rPr lang="en-US" dirty="0">
                <a:solidFill>
                  <a:srgbClr val="000000"/>
                </a:solidFill>
                <a:effectLst/>
                <a:latin typeface="Times-Roman"/>
              </a:rPr>
              <a:t>system provides with the best user interface. The efficient reports can be generated by using this proposed system.</a:t>
            </a:r>
            <a:endParaRPr lang="en-US" dirty="0">
              <a:solidFill>
                <a:srgbClr val="000000"/>
              </a:solidFill>
              <a:effectLst/>
              <a:latin typeface="Times-Roman"/>
            </a:endParaRPr>
          </a:p>
          <a:p>
            <a:pPr algn="just"/>
            <a:r>
              <a:rPr lang="en-US" b="1" dirty="0">
                <a:solidFill>
                  <a:srgbClr val="000000"/>
                </a:solidFill>
                <a:effectLst/>
                <a:latin typeface="Times-Bold"/>
              </a:rPr>
              <a:t>Advantages of Proposed System </a:t>
            </a:r>
            <a:endParaRPr lang="en-US" b="1" dirty="0"/>
          </a:p>
          <a:p>
            <a:pPr marL="285750" indent="-285750" algn="just">
              <a:buFont typeface="Wingdings" panose="05000000000000000000" pitchFamily="2" charset="2"/>
              <a:buChar char="Ø"/>
            </a:pPr>
            <a:r>
              <a:rPr lang="en-US" dirty="0">
                <a:solidFill>
                  <a:srgbClr val="000000"/>
                </a:solidFill>
                <a:effectLst/>
                <a:latin typeface="Times-Roman"/>
              </a:rPr>
              <a:t>It is trouble-free to use. </a:t>
            </a:r>
            <a:endParaRPr lang="en-US" dirty="0"/>
          </a:p>
          <a:p>
            <a:pPr marL="285750" indent="-285750" algn="just">
              <a:buFont typeface="Wingdings" panose="05000000000000000000" pitchFamily="2" charset="2"/>
              <a:buChar char="Ø"/>
            </a:pPr>
            <a:r>
              <a:rPr lang="en-US" dirty="0">
                <a:solidFill>
                  <a:srgbClr val="000000"/>
                </a:solidFill>
                <a:effectLst/>
                <a:latin typeface="Times-Roman"/>
              </a:rPr>
              <a:t>It is a relatively fast approach to enter attendance </a:t>
            </a:r>
            <a:endParaRPr lang="en-US" dirty="0"/>
          </a:p>
          <a:p>
            <a:pPr marL="285750" indent="-285750" algn="just">
              <a:buFont typeface="Wingdings" panose="05000000000000000000" pitchFamily="2" charset="2"/>
              <a:buChar char="Ø"/>
            </a:pPr>
            <a:r>
              <a:rPr lang="en-US" dirty="0">
                <a:solidFill>
                  <a:srgbClr val="000000"/>
                </a:solidFill>
                <a:effectLst/>
                <a:latin typeface="Times-Roman"/>
              </a:rPr>
              <a:t>Is highly reliable, approximate result from user </a:t>
            </a:r>
            <a:endParaRPr lang="en-US" dirty="0"/>
          </a:p>
          <a:p>
            <a:pPr marL="285750" indent="-285750" algn="just">
              <a:buFont typeface="Wingdings" panose="05000000000000000000" pitchFamily="2" charset="2"/>
              <a:buChar char="Ø"/>
            </a:pPr>
            <a:r>
              <a:rPr lang="en-US" dirty="0">
                <a:solidFill>
                  <a:srgbClr val="000000"/>
                </a:solidFill>
                <a:effectLst/>
                <a:latin typeface="Times-Roman"/>
              </a:rPr>
              <a:t>Best user Interface </a:t>
            </a:r>
            <a:endParaRPr lang="en-US" dirty="0"/>
          </a:p>
          <a:p>
            <a:pPr marL="285750" indent="-285750" algn="just">
              <a:buFont typeface="Wingdings" panose="05000000000000000000" pitchFamily="2" charset="2"/>
              <a:buChar char="Ø"/>
            </a:pPr>
            <a:r>
              <a:rPr lang="en-US" dirty="0">
                <a:solidFill>
                  <a:srgbClr val="000000"/>
                </a:solidFill>
                <a:effectLst/>
                <a:latin typeface="Times-Roman"/>
              </a:rPr>
              <a:t>Efficient reports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4038600" y="6492875"/>
            <a:ext cx="4114800" cy="365125"/>
          </a:xfrm>
        </p:spPr>
        <p:txBody>
          <a:bodyPr/>
          <a:lstStyle/>
          <a:p>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00263" y="2443163"/>
            <a:ext cx="7272337" cy="4257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Conclusion</a:t>
            </a:r>
            <a:endParaRPr lang="en-US" sz="4400" dirty="0">
              <a:solidFill>
                <a:schemeClr val="accent1"/>
              </a:solidFill>
              <a:latin typeface="Calibri Light" panose="020F0302020204030204"/>
              <a:cs typeface="Calibri Light" panose="020F0302020204030204"/>
            </a:endParaRPr>
          </a:p>
        </p:txBody>
      </p:sp>
      <p:sp>
        <p:nvSpPr>
          <p:cNvPr id="6" name="Subtitle 5"/>
          <p:cNvSpPr>
            <a:spLocks noGrp="1"/>
          </p:cNvSpPr>
          <p:nvPr>
            <p:ph type="subTitle" idx="1"/>
          </p:nvPr>
        </p:nvSpPr>
        <p:spPr>
          <a:xfrm>
            <a:off x="614597" y="2110153"/>
            <a:ext cx="11152682" cy="4365598"/>
          </a:xfrm>
        </p:spPr>
        <p:txBody>
          <a:bodyPr>
            <a:normAutofit/>
          </a:bodyPr>
          <a:lstStyle/>
          <a:p>
            <a:pPr algn="just"/>
            <a:r>
              <a:rPr lang="en-US" dirty="0">
                <a:solidFill>
                  <a:srgbClr val="000000"/>
                </a:solidFill>
                <a:effectLst/>
                <a:latin typeface="Times-Roman"/>
              </a:rPr>
              <a:t>To conclude, Project Data Grid works like a component which can access all the databases and picks up different functions. It overcomes the many limitations incorporated in the attendance. </a:t>
            </a:r>
            <a:endParaRPr lang="en-US" dirty="0"/>
          </a:p>
          <a:p>
            <a:pPr algn="just"/>
            <a:r>
              <a:rPr lang="en-US" dirty="0">
                <a:solidFill>
                  <a:srgbClr val="000000"/>
                </a:solidFill>
                <a:effectLst/>
                <a:latin typeface="Wingdings" panose="05000000000000000000" pitchFamily="2" charset="2"/>
              </a:rPr>
              <a:t></a:t>
            </a:r>
            <a:r>
              <a:rPr lang="en-US" dirty="0">
                <a:solidFill>
                  <a:srgbClr val="000000"/>
                </a:solidFill>
                <a:effectLst/>
                <a:latin typeface="Times-Roman"/>
              </a:rPr>
              <a:t>Easy implementation Environment </a:t>
            </a:r>
            <a:endParaRPr lang="en-US" dirty="0"/>
          </a:p>
          <a:p>
            <a:pPr algn="just"/>
            <a:r>
              <a:rPr lang="en-US" dirty="0">
                <a:solidFill>
                  <a:srgbClr val="000000"/>
                </a:solidFill>
                <a:effectLst/>
                <a:latin typeface="Wingdings" panose="05000000000000000000" pitchFamily="2" charset="2"/>
              </a:rPr>
              <a:t></a:t>
            </a:r>
            <a:r>
              <a:rPr lang="en-US" dirty="0">
                <a:solidFill>
                  <a:srgbClr val="000000"/>
                </a:solidFill>
                <a:effectLst/>
                <a:latin typeface="Times-Roman"/>
              </a:rPr>
              <a:t>Generate report Flexibly</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fontScale="90000"/>
          </a:bodyPr>
          <a:lstStyle/>
          <a:p>
            <a:r>
              <a:rPr lang="en-US" b="1" dirty="0">
                <a:solidFill>
                  <a:schemeClr val="accent1">
                    <a:lumMod val="60000"/>
                    <a:lumOff val="40000"/>
                  </a:schemeClr>
                </a:solidFill>
                <a:latin typeface="Arial" panose="020B0604020202020204"/>
              </a:rPr>
              <a:t>Future Scope</a:t>
            </a:r>
            <a:endParaRPr lang="en-US" b="1" dirty="0">
              <a:solidFill>
                <a:schemeClr val="accent1">
                  <a:lumMod val="60000"/>
                  <a:lumOff val="40000"/>
                </a:schemeClr>
              </a:solidFill>
              <a:latin typeface="Arial" panose="020B0604020202020204"/>
            </a:endParaRPr>
          </a:p>
        </p:txBody>
      </p:sp>
      <p:sp>
        <p:nvSpPr>
          <p:cNvPr id="6" name="Subtitle 5"/>
          <p:cNvSpPr>
            <a:spLocks noGrp="1"/>
          </p:cNvSpPr>
          <p:nvPr>
            <p:ph type="subTitle" idx="1"/>
          </p:nvPr>
        </p:nvSpPr>
        <p:spPr>
          <a:xfrm>
            <a:off x="614597" y="2110153"/>
            <a:ext cx="11152682" cy="4365598"/>
          </a:xfrm>
        </p:spPr>
        <p:txBody>
          <a:bodyPr>
            <a:normAutofit/>
          </a:bodyPr>
          <a:lstStyle/>
          <a:p>
            <a:pPr algn="just"/>
            <a:r>
              <a:rPr lang="en-US" dirty="0">
                <a:solidFill>
                  <a:srgbClr val="000000"/>
                </a:solidFill>
                <a:effectLst/>
                <a:latin typeface="Times-Roman"/>
              </a:rPr>
              <a:t>The project has a very vast scope in future. The project can be implemented on intranet in future. Project can be updated in near future as and when requirement for </a:t>
            </a:r>
            <a:r>
              <a:rPr lang="en-US" dirty="0" err="1">
                <a:solidFill>
                  <a:srgbClr val="000000"/>
                </a:solidFill>
                <a:effectLst/>
                <a:latin typeface="Times-Roman"/>
              </a:rPr>
              <a:t>thesame</a:t>
            </a:r>
            <a:r>
              <a:rPr lang="en-US" dirty="0">
                <a:solidFill>
                  <a:srgbClr val="000000"/>
                </a:solidFill>
                <a:effectLst/>
                <a:latin typeface="Times-Roman"/>
              </a:rPr>
              <a:t> arises, as it is very flexible in terms of expansion. With the proposed software of database Space Manager ready and fully functional the client is now able to manage and hence run the entire work in a much better, accurate and error free manner. The following are the future scope for the project. </a:t>
            </a:r>
            <a:endParaRPr lang="en-US" dirty="0">
              <a:solidFill>
                <a:srgbClr val="000000"/>
              </a:solidFill>
              <a:effectLst/>
              <a:latin typeface="Times-Roman"/>
            </a:endParaRPr>
          </a:p>
          <a:p>
            <a:pPr algn="just"/>
            <a:r>
              <a:rPr lang="en-US" dirty="0">
                <a:solidFill>
                  <a:srgbClr val="000000"/>
                </a:solidFill>
                <a:effectLst/>
                <a:latin typeface="Wingdings" panose="05000000000000000000" pitchFamily="2" charset="2"/>
              </a:rPr>
              <a:t></a:t>
            </a:r>
            <a:r>
              <a:rPr lang="en-US" dirty="0">
                <a:solidFill>
                  <a:srgbClr val="000000"/>
                </a:solidFill>
                <a:effectLst/>
                <a:latin typeface="Times-Roman"/>
              </a:rPr>
              <a:t>Discontinue of particular student eliminate potential attendance. </a:t>
            </a:r>
            <a:endParaRPr lang="en-US" dirty="0"/>
          </a:p>
          <a:p>
            <a:pPr marL="285750" indent="-285750" algn="just">
              <a:buFont typeface="Wingdings" panose="05000000000000000000" pitchFamily="2" charset="2"/>
              <a:buChar char="Ø"/>
            </a:pPr>
            <a:r>
              <a:rPr lang="en-US" dirty="0">
                <a:solidFill>
                  <a:srgbClr val="000000"/>
                </a:solidFill>
                <a:effectLst/>
                <a:latin typeface="Times-Roman"/>
              </a:rPr>
              <a:t>Bar code Reader based attendance system. </a:t>
            </a:r>
            <a:endParaRPr lang="en-US" dirty="0"/>
          </a:p>
          <a:p>
            <a:pPr marL="285750" indent="-285750" algn="just">
              <a:buFont typeface="Wingdings" panose="05000000000000000000" pitchFamily="2" charset="2"/>
              <a:buChar char="Ø"/>
            </a:pPr>
            <a:r>
              <a:rPr lang="en-US" dirty="0">
                <a:solidFill>
                  <a:srgbClr val="000000"/>
                </a:solidFill>
                <a:effectLst/>
                <a:latin typeface="Times-Roman"/>
              </a:rPr>
              <a:t>Individual Attendance system With photo using Student login</a:t>
            </a:r>
            <a:r>
              <a:rPr lang="en-US" sz="1800" dirty="0">
                <a:solidFill>
                  <a:srgbClr val="000000"/>
                </a:solidFill>
                <a:effectLst/>
                <a:latin typeface="Times-Roman"/>
              </a:rPr>
              <a:t>.</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4038600" y="6492875"/>
            <a:ext cx="4114800" cy="365125"/>
          </a:xfrm>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3402</Words>
  <Application>WPS Presentation</Application>
  <PresentationFormat>Widescreen</PresentationFormat>
  <Paragraphs>62</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Arial</vt:lpstr>
      <vt:lpstr>Calibri</vt:lpstr>
      <vt:lpstr>Calibri Light</vt:lpstr>
      <vt:lpstr>等线 Light</vt:lpstr>
      <vt:lpstr>Times New Roman</vt:lpstr>
      <vt:lpstr>Times-Roman</vt:lpstr>
      <vt:lpstr>Times-Bold</vt:lpstr>
      <vt:lpstr>Calibri Light</vt:lpstr>
      <vt:lpstr>Microsoft YaHei</vt:lpstr>
      <vt:lpstr>Arial Unicode MS</vt:lpstr>
      <vt:lpstr>Segoe Print</vt:lpstr>
      <vt:lpstr>Office Theme</vt:lpstr>
      <vt:lpstr>ATTENDANCE MANAGEMENT SYSTEM</vt:lpstr>
      <vt:lpstr>OUTLINE</vt:lpstr>
      <vt:lpstr>Abstract</vt:lpstr>
      <vt:lpstr>Problem Statement</vt:lpstr>
      <vt:lpstr>Proposed Solution</vt:lpstr>
      <vt:lpstr>System Architecture</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Pooja</cp:lastModifiedBy>
  <cp:revision>47</cp:revision>
  <dcterms:created xsi:type="dcterms:W3CDTF">2021-04-26T07:43:00Z</dcterms:created>
  <dcterms:modified xsi:type="dcterms:W3CDTF">2023-09-09T04:06:44Z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9945079F909242829C2F0D67AFA2AA8A</vt:lpwstr>
  </property>
  <property fmtid="{D5CDD505-2E9C-101B-9397-08002B2CF9AE}" pid="3" name="KSOProductBuildVer">
    <vt:lpwstr>1033-11.2.0.11417</vt:lpwstr>
  </property>
</Properties>
</file>