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9" r:id="rId42"/>
    <p:sldId id="300" r:id="rId43"/>
    <p:sldId id="297" r:id="rId44"/>
    <p:sldId id="298" r:id="rId45"/>
    <p:sldId id="301" r:id="rId46"/>
    <p:sldId id="302" r:id="rId47"/>
    <p:sldId id="303" r:id="rId48"/>
    <p:sldId id="304" r:id="rId49"/>
    <p:sldId id="296" r:id="rId50"/>
    <p:sldId id="305" r:id="rId51"/>
    <p:sldId id="306" r:id="rId52"/>
    <p:sldId id="307" r:id="rId53"/>
    <p:sldId id="308" r:id="rId5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88D03B8-820A-4C49-A74B-836433D05F30}" type="datetimeFigureOut">
              <a:rPr lang="en-US" smtClean="0"/>
              <a:t>2/4/2021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E8F0448-46F9-4FD3-9F0A-299376B0592F}" type="slidenum">
              <a:rPr lang="en-US" smtClean="0"/>
              <a:t>‹#›</a:t>
            </a:fld>
            <a:endParaRPr lang="en-US"/>
          </a:p>
        </p:txBody>
      </p:sp>
    </p:spTree>
    <p:extLst>
      <p:ext uri="{BB962C8B-B14F-4D97-AF65-F5344CB8AC3E}">
        <p14:creationId xmlns:p14="http://schemas.microsoft.com/office/powerpoint/2010/main" val="191524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EE8F0448-46F9-4FD3-9F0A-299376B0592F}" type="slidenum">
              <a:rPr lang="en-US" smtClean="0"/>
              <a:t>4</a:t>
            </a:fld>
            <a:endParaRPr lang="en-US"/>
          </a:p>
        </p:txBody>
      </p:sp>
    </p:spTree>
    <p:extLst>
      <p:ext uri="{BB962C8B-B14F-4D97-AF65-F5344CB8AC3E}">
        <p14:creationId xmlns:p14="http://schemas.microsoft.com/office/powerpoint/2010/main" val="34474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1">
                <a:solidFill>
                  <a:srgbClr val="585858"/>
                </a:solidFill>
                <a:latin typeface="Arial"/>
                <a:cs typeface="Arial"/>
              </a:defRPr>
            </a:lvl1p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1" i="1">
                <a:solidFill>
                  <a:srgbClr val="585858"/>
                </a:solidFill>
                <a:latin typeface="Arial"/>
                <a:cs typeface="Arial"/>
              </a:defRPr>
            </a:lvl1p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6" name="Holder 6"/>
          <p:cNvSpPr>
            <a:spLocks noGrp="1"/>
          </p:cNvSpPr>
          <p:nvPr>
            <p:ph type="sldNum" sz="quarter" idx="7"/>
          </p:nvPr>
        </p:nvSpPr>
        <p:spPr/>
        <p:txBody>
          <a:bodyPr lIns="0" tIns="0" rIns="0" bIns="0"/>
          <a:lstStyle>
            <a:lvl1pPr>
              <a:defRPr sz="1200" b="0" i="0">
                <a:solidFill>
                  <a:srgbClr val="58585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1">
                <a:solidFill>
                  <a:srgbClr val="585858"/>
                </a:solidFill>
                <a:latin typeface="Arial"/>
                <a:cs typeface="Arial"/>
              </a:defRPr>
            </a:lvl1p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7" name="Holder 7"/>
          <p:cNvSpPr>
            <a:spLocks noGrp="1"/>
          </p:cNvSpPr>
          <p:nvPr>
            <p:ph type="sldNum" sz="quarter" idx="7"/>
          </p:nvPr>
        </p:nvSpPr>
        <p:spPr/>
        <p:txBody>
          <a:bodyPr lIns="0" tIns="0" rIns="0" bIns="0"/>
          <a:lstStyle>
            <a:lvl1pPr>
              <a:defRPr sz="1200" b="0" i="0">
                <a:solidFill>
                  <a:srgbClr val="58585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58200" y="6499859"/>
            <a:ext cx="83820" cy="8381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568451" y="6499859"/>
            <a:ext cx="85343" cy="83819"/>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161543" y="2314955"/>
            <a:ext cx="8822436" cy="720851"/>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120397" y="2263139"/>
            <a:ext cx="8900160" cy="938784"/>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1" i="1">
                <a:solidFill>
                  <a:srgbClr val="585858"/>
                </a:solidFill>
                <a:latin typeface="Arial"/>
                <a:cs typeface="Arial"/>
              </a:defRPr>
            </a:lvl1p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5" name="Holder 5"/>
          <p:cNvSpPr>
            <a:spLocks noGrp="1"/>
          </p:cNvSpPr>
          <p:nvPr>
            <p:ph type="sldNum" sz="quarter" idx="7"/>
          </p:nvPr>
        </p:nvSpPr>
        <p:spPr/>
        <p:txBody>
          <a:bodyPr lIns="0" tIns="0" rIns="0" bIns="0"/>
          <a:lstStyle>
            <a:lvl1pPr>
              <a:defRPr sz="1200" b="0" i="0">
                <a:solidFill>
                  <a:srgbClr val="58585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1">
                <a:solidFill>
                  <a:srgbClr val="585858"/>
                </a:solidFill>
                <a:latin typeface="Arial"/>
                <a:cs typeface="Arial"/>
              </a:defRPr>
            </a:lvl1p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2/4/2021</a:t>
            </a:fld>
            <a:endParaRPr lang="en-US"/>
          </a:p>
        </p:txBody>
      </p:sp>
      <p:sp>
        <p:nvSpPr>
          <p:cNvPr id="4" name="Holder 4"/>
          <p:cNvSpPr>
            <a:spLocks noGrp="1"/>
          </p:cNvSpPr>
          <p:nvPr>
            <p:ph type="sldNum" sz="quarter" idx="7"/>
          </p:nvPr>
        </p:nvSpPr>
        <p:spPr/>
        <p:txBody>
          <a:bodyPr lIns="0" tIns="0" rIns="0" bIns="0"/>
          <a:lstStyle>
            <a:lvl1pPr>
              <a:defRPr sz="1200" b="0" i="0">
                <a:solidFill>
                  <a:srgbClr val="585858"/>
                </a:solidFill>
                <a:latin typeface="Arial"/>
                <a:cs typeface="Arial"/>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458200" y="6499859"/>
            <a:ext cx="83820" cy="83819"/>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568451" y="6499859"/>
            <a:ext cx="85343" cy="83819"/>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231140" y="255523"/>
            <a:ext cx="1460500" cy="299720"/>
          </a:xfrm>
          <a:prstGeom prst="rect">
            <a:avLst/>
          </a:prstGeom>
        </p:spPr>
        <p:txBody>
          <a:bodyPr wrap="square" lIns="0" tIns="0" rIns="0" bIns="0">
            <a:spAutoFit/>
          </a:bodyPr>
          <a:lstStyle>
            <a:lvl1pPr>
              <a:defRPr sz="1800" b="1" i="0">
                <a:solidFill>
                  <a:schemeClr val="tx1"/>
                </a:solidFill>
                <a:latin typeface="Arial"/>
                <a:cs typeface="Arial"/>
              </a:defRPr>
            </a:lvl1pPr>
          </a:lstStyle>
          <a:p>
            <a:endParaRPr/>
          </a:p>
        </p:txBody>
      </p:sp>
      <p:sp>
        <p:nvSpPr>
          <p:cNvPr id="3" name="Holder 3"/>
          <p:cNvSpPr>
            <a:spLocks noGrp="1"/>
          </p:cNvSpPr>
          <p:nvPr>
            <p:ph type="body" idx="1"/>
          </p:nvPr>
        </p:nvSpPr>
        <p:spPr>
          <a:xfrm>
            <a:off x="307340" y="1034542"/>
            <a:ext cx="8529319" cy="46437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92302" y="6445817"/>
            <a:ext cx="3498215" cy="196215"/>
          </a:xfrm>
          <a:prstGeom prst="rect">
            <a:avLst/>
          </a:prstGeom>
        </p:spPr>
        <p:txBody>
          <a:bodyPr wrap="square" lIns="0" tIns="0" rIns="0" bIns="0">
            <a:spAutoFit/>
          </a:bodyPr>
          <a:lstStyle>
            <a:lvl1pPr>
              <a:defRPr sz="1200" b="1" i="1">
                <a:solidFill>
                  <a:srgbClr val="585858"/>
                </a:solidFill>
                <a:latin typeface="Arial"/>
                <a:cs typeface="Arial"/>
              </a:defRPr>
            </a:lvl1p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2/4/2021</a:t>
            </a:fld>
            <a:endParaRPr lang="en-US"/>
          </a:p>
        </p:txBody>
      </p:sp>
      <p:sp>
        <p:nvSpPr>
          <p:cNvPr id="6" name="Holder 6"/>
          <p:cNvSpPr>
            <a:spLocks noGrp="1"/>
          </p:cNvSpPr>
          <p:nvPr>
            <p:ph type="sldNum" sz="quarter" idx="7"/>
          </p:nvPr>
        </p:nvSpPr>
        <p:spPr>
          <a:xfrm>
            <a:off x="8533765" y="6445817"/>
            <a:ext cx="247015" cy="196215"/>
          </a:xfrm>
          <a:prstGeom prst="rect">
            <a:avLst/>
          </a:prstGeom>
        </p:spPr>
        <p:txBody>
          <a:bodyPr wrap="square" lIns="0" tIns="0" rIns="0" bIns="0">
            <a:spAutoFit/>
          </a:bodyPr>
          <a:lstStyle>
            <a:lvl1pPr>
              <a:defRPr sz="1200" b="0" i="0">
                <a:solidFill>
                  <a:srgbClr val="585858"/>
                </a:solidFill>
                <a:latin typeface="Arial"/>
                <a:cs typeface="Arial"/>
              </a:defRPr>
            </a:lvl1pPr>
          </a:lstStyle>
          <a:p>
            <a:pPr marL="38100">
              <a:lnSpc>
                <a:spcPts val="142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png"/><Relationship Id="rId21" Type="http://schemas.openxmlformats.org/officeDocument/2006/relationships/image" Target="../media/image54.png"/><Relationship Id="rId34" Type="http://schemas.openxmlformats.org/officeDocument/2006/relationships/image" Target="../media/image67.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33" Type="http://schemas.openxmlformats.org/officeDocument/2006/relationships/image" Target="../media/image66.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32" Type="http://schemas.openxmlformats.org/officeDocument/2006/relationships/image" Target="../media/image65.png"/><Relationship Id="rId37" Type="http://schemas.openxmlformats.org/officeDocument/2006/relationships/image" Target="../media/image7.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61.png"/><Relationship Id="rId36" Type="http://schemas.openxmlformats.org/officeDocument/2006/relationships/image" Target="../media/image69.png"/><Relationship Id="rId10" Type="http://schemas.openxmlformats.org/officeDocument/2006/relationships/image" Target="../media/image43.png"/><Relationship Id="rId19" Type="http://schemas.openxmlformats.org/officeDocument/2006/relationships/image" Target="../media/image52.png"/><Relationship Id="rId31" Type="http://schemas.openxmlformats.org/officeDocument/2006/relationships/image" Target="../media/image64.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image" Target="../media/image63.png"/><Relationship Id="rId35" Type="http://schemas.openxmlformats.org/officeDocument/2006/relationships/image" Target="../media/image68.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image" Target="../media/image74.png"/><Relationship Id="rId16"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1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jp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netugc.co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3.jp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234" y="1355801"/>
            <a:ext cx="7323455" cy="1245235"/>
          </a:xfrm>
          <a:prstGeom prst="rect">
            <a:avLst/>
          </a:prstGeom>
        </p:spPr>
        <p:txBody>
          <a:bodyPr vert="horz" wrap="square" lIns="0" tIns="12065" rIns="0" bIns="0" rtlCol="0">
            <a:spAutoFit/>
          </a:bodyPr>
          <a:lstStyle/>
          <a:p>
            <a:pPr marL="12700" marR="5080" indent="1046480">
              <a:lnSpc>
                <a:spcPct val="100000"/>
              </a:lnSpc>
              <a:spcBef>
                <a:spcPts val="95"/>
              </a:spcBef>
            </a:pPr>
            <a:r>
              <a:rPr sz="4000" spc="-10" dirty="0">
                <a:solidFill>
                  <a:srgbClr val="FF0000"/>
                </a:solidFill>
                <a:latin typeface="Palatino Linotype"/>
                <a:cs typeface="Palatino Linotype"/>
              </a:rPr>
              <a:t>INTRODUCTION </a:t>
            </a:r>
            <a:r>
              <a:rPr sz="4000" spc="-5" dirty="0">
                <a:solidFill>
                  <a:srgbClr val="FF0000"/>
                </a:solidFill>
                <a:latin typeface="Palatino Linotype"/>
                <a:cs typeface="Palatino Linotype"/>
              </a:rPr>
              <a:t>TO  RESEARCH</a:t>
            </a:r>
            <a:r>
              <a:rPr sz="4000" spc="-55" dirty="0">
                <a:solidFill>
                  <a:srgbClr val="FF0000"/>
                </a:solidFill>
                <a:latin typeface="Palatino Linotype"/>
                <a:cs typeface="Palatino Linotype"/>
              </a:rPr>
              <a:t> </a:t>
            </a:r>
            <a:r>
              <a:rPr sz="4000" spc="-5" dirty="0">
                <a:solidFill>
                  <a:srgbClr val="FF0000"/>
                </a:solidFill>
                <a:latin typeface="Palatino Linotype"/>
                <a:cs typeface="Palatino Linotype"/>
              </a:rPr>
              <a:t>METHODOLOGY</a:t>
            </a:r>
            <a:endParaRPr sz="4000">
              <a:latin typeface="Palatino Linotype"/>
              <a:cs typeface="Palatino Linotype"/>
            </a:endParaRPr>
          </a:p>
        </p:txBody>
      </p:sp>
      <p:grpSp>
        <p:nvGrpSpPr>
          <p:cNvPr id="3" name="object 3"/>
          <p:cNvGrpSpPr/>
          <p:nvPr/>
        </p:nvGrpSpPr>
        <p:grpSpPr>
          <a:xfrm>
            <a:off x="519556" y="4481957"/>
            <a:ext cx="8258809" cy="2086610"/>
            <a:chOff x="519556" y="4481957"/>
            <a:chExt cx="8258809" cy="2086610"/>
          </a:xfrm>
        </p:grpSpPr>
        <p:sp>
          <p:nvSpPr>
            <p:cNvPr id="4" name="object 4"/>
            <p:cNvSpPr/>
            <p:nvPr/>
          </p:nvSpPr>
          <p:spPr>
            <a:xfrm>
              <a:off x="534161" y="4496562"/>
              <a:ext cx="8229600" cy="2057400"/>
            </a:xfrm>
            <a:custGeom>
              <a:avLst/>
              <a:gdLst/>
              <a:ahLst/>
              <a:cxnLst/>
              <a:rect l="l" t="t" r="r" b="b"/>
              <a:pathLst>
                <a:path w="8229600" h="2057400">
                  <a:moveTo>
                    <a:pt x="8229600" y="0"/>
                  </a:moveTo>
                  <a:lnTo>
                    <a:pt x="0" y="0"/>
                  </a:lnTo>
                  <a:lnTo>
                    <a:pt x="0" y="2057400"/>
                  </a:lnTo>
                  <a:lnTo>
                    <a:pt x="8229600" y="2057400"/>
                  </a:lnTo>
                  <a:lnTo>
                    <a:pt x="8229600" y="0"/>
                  </a:lnTo>
                  <a:close/>
                </a:path>
              </a:pathLst>
            </a:custGeom>
            <a:solidFill>
              <a:srgbClr val="FFFFFF"/>
            </a:solidFill>
          </p:spPr>
          <p:txBody>
            <a:bodyPr wrap="square" lIns="0" tIns="0" rIns="0" bIns="0" rtlCol="0"/>
            <a:lstStyle/>
            <a:p>
              <a:endParaRPr/>
            </a:p>
          </p:txBody>
        </p:sp>
        <p:sp>
          <p:nvSpPr>
            <p:cNvPr id="5" name="object 5"/>
            <p:cNvSpPr/>
            <p:nvPr/>
          </p:nvSpPr>
          <p:spPr>
            <a:xfrm>
              <a:off x="534161" y="4496562"/>
              <a:ext cx="8229600" cy="2057400"/>
            </a:xfrm>
            <a:custGeom>
              <a:avLst/>
              <a:gdLst/>
              <a:ahLst/>
              <a:cxnLst/>
              <a:rect l="l" t="t" r="r" b="b"/>
              <a:pathLst>
                <a:path w="8229600" h="2057400">
                  <a:moveTo>
                    <a:pt x="0" y="2057400"/>
                  </a:moveTo>
                  <a:lnTo>
                    <a:pt x="8229600" y="2057400"/>
                  </a:lnTo>
                  <a:lnTo>
                    <a:pt x="8229600" y="0"/>
                  </a:lnTo>
                  <a:lnTo>
                    <a:pt x="0" y="0"/>
                  </a:lnTo>
                  <a:lnTo>
                    <a:pt x="0" y="2057400"/>
                  </a:lnTo>
                  <a:close/>
                </a:path>
              </a:pathLst>
            </a:custGeom>
            <a:ln w="28956">
              <a:solidFill>
                <a:srgbClr val="000000"/>
              </a:solidFill>
            </a:ln>
          </p:spPr>
          <p:txBody>
            <a:bodyPr wrap="square" lIns="0" tIns="0" rIns="0" bIns="0" rtlCol="0"/>
            <a:lstStyle/>
            <a:p>
              <a:endParaRPr/>
            </a:p>
          </p:txBody>
        </p:sp>
      </p:grpSp>
      <p:sp>
        <p:nvSpPr>
          <p:cNvPr id="6" name="object 6"/>
          <p:cNvSpPr txBox="1"/>
          <p:nvPr/>
        </p:nvSpPr>
        <p:spPr>
          <a:xfrm>
            <a:off x="2745485" y="4444365"/>
            <a:ext cx="3806190" cy="1910779"/>
          </a:xfrm>
          <a:prstGeom prst="rect">
            <a:avLst/>
          </a:prstGeom>
        </p:spPr>
        <p:txBody>
          <a:bodyPr vert="horz" wrap="square" lIns="0" tIns="12700" rIns="0" bIns="0" rtlCol="0">
            <a:spAutoFit/>
          </a:bodyPr>
          <a:lstStyle/>
          <a:p>
            <a:pPr algn="ctr">
              <a:lnSpc>
                <a:spcPct val="100000"/>
              </a:lnSpc>
              <a:spcBef>
                <a:spcPts val="100"/>
              </a:spcBef>
            </a:pPr>
            <a:endParaRPr lang="en-US" sz="2400" b="1" spc="-45" dirty="0" smtClean="0">
              <a:solidFill>
                <a:srgbClr val="00AFEF"/>
              </a:solidFill>
              <a:latin typeface="Palatino Linotype"/>
              <a:cs typeface="Palatino Linotype"/>
            </a:endParaRPr>
          </a:p>
          <a:p>
            <a:pPr algn="ctr">
              <a:lnSpc>
                <a:spcPct val="100000"/>
              </a:lnSpc>
              <a:spcBef>
                <a:spcPts val="100"/>
              </a:spcBef>
            </a:pPr>
            <a:r>
              <a:rPr lang="en-US" sz="2400" b="1" spc="-45" dirty="0" smtClean="0">
                <a:solidFill>
                  <a:srgbClr val="00AFEF"/>
                </a:solidFill>
                <a:latin typeface="Palatino Linotype"/>
                <a:cs typeface="Palatino Linotype"/>
              </a:rPr>
              <a:t>SUNIL KUMAR K N </a:t>
            </a:r>
          </a:p>
          <a:p>
            <a:pPr algn="ctr">
              <a:lnSpc>
                <a:spcPct val="100000"/>
              </a:lnSpc>
              <a:spcBef>
                <a:spcPts val="100"/>
              </a:spcBef>
            </a:pPr>
            <a:r>
              <a:rPr lang="en-US" sz="2400" b="1" spc="-45" dirty="0" smtClean="0">
                <a:solidFill>
                  <a:srgbClr val="00AFEF"/>
                </a:solidFill>
                <a:latin typeface="Palatino Linotype"/>
                <a:cs typeface="Palatino Linotype"/>
              </a:rPr>
              <a:t>Assistant Professor </a:t>
            </a:r>
          </a:p>
          <a:p>
            <a:pPr algn="ctr">
              <a:lnSpc>
                <a:spcPct val="100000"/>
              </a:lnSpc>
              <a:spcBef>
                <a:spcPts val="100"/>
              </a:spcBef>
            </a:pPr>
            <a:r>
              <a:rPr lang="en-US" sz="2400" b="1" spc="-45" dirty="0" smtClean="0">
                <a:solidFill>
                  <a:srgbClr val="00AFEF"/>
                </a:solidFill>
                <a:latin typeface="Palatino Linotype"/>
                <a:cs typeface="Palatino Linotype"/>
              </a:rPr>
              <a:t>Dept. of MCA </a:t>
            </a:r>
          </a:p>
          <a:p>
            <a:pPr algn="ctr">
              <a:lnSpc>
                <a:spcPct val="100000"/>
              </a:lnSpc>
              <a:spcBef>
                <a:spcPts val="100"/>
              </a:spcBef>
            </a:pPr>
            <a:r>
              <a:rPr lang="en-US" sz="2400" b="1" spc="-45" dirty="0" smtClean="0">
                <a:solidFill>
                  <a:srgbClr val="00AFEF"/>
                </a:solidFill>
                <a:latin typeface="Palatino Linotype"/>
                <a:cs typeface="Palatino Linotype"/>
              </a:rPr>
              <a:t>CITECH</a:t>
            </a:r>
            <a:endParaRPr sz="2400" dirty="0">
              <a:latin typeface="Palatino Linotype"/>
              <a:cs typeface="Palatino Linotype"/>
            </a:endParaRPr>
          </a:p>
        </p:txBody>
      </p:sp>
      <p:grpSp>
        <p:nvGrpSpPr>
          <p:cNvPr id="7" name="object 7"/>
          <p:cNvGrpSpPr/>
          <p:nvPr/>
        </p:nvGrpSpPr>
        <p:grpSpPr>
          <a:xfrm>
            <a:off x="76200" y="4383023"/>
            <a:ext cx="8991600" cy="2286000"/>
            <a:chOff x="76200" y="4383023"/>
            <a:chExt cx="8991600" cy="2286000"/>
          </a:xfrm>
        </p:grpSpPr>
        <p:sp>
          <p:nvSpPr>
            <p:cNvPr id="8" name="object 8"/>
            <p:cNvSpPr/>
            <p:nvPr/>
          </p:nvSpPr>
          <p:spPr>
            <a:xfrm>
              <a:off x="76200" y="4383023"/>
              <a:ext cx="2362200" cy="22860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705600" y="4383023"/>
              <a:ext cx="2362200" cy="2286000"/>
            </a:xfrm>
            <a:prstGeom prst="rect">
              <a:avLst/>
            </a:prstGeom>
            <a:blipFill>
              <a:blip r:embed="rId2" cstate="print"/>
              <a:stretch>
                <a:fillRect/>
              </a:stretch>
            </a:blipFill>
          </p:spPr>
          <p:txBody>
            <a:bodyPr wrap="square" lIns="0" tIns="0" rIns="0" bIns="0" rtlCol="0"/>
            <a:lstStyle/>
            <a:p>
              <a:endParaRPr/>
            </a:p>
          </p:txBody>
        </p:sp>
      </p:grpSp>
      <p:sp>
        <p:nvSpPr>
          <p:cNvPr id="10" name="Rectangle 9"/>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12" name="Rectangle 11"/>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4"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4944" y="1772411"/>
            <a:ext cx="7722234" cy="1816735"/>
            <a:chOff x="694944" y="1772411"/>
            <a:chExt cx="7722234" cy="1816735"/>
          </a:xfrm>
        </p:grpSpPr>
        <p:sp>
          <p:nvSpPr>
            <p:cNvPr id="3" name="object 3"/>
            <p:cNvSpPr/>
            <p:nvPr/>
          </p:nvSpPr>
          <p:spPr>
            <a:xfrm>
              <a:off x="5425440" y="3300983"/>
              <a:ext cx="2991612" cy="2880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25440" y="3300983"/>
              <a:ext cx="1810512" cy="28803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34128" y="3300983"/>
              <a:ext cx="1219200" cy="28803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651504" y="3300983"/>
              <a:ext cx="1810512" cy="28803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468879" y="3300983"/>
              <a:ext cx="2993136" cy="28803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060192" y="2404871"/>
              <a:ext cx="2401824" cy="288036"/>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3060192" y="2404871"/>
              <a:ext cx="1219200" cy="303275"/>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1877568" y="2404871"/>
              <a:ext cx="1219200" cy="288036"/>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694944" y="2404871"/>
              <a:ext cx="2401824" cy="288036"/>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2549651" y="1772411"/>
              <a:ext cx="1056131" cy="702563"/>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2651760" y="1868423"/>
              <a:ext cx="1068324" cy="714755"/>
            </a:xfrm>
            <a:prstGeom prst="rect">
              <a:avLst/>
            </a:prstGeom>
            <a:blipFill>
              <a:blip r:embed="rId12" cstate="print"/>
              <a:stretch>
                <a:fillRect/>
              </a:stretch>
            </a:blipFill>
          </p:spPr>
          <p:txBody>
            <a:bodyPr wrap="square" lIns="0" tIns="0" rIns="0" bIns="0" rtlCol="0"/>
            <a:lstStyle/>
            <a:p>
              <a:endParaRPr/>
            </a:p>
          </p:txBody>
        </p:sp>
      </p:grpSp>
      <p:sp>
        <p:nvSpPr>
          <p:cNvPr id="14" name="object 14"/>
          <p:cNvSpPr txBox="1"/>
          <p:nvPr/>
        </p:nvSpPr>
        <p:spPr>
          <a:xfrm>
            <a:off x="2922523" y="2026157"/>
            <a:ext cx="527050" cy="331470"/>
          </a:xfrm>
          <a:prstGeom prst="rect">
            <a:avLst/>
          </a:prstGeom>
        </p:spPr>
        <p:txBody>
          <a:bodyPr vert="horz" wrap="square" lIns="0" tIns="10160" rIns="0" bIns="0" rtlCol="0">
            <a:spAutoFit/>
          </a:bodyPr>
          <a:lstStyle/>
          <a:p>
            <a:pPr marL="12700" marR="5080" indent="7620">
              <a:lnSpc>
                <a:spcPct val="101000"/>
              </a:lnSpc>
              <a:spcBef>
                <a:spcPts val="80"/>
              </a:spcBef>
            </a:pPr>
            <a:r>
              <a:rPr sz="1000" spc="-5" dirty="0">
                <a:latin typeface="Palatino Linotype"/>
                <a:cs typeface="Palatino Linotype"/>
              </a:rPr>
              <a:t>Types </a:t>
            </a:r>
            <a:r>
              <a:rPr sz="1000" dirty="0">
                <a:latin typeface="Palatino Linotype"/>
                <a:cs typeface="Palatino Linotype"/>
              </a:rPr>
              <a:t>of  </a:t>
            </a:r>
            <a:r>
              <a:rPr sz="1000" spc="-10" dirty="0">
                <a:latin typeface="Palatino Linotype"/>
                <a:cs typeface="Palatino Linotype"/>
              </a:rPr>
              <a:t>R</a:t>
            </a:r>
            <a:r>
              <a:rPr sz="1000" spc="-5" dirty="0">
                <a:latin typeface="Palatino Linotype"/>
                <a:cs typeface="Palatino Linotype"/>
              </a:rPr>
              <a:t>ese</a:t>
            </a:r>
            <a:r>
              <a:rPr sz="1000" spc="-15" dirty="0">
                <a:latin typeface="Palatino Linotype"/>
                <a:cs typeface="Palatino Linotype"/>
              </a:rPr>
              <a:t>a</a:t>
            </a:r>
            <a:r>
              <a:rPr sz="1000" spc="-5" dirty="0">
                <a:latin typeface="Palatino Linotype"/>
                <a:cs typeface="Palatino Linotype"/>
              </a:rPr>
              <a:t>rch</a:t>
            </a:r>
            <a:endParaRPr sz="1000">
              <a:latin typeface="Palatino Linotype"/>
              <a:cs typeface="Palatino Linotype"/>
            </a:endParaRPr>
          </a:p>
        </p:txBody>
      </p:sp>
      <p:grpSp>
        <p:nvGrpSpPr>
          <p:cNvPr id="15" name="object 15"/>
          <p:cNvGrpSpPr/>
          <p:nvPr/>
        </p:nvGrpSpPr>
        <p:grpSpPr>
          <a:xfrm>
            <a:off x="184404" y="2665476"/>
            <a:ext cx="1209040" cy="818515"/>
            <a:chOff x="184404" y="2665476"/>
            <a:chExt cx="1209040" cy="818515"/>
          </a:xfrm>
        </p:grpSpPr>
        <p:sp>
          <p:nvSpPr>
            <p:cNvPr id="16" name="object 16"/>
            <p:cNvSpPr/>
            <p:nvPr/>
          </p:nvSpPr>
          <p:spPr>
            <a:xfrm>
              <a:off x="184404" y="2665476"/>
              <a:ext cx="1056132" cy="702563"/>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80416" y="2764536"/>
              <a:ext cx="1112520" cy="719327"/>
            </a:xfrm>
            <a:prstGeom prst="rect">
              <a:avLst/>
            </a:prstGeom>
            <a:blipFill>
              <a:blip r:embed="rId14" cstate="print"/>
              <a:stretch>
                <a:fillRect/>
              </a:stretch>
            </a:blipFill>
          </p:spPr>
          <p:txBody>
            <a:bodyPr wrap="square" lIns="0" tIns="0" rIns="0" bIns="0" rtlCol="0"/>
            <a:lstStyle/>
            <a:p>
              <a:endParaRPr/>
            </a:p>
          </p:txBody>
        </p:sp>
      </p:grpSp>
      <p:sp>
        <p:nvSpPr>
          <p:cNvPr id="18" name="object 18"/>
          <p:cNvSpPr txBox="1"/>
          <p:nvPr/>
        </p:nvSpPr>
        <p:spPr>
          <a:xfrm>
            <a:off x="396951" y="2844799"/>
            <a:ext cx="845185" cy="487045"/>
          </a:xfrm>
          <a:prstGeom prst="rect">
            <a:avLst/>
          </a:prstGeom>
        </p:spPr>
        <p:txBody>
          <a:bodyPr vert="horz" wrap="square" lIns="0" tIns="9525" rIns="0" bIns="0" rtlCol="0">
            <a:spAutoFit/>
          </a:bodyPr>
          <a:lstStyle/>
          <a:p>
            <a:pPr marL="12700" marR="5080" algn="ctr">
              <a:lnSpc>
                <a:spcPct val="101600"/>
              </a:lnSpc>
              <a:spcBef>
                <a:spcPts val="75"/>
              </a:spcBef>
            </a:pPr>
            <a:r>
              <a:rPr sz="1000" spc="-5" dirty="0">
                <a:latin typeface="Palatino Linotype"/>
                <a:cs typeface="Palatino Linotype"/>
              </a:rPr>
              <a:t>Descriptive</a:t>
            </a:r>
            <a:r>
              <a:rPr sz="1000" spc="-65" dirty="0">
                <a:latin typeface="Palatino Linotype"/>
                <a:cs typeface="Palatino Linotype"/>
              </a:rPr>
              <a:t> </a:t>
            </a:r>
            <a:r>
              <a:rPr sz="1000" spc="-10" dirty="0">
                <a:latin typeface="Palatino Linotype"/>
                <a:cs typeface="Palatino Linotype"/>
              </a:rPr>
              <a:t>Vs  </a:t>
            </a:r>
            <a:r>
              <a:rPr sz="1000" spc="-5" dirty="0">
                <a:latin typeface="Palatino Linotype"/>
                <a:cs typeface="Palatino Linotype"/>
              </a:rPr>
              <a:t>Analytical  Research</a:t>
            </a:r>
            <a:endParaRPr sz="1000">
              <a:latin typeface="Palatino Linotype"/>
              <a:cs typeface="Palatino Linotype"/>
            </a:endParaRPr>
          </a:p>
        </p:txBody>
      </p:sp>
      <p:grpSp>
        <p:nvGrpSpPr>
          <p:cNvPr id="19" name="object 19"/>
          <p:cNvGrpSpPr/>
          <p:nvPr/>
        </p:nvGrpSpPr>
        <p:grpSpPr>
          <a:xfrm>
            <a:off x="1367027" y="2665476"/>
            <a:ext cx="1181100" cy="818515"/>
            <a:chOff x="1367027" y="2665476"/>
            <a:chExt cx="1181100" cy="818515"/>
          </a:xfrm>
        </p:grpSpPr>
        <p:sp>
          <p:nvSpPr>
            <p:cNvPr id="20" name="object 20"/>
            <p:cNvSpPr/>
            <p:nvPr/>
          </p:nvSpPr>
          <p:spPr>
            <a:xfrm>
              <a:off x="1367027" y="2665476"/>
              <a:ext cx="1056132" cy="702563"/>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1469135" y="2764536"/>
              <a:ext cx="1078991" cy="719327"/>
            </a:xfrm>
            <a:prstGeom prst="rect">
              <a:avLst/>
            </a:prstGeom>
            <a:blipFill>
              <a:blip r:embed="rId16" cstate="print"/>
              <a:stretch>
                <a:fillRect/>
              </a:stretch>
            </a:blipFill>
          </p:spPr>
          <p:txBody>
            <a:bodyPr wrap="square" lIns="0" tIns="0" rIns="0" bIns="0" rtlCol="0"/>
            <a:lstStyle/>
            <a:p>
              <a:endParaRPr/>
            </a:p>
          </p:txBody>
        </p:sp>
      </p:grpSp>
      <p:sp>
        <p:nvSpPr>
          <p:cNvPr id="22" name="object 22"/>
          <p:cNvSpPr txBox="1"/>
          <p:nvPr/>
        </p:nvSpPr>
        <p:spPr>
          <a:xfrm>
            <a:off x="1604263" y="2844799"/>
            <a:ext cx="795020" cy="487045"/>
          </a:xfrm>
          <a:prstGeom prst="rect">
            <a:avLst/>
          </a:prstGeom>
        </p:spPr>
        <p:txBody>
          <a:bodyPr vert="horz" wrap="square" lIns="0" tIns="9525" rIns="0" bIns="0" rtlCol="0">
            <a:spAutoFit/>
          </a:bodyPr>
          <a:lstStyle/>
          <a:p>
            <a:pPr marL="12700" marR="5080" indent="1270" algn="ctr">
              <a:lnSpc>
                <a:spcPct val="101600"/>
              </a:lnSpc>
              <a:spcBef>
                <a:spcPts val="75"/>
              </a:spcBef>
            </a:pPr>
            <a:r>
              <a:rPr sz="1000" b="1" spc="-5" dirty="0">
                <a:latin typeface="Palatino Linotype"/>
                <a:cs typeface="Palatino Linotype"/>
              </a:rPr>
              <a:t>Applied Vs.  </a:t>
            </a:r>
            <a:r>
              <a:rPr sz="1000" b="1" spc="-10" dirty="0">
                <a:latin typeface="Palatino Linotype"/>
                <a:cs typeface="Palatino Linotype"/>
              </a:rPr>
              <a:t>F</a:t>
            </a:r>
            <a:r>
              <a:rPr sz="1000" b="1" spc="-5" dirty="0">
                <a:latin typeface="Palatino Linotype"/>
                <a:cs typeface="Palatino Linotype"/>
              </a:rPr>
              <a:t>und</a:t>
            </a:r>
            <a:r>
              <a:rPr sz="1000" b="1" dirty="0">
                <a:latin typeface="Palatino Linotype"/>
                <a:cs typeface="Palatino Linotype"/>
              </a:rPr>
              <a:t>a</a:t>
            </a:r>
            <a:r>
              <a:rPr sz="1000" b="1" spc="-10" dirty="0">
                <a:latin typeface="Palatino Linotype"/>
                <a:cs typeface="Palatino Linotype"/>
              </a:rPr>
              <a:t>m</a:t>
            </a:r>
            <a:r>
              <a:rPr sz="1000" b="1" dirty="0">
                <a:latin typeface="Palatino Linotype"/>
                <a:cs typeface="Palatino Linotype"/>
              </a:rPr>
              <a:t>e</a:t>
            </a:r>
            <a:r>
              <a:rPr sz="1000" b="1" spc="-5" dirty="0">
                <a:latin typeface="Palatino Linotype"/>
                <a:cs typeface="Palatino Linotype"/>
              </a:rPr>
              <a:t>nt</a:t>
            </a:r>
            <a:r>
              <a:rPr sz="1000" b="1" dirty="0">
                <a:latin typeface="Palatino Linotype"/>
                <a:cs typeface="Palatino Linotype"/>
              </a:rPr>
              <a:t>a</a:t>
            </a:r>
            <a:r>
              <a:rPr sz="1000" b="1" spc="-5" dirty="0">
                <a:latin typeface="Palatino Linotype"/>
                <a:cs typeface="Palatino Linotype"/>
              </a:rPr>
              <a:t>l  Research</a:t>
            </a:r>
            <a:endParaRPr sz="1000">
              <a:latin typeface="Palatino Linotype"/>
              <a:cs typeface="Palatino Linotype"/>
            </a:endParaRPr>
          </a:p>
        </p:txBody>
      </p:sp>
      <p:grpSp>
        <p:nvGrpSpPr>
          <p:cNvPr id="23" name="object 23"/>
          <p:cNvGrpSpPr/>
          <p:nvPr/>
        </p:nvGrpSpPr>
        <p:grpSpPr>
          <a:xfrm>
            <a:off x="2549651" y="2665476"/>
            <a:ext cx="1216660" cy="818515"/>
            <a:chOff x="2549651" y="2665476"/>
            <a:chExt cx="1216660" cy="818515"/>
          </a:xfrm>
        </p:grpSpPr>
        <p:sp>
          <p:nvSpPr>
            <p:cNvPr id="24" name="object 24"/>
            <p:cNvSpPr/>
            <p:nvPr/>
          </p:nvSpPr>
          <p:spPr>
            <a:xfrm>
              <a:off x="2549651" y="2665476"/>
              <a:ext cx="1056131" cy="702563"/>
            </a:xfrm>
            <a:prstGeom prst="rect">
              <a:avLst/>
            </a:prstGeom>
            <a:blipFill>
              <a:blip r:embed="rId17" cstate="print"/>
              <a:stretch>
                <a:fillRect/>
              </a:stretch>
            </a:blipFill>
          </p:spPr>
          <p:txBody>
            <a:bodyPr wrap="square" lIns="0" tIns="0" rIns="0" bIns="0" rtlCol="0"/>
            <a:lstStyle/>
            <a:p>
              <a:endParaRPr/>
            </a:p>
          </p:txBody>
        </p:sp>
        <p:sp>
          <p:nvSpPr>
            <p:cNvPr id="25" name="object 25"/>
            <p:cNvSpPr/>
            <p:nvPr/>
          </p:nvSpPr>
          <p:spPr>
            <a:xfrm>
              <a:off x="2638043" y="2764536"/>
              <a:ext cx="1127759" cy="719327"/>
            </a:xfrm>
            <a:prstGeom prst="rect">
              <a:avLst/>
            </a:prstGeom>
            <a:blipFill>
              <a:blip r:embed="rId18" cstate="print"/>
              <a:stretch>
                <a:fillRect/>
              </a:stretch>
            </a:blipFill>
          </p:spPr>
          <p:txBody>
            <a:bodyPr wrap="square" lIns="0" tIns="0" rIns="0" bIns="0" rtlCol="0"/>
            <a:lstStyle/>
            <a:p>
              <a:endParaRPr/>
            </a:p>
          </p:txBody>
        </p:sp>
      </p:grpSp>
      <p:sp>
        <p:nvSpPr>
          <p:cNvPr id="26" name="object 26"/>
          <p:cNvSpPr txBox="1"/>
          <p:nvPr/>
        </p:nvSpPr>
        <p:spPr>
          <a:xfrm>
            <a:off x="2754883" y="2844799"/>
            <a:ext cx="861694" cy="487045"/>
          </a:xfrm>
          <a:prstGeom prst="rect">
            <a:avLst/>
          </a:prstGeom>
        </p:spPr>
        <p:txBody>
          <a:bodyPr vert="horz" wrap="square" lIns="0" tIns="9525" rIns="0" bIns="0" rtlCol="0">
            <a:spAutoFit/>
          </a:bodyPr>
          <a:lstStyle/>
          <a:p>
            <a:pPr marL="12065" marR="5080" indent="-1270" algn="ctr">
              <a:lnSpc>
                <a:spcPct val="101600"/>
              </a:lnSpc>
              <a:spcBef>
                <a:spcPts val="75"/>
              </a:spcBef>
            </a:pPr>
            <a:r>
              <a:rPr sz="1000" spc="-10" dirty="0">
                <a:latin typeface="Palatino Linotype"/>
                <a:cs typeface="Palatino Linotype"/>
              </a:rPr>
              <a:t>Quantitative  Vs. Qualitative  </a:t>
            </a:r>
            <a:r>
              <a:rPr sz="1000" spc="-5" dirty="0">
                <a:latin typeface="Palatino Linotype"/>
                <a:cs typeface="Palatino Linotype"/>
              </a:rPr>
              <a:t>Research</a:t>
            </a:r>
            <a:endParaRPr sz="1000">
              <a:latin typeface="Palatino Linotype"/>
              <a:cs typeface="Palatino Linotype"/>
            </a:endParaRPr>
          </a:p>
        </p:txBody>
      </p:sp>
      <p:grpSp>
        <p:nvGrpSpPr>
          <p:cNvPr id="27" name="object 27"/>
          <p:cNvGrpSpPr/>
          <p:nvPr/>
        </p:nvGrpSpPr>
        <p:grpSpPr>
          <a:xfrm>
            <a:off x="3732276" y="2665476"/>
            <a:ext cx="1222375" cy="818515"/>
            <a:chOff x="3732276" y="2665476"/>
            <a:chExt cx="1222375" cy="818515"/>
          </a:xfrm>
        </p:grpSpPr>
        <p:sp>
          <p:nvSpPr>
            <p:cNvPr id="28" name="object 28"/>
            <p:cNvSpPr/>
            <p:nvPr/>
          </p:nvSpPr>
          <p:spPr>
            <a:xfrm>
              <a:off x="3732276" y="2665476"/>
              <a:ext cx="1056131" cy="702563"/>
            </a:xfrm>
            <a:prstGeom prst="rect">
              <a:avLst/>
            </a:prstGeom>
            <a:blipFill>
              <a:blip r:embed="rId19" cstate="print"/>
              <a:stretch>
                <a:fillRect/>
              </a:stretch>
            </a:blipFill>
          </p:spPr>
          <p:txBody>
            <a:bodyPr wrap="square" lIns="0" tIns="0" rIns="0" bIns="0" rtlCol="0"/>
            <a:lstStyle/>
            <a:p>
              <a:endParaRPr/>
            </a:p>
          </p:txBody>
        </p:sp>
        <p:sp>
          <p:nvSpPr>
            <p:cNvPr id="29" name="object 29"/>
            <p:cNvSpPr/>
            <p:nvPr/>
          </p:nvSpPr>
          <p:spPr>
            <a:xfrm>
              <a:off x="3811524" y="2764536"/>
              <a:ext cx="1143000" cy="719327"/>
            </a:xfrm>
            <a:prstGeom prst="rect">
              <a:avLst/>
            </a:prstGeom>
            <a:blipFill>
              <a:blip r:embed="rId20" cstate="print"/>
              <a:stretch>
                <a:fillRect/>
              </a:stretch>
            </a:blipFill>
          </p:spPr>
          <p:txBody>
            <a:bodyPr wrap="square" lIns="0" tIns="0" rIns="0" bIns="0" rtlCol="0"/>
            <a:lstStyle/>
            <a:p>
              <a:endParaRPr/>
            </a:p>
          </p:txBody>
        </p:sp>
      </p:grpSp>
      <p:sp>
        <p:nvSpPr>
          <p:cNvPr id="30" name="object 30"/>
          <p:cNvSpPr txBox="1"/>
          <p:nvPr/>
        </p:nvSpPr>
        <p:spPr>
          <a:xfrm>
            <a:off x="3928364" y="2844799"/>
            <a:ext cx="878205" cy="487045"/>
          </a:xfrm>
          <a:prstGeom prst="rect">
            <a:avLst/>
          </a:prstGeom>
        </p:spPr>
        <p:txBody>
          <a:bodyPr vert="horz" wrap="square" lIns="0" tIns="12065" rIns="0" bIns="0" rtlCol="0">
            <a:spAutoFit/>
          </a:bodyPr>
          <a:lstStyle/>
          <a:p>
            <a:pPr algn="ctr">
              <a:lnSpc>
                <a:spcPct val="100000"/>
              </a:lnSpc>
              <a:spcBef>
                <a:spcPts val="95"/>
              </a:spcBef>
            </a:pPr>
            <a:r>
              <a:rPr sz="1000" spc="-5" dirty="0">
                <a:latin typeface="Palatino Linotype"/>
                <a:cs typeface="Palatino Linotype"/>
              </a:rPr>
              <a:t>Conceptual</a:t>
            </a:r>
            <a:r>
              <a:rPr sz="1000" spc="-55" dirty="0">
                <a:latin typeface="Palatino Linotype"/>
                <a:cs typeface="Palatino Linotype"/>
              </a:rPr>
              <a:t> </a:t>
            </a:r>
            <a:r>
              <a:rPr sz="1000" spc="-10" dirty="0">
                <a:latin typeface="Palatino Linotype"/>
                <a:cs typeface="Palatino Linotype"/>
              </a:rPr>
              <a:t>Vs.</a:t>
            </a:r>
            <a:endParaRPr sz="1000">
              <a:latin typeface="Palatino Linotype"/>
              <a:cs typeface="Palatino Linotype"/>
            </a:endParaRPr>
          </a:p>
          <a:p>
            <a:pPr marL="165100" marR="158115" algn="ctr">
              <a:lnSpc>
                <a:spcPts val="1220"/>
              </a:lnSpc>
              <a:spcBef>
                <a:spcPts val="40"/>
              </a:spcBef>
            </a:pPr>
            <a:r>
              <a:rPr sz="1000" spc="-5" dirty="0">
                <a:latin typeface="Palatino Linotype"/>
                <a:cs typeface="Palatino Linotype"/>
              </a:rPr>
              <a:t>E</a:t>
            </a:r>
            <a:r>
              <a:rPr sz="1000" spc="-10" dirty="0">
                <a:latin typeface="Palatino Linotype"/>
                <a:cs typeface="Palatino Linotype"/>
              </a:rPr>
              <a:t>mp</a:t>
            </a:r>
            <a:r>
              <a:rPr sz="1000" spc="5" dirty="0">
                <a:latin typeface="Palatino Linotype"/>
                <a:cs typeface="Palatino Linotype"/>
              </a:rPr>
              <a:t>i</a:t>
            </a:r>
            <a:r>
              <a:rPr sz="1000" spc="-5" dirty="0">
                <a:latin typeface="Palatino Linotype"/>
                <a:cs typeface="Palatino Linotype"/>
              </a:rPr>
              <a:t>r</a:t>
            </a:r>
            <a:r>
              <a:rPr sz="1000" spc="5" dirty="0">
                <a:latin typeface="Palatino Linotype"/>
                <a:cs typeface="Palatino Linotype"/>
              </a:rPr>
              <a:t>i</a:t>
            </a:r>
            <a:r>
              <a:rPr sz="1000" spc="-5" dirty="0">
                <a:latin typeface="Palatino Linotype"/>
                <a:cs typeface="Palatino Linotype"/>
              </a:rPr>
              <a:t>c</a:t>
            </a:r>
            <a:r>
              <a:rPr sz="1000" spc="-10" dirty="0">
                <a:latin typeface="Palatino Linotype"/>
                <a:cs typeface="Palatino Linotype"/>
              </a:rPr>
              <a:t>a</a:t>
            </a:r>
            <a:r>
              <a:rPr sz="1000" spc="-5" dirty="0">
                <a:latin typeface="Palatino Linotype"/>
                <a:cs typeface="Palatino Linotype"/>
              </a:rPr>
              <a:t>l  Research</a:t>
            </a:r>
            <a:endParaRPr sz="1000">
              <a:latin typeface="Palatino Linotype"/>
              <a:cs typeface="Palatino Linotype"/>
            </a:endParaRPr>
          </a:p>
        </p:txBody>
      </p:sp>
      <p:grpSp>
        <p:nvGrpSpPr>
          <p:cNvPr id="31" name="object 31"/>
          <p:cNvGrpSpPr/>
          <p:nvPr/>
        </p:nvGrpSpPr>
        <p:grpSpPr>
          <a:xfrm>
            <a:off x="4914900" y="2665476"/>
            <a:ext cx="1214755" cy="814069"/>
            <a:chOff x="4914900" y="2665476"/>
            <a:chExt cx="1214755" cy="814069"/>
          </a:xfrm>
        </p:grpSpPr>
        <p:sp>
          <p:nvSpPr>
            <p:cNvPr id="32" name="object 32"/>
            <p:cNvSpPr/>
            <p:nvPr/>
          </p:nvSpPr>
          <p:spPr>
            <a:xfrm>
              <a:off x="4914900" y="2665476"/>
              <a:ext cx="1056131" cy="702563"/>
            </a:xfrm>
            <a:prstGeom prst="rect">
              <a:avLst/>
            </a:prstGeom>
            <a:blipFill>
              <a:blip r:embed="rId21" cstate="print"/>
              <a:stretch>
                <a:fillRect/>
              </a:stretch>
            </a:blipFill>
          </p:spPr>
          <p:txBody>
            <a:bodyPr wrap="square" lIns="0" tIns="0" rIns="0" bIns="0" rtlCol="0"/>
            <a:lstStyle/>
            <a:p>
              <a:endParaRPr/>
            </a:p>
          </p:txBody>
        </p:sp>
        <p:sp>
          <p:nvSpPr>
            <p:cNvPr id="33" name="object 33"/>
            <p:cNvSpPr/>
            <p:nvPr/>
          </p:nvSpPr>
          <p:spPr>
            <a:xfrm>
              <a:off x="5000243" y="2764536"/>
              <a:ext cx="1129284" cy="714756"/>
            </a:xfrm>
            <a:prstGeom prst="rect">
              <a:avLst/>
            </a:prstGeom>
            <a:blipFill>
              <a:blip r:embed="rId22" cstate="print"/>
              <a:stretch>
                <a:fillRect/>
              </a:stretch>
            </a:blipFill>
          </p:spPr>
          <p:txBody>
            <a:bodyPr wrap="square" lIns="0" tIns="0" rIns="0" bIns="0" rtlCol="0"/>
            <a:lstStyle/>
            <a:p>
              <a:endParaRPr/>
            </a:p>
          </p:txBody>
        </p:sp>
      </p:grpSp>
      <p:sp>
        <p:nvSpPr>
          <p:cNvPr id="34" name="object 34"/>
          <p:cNvSpPr txBox="1"/>
          <p:nvPr/>
        </p:nvSpPr>
        <p:spPr>
          <a:xfrm>
            <a:off x="5117338" y="2921584"/>
            <a:ext cx="866140" cy="332105"/>
          </a:xfrm>
          <a:prstGeom prst="rect">
            <a:avLst/>
          </a:prstGeom>
        </p:spPr>
        <p:txBody>
          <a:bodyPr vert="horz" wrap="square" lIns="0" tIns="12065" rIns="0" bIns="0" rtlCol="0">
            <a:spAutoFit/>
          </a:bodyPr>
          <a:lstStyle/>
          <a:p>
            <a:pPr algn="ctr">
              <a:lnSpc>
                <a:spcPct val="100000"/>
              </a:lnSpc>
              <a:spcBef>
                <a:spcPts val="95"/>
              </a:spcBef>
            </a:pPr>
            <a:r>
              <a:rPr sz="1000" spc="-10" dirty="0">
                <a:latin typeface="Palatino Linotype"/>
                <a:cs typeface="Palatino Linotype"/>
              </a:rPr>
              <a:t>Other </a:t>
            </a:r>
            <a:r>
              <a:rPr sz="1000" spc="-5" dirty="0">
                <a:latin typeface="Palatino Linotype"/>
                <a:cs typeface="Palatino Linotype"/>
              </a:rPr>
              <a:t>Types</a:t>
            </a:r>
            <a:r>
              <a:rPr sz="1000" spc="-45" dirty="0">
                <a:latin typeface="Palatino Linotype"/>
                <a:cs typeface="Palatino Linotype"/>
              </a:rPr>
              <a:t> </a:t>
            </a:r>
            <a:r>
              <a:rPr sz="1000" dirty="0">
                <a:latin typeface="Palatino Linotype"/>
                <a:cs typeface="Palatino Linotype"/>
              </a:rPr>
              <a:t>of</a:t>
            </a:r>
            <a:endParaRPr sz="1000">
              <a:latin typeface="Palatino Linotype"/>
              <a:cs typeface="Palatino Linotype"/>
            </a:endParaRPr>
          </a:p>
          <a:p>
            <a:pPr marL="2540" algn="ctr">
              <a:lnSpc>
                <a:spcPct val="100000"/>
              </a:lnSpc>
              <a:spcBef>
                <a:spcPts val="15"/>
              </a:spcBef>
            </a:pPr>
            <a:r>
              <a:rPr sz="1000" spc="-5" dirty="0">
                <a:latin typeface="Palatino Linotype"/>
                <a:cs typeface="Palatino Linotype"/>
              </a:rPr>
              <a:t>Research</a:t>
            </a:r>
            <a:endParaRPr sz="1000">
              <a:latin typeface="Palatino Linotype"/>
              <a:cs typeface="Palatino Linotype"/>
            </a:endParaRPr>
          </a:p>
        </p:txBody>
      </p:sp>
      <p:grpSp>
        <p:nvGrpSpPr>
          <p:cNvPr id="35" name="object 35"/>
          <p:cNvGrpSpPr/>
          <p:nvPr/>
        </p:nvGrpSpPr>
        <p:grpSpPr>
          <a:xfrm>
            <a:off x="1958339" y="3561588"/>
            <a:ext cx="1170940" cy="814069"/>
            <a:chOff x="1958339" y="3561588"/>
            <a:chExt cx="1170940" cy="814069"/>
          </a:xfrm>
        </p:grpSpPr>
        <p:sp>
          <p:nvSpPr>
            <p:cNvPr id="36" name="object 36"/>
            <p:cNvSpPr/>
            <p:nvPr/>
          </p:nvSpPr>
          <p:spPr>
            <a:xfrm>
              <a:off x="1958339" y="3561588"/>
              <a:ext cx="1056132" cy="702563"/>
            </a:xfrm>
            <a:prstGeom prst="rect">
              <a:avLst/>
            </a:prstGeom>
            <a:blipFill>
              <a:blip r:embed="rId23" cstate="print"/>
              <a:stretch>
                <a:fillRect/>
              </a:stretch>
            </a:blipFill>
          </p:spPr>
          <p:txBody>
            <a:bodyPr wrap="square" lIns="0" tIns="0" rIns="0" bIns="0" rtlCol="0"/>
            <a:lstStyle/>
            <a:p>
              <a:endParaRPr/>
            </a:p>
          </p:txBody>
        </p:sp>
        <p:sp>
          <p:nvSpPr>
            <p:cNvPr id="37" name="object 37"/>
            <p:cNvSpPr/>
            <p:nvPr/>
          </p:nvSpPr>
          <p:spPr>
            <a:xfrm>
              <a:off x="2060447" y="3660648"/>
              <a:ext cx="1068324" cy="714756"/>
            </a:xfrm>
            <a:prstGeom prst="rect">
              <a:avLst/>
            </a:prstGeom>
            <a:blipFill>
              <a:blip r:embed="rId24" cstate="print"/>
              <a:stretch>
                <a:fillRect/>
              </a:stretch>
            </a:blipFill>
          </p:spPr>
          <p:txBody>
            <a:bodyPr wrap="square" lIns="0" tIns="0" rIns="0" bIns="0" rtlCol="0"/>
            <a:lstStyle/>
            <a:p>
              <a:endParaRPr/>
            </a:p>
          </p:txBody>
        </p:sp>
      </p:grpSp>
      <p:sp>
        <p:nvSpPr>
          <p:cNvPr id="38" name="object 38"/>
          <p:cNvSpPr txBox="1"/>
          <p:nvPr/>
        </p:nvSpPr>
        <p:spPr>
          <a:xfrm>
            <a:off x="2322067" y="3818001"/>
            <a:ext cx="543560" cy="331470"/>
          </a:xfrm>
          <a:prstGeom prst="rect">
            <a:avLst/>
          </a:prstGeom>
        </p:spPr>
        <p:txBody>
          <a:bodyPr vert="horz" wrap="square" lIns="0" tIns="10795" rIns="0" bIns="0" rtlCol="0">
            <a:spAutoFit/>
          </a:bodyPr>
          <a:lstStyle/>
          <a:p>
            <a:pPr marL="21590" marR="5080" indent="-9525">
              <a:lnSpc>
                <a:spcPct val="101000"/>
              </a:lnSpc>
              <a:spcBef>
                <a:spcPts val="85"/>
              </a:spcBef>
            </a:pPr>
            <a:r>
              <a:rPr sz="1000" spc="-10" dirty="0">
                <a:latin typeface="Palatino Linotype"/>
                <a:cs typeface="Palatino Linotype"/>
              </a:rPr>
              <a:t>One</a:t>
            </a:r>
            <a:r>
              <a:rPr sz="1000" spc="-60" dirty="0">
                <a:latin typeface="Palatino Linotype"/>
                <a:cs typeface="Palatino Linotype"/>
              </a:rPr>
              <a:t> </a:t>
            </a:r>
            <a:r>
              <a:rPr sz="1000" spc="-5" dirty="0">
                <a:latin typeface="Palatino Linotype"/>
                <a:cs typeface="Palatino Linotype"/>
              </a:rPr>
              <a:t>time  </a:t>
            </a:r>
            <a:r>
              <a:rPr sz="1000" spc="-10" dirty="0">
                <a:latin typeface="Palatino Linotype"/>
                <a:cs typeface="Palatino Linotype"/>
              </a:rPr>
              <a:t>R</a:t>
            </a:r>
            <a:r>
              <a:rPr sz="1000" spc="-5" dirty="0">
                <a:latin typeface="Palatino Linotype"/>
                <a:cs typeface="Palatino Linotype"/>
              </a:rPr>
              <a:t>ese</a:t>
            </a:r>
            <a:r>
              <a:rPr sz="1000" spc="-15" dirty="0">
                <a:latin typeface="Palatino Linotype"/>
                <a:cs typeface="Palatino Linotype"/>
              </a:rPr>
              <a:t>a</a:t>
            </a:r>
            <a:r>
              <a:rPr sz="1000" spc="-5" dirty="0">
                <a:latin typeface="Palatino Linotype"/>
                <a:cs typeface="Palatino Linotype"/>
              </a:rPr>
              <a:t>rch</a:t>
            </a:r>
            <a:endParaRPr sz="1000">
              <a:latin typeface="Palatino Linotype"/>
              <a:cs typeface="Palatino Linotype"/>
            </a:endParaRPr>
          </a:p>
        </p:txBody>
      </p:sp>
      <p:grpSp>
        <p:nvGrpSpPr>
          <p:cNvPr id="39" name="object 39"/>
          <p:cNvGrpSpPr/>
          <p:nvPr/>
        </p:nvGrpSpPr>
        <p:grpSpPr>
          <a:xfrm>
            <a:off x="3140964" y="3561588"/>
            <a:ext cx="1170940" cy="814069"/>
            <a:chOff x="3140964" y="3561588"/>
            <a:chExt cx="1170940" cy="814069"/>
          </a:xfrm>
        </p:grpSpPr>
        <p:sp>
          <p:nvSpPr>
            <p:cNvPr id="40" name="object 40"/>
            <p:cNvSpPr/>
            <p:nvPr/>
          </p:nvSpPr>
          <p:spPr>
            <a:xfrm>
              <a:off x="3140964" y="3561588"/>
              <a:ext cx="1056132" cy="702563"/>
            </a:xfrm>
            <a:prstGeom prst="rect">
              <a:avLst/>
            </a:prstGeom>
            <a:blipFill>
              <a:blip r:embed="rId25" cstate="print"/>
              <a:stretch>
                <a:fillRect/>
              </a:stretch>
            </a:blipFill>
          </p:spPr>
          <p:txBody>
            <a:bodyPr wrap="square" lIns="0" tIns="0" rIns="0" bIns="0" rtlCol="0"/>
            <a:lstStyle/>
            <a:p>
              <a:endParaRPr/>
            </a:p>
          </p:txBody>
        </p:sp>
        <p:sp>
          <p:nvSpPr>
            <p:cNvPr id="41" name="object 41"/>
            <p:cNvSpPr/>
            <p:nvPr/>
          </p:nvSpPr>
          <p:spPr>
            <a:xfrm>
              <a:off x="3243072" y="3660648"/>
              <a:ext cx="1068324" cy="714756"/>
            </a:xfrm>
            <a:prstGeom prst="rect">
              <a:avLst/>
            </a:prstGeom>
            <a:blipFill>
              <a:blip r:embed="rId26" cstate="print"/>
              <a:stretch>
                <a:fillRect/>
              </a:stretch>
            </a:blipFill>
          </p:spPr>
          <p:txBody>
            <a:bodyPr wrap="square" lIns="0" tIns="0" rIns="0" bIns="0" rtlCol="0"/>
            <a:lstStyle/>
            <a:p>
              <a:endParaRPr/>
            </a:p>
          </p:txBody>
        </p:sp>
      </p:grpSp>
      <p:sp>
        <p:nvSpPr>
          <p:cNvPr id="42" name="object 42"/>
          <p:cNvSpPr txBox="1"/>
          <p:nvPr/>
        </p:nvSpPr>
        <p:spPr>
          <a:xfrm>
            <a:off x="3396488" y="3818001"/>
            <a:ext cx="759460" cy="331470"/>
          </a:xfrm>
          <a:prstGeom prst="rect">
            <a:avLst/>
          </a:prstGeom>
        </p:spPr>
        <p:txBody>
          <a:bodyPr vert="horz" wrap="square" lIns="0" tIns="10795" rIns="0" bIns="0" rtlCol="0">
            <a:spAutoFit/>
          </a:bodyPr>
          <a:lstStyle/>
          <a:p>
            <a:pPr marL="129539" marR="5080" indent="-117475">
              <a:lnSpc>
                <a:spcPct val="101000"/>
              </a:lnSpc>
              <a:spcBef>
                <a:spcPts val="85"/>
              </a:spcBef>
            </a:pPr>
            <a:r>
              <a:rPr sz="1000" spc="-5" dirty="0">
                <a:latin typeface="Palatino Linotype"/>
                <a:cs typeface="Palatino Linotype"/>
              </a:rPr>
              <a:t>L</a:t>
            </a:r>
            <a:r>
              <a:rPr sz="1000" dirty="0">
                <a:latin typeface="Palatino Linotype"/>
                <a:cs typeface="Palatino Linotype"/>
              </a:rPr>
              <a:t>o</a:t>
            </a:r>
            <a:r>
              <a:rPr sz="1000" spc="-10" dirty="0">
                <a:latin typeface="Palatino Linotype"/>
                <a:cs typeface="Palatino Linotype"/>
              </a:rPr>
              <a:t>ng</a:t>
            </a:r>
            <a:r>
              <a:rPr sz="1000" dirty="0">
                <a:latin typeface="Palatino Linotype"/>
                <a:cs typeface="Palatino Linotype"/>
              </a:rPr>
              <a:t>i</a:t>
            </a:r>
            <a:r>
              <a:rPr sz="1000" spc="-10" dirty="0">
                <a:latin typeface="Palatino Linotype"/>
                <a:cs typeface="Palatino Linotype"/>
              </a:rPr>
              <a:t>tud</a:t>
            </a:r>
            <a:r>
              <a:rPr sz="1000" spc="5" dirty="0">
                <a:latin typeface="Palatino Linotype"/>
                <a:cs typeface="Palatino Linotype"/>
              </a:rPr>
              <a:t>i</a:t>
            </a:r>
            <a:r>
              <a:rPr sz="1000" spc="-10" dirty="0">
                <a:latin typeface="Palatino Linotype"/>
                <a:cs typeface="Palatino Linotype"/>
              </a:rPr>
              <a:t>n</a:t>
            </a:r>
            <a:r>
              <a:rPr sz="1000" spc="-15" dirty="0">
                <a:latin typeface="Palatino Linotype"/>
                <a:cs typeface="Palatino Linotype"/>
              </a:rPr>
              <a:t>a</a:t>
            </a:r>
            <a:r>
              <a:rPr sz="1000" spc="-5" dirty="0">
                <a:latin typeface="Palatino Linotype"/>
                <a:cs typeface="Palatino Linotype"/>
              </a:rPr>
              <a:t>l  Research</a:t>
            </a:r>
            <a:endParaRPr sz="1000">
              <a:latin typeface="Palatino Linotype"/>
              <a:cs typeface="Palatino Linotype"/>
            </a:endParaRPr>
          </a:p>
        </p:txBody>
      </p:sp>
      <p:grpSp>
        <p:nvGrpSpPr>
          <p:cNvPr id="43" name="object 43"/>
          <p:cNvGrpSpPr/>
          <p:nvPr/>
        </p:nvGrpSpPr>
        <p:grpSpPr>
          <a:xfrm>
            <a:off x="4323588" y="3561588"/>
            <a:ext cx="1170940" cy="814069"/>
            <a:chOff x="4323588" y="3561588"/>
            <a:chExt cx="1170940" cy="814069"/>
          </a:xfrm>
        </p:grpSpPr>
        <p:sp>
          <p:nvSpPr>
            <p:cNvPr id="44" name="object 44"/>
            <p:cNvSpPr/>
            <p:nvPr/>
          </p:nvSpPr>
          <p:spPr>
            <a:xfrm>
              <a:off x="4323588" y="3561588"/>
              <a:ext cx="1056132" cy="702563"/>
            </a:xfrm>
            <a:prstGeom prst="rect">
              <a:avLst/>
            </a:prstGeom>
            <a:blipFill>
              <a:blip r:embed="rId27" cstate="print"/>
              <a:stretch>
                <a:fillRect/>
              </a:stretch>
            </a:blipFill>
          </p:spPr>
          <p:txBody>
            <a:bodyPr wrap="square" lIns="0" tIns="0" rIns="0" bIns="0" rtlCol="0"/>
            <a:lstStyle/>
            <a:p>
              <a:endParaRPr/>
            </a:p>
          </p:txBody>
        </p:sp>
        <p:sp>
          <p:nvSpPr>
            <p:cNvPr id="45" name="object 45"/>
            <p:cNvSpPr/>
            <p:nvPr/>
          </p:nvSpPr>
          <p:spPr>
            <a:xfrm>
              <a:off x="4425696" y="3660648"/>
              <a:ext cx="1068324" cy="714756"/>
            </a:xfrm>
            <a:prstGeom prst="rect">
              <a:avLst/>
            </a:prstGeom>
            <a:blipFill>
              <a:blip r:embed="rId28" cstate="print"/>
              <a:stretch>
                <a:fillRect/>
              </a:stretch>
            </a:blipFill>
          </p:spPr>
          <p:txBody>
            <a:bodyPr wrap="square" lIns="0" tIns="0" rIns="0" bIns="0" rtlCol="0"/>
            <a:lstStyle/>
            <a:p>
              <a:endParaRPr/>
            </a:p>
          </p:txBody>
        </p:sp>
      </p:grpSp>
      <p:sp>
        <p:nvSpPr>
          <p:cNvPr id="46" name="object 46"/>
          <p:cNvSpPr txBox="1"/>
          <p:nvPr/>
        </p:nvSpPr>
        <p:spPr>
          <a:xfrm>
            <a:off x="4670552" y="3818001"/>
            <a:ext cx="577215" cy="331470"/>
          </a:xfrm>
          <a:prstGeom prst="rect">
            <a:avLst/>
          </a:prstGeom>
        </p:spPr>
        <p:txBody>
          <a:bodyPr vert="horz" wrap="square" lIns="0" tIns="10795" rIns="0" bIns="0" rtlCol="0">
            <a:spAutoFit/>
          </a:bodyPr>
          <a:lstStyle/>
          <a:p>
            <a:pPr marL="38100" marR="5080" indent="-26034">
              <a:lnSpc>
                <a:spcPct val="101000"/>
              </a:lnSpc>
              <a:spcBef>
                <a:spcPts val="85"/>
              </a:spcBef>
            </a:pPr>
            <a:r>
              <a:rPr sz="1000" spc="-5" dirty="0">
                <a:latin typeface="Palatino Linotype"/>
                <a:cs typeface="Palatino Linotype"/>
              </a:rPr>
              <a:t>H</a:t>
            </a:r>
            <a:r>
              <a:rPr sz="1000" dirty="0">
                <a:latin typeface="Palatino Linotype"/>
                <a:cs typeface="Palatino Linotype"/>
              </a:rPr>
              <a:t>i</a:t>
            </a:r>
            <a:r>
              <a:rPr sz="1000" spc="-5" dirty="0">
                <a:latin typeface="Palatino Linotype"/>
                <a:cs typeface="Palatino Linotype"/>
              </a:rPr>
              <a:t>s</a:t>
            </a:r>
            <a:r>
              <a:rPr sz="1000" spc="-10" dirty="0">
                <a:latin typeface="Palatino Linotype"/>
                <a:cs typeface="Palatino Linotype"/>
              </a:rPr>
              <a:t>t</a:t>
            </a:r>
            <a:r>
              <a:rPr sz="1000" dirty="0">
                <a:latin typeface="Palatino Linotype"/>
                <a:cs typeface="Palatino Linotype"/>
              </a:rPr>
              <a:t>o</a:t>
            </a:r>
            <a:r>
              <a:rPr sz="1000" spc="-5" dirty="0">
                <a:latin typeface="Palatino Linotype"/>
                <a:cs typeface="Palatino Linotype"/>
              </a:rPr>
              <a:t>r</a:t>
            </a:r>
            <a:r>
              <a:rPr sz="1000" spc="5" dirty="0">
                <a:latin typeface="Palatino Linotype"/>
                <a:cs typeface="Palatino Linotype"/>
              </a:rPr>
              <a:t>i</a:t>
            </a:r>
            <a:r>
              <a:rPr sz="1000" spc="-5" dirty="0">
                <a:latin typeface="Palatino Linotype"/>
                <a:cs typeface="Palatino Linotype"/>
              </a:rPr>
              <a:t>c</a:t>
            </a:r>
            <a:r>
              <a:rPr sz="1000" spc="-10" dirty="0">
                <a:latin typeface="Palatino Linotype"/>
                <a:cs typeface="Palatino Linotype"/>
              </a:rPr>
              <a:t>a</a:t>
            </a:r>
            <a:r>
              <a:rPr sz="1000" spc="-5" dirty="0">
                <a:latin typeface="Palatino Linotype"/>
                <a:cs typeface="Palatino Linotype"/>
              </a:rPr>
              <a:t>l  Research</a:t>
            </a:r>
            <a:endParaRPr sz="1000">
              <a:latin typeface="Palatino Linotype"/>
              <a:cs typeface="Palatino Linotype"/>
            </a:endParaRPr>
          </a:p>
        </p:txBody>
      </p:sp>
      <p:grpSp>
        <p:nvGrpSpPr>
          <p:cNvPr id="47" name="object 47"/>
          <p:cNvGrpSpPr/>
          <p:nvPr/>
        </p:nvGrpSpPr>
        <p:grpSpPr>
          <a:xfrm>
            <a:off x="5506211" y="3561588"/>
            <a:ext cx="1170940" cy="814069"/>
            <a:chOff x="5506211" y="3561588"/>
            <a:chExt cx="1170940" cy="814069"/>
          </a:xfrm>
        </p:grpSpPr>
        <p:sp>
          <p:nvSpPr>
            <p:cNvPr id="48" name="object 48"/>
            <p:cNvSpPr/>
            <p:nvPr/>
          </p:nvSpPr>
          <p:spPr>
            <a:xfrm>
              <a:off x="5506211" y="3561588"/>
              <a:ext cx="1056132" cy="702563"/>
            </a:xfrm>
            <a:prstGeom prst="rect">
              <a:avLst/>
            </a:prstGeom>
            <a:blipFill>
              <a:blip r:embed="rId29" cstate="print"/>
              <a:stretch>
                <a:fillRect/>
              </a:stretch>
            </a:blipFill>
          </p:spPr>
          <p:txBody>
            <a:bodyPr wrap="square" lIns="0" tIns="0" rIns="0" bIns="0" rtlCol="0"/>
            <a:lstStyle/>
            <a:p>
              <a:endParaRPr/>
            </a:p>
          </p:txBody>
        </p:sp>
        <p:sp>
          <p:nvSpPr>
            <p:cNvPr id="49" name="object 49"/>
            <p:cNvSpPr/>
            <p:nvPr/>
          </p:nvSpPr>
          <p:spPr>
            <a:xfrm>
              <a:off x="5608319" y="3660648"/>
              <a:ext cx="1068324" cy="714756"/>
            </a:xfrm>
            <a:prstGeom prst="rect">
              <a:avLst/>
            </a:prstGeom>
            <a:blipFill>
              <a:blip r:embed="rId30" cstate="print"/>
              <a:stretch>
                <a:fillRect/>
              </a:stretch>
            </a:blipFill>
          </p:spPr>
          <p:txBody>
            <a:bodyPr wrap="square" lIns="0" tIns="0" rIns="0" bIns="0" rtlCol="0"/>
            <a:lstStyle/>
            <a:p>
              <a:endParaRPr/>
            </a:p>
          </p:txBody>
        </p:sp>
      </p:grpSp>
      <p:sp>
        <p:nvSpPr>
          <p:cNvPr id="50" name="object 50"/>
          <p:cNvSpPr txBox="1"/>
          <p:nvPr/>
        </p:nvSpPr>
        <p:spPr>
          <a:xfrm>
            <a:off x="5829046" y="3818001"/>
            <a:ext cx="625475" cy="331470"/>
          </a:xfrm>
          <a:prstGeom prst="rect">
            <a:avLst/>
          </a:prstGeom>
        </p:spPr>
        <p:txBody>
          <a:bodyPr vert="horz" wrap="square" lIns="0" tIns="10795" rIns="0" bIns="0" rtlCol="0">
            <a:spAutoFit/>
          </a:bodyPr>
          <a:lstStyle/>
          <a:p>
            <a:pPr marL="62865" marR="5080" indent="-50800">
              <a:lnSpc>
                <a:spcPct val="101000"/>
              </a:lnSpc>
              <a:spcBef>
                <a:spcPts val="85"/>
              </a:spcBef>
            </a:pPr>
            <a:r>
              <a:rPr sz="1000" spc="-5" dirty="0">
                <a:latin typeface="Palatino Linotype"/>
                <a:cs typeface="Palatino Linotype"/>
              </a:rPr>
              <a:t>D</a:t>
            </a:r>
            <a:r>
              <a:rPr sz="1000" dirty="0">
                <a:latin typeface="Palatino Linotype"/>
                <a:cs typeface="Palatino Linotype"/>
              </a:rPr>
              <a:t>i</a:t>
            </a:r>
            <a:r>
              <a:rPr sz="1000" spc="-15" dirty="0">
                <a:latin typeface="Palatino Linotype"/>
                <a:cs typeface="Palatino Linotype"/>
              </a:rPr>
              <a:t>a</a:t>
            </a:r>
            <a:r>
              <a:rPr sz="1000" spc="-10" dirty="0">
                <a:latin typeface="Palatino Linotype"/>
                <a:cs typeface="Palatino Linotype"/>
              </a:rPr>
              <a:t>g</a:t>
            </a:r>
            <a:r>
              <a:rPr sz="1000" spc="-15" dirty="0">
                <a:latin typeface="Palatino Linotype"/>
                <a:cs typeface="Palatino Linotype"/>
              </a:rPr>
              <a:t>n</a:t>
            </a:r>
            <a:r>
              <a:rPr sz="1000" dirty="0">
                <a:latin typeface="Palatino Linotype"/>
                <a:cs typeface="Palatino Linotype"/>
              </a:rPr>
              <a:t>o</a:t>
            </a:r>
            <a:r>
              <a:rPr sz="1000" spc="-5" dirty="0">
                <a:latin typeface="Palatino Linotype"/>
                <a:cs typeface="Palatino Linotype"/>
              </a:rPr>
              <a:t>s</a:t>
            </a:r>
            <a:r>
              <a:rPr sz="1000" spc="-10" dirty="0">
                <a:latin typeface="Palatino Linotype"/>
                <a:cs typeface="Palatino Linotype"/>
              </a:rPr>
              <a:t>t</a:t>
            </a:r>
            <a:r>
              <a:rPr sz="1000" dirty="0">
                <a:latin typeface="Palatino Linotype"/>
                <a:cs typeface="Palatino Linotype"/>
              </a:rPr>
              <a:t>i</a:t>
            </a:r>
            <a:r>
              <a:rPr sz="1000" spc="-5" dirty="0">
                <a:latin typeface="Palatino Linotype"/>
                <a:cs typeface="Palatino Linotype"/>
              </a:rPr>
              <a:t>c  Research</a:t>
            </a:r>
            <a:endParaRPr sz="1000">
              <a:latin typeface="Palatino Linotype"/>
              <a:cs typeface="Palatino Linotype"/>
            </a:endParaRPr>
          </a:p>
        </p:txBody>
      </p:sp>
      <p:grpSp>
        <p:nvGrpSpPr>
          <p:cNvPr id="51" name="object 51"/>
          <p:cNvGrpSpPr/>
          <p:nvPr/>
        </p:nvGrpSpPr>
        <p:grpSpPr>
          <a:xfrm>
            <a:off x="6688835" y="3561588"/>
            <a:ext cx="1175385" cy="814069"/>
            <a:chOff x="6688835" y="3561588"/>
            <a:chExt cx="1175385" cy="814069"/>
          </a:xfrm>
        </p:grpSpPr>
        <p:sp>
          <p:nvSpPr>
            <p:cNvPr id="52" name="object 52"/>
            <p:cNvSpPr/>
            <p:nvPr/>
          </p:nvSpPr>
          <p:spPr>
            <a:xfrm>
              <a:off x="6688835" y="3561588"/>
              <a:ext cx="1056131" cy="702563"/>
            </a:xfrm>
            <a:prstGeom prst="rect">
              <a:avLst/>
            </a:prstGeom>
            <a:blipFill>
              <a:blip r:embed="rId31" cstate="print"/>
              <a:stretch>
                <a:fillRect/>
              </a:stretch>
            </a:blipFill>
          </p:spPr>
          <p:txBody>
            <a:bodyPr wrap="square" lIns="0" tIns="0" rIns="0" bIns="0" rtlCol="0"/>
            <a:lstStyle/>
            <a:p>
              <a:endParaRPr/>
            </a:p>
          </p:txBody>
        </p:sp>
        <p:sp>
          <p:nvSpPr>
            <p:cNvPr id="53" name="object 53"/>
            <p:cNvSpPr/>
            <p:nvPr/>
          </p:nvSpPr>
          <p:spPr>
            <a:xfrm>
              <a:off x="6790943" y="3660648"/>
              <a:ext cx="1072896" cy="714756"/>
            </a:xfrm>
            <a:prstGeom prst="rect">
              <a:avLst/>
            </a:prstGeom>
            <a:blipFill>
              <a:blip r:embed="rId32" cstate="print"/>
              <a:stretch>
                <a:fillRect/>
              </a:stretch>
            </a:blipFill>
          </p:spPr>
          <p:txBody>
            <a:bodyPr wrap="square" lIns="0" tIns="0" rIns="0" bIns="0" rtlCol="0"/>
            <a:lstStyle/>
            <a:p>
              <a:endParaRPr/>
            </a:p>
          </p:txBody>
        </p:sp>
      </p:grpSp>
      <p:sp>
        <p:nvSpPr>
          <p:cNvPr id="54" name="object 54"/>
          <p:cNvSpPr txBox="1"/>
          <p:nvPr/>
        </p:nvSpPr>
        <p:spPr>
          <a:xfrm>
            <a:off x="6935469" y="3818001"/>
            <a:ext cx="778510" cy="331470"/>
          </a:xfrm>
          <a:prstGeom prst="rect">
            <a:avLst/>
          </a:prstGeom>
        </p:spPr>
        <p:txBody>
          <a:bodyPr vert="horz" wrap="square" lIns="0" tIns="10795" rIns="0" bIns="0" rtlCol="0">
            <a:spAutoFit/>
          </a:bodyPr>
          <a:lstStyle/>
          <a:p>
            <a:pPr marL="139065" marR="5080" indent="-127000">
              <a:lnSpc>
                <a:spcPct val="101000"/>
              </a:lnSpc>
              <a:spcBef>
                <a:spcPts val="85"/>
              </a:spcBef>
            </a:pPr>
            <a:r>
              <a:rPr sz="1000" spc="-5" dirty="0">
                <a:latin typeface="Palatino Linotype"/>
                <a:cs typeface="Palatino Linotype"/>
              </a:rPr>
              <a:t>E</a:t>
            </a:r>
            <a:r>
              <a:rPr sz="1000" spc="-20" dirty="0">
                <a:latin typeface="Palatino Linotype"/>
                <a:cs typeface="Palatino Linotype"/>
              </a:rPr>
              <a:t>x</a:t>
            </a:r>
            <a:r>
              <a:rPr sz="1000" spc="-10" dirty="0">
                <a:latin typeface="Palatino Linotype"/>
                <a:cs typeface="Palatino Linotype"/>
              </a:rPr>
              <a:t>p</a:t>
            </a:r>
            <a:r>
              <a:rPr sz="1000" spc="-5" dirty="0">
                <a:latin typeface="Palatino Linotype"/>
                <a:cs typeface="Palatino Linotype"/>
              </a:rPr>
              <a:t>er</a:t>
            </a:r>
            <a:r>
              <a:rPr sz="1000" spc="5" dirty="0">
                <a:latin typeface="Palatino Linotype"/>
                <a:cs typeface="Palatino Linotype"/>
              </a:rPr>
              <a:t>i</a:t>
            </a:r>
            <a:r>
              <a:rPr sz="1000" spc="-10" dirty="0">
                <a:latin typeface="Palatino Linotype"/>
                <a:cs typeface="Palatino Linotype"/>
              </a:rPr>
              <a:t>m</a:t>
            </a:r>
            <a:r>
              <a:rPr sz="1000" spc="-5" dirty="0">
                <a:latin typeface="Palatino Linotype"/>
                <a:cs typeface="Palatino Linotype"/>
              </a:rPr>
              <a:t>ent</a:t>
            </a:r>
            <a:r>
              <a:rPr sz="1000" spc="-15" dirty="0">
                <a:latin typeface="Palatino Linotype"/>
                <a:cs typeface="Palatino Linotype"/>
              </a:rPr>
              <a:t>a</a:t>
            </a:r>
            <a:r>
              <a:rPr sz="1000" spc="-5" dirty="0">
                <a:latin typeface="Palatino Linotype"/>
                <a:cs typeface="Palatino Linotype"/>
              </a:rPr>
              <a:t>l  Research</a:t>
            </a:r>
            <a:endParaRPr sz="1000">
              <a:latin typeface="Palatino Linotype"/>
              <a:cs typeface="Palatino Linotype"/>
            </a:endParaRPr>
          </a:p>
        </p:txBody>
      </p:sp>
      <p:grpSp>
        <p:nvGrpSpPr>
          <p:cNvPr id="55" name="object 55"/>
          <p:cNvGrpSpPr/>
          <p:nvPr/>
        </p:nvGrpSpPr>
        <p:grpSpPr>
          <a:xfrm>
            <a:off x="7871459" y="3561588"/>
            <a:ext cx="1170940" cy="814069"/>
            <a:chOff x="7871459" y="3561588"/>
            <a:chExt cx="1170940" cy="814069"/>
          </a:xfrm>
        </p:grpSpPr>
        <p:sp>
          <p:nvSpPr>
            <p:cNvPr id="56" name="object 56"/>
            <p:cNvSpPr/>
            <p:nvPr/>
          </p:nvSpPr>
          <p:spPr>
            <a:xfrm>
              <a:off x="7871459" y="3561588"/>
              <a:ext cx="1056131" cy="702563"/>
            </a:xfrm>
            <a:prstGeom prst="rect">
              <a:avLst/>
            </a:prstGeom>
            <a:blipFill>
              <a:blip r:embed="rId33" cstate="print"/>
              <a:stretch>
                <a:fillRect/>
              </a:stretch>
            </a:blipFill>
          </p:spPr>
          <p:txBody>
            <a:bodyPr wrap="square" lIns="0" tIns="0" rIns="0" bIns="0" rtlCol="0"/>
            <a:lstStyle/>
            <a:p>
              <a:endParaRPr/>
            </a:p>
          </p:txBody>
        </p:sp>
        <p:sp>
          <p:nvSpPr>
            <p:cNvPr id="57" name="object 57"/>
            <p:cNvSpPr/>
            <p:nvPr/>
          </p:nvSpPr>
          <p:spPr>
            <a:xfrm>
              <a:off x="7973567" y="3660648"/>
              <a:ext cx="1068324" cy="714756"/>
            </a:xfrm>
            <a:prstGeom prst="rect">
              <a:avLst/>
            </a:prstGeom>
            <a:blipFill>
              <a:blip r:embed="rId34" cstate="print"/>
              <a:stretch>
                <a:fillRect/>
              </a:stretch>
            </a:blipFill>
          </p:spPr>
          <p:txBody>
            <a:bodyPr wrap="square" lIns="0" tIns="0" rIns="0" bIns="0" rtlCol="0"/>
            <a:lstStyle/>
            <a:p>
              <a:endParaRPr/>
            </a:p>
          </p:txBody>
        </p:sp>
      </p:grpSp>
      <p:sp>
        <p:nvSpPr>
          <p:cNvPr id="58" name="object 58"/>
          <p:cNvSpPr txBox="1"/>
          <p:nvPr/>
        </p:nvSpPr>
        <p:spPr>
          <a:xfrm>
            <a:off x="8159622" y="3818001"/>
            <a:ext cx="695960" cy="331470"/>
          </a:xfrm>
          <a:prstGeom prst="rect">
            <a:avLst/>
          </a:prstGeom>
        </p:spPr>
        <p:txBody>
          <a:bodyPr vert="horz" wrap="square" lIns="0" tIns="10795" rIns="0" bIns="0" rtlCol="0">
            <a:spAutoFit/>
          </a:bodyPr>
          <a:lstStyle/>
          <a:p>
            <a:pPr marL="97790" marR="5080" indent="-85725">
              <a:lnSpc>
                <a:spcPct val="101000"/>
              </a:lnSpc>
              <a:spcBef>
                <a:spcPts val="85"/>
              </a:spcBef>
            </a:pPr>
            <a:r>
              <a:rPr sz="1000" spc="-5" dirty="0">
                <a:latin typeface="Palatino Linotype"/>
                <a:cs typeface="Palatino Linotype"/>
              </a:rPr>
              <a:t>E</a:t>
            </a:r>
            <a:r>
              <a:rPr sz="1000" spc="-20" dirty="0">
                <a:latin typeface="Palatino Linotype"/>
                <a:cs typeface="Palatino Linotype"/>
              </a:rPr>
              <a:t>x</a:t>
            </a:r>
            <a:r>
              <a:rPr sz="1000" spc="-10" dirty="0">
                <a:latin typeface="Palatino Linotype"/>
                <a:cs typeface="Palatino Linotype"/>
              </a:rPr>
              <a:t>p</a:t>
            </a:r>
            <a:r>
              <a:rPr sz="1000" spc="5" dirty="0">
                <a:latin typeface="Palatino Linotype"/>
                <a:cs typeface="Palatino Linotype"/>
              </a:rPr>
              <a:t>l</a:t>
            </a:r>
            <a:r>
              <a:rPr sz="1000" dirty="0">
                <a:latin typeface="Palatino Linotype"/>
                <a:cs typeface="Palatino Linotype"/>
              </a:rPr>
              <a:t>o</a:t>
            </a:r>
            <a:r>
              <a:rPr sz="1000" spc="-5" dirty="0">
                <a:latin typeface="Palatino Linotype"/>
                <a:cs typeface="Palatino Linotype"/>
              </a:rPr>
              <a:t>r</a:t>
            </a:r>
            <a:r>
              <a:rPr sz="1000" spc="-10" dirty="0">
                <a:latin typeface="Palatino Linotype"/>
                <a:cs typeface="Palatino Linotype"/>
              </a:rPr>
              <a:t>at</a:t>
            </a:r>
            <a:r>
              <a:rPr sz="1000" dirty="0">
                <a:latin typeface="Palatino Linotype"/>
                <a:cs typeface="Palatino Linotype"/>
              </a:rPr>
              <a:t>o</a:t>
            </a:r>
            <a:r>
              <a:rPr sz="1000" spc="-5" dirty="0">
                <a:latin typeface="Palatino Linotype"/>
                <a:cs typeface="Palatino Linotype"/>
              </a:rPr>
              <a:t>ry  Research</a:t>
            </a:r>
            <a:endParaRPr sz="1000">
              <a:latin typeface="Palatino Linotype"/>
              <a:cs typeface="Palatino Linotype"/>
            </a:endParaRPr>
          </a:p>
        </p:txBody>
      </p:sp>
      <p:grpSp>
        <p:nvGrpSpPr>
          <p:cNvPr id="59" name="object 59"/>
          <p:cNvGrpSpPr/>
          <p:nvPr/>
        </p:nvGrpSpPr>
        <p:grpSpPr>
          <a:xfrm>
            <a:off x="2855648" y="330395"/>
            <a:ext cx="3712845" cy="619125"/>
            <a:chOff x="435863" y="323088"/>
            <a:chExt cx="3712845" cy="619125"/>
          </a:xfrm>
        </p:grpSpPr>
        <p:sp>
          <p:nvSpPr>
            <p:cNvPr id="60" name="object 60"/>
            <p:cNvSpPr/>
            <p:nvPr/>
          </p:nvSpPr>
          <p:spPr>
            <a:xfrm>
              <a:off x="435863" y="323088"/>
              <a:ext cx="822960" cy="618743"/>
            </a:xfrm>
            <a:prstGeom prst="rect">
              <a:avLst/>
            </a:prstGeom>
            <a:blipFill>
              <a:blip r:embed="rId35" cstate="print"/>
              <a:stretch>
                <a:fillRect/>
              </a:stretch>
            </a:blipFill>
          </p:spPr>
          <p:txBody>
            <a:bodyPr wrap="square" lIns="0" tIns="0" rIns="0" bIns="0" rtlCol="0"/>
            <a:lstStyle/>
            <a:p>
              <a:endParaRPr/>
            </a:p>
          </p:txBody>
        </p:sp>
        <p:sp>
          <p:nvSpPr>
            <p:cNvPr id="61" name="object 61"/>
            <p:cNvSpPr/>
            <p:nvPr/>
          </p:nvSpPr>
          <p:spPr>
            <a:xfrm>
              <a:off x="880872" y="323088"/>
              <a:ext cx="3267455" cy="618743"/>
            </a:xfrm>
            <a:prstGeom prst="rect">
              <a:avLst/>
            </a:prstGeom>
            <a:blipFill>
              <a:blip r:embed="rId36" cstate="print"/>
              <a:stretch>
                <a:fillRect/>
              </a:stretch>
            </a:blipFill>
          </p:spPr>
          <p:txBody>
            <a:bodyPr wrap="square" lIns="0" tIns="0" rIns="0" bIns="0" rtlCol="0"/>
            <a:lstStyle/>
            <a:p>
              <a:endParaRPr/>
            </a:p>
          </p:txBody>
        </p:sp>
      </p:grpSp>
      <p:sp>
        <p:nvSpPr>
          <p:cNvPr id="62" name="object 62"/>
          <p:cNvSpPr txBox="1">
            <a:spLocks noGrp="1"/>
          </p:cNvSpPr>
          <p:nvPr>
            <p:ph type="title"/>
          </p:nvPr>
        </p:nvSpPr>
        <p:spPr>
          <a:xfrm>
            <a:off x="3014471" y="459421"/>
            <a:ext cx="3362325" cy="346075"/>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FF0000"/>
                </a:solidFill>
              </a:rPr>
              <a:t>1.7 TYPES OF</a:t>
            </a:r>
            <a:r>
              <a:rPr sz="2100" spc="-90" dirty="0">
                <a:solidFill>
                  <a:srgbClr val="FF0000"/>
                </a:solidFill>
              </a:rPr>
              <a:t> </a:t>
            </a:r>
            <a:r>
              <a:rPr sz="2100" dirty="0">
                <a:solidFill>
                  <a:srgbClr val="FF0000"/>
                </a:solidFill>
              </a:rPr>
              <a:t>RESEARCH</a:t>
            </a:r>
            <a:endParaRPr sz="2100" dirty="0"/>
          </a:p>
        </p:txBody>
      </p:sp>
      <p:sp>
        <p:nvSpPr>
          <p:cNvPr id="63" name="object 6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4" name="object 6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10</a:t>
            </a:fld>
            <a:endParaRPr spc="-5" dirty="0"/>
          </a:p>
        </p:txBody>
      </p:sp>
      <p:sp>
        <p:nvSpPr>
          <p:cNvPr id="65" name="Rectangle 6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6" name="Picture 65"/>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67" name="Rectangle 66"/>
          <p:cNvSpPr/>
          <p:nvPr/>
        </p:nvSpPr>
        <p:spPr>
          <a:xfrm>
            <a:off x="0" y="6488668"/>
            <a:ext cx="9144000" cy="369332"/>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8" name="TextBox 6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6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563626"/>
            <a:ext cx="754126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solidFill>
                  <a:srgbClr val="FF0000"/>
                </a:solidFill>
              </a:rPr>
              <a:t>                </a:t>
            </a:r>
            <a:r>
              <a:rPr sz="2400" dirty="0" smtClean="0">
                <a:solidFill>
                  <a:srgbClr val="FF0000"/>
                </a:solidFill>
              </a:rPr>
              <a:t>1</a:t>
            </a:r>
            <a:r>
              <a:rPr sz="2400" dirty="0">
                <a:solidFill>
                  <a:srgbClr val="FF0000"/>
                </a:solidFill>
              </a:rPr>
              <a:t>. </a:t>
            </a:r>
            <a:r>
              <a:rPr sz="2400" spc="-5" dirty="0">
                <a:solidFill>
                  <a:srgbClr val="FF0000"/>
                </a:solidFill>
              </a:rPr>
              <a:t>Descriptive </a:t>
            </a:r>
            <a:r>
              <a:rPr sz="2400" spc="-5" dirty="0" err="1">
                <a:solidFill>
                  <a:srgbClr val="FF0000"/>
                </a:solidFill>
              </a:rPr>
              <a:t>Vs</a:t>
            </a:r>
            <a:r>
              <a:rPr sz="2400" spc="-5" dirty="0">
                <a:solidFill>
                  <a:srgbClr val="FF0000"/>
                </a:solidFill>
              </a:rPr>
              <a:t> </a:t>
            </a:r>
            <a:r>
              <a:rPr sz="2400" spc="-5" dirty="0" smtClean="0">
                <a:solidFill>
                  <a:srgbClr val="FF0000"/>
                </a:solidFill>
              </a:rPr>
              <a:t>Analytical</a:t>
            </a:r>
            <a:r>
              <a:rPr lang="en-US" sz="2400" spc="-65" dirty="0">
                <a:solidFill>
                  <a:srgbClr val="FF0000"/>
                </a:solidFill>
              </a:rPr>
              <a:t> </a:t>
            </a:r>
            <a:r>
              <a:rPr sz="2400" spc="-5" dirty="0" smtClean="0">
                <a:solidFill>
                  <a:srgbClr val="FF0000"/>
                </a:solidFill>
              </a:rPr>
              <a:t>research</a:t>
            </a:r>
            <a:r>
              <a:rPr sz="2400" spc="-5" dirty="0">
                <a:solidFill>
                  <a:srgbClr val="FF0000"/>
                </a:solidFill>
              </a:rPr>
              <a:t>.</a:t>
            </a:r>
            <a:endParaRPr sz="2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11</a:t>
            </a:fld>
            <a:endParaRPr spc="-5" dirty="0"/>
          </a:p>
        </p:txBody>
      </p:sp>
      <p:sp>
        <p:nvSpPr>
          <p:cNvPr id="3" name="object 3"/>
          <p:cNvSpPr txBox="1"/>
          <p:nvPr/>
        </p:nvSpPr>
        <p:spPr>
          <a:xfrm>
            <a:off x="231140" y="1259484"/>
            <a:ext cx="8318500" cy="3952240"/>
          </a:xfrm>
          <a:prstGeom prst="rect">
            <a:avLst/>
          </a:prstGeom>
        </p:spPr>
        <p:txBody>
          <a:bodyPr vert="horz" wrap="square" lIns="0" tIns="85725" rIns="0" bIns="0" rtlCol="0">
            <a:spAutoFit/>
          </a:bodyPr>
          <a:lstStyle/>
          <a:p>
            <a:pPr marL="12700">
              <a:lnSpc>
                <a:spcPct val="100000"/>
              </a:lnSpc>
              <a:spcBef>
                <a:spcPts val="675"/>
              </a:spcBef>
            </a:pPr>
            <a:r>
              <a:rPr sz="1600" b="1" spc="-10" dirty="0">
                <a:latin typeface="Arial"/>
                <a:cs typeface="Arial"/>
              </a:rPr>
              <a:t>Descriptive</a:t>
            </a:r>
            <a:r>
              <a:rPr sz="1600" b="1" spc="50" dirty="0">
                <a:latin typeface="Arial"/>
                <a:cs typeface="Arial"/>
              </a:rPr>
              <a:t> </a:t>
            </a:r>
            <a:r>
              <a:rPr sz="1600" b="1" spc="-5" dirty="0">
                <a:latin typeface="Arial"/>
                <a:cs typeface="Arial"/>
              </a:rPr>
              <a:t>research:</a:t>
            </a:r>
            <a:endParaRPr sz="1600">
              <a:latin typeface="Arial"/>
              <a:cs typeface="Arial"/>
            </a:endParaRPr>
          </a:p>
          <a:p>
            <a:pPr marL="355600" indent="-342900">
              <a:lnSpc>
                <a:spcPct val="100000"/>
              </a:lnSpc>
              <a:spcBef>
                <a:spcPts val="575"/>
              </a:spcBef>
              <a:buChar char="•"/>
              <a:tabLst>
                <a:tab pos="354965" algn="l"/>
                <a:tab pos="355600" algn="l"/>
              </a:tabLst>
            </a:pPr>
            <a:r>
              <a:rPr sz="1600" spc="-5" dirty="0">
                <a:latin typeface="Arial"/>
                <a:cs typeface="Arial"/>
              </a:rPr>
              <a:t>Includes surveys and fact-finding enquiries of different</a:t>
            </a:r>
            <a:r>
              <a:rPr sz="1600" spc="90" dirty="0">
                <a:latin typeface="Arial"/>
                <a:cs typeface="Arial"/>
              </a:rPr>
              <a:t> </a:t>
            </a:r>
            <a:r>
              <a:rPr sz="1600" spc="-5" dirty="0">
                <a:latin typeface="Arial"/>
                <a:cs typeface="Arial"/>
              </a:rPr>
              <a:t>kinds.</a:t>
            </a:r>
            <a:endParaRPr sz="1600">
              <a:latin typeface="Arial"/>
              <a:cs typeface="Arial"/>
            </a:endParaRPr>
          </a:p>
          <a:p>
            <a:pPr marL="355600" indent="-342900">
              <a:lnSpc>
                <a:spcPct val="100000"/>
              </a:lnSpc>
              <a:spcBef>
                <a:spcPts val="575"/>
              </a:spcBef>
              <a:buChar char="•"/>
              <a:tabLst>
                <a:tab pos="354965" algn="l"/>
                <a:tab pos="355600" algn="l"/>
              </a:tabLst>
            </a:pPr>
            <a:r>
              <a:rPr sz="1600" spc="-5" dirty="0">
                <a:latin typeface="Arial"/>
                <a:cs typeface="Arial"/>
              </a:rPr>
              <a:t>The major purpose of descriptive research is description of the state of affairs as </a:t>
            </a:r>
            <a:r>
              <a:rPr sz="1600" dirty="0">
                <a:latin typeface="Arial"/>
                <a:cs typeface="Arial"/>
              </a:rPr>
              <a:t>it</a:t>
            </a:r>
            <a:r>
              <a:rPr sz="1600" spc="235" dirty="0">
                <a:latin typeface="Arial"/>
                <a:cs typeface="Arial"/>
              </a:rPr>
              <a:t> </a:t>
            </a:r>
            <a:r>
              <a:rPr sz="1600" spc="-5" dirty="0">
                <a:latin typeface="Arial"/>
                <a:cs typeface="Arial"/>
              </a:rPr>
              <a:t>exists</a:t>
            </a:r>
            <a:endParaRPr sz="1600">
              <a:latin typeface="Arial"/>
              <a:cs typeface="Arial"/>
            </a:endParaRPr>
          </a:p>
          <a:p>
            <a:pPr marL="355600">
              <a:lnSpc>
                <a:spcPct val="100000"/>
              </a:lnSpc>
              <a:spcBef>
                <a:spcPts val="195"/>
              </a:spcBef>
            </a:pPr>
            <a:r>
              <a:rPr sz="1600" spc="-5" dirty="0">
                <a:latin typeface="Arial"/>
                <a:cs typeface="Arial"/>
              </a:rPr>
              <a:t>at</a:t>
            </a:r>
            <a:r>
              <a:rPr sz="1600" spc="5" dirty="0">
                <a:latin typeface="Arial"/>
                <a:cs typeface="Arial"/>
              </a:rPr>
              <a:t> </a:t>
            </a:r>
            <a:r>
              <a:rPr sz="1600" spc="-5" dirty="0">
                <a:latin typeface="Arial"/>
                <a:cs typeface="Arial"/>
              </a:rPr>
              <a:t>present.</a:t>
            </a:r>
            <a:endParaRPr sz="1600">
              <a:latin typeface="Arial"/>
              <a:cs typeface="Arial"/>
            </a:endParaRPr>
          </a:p>
          <a:p>
            <a:pPr marL="355600" marR="431165" indent="-342900">
              <a:lnSpc>
                <a:spcPct val="110000"/>
              </a:lnSpc>
              <a:spcBef>
                <a:spcPts val="385"/>
              </a:spcBef>
              <a:buChar char="•"/>
              <a:tabLst>
                <a:tab pos="354965" algn="l"/>
                <a:tab pos="355600" algn="l"/>
              </a:tabLst>
            </a:pPr>
            <a:r>
              <a:rPr sz="1600" spc="-5" dirty="0">
                <a:latin typeface="Arial"/>
                <a:cs typeface="Arial"/>
              </a:rPr>
              <a:t>The main characteristic of this method is that the researcher has no control over the  variables; he can only report </a:t>
            </a:r>
            <a:r>
              <a:rPr sz="1600" spc="-10" dirty="0">
                <a:latin typeface="Arial"/>
                <a:cs typeface="Arial"/>
              </a:rPr>
              <a:t>what </a:t>
            </a:r>
            <a:r>
              <a:rPr sz="1600" spc="-5" dirty="0">
                <a:latin typeface="Arial"/>
                <a:cs typeface="Arial"/>
              </a:rPr>
              <a:t>has happened or </a:t>
            </a:r>
            <a:r>
              <a:rPr sz="1600" spc="-10" dirty="0">
                <a:latin typeface="Arial"/>
                <a:cs typeface="Arial"/>
              </a:rPr>
              <a:t>what </a:t>
            </a:r>
            <a:r>
              <a:rPr sz="1600" spc="-5" dirty="0">
                <a:latin typeface="Arial"/>
                <a:cs typeface="Arial"/>
              </a:rPr>
              <a:t>is</a:t>
            </a:r>
            <a:r>
              <a:rPr sz="1600" spc="140" dirty="0">
                <a:latin typeface="Arial"/>
                <a:cs typeface="Arial"/>
              </a:rPr>
              <a:t> </a:t>
            </a:r>
            <a:r>
              <a:rPr sz="1600" spc="-5" dirty="0">
                <a:latin typeface="Arial"/>
                <a:cs typeface="Arial"/>
              </a:rPr>
              <a:t>happening.</a:t>
            </a:r>
            <a:endParaRPr sz="1600">
              <a:latin typeface="Arial"/>
              <a:cs typeface="Arial"/>
            </a:endParaRPr>
          </a:p>
          <a:p>
            <a:pPr marL="355600" indent="-342900">
              <a:lnSpc>
                <a:spcPct val="100000"/>
              </a:lnSpc>
              <a:spcBef>
                <a:spcPts val="575"/>
              </a:spcBef>
              <a:buChar char="•"/>
              <a:tabLst>
                <a:tab pos="354965" algn="l"/>
                <a:tab pos="355600" algn="l"/>
              </a:tabLst>
            </a:pPr>
            <a:r>
              <a:rPr sz="1600" spc="-5" dirty="0">
                <a:latin typeface="Arial"/>
                <a:cs typeface="Arial"/>
              </a:rPr>
              <a:t>Researchers discover causes even </a:t>
            </a:r>
            <a:r>
              <a:rPr sz="1600" spc="-10" dirty="0">
                <a:latin typeface="Arial"/>
                <a:cs typeface="Arial"/>
              </a:rPr>
              <a:t>when </a:t>
            </a:r>
            <a:r>
              <a:rPr sz="1600" spc="-5" dirty="0">
                <a:latin typeface="Arial"/>
                <a:cs typeface="Arial"/>
              </a:rPr>
              <a:t>they cannot control the</a:t>
            </a:r>
            <a:r>
              <a:rPr sz="1600" spc="85" dirty="0">
                <a:latin typeface="Arial"/>
                <a:cs typeface="Arial"/>
              </a:rPr>
              <a:t> </a:t>
            </a:r>
            <a:r>
              <a:rPr sz="1600" spc="-5" dirty="0">
                <a:latin typeface="Arial"/>
                <a:cs typeface="Arial"/>
              </a:rPr>
              <a:t>variables.</a:t>
            </a:r>
            <a:endParaRPr sz="1600">
              <a:latin typeface="Arial"/>
              <a:cs typeface="Arial"/>
            </a:endParaRPr>
          </a:p>
          <a:p>
            <a:pPr marL="355600" indent="-342900">
              <a:lnSpc>
                <a:spcPct val="100000"/>
              </a:lnSpc>
              <a:spcBef>
                <a:spcPts val="580"/>
              </a:spcBef>
              <a:buChar char="•"/>
              <a:tabLst>
                <a:tab pos="354965" algn="l"/>
                <a:tab pos="355600" algn="l"/>
              </a:tabLst>
            </a:pPr>
            <a:r>
              <a:rPr sz="1600" spc="-5" dirty="0">
                <a:latin typeface="Arial"/>
                <a:cs typeface="Arial"/>
              </a:rPr>
              <a:t>The methods of research utilized in descriptive research are survey methods of all</a:t>
            </a:r>
            <a:r>
              <a:rPr sz="1600" spc="220" dirty="0">
                <a:latin typeface="Arial"/>
                <a:cs typeface="Arial"/>
              </a:rPr>
              <a:t> </a:t>
            </a:r>
            <a:r>
              <a:rPr sz="1600" spc="-5" dirty="0">
                <a:latin typeface="Arial"/>
                <a:cs typeface="Arial"/>
              </a:rPr>
              <a:t>kinds,</a:t>
            </a:r>
            <a:endParaRPr sz="1600">
              <a:latin typeface="Arial"/>
              <a:cs typeface="Arial"/>
            </a:endParaRPr>
          </a:p>
          <a:p>
            <a:pPr marL="355600">
              <a:lnSpc>
                <a:spcPct val="100000"/>
              </a:lnSpc>
              <a:spcBef>
                <a:spcPts val="190"/>
              </a:spcBef>
            </a:pPr>
            <a:r>
              <a:rPr sz="1600" spc="-5" dirty="0">
                <a:latin typeface="Arial"/>
                <a:cs typeface="Arial"/>
              </a:rPr>
              <a:t>including comparative and correlational</a:t>
            </a:r>
            <a:r>
              <a:rPr sz="1600" spc="-15" dirty="0">
                <a:latin typeface="Arial"/>
                <a:cs typeface="Arial"/>
              </a:rPr>
              <a:t> </a:t>
            </a:r>
            <a:r>
              <a:rPr sz="1600" spc="-5" dirty="0">
                <a:latin typeface="Arial"/>
                <a:cs typeface="Arial"/>
              </a:rPr>
              <a:t>methods.</a:t>
            </a:r>
            <a:endParaRPr sz="1600">
              <a:latin typeface="Arial"/>
              <a:cs typeface="Arial"/>
            </a:endParaRPr>
          </a:p>
          <a:p>
            <a:pPr>
              <a:lnSpc>
                <a:spcPct val="100000"/>
              </a:lnSpc>
              <a:spcBef>
                <a:spcPts val="25"/>
              </a:spcBef>
            </a:pPr>
            <a:endParaRPr sz="2650">
              <a:latin typeface="Arial"/>
              <a:cs typeface="Arial"/>
            </a:endParaRPr>
          </a:p>
          <a:p>
            <a:pPr marL="12700">
              <a:lnSpc>
                <a:spcPct val="100000"/>
              </a:lnSpc>
            </a:pPr>
            <a:r>
              <a:rPr sz="1600" b="1" spc="-10" dirty="0">
                <a:latin typeface="Arial"/>
                <a:cs typeface="Arial"/>
              </a:rPr>
              <a:t>Analytical</a:t>
            </a:r>
            <a:r>
              <a:rPr sz="1600" b="1" spc="65" dirty="0">
                <a:latin typeface="Arial"/>
                <a:cs typeface="Arial"/>
              </a:rPr>
              <a:t> </a:t>
            </a:r>
            <a:r>
              <a:rPr sz="1600" b="1" spc="-5" dirty="0">
                <a:latin typeface="Arial"/>
                <a:cs typeface="Arial"/>
              </a:rPr>
              <a:t>research:</a:t>
            </a:r>
            <a:endParaRPr sz="1600">
              <a:latin typeface="Arial"/>
              <a:cs typeface="Arial"/>
            </a:endParaRPr>
          </a:p>
          <a:p>
            <a:pPr marL="355600" marR="232410" indent="-342900">
              <a:lnSpc>
                <a:spcPct val="110000"/>
              </a:lnSpc>
              <a:spcBef>
                <a:spcPts val="385"/>
              </a:spcBef>
              <a:buChar char="•"/>
              <a:tabLst>
                <a:tab pos="354965" algn="l"/>
                <a:tab pos="355600" algn="l"/>
              </a:tabLst>
            </a:pPr>
            <a:r>
              <a:rPr sz="1600" spc="-5" dirty="0">
                <a:latin typeface="Arial"/>
                <a:cs typeface="Arial"/>
              </a:rPr>
              <a:t>The researcher has to use facts or information already available, and analyze these to  make a critical evaluation of the</a:t>
            </a:r>
            <a:r>
              <a:rPr sz="1600" spc="15" dirty="0">
                <a:latin typeface="Arial"/>
                <a:cs typeface="Arial"/>
              </a:rPr>
              <a:t> </a:t>
            </a:r>
            <a:r>
              <a:rPr sz="1600" spc="-5" dirty="0">
                <a:latin typeface="Arial"/>
                <a:cs typeface="Arial"/>
              </a:rPr>
              <a:t>material.</a:t>
            </a:r>
            <a:endParaRPr sz="160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228600"/>
            <a:ext cx="404114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rPr>
              <a:t>2. Applied </a:t>
            </a:r>
            <a:r>
              <a:rPr sz="2400" spc="-5" dirty="0">
                <a:solidFill>
                  <a:srgbClr val="FF0000"/>
                </a:solidFill>
              </a:rPr>
              <a:t>vs.</a:t>
            </a:r>
            <a:r>
              <a:rPr sz="2400" spc="-165" dirty="0">
                <a:solidFill>
                  <a:srgbClr val="FF0000"/>
                </a:solidFill>
              </a:rPr>
              <a:t> </a:t>
            </a:r>
            <a:r>
              <a:rPr sz="2400" spc="-5" dirty="0">
                <a:solidFill>
                  <a:srgbClr val="FF0000"/>
                </a:solidFill>
              </a:rPr>
              <a:t>Fundamental.</a:t>
            </a:r>
            <a:endParaRPr sz="2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12</a:t>
            </a:fld>
            <a:endParaRPr spc="-5" dirty="0"/>
          </a:p>
        </p:txBody>
      </p:sp>
      <p:sp>
        <p:nvSpPr>
          <p:cNvPr id="3" name="object 3"/>
          <p:cNvSpPr txBox="1"/>
          <p:nvPr/>
        </p:nvSpPr>
        <p:spPr>
          <a:xfrm>
            <a:off x="307340" y="878179"/>
            <a:ext cx="8296909" cy="3781425"/>
          </a:xfrm>
          <a:prstGeom prst="rect">
            <a:avLst/>
          </a:prstGeom>
        </p:spPr>
        <p:txBody>
          <a:bodyPr vert="horz" wrap="square" lIns="0" tIns="55244" rIns="0" bIns="0" rtlCol="0">
            <a:spAutoFit/>
          </a:bodyPr>
          <a:lstStyle/>
          <a:p>
            <a:pPr marL="12700">
              <a:lnSpc>
                <a:spcPct val="100000"/>
              </a:lnSpc>
              <a:spcBef>
                <a:spcPts val="434"/>
              </a:spcBef>
            </a:pPr>
            <a:r>
              <a:rPr sz="1400" b="1" spc="-10" dirty="0">
                <a:latin typeface="Arial"/>
                <a:cs typeface="Arial"/>
              </a:rPr>
              <a:t>Applied</a:t>
            </a:r>
            <a:r>
              <a:rPr sz="1400" b="1" dirty="0">
                <a:latin typeface="Arial"/>
                <a:cs typeface="Arial"/>
              </a:rPr>
              <a:t> research:</a:t>
            </a:r>
            <a:endParaRPr sz="1400">
              <a:latin typeface="Arial"/>
              <a:cs typeface="Arial"/>
            </a:endParaRPr>
          </a:p>
          <a:p>
            <a:pPr marL="355600" marR="669290" indent="-342900">
              <a:lnSpc>
                <a:spcPct val="100000"/>
              </a:lnSpc>
              <a:spcBef>
                <a:spcPts val="335"/>
              </a:spcBef>
              <a:buChar char="•"/>
              <a:tabLst>
                <a:tab pos="354965" algn="l"/>
                <a:tab pos="355600" algn="l"/>
              </a:tabLst>
            </a:pPr>
            <a:r>
              <a:rPr sz="1400" spc="-5" dirty="0">
                <a:latin typeface="Arial"/>
                <a:cs typeface="Arial"/>
              </a:rPr>
              <a:t>Aims </a:t>
            </a:r>
            <a:r>
              <a:rPr sz="1400" dirty="0">
                <a:latin typeface="Arial"/>
                <a:cs typeface="Arial"/>
              </a:rPr>
              <a:t>at finding a solution for an </a:t>
            </a:r>
            <a:r>
              <a:rPr sz="1400" spc="-5" dirty="0">
                <a:latin typeface="Arial"/>
                <a:cs typeface="Arial"/>
              </a:rPr>
              <a:t>immediate </a:t>
            </a:r>
            <a:r>
              <a:rPr sz="1400" dirty="0">
                <a:latin typeface="Arial"/>
                <a:cs typeface="Arial"/>
              </a:rPr>
              <a:t>problem facing a society or an</a:t>
            </a:r>
            <a:r>
              <a:rPr sz="1400" spc="-210" dirty="0">
                <a:latin typeface="Arial"/>
                <a:cs typeface="Arial"/>
              </a:rPr>
              <a:t> </a:t>
            </a:r>
            <a:r>
              <a:rPr sz="1400" spc="-5" dirty="0">
                <a:latin typeface="Arial"/>
                <a:cs typeface="Arial"/>
              </a:rPr>
              <a:t>industrial/business  organization.</a:t>
            </a:r>
            <a:endParaRPr sz="1400">
              <a:latin typeface="Arial"/>
              <a:cs typeface="Arial"/>
            </a:endParaRPr>
          </a:p>
          <a:p>
            <a:pPr marL="355600" indent="-342900">
              <a:lnSpc>
                <a:spcPct val="100000"/>
              </a:lnSpc>
              <a:spcBef>
                <a:spcPts val="335"/>
              </a:spcBef>
              <a:buChar char="•"/>
              <a:tabLst>
                <a:tab pos="354965" algn="l"/>
                <a:tab pos="355600" algn="l"/>
              </a:tabLst>
            </a:pPr>
            <a:r>
              <a:rPr sz="1400" spc="-5" dirty="0">
                <a:latin typeface="Arial"/>
                <a:cs typeface="Arial"/>
              </a:rPr>
              <a:t>The</a:t>
            </a:r>
            <a:r>
              <a:rPr sz="1400" spc="-20" dirty="0">
                <a:latin typeface="Arial"/>
                <a:cs typeface="Arial"/>
              </a:rPr>
              <a:t> </a:t>
            </a:r>
            <a:r>
              <a:rPr sz="1400" dirty="0">
                <a:latin typeface="Arial"/>
                <a:cs typeface="Arial"/>
              </a:rPr>
              <a:t>central</a:t>
            </a:r>
            <a:r>
              <a:rPr sz="1400" spc="-25" dirty="0">
                <a:latin typeface="Arial"/>
                <a:cs typeface="Arial"/>
              </a:rPr>
              <a:t> </a:t>
            </a:r>
            <a:r>
              <a:rPr sz="1400" dirty="0">
                <a:latin typeface="Arial"/>
                <a:cs typeface="Arial"/>
              </a:rPr>
              <a:t>aim</a:t>
            </a:r>
            <a:r>
              <a:rPr sz="1400" spc="-20"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applied</a:t>
            </a:r>
            <a:r>
              <a:rPr sz="1400" spc="-20" dirty="0">
                <a:latin typeface="Arial"/>
                <a:cs typeface="Arial"/>
              </a:rPr>
              <a:t> </a:t>
            </a:r>
            <a:r>
              <a:rPr sz="1400" dirty="0">
                <a:latin typeface="Arial"/>
                <a:cs typeface="Arial"/>
              </a:rPr>
              <a:t>research</a:t>
            </a:r>
            <a:r>
              <a:rPr sz="1400" spc="-40" dirty="0">
                <a:latin typeface="Arial"/>
                <a:cs typeface="Arial"/>
              </a:rPr>
              <a:t> </a:t>
            </a:r>
            <a:r>
              <a:rPr sz="1400" dirty="0">
                <a:latin typeface="Arial"/>
                <a:cs typeface="Arial"/>
              </a:rPr>
              <a:t>is to</a:t>
            </a:r>
            <a:r>
              <a:rPr sz="1400" spc="-15" dirty="0">
                <a:latin typeface="Arial"/>
                <a:cs typeface="Arial"/>
              </a:rPr>
              <a:t> </a:t>
            </a:r>
            <a:r>
              <a:rPr sz="1400" spc="-5" dirty="0">
                <a:latin typeface="Arial"/>
                <a:cs typeface="Arial"/>
              </a:rPr>
              <a:t>discover</a:t>
            </a:r>
            <a:r>
              <a:rPr sz="1400" spc="-1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solution</a:t>
            </a:r>
            <a:r>
              <a:rPr sz="1400" spc="-40" dirty="0">
                <a:latin typeface="Arial"/>
                <a:cs typeface="Arial"/>
              </a:rPr>
              <a:t> </a:t>
            </a:r>
            <a:r>
              <a:rPr sz="1400" dirty="0">
                <a:latin typeface="Arial"/>
                <a:cs typeface="Arial"/>
              </a:rPr>
              <a:t>for</a:t>
            </a:r>
            <a:r>
              <a:rPr sz="1400" spc="-15" dirty="0">
                <a:latin typeface="Arial"/>
                <a:cs typeface="Arial"/>
              </a:rPr>
              <a:t> </a:t>
            </a:r>
            <a:r>
              <a:rPr sz="1400" spc="-5" dirty="0">
                <a:latin typeface="Arial"/>
                <a:cs typeface="Arial"/>
              </a:rPr>
              <a:t>some</a:t>
            </a:r>
            <a:r>
              <a:rPr sz="1400" spc="-25" dirty="0">
                <a:latin typeface="Arial"/>
                <a:cs typeface="Arial"/>
              </a:rPr>
              <a:t> </a:t>
            </a:r>
            <a:r>
              <a:rPr sz="1400" dirty="0">
                <a:latin typeface="Arial"/>
                <a:cs typeface="Arial"/>
              </a:rPr>
              <a:t>pressing</a:t>
            </a:r>
            <a:r>
              <a:rPr sz="1400" spc="-45" dirty="0">
                <a:latin typeface="Arial"/>
                <a:cs typeface="Arial"/>
              </a:rPr>
              <a:t> </a:t>
            </a:r>
            <a:r>
              <a:rPr sz="1400" spc="-5" dirty="0">
                <a:latin typeface="Arial"/>
                <a:cs typeface="Arial"/>
              </a:rPr>
              <a:t>practical</a:t>
            </a:r>
            <a:r>
              <a:rPr sz="1400" spc="-25" dirty="0">
                <a:latin typeface="Arial"/>
                <a:cs typeface="Arial"/>
              </a:rPr>
              <a:t> </a:t>
            </a:r>
            <a:r>
              <a:rPr sz="1400" dirty="0">
                <a:latin typeface="Arial"/>
                <a:cs typeface="Arial"/>
              </a:rPr>
              <a:t>problem.</a:t>
            </a:r>
            <a:endParaRPr sz="1400">
              <a:latin typeface="Arial"/>
              <a:cs typeface="Arial"/>
            </a:endParaRPr>
          </a:p>
          <a:p>
            <a:pPr marL="355600" indent="-342900">
              <a:lnSpc>
                <a:spcPct val="100000"/>
              </a:lnSpc>
              <a:spcBef>
                <a:spcPts val="335"/>
              </a:spcBef>
              <a:buChar char="•"/>
              <a:tabLst>
                <a:tab pos="354965" algn="l"/>
                <a:tab pos="355600" algn="l"/>
              </a:tabLst>
            </a:pPr>
            <a:r>
              <a:rPr sz="1400" spc="-5" dirty="0">
                <a:latin typeface="Arial"/>
                <a:cs typeface="Arial"/>
              </a:rPr>
              <a:t>Example </a:t>
            </a:r>
            <a:r>
              <a:rPr sz="1400" dirty="0">
                <a:latin typeface="Arial"/>
                <a:cs typeface="Arial"/>
              </a:rPr>
              <a:t>for Applied</a:t>
            </a:r>
            <a:r>
              <a:rPr sz="1400" spc="-120" dirty="0">
                <a:latin typeface="Arial"/>
                <a:cs typeface="Arial"/>
              </a:rPr>
              <a:t> </a:t>
            </a:r>
            <a:r>
              <a:rPr sz="1400" dirty="0">
                <a:latin typeface="Arial"/>
                <a:cs typeface="Arial"/>
              </a:rPr>
              <a:t>research.</a:t>
            </a:r>
            <a:endParaRPr sz="1400">
              <a:latin typeface="Arial"/>
              <a:cs typeface="Arial"/>
            </a:endParaRPr>
          </a:p>
          <a:p>
            <a:pPr marL="355600" indent="-342900">
              <a:lnSpc>
                <a:spcPct val="100000"/>
              </a:lnSpc>
              <a:spcBef>
                <a:spcPts val="340"/>
              </a:spcBef>
              <a:buChar char="•"/>
              <a:tabLst>
                <a:tab pos="354965" algn="l"/>
                <a:tab pos="355600" algn="l"/>
              </a:tabLst>
            </a:pPr>
            <a:r>
              <a:rPr sz="1400" dirty="0">
                <a:latin typeface="Arial"/>
                <a:cs typeface="Arial"/>
              </a:rPr>
              <a:t>Research</a:t>
            </a:r>
            <a:r>
              <a:rPr sz="1400" spc="-45" dirty="0">
                <a:latin typeface="Arial"/>
                <a:cs typeface="Arial"/>
              </a:rPr>
              <a:t> </a:t>
            </a:r>
            <a:r>
              <a:rPr sz="1400" dirty="0">
                <a:latin typeface="Arial"/>
                <a:cs typeface="Arial"/>
              </a:rPr>
              <a:t>aimed</a:t>
            </a:r>
            <a:r>
              <a:rPr sz="1400" spc="-20" dirty="0">
                <a:latin typeface="Arial"/>
                <a:cs typeface="Arial"/>
              </a:rPr>
              <a:t> </a:t>
            </a:r>
            <a:r>
              <a:rPr sz="1400" dirty="0">
                <a:latin typeface="Arial"/>
                <a:cs typeface="Arial"/>
              </a:rPr>
              <a:t>at</a:t>
            </a:r>
            <a:r>
              <a:rPr sz="1400" spc="-15" dirty="0">
                <a:latin typeface="Arial"/>
                <a:cs typeface="Arial"/>
              </a:rPr>
              <a:t> </a:t>
            </a:r>
            <a:r>
              <a:rPr sz="1400" dirty="0">
                <a:latin typeface="Arial"/>
                <a:cs typeface="Arial"/>
              </a:rPr>
              <a:t>certain</a:t>
            </a:r>
            <a:r>
              <a:rPr sz="1400" spc="-30" dirty="0">
                <a:latin typeface="Arial"/>
                <a:cs typeface="Arial"/>
              </a:rPr>
              <a:t> </a:t>
            </a:r>
            <a:r>
              <a:rPr sz="1400" dirty="0">
                <a:latin typeface="Arial"/>
                <a:cs typeface="Arial"/>
              </a:rPr>
              <a:t>conclusions</a:t>
            </a:r>
            <a:r>
              <a:rPr sz="1400" spc="-50" dirty="0">
                <a:latin typeface="Arial"/>
                <a:cs typeface="Arial"/>
              </a:rPr>
              <a:t> </a:t>
            </a:r>
            <a:r>
              <a:rPr sz="1400" spc="-25" dirty="0">
                <a:latin typeface="Arial"/>
                <a:cs typeface="Arial"/>
              </a:rPr>
              <a:t>(say,</a:t>
            </a:r>
            <a:r>
              <a:rPr sz="1400" dirty="0">
                <a:latin typeface="Arial"/>
                <a:cs typeface="Arial"/>
              </a:rPr>
              <a:t> a</a:t>
            </a:r>
            <a:r>
              <a:rPr sz="1400" spc="-10" dirty="0">
                <a:latin typeface="Arial"/>
                <a:cs typeface="Arial"/>
              </a:rPr>
              <a:t> </a:t>
            </a:r>
            <a:r>
              <a:rPr sz="1400" dirty="0">
                <a:latin typeface="Arial"/>
                <a:cs typeface="Arial"/>
              </a:rPr>
              <a:t>solution)</a:t>
            </a:r>
            <a:r>
              <a:rPr sz="1400" spc="-45" dirty="0">
                <a:latin typeface="Arial"/>
                <a:cs typeface="Arial"/>
              </a:rPr>
              <a:t> </a:t>
            </a:r>
            <a:r>
              <a:rPr sz="1400" dirty="0">
                <a:latin typeface="Arial"/>
                <a:cs typeface="Arial"/>
              </a:rPr>
              <a:t>facing</a:t>
            </a:r>
            <a:r>
              <a:rPr sz="1400" spc="-4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concrete</a:t>
            </a:r>
            <a:r>
              <a:rPr sz="1400" spc="-50" dirty="0">
                <a:latin typeface="Arial"/>
                <a:cs typeface="Arial"/>
              </a:rPr>
              <a:t> </a:t>
            </a:r>
            <a:r>
              <a:rPr sz="1400" dirty="0">
                <a:latin typeface="Arial"/>
                <a:cs typeface="Arial"/>
              </a:rPr>
              <a:t>social</a:t>
            </a:r>
            <a:r>
              <a:rPr sz="1400" spc="-20" dirty="0">
                <a:latin typeface="Arial"/>
                <a:cs typeface="Arial"/>
              </a:rPr>
              <a:t> </a:t>
            </a:r>
            <a:r>
              <a:rPr sz="1400" dirty="0">
                <a:latin typeface="Arial"/>
                <a:cs typeface="Arial"/>
              </a:rPr>
              <a:t>or</a:t>
            </a:r>
            <a:r>
              <a:rPr sz="1400" spc="-20" dirty="0">
                <a:latin typeface="Arial"/>
                <a:cs typeface="Arial"/>
              </a:rPr>
              <a:t> </a:t>
            </a:r>
            <a:r>
              <a:rPr sz="1400" dirty="0">
                <a:latin typeface="Arial"/>
                <a:cs typeface="Arial"/>
              </a:rPr>
              <a:t>business</a:t>
            </a:r>
            <a:r>
              <a:rPr sz="1400" spc="-40" dirty="0">
                <a:latin typeface="Arial"/>
                <a:cs typeface="Arial"/>
              </a:rPr>
              <a:t> </a:t>
            </a:r>
            <a:r>
              <a:rPr sz="1400" dirty="0">
                <a:latin typeface="Arial"/>
                <a:cs typeface="Arial"/>
              </a:rPr>
              <a:t>problem.</a:t>
            </a:r>
            <a:endParaRPr sz="1400">
              <a:latin typeface="Arial"/>
              <a:cs typeface="Arial"/>
            </a:endParaRPr>
          </a:p>
          <a:p>
            <a:pPr marL="355600" marR="184785" indent="-342900">
              <a:lnSpc>
                <a:spcPct val="100000"/>
              </a:lnSpc>
              <a:spcBef>
                <a:spcPts val="335"/>
              </a:spcBef>
              <a:buChar char="•"/>
              <a:tabLst>
                <a:tab pos="354965" algn="l"/>
                <a:tab pos="355600" algn="l"/>
              </a:tabLst>
            </a:pPr>
            <a:r>
              <a:rPr sz="1400" dirty="0">
                <a:latin typeface="Arial"/>
                <a:cs typeface="Arial"/>
              </a:rPr>
              <a:t>Research</a:t>
            </a:r>
            <a:r>
              <a:rPr sz="1400" spc="-45"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identify</a:t>
            </a:r>
            <a:r>
              <a:rPr sz="1400" spc="-35" dirty="0">
                <a:latin typeface="Arial"/>
                <a:cs typeface="Arial"/>
              </a:rPr>
              <a:t> </a:t>
            </a:r>
            <a:r>
              <a:rPr sz="1400" dirty="0">
                <a:latin typeface="Arial"/>
                <a:cs typeface="Arial"/>
              </a:rPr>
              <a:t>social,</a:t>
            </a:r>
            <a:r>
              <a:rPr sz="1400" spc="-30" dirty="0">
                <a:latin typeface="Arial"/>
                <a:cs typeface="Arial"/>
              </a:rPr>
              <a:t> </a:t>
            </a:r>
            <a:r>
              <a:rPr sz="1400" dirty="0">
                <a:latin typeface="Arial"/>
                <a:cs typeface="Arial"/>
              </a:rPr>
              <a:t>economic</a:t>
            </a:r>
            <a:r>
              <a:rPr sz="1400" spc="-35" dirty="0">
                <a:latin typeface="Arial"/>
                <a:cs typeface="Arial"/>
              </a:rPr>
              <a:t> </a:t>
            </a:r>
            <a:r>
              <a:rPr sz="1400" dirty="0">
                <a:latin typeface="Arial"/>
                <a:cs typeface="Arial"/>
              </a:rPr>
              <a:t>or</a:t>
            </a:r>
            <a:r>
              <a:rPr sz="1400" spc="-10" dirty="0">
                <a:latin typeface="Arial"/>
                <a:cs typeface="Arial"/>
              </a:rPr>
              <a:t> </a:t>
            </a:r>
            <a:r>
              <a:rPr sz="1400" dirty="0">
                <a:latin typeface="Arial"/>
                <a:cs typeface="Arial"/>
              </a:rPr>
              <a:t>political</a:t>
            </a:r>
            <a:r>
              <a:rPr sz="1400" spc="-40" dirty="0">
                <a:latin typeface="Arial"/>
                <a:cs typeface="Arial"/>
              </a:rPr>
              <a:t> </a:t>
            </a:r>
            <a:r>
              <a:rPr sz="1400" dirty="0">
                <a:latin typeface="Arial"/>
                <a:cs typeface="Arial"/>
              </a:rPr>
              <a:t>trends</a:t>
            </a:r>
            <a:r>
              <a:rPr sz="1400" spc="-30" dirty="0">
                <a:latin typeface="Arial"/>
                <a:cs typeface="Arial"/>
              </a:rPr>
              <a:t> </a:t>
            </a:r>
            <a:r>
              <a:rPr sz="1400" dirty="0">
                <a:latin typeface="Arial"/>
                <a:cs typeface="Arial"/>
              </a:rPr>
              <a:t>that</a:t>
            </a:r>
            <a:r>
              <a:rPr sz="1400" spc="-25" dirty="0">
                <a:latin typeface="Arial"/>
                <a:cs typeface="Arial"/>
              </a:rPr>
              <a:t> </a:t>
            </a:r>
            <a:r>
              <a:rPr sz="1400" spc="-5" dirty="0">
                <a:latin typeface="Arial"/>
                <a:cs typeface="Arial"/>
              </a:rPr>
              <a:t>may</a:t>
            </a:r>
            <a:r>
              <a:rPr sz="1400" spc="-15" dirty="0">
                <a:latin typeface="Arial"/>
                <a:cs typeface="Arial"/>
              </a:rPr>
              <a:t> </a:t>
            </a:r>
            <a:r>
              <a:rPr sz="1400" spc="-5" dirty="0">
                <a:latin typeface="Arial"/>
                <a:cs typeface="Arial"/>
              </a:rPr>
              <a:t>affect</a:t>
            </a:r>
            <a:r>
              <a:rPr sz="1400" spc="-4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particular</a:t>
            </a:r>
            <a:r>
              <a:rPr sz="1400" spc="-45" dirty="0">
                <a:latin typeface="Arial"/>
                <a:cs typeface="Arial"/>
              </a:rPr>
              <a:t> </a:t>
            </a:r>
            <a:r>
              <a:rPr sz="1400" dirty="0">
                <a:latin typeface="Arial"/>
                <a:cs typeface="Arial"/>
              </a:rPr>
              <a:t>institution</a:t>
            </a:r>
            <a:r>
              <a:rPr sz="1400" spc="-40" dirty="0">
                <a:latin typeface="Arial"/>
                <a:cs typeface="Arial"/>
              </a:rPr>
              <a:t> </a:t>
            </a:r>
            <a:r>
              <a:rPr sz="1400" dirty="0">
                <a:latin typeface="Arial"/>
                <a:cs typeface="Arial"/>
              </a:rPr>
              <a:t>or</a:t>
            </a:r>
            <a:r>
              <a:rPr sz="1400" spc="-20" dirty="0">
                <a:latin typeface="Arial"/>
                <a:cs typeface="Arial"/>
              </a:rPr>
              <a:t> </a:t>
            </a:r>
            <a:r>
              <a:rPr sz="1400" dirty="0">
                <a:latin typeface="Arial"/>
                <a:cs typeface="Arial"/>
              </a:rPr>
              <a:t>the  copy research or the marketing research or </a:t>
            </a:r>
            <a:r>
              <a:rPr sz="1400" spc="-5" dirty="0">
                <a:latin typeface="Arial"/>
                <a:cs typeface="Arial"/>
              </a:rPr>
              <a:t>evaluation</a:t>
            </a:r>
            <a:r>
              <a:rPr sz="1400" spc="-250" dirty="0">
                <a:latin typeface="Arial"/>
                <a:cs typeface="Arial"/>
              </a:rPr>
              <a:t> </a:t>
            </a:r>
            <a:r>
              <a:rPr sz="1400" dirty="0">
                <a:latin typeface="Arial"/>
                <a:cs typeface="Arial"/>
              </a:rPr>
              <a:t>research.</a:t>
            </a:r>
            <a:endParaRPr sz="1400">
              <a:latin typeface="Arial"/>
              <a:cs typeface="Arial"/>
            </a:endParaRPr>
          </a:p>
          <a:p>
            <a:pPr>
              <a:lnSpc>
                <a:spcPct val="100000"/>
              </a:lnSpc>
              <a:spcBef>
                <a:spcPts val="55"/>
              </a:spcBef>
              <a:buFont typeface="Arial"/>
              <a:buChar char="•"/>
            </a:pPr>
            <a:endParaRPr sz="2000">
              <a:latin typeface="Arial"/>
              <a:cs typeface="Arial"/>
            </a:endParaRPr>
          </a:p>
          <a:p>
            <a:pPr marL="12700">
              <a:lnSpc>
                <a:spcPct val="100000"/>
              </a:lnSpc>
            </a:pPr>
            <a:r>
              <a:rPr sz="1400" b="1" spc="-5" dirty="0">
                <a:latin typeface="Arial"/>
                <a:cs typeface="Arial"/>
              </a:rPr>
              <a:t>Fundamental</a:t>
            </a:r>
            <a:r>
              <a:rPr sz="1400" b="1" spc="-40" dirty="0">
                <a:latin typeface="Arial"/>
                <a:cs typeface="Arial"/>
              </a:rPr>
              <a:t> </a:t>
            </a:r>
            <a:r>
              <a:rPr sz="1400" b="1" dirty="0">
                <a:latin typeface="Arial"/>
                <a:cs typeface="Arial"/>
              </a:rPr>
              <a:t>research:</a:t>
            </a:r>
            <a:endParaRPr sz="1400">
              <a:latin typeface="Arial"/>
              <a:cs typeface="Arial"/>
            </a:endParaRPr>
          </a:p>
          <a:p>
            <a:pPr marL="355600" indent="-342900">
              <a:lnSpc>
                <a:spcPct val="100000"/>
              </a:lnSpc>
              <a:spcBef>
                <a:spcPts val="335"/>
              </a:spcBef>
              <a:buChar char="•"/>
              <a:tabLst>
                <a:tab pos="354965" algn="l"/>
                <a:tab pos="355600" algn="l"/>
              </a:tabLst>
            </a:pPr>
            <a:r>
              <a:rPr sz="1400" dirty="0">
                <a:latin typeface="Arial"/>
                <a:cs typeface="Arial"/>
              </a:rPr>
              <a:t>is mainly concerned </a:t>
            </a:r>
            <a:r>
              <a:rPr sz="1400" spc="-5" dirty="0">
                <a:latin typeface="Arial"/>
                <a:cs typeface="Arial"/>
              </a:rPr>
              <a:t>with </a:t>
            </a:r>
            <a:r>
              <a:rPr sz="1400" dirty="0">
                <a:latin typeface="Arial"/>
                <a:cs typeface="Arial"/>
              </a:rPr>
              <a:t>generalizations and </a:t>
            </a:r>
            <a:r>
              <a:rPr sz="1400" spc="-5" dirty="0">
                <a:latin typeface="Arial"/>
                <a:cs typeface="Arial"/>
              </a:rPr>
              <a:t>with </a:t>
            </a:r>
            <a:r>
              <a:rPr sz="1400" dirty="0">
                <a:latin typeface="Arial"/>
                <a:cs typeface="Arial"/>
              </a:rPr>
              <a:t>the </a:t>
            </a:r>
            <a:r>
              <a:rPr sz="1400" spc="-5" dirty="0">
                <a:latin typeface="Arial"/>
                <a:cs typeface="Arial"/>
              </a:rPr>
              <a:t>formulation </a:t>
            </a:r>
            <a:r>
              <a:rPr sz="1400" dirty="0">
                <a:latin typeface="Arial"/>
                <a:cs typeface="Arial"/>
              </a:rPr>
              <a:t>of a</a:t>
            </a:r>
            <a:r>
              <a:rPr sz="1400" spc="-210" dirty="0">
                <a:latin typeface="Arial"/>
                <a:cs typeface="Arial"/>
              </a:rPr>
              <a:t> </a:t>
            </a:r>
            <a:r>
              <a:rPr sz="1400" spc="-20" dirty="0">
                <a:latin typeface="Arial"/>
                <a:cs typeface="Arial"/>
              </a:rPr>
              <a:t>theory.</a:t>
            </a:r>
            <a:endParaRPr sz="1400">
              <a:latin typeface="Arial"/>
              <a:cs typeface="Arial"/>
            </a:endParaRPr>
          </a:p>
          <a:p>
            <a:pPr marL="355600" indent="-342900">
              <a:lnSpc>
                <a:spcPct val="100000"/>
              </a:lnSpc>
              <a:spcBef>
                <a:spcPts val="340"/>
              </a:spcBef>
              <a:buChar char="•"/>
              <a:tabLst>
                <a:tab pos="354965" algn="l"/>
                <a:tab pos="355600" algn="l"/>
              </a:tabLst>
            </a:pPr>
            <a:r>
              <a:rPr sz="1400" spc="-5" dirty="0">
                <a:latin typeface="Arial"/>
                <a:cs typeface="Arial"/>
              </a:rPr>
              <a:t>Fundamental </a:t>
            </a:r>
            <a:r>
              <a:rPr sz="1400" dirty="0">
                <a:latin typeface="Arial"/>
                <a:cs typeface="Arial"/>
              </a:rPr>
              <a:t>research is directed </a:t>
            </a:r>
            <a:r>
              <a:rPr sz="1400" spc="-5" dirty="0">
                <a:latin typeface="Arial"/>
                <a:cs typeface="Arial"/>
              </a:rPr>
              <a:t>towards </a:t>
            </a:r>
            <a:r>
              <a:rPr sz="1400" dirty="0">
                <a:latin typeface="Arial"/>
                <a:cs typeface="Arial"/>
              </a:rPr>
              <a:t>finding </a:t>
            </a:r>
            <a:r>
              <a:rPr sz="1400" spc="-5" dirty="0">
                <a:latin typeface="Arial"/>
                <a:cs typeface="Arial"/>
              </a:rPr>
              <a:t>information </a:t>
            </a:r>
            <a:r>
              <a:rPr sz="1400" dirty="0">
                <a:latin typeface="Arial"/>
                <a:cs typeface="Arial"/>
              </a:rPr>
              <a:t>that has a broad base</a:t>
            </a:r>
            <a:r>
              <a:rPr sz="1400" spc="-280" dirty="0">
                <a:latin typeface="Arial"/>
                <a:cs typeface="Arial"/>
              </a:rPr>
              <a:t> </a:t>
            </a:r>
            <a:r>
              <a:rPr sz="1400" dirty="0">
                <a:latin typeface="Arial"/>
                <a:cs typeface="Arial"/>
              </a:rPr>
              <a:t>of applications</a:t>
            </a:r>
            <a:endParaRPr sz="1400">
              <a:latin typeface="Arial"/>
              <a:cs typeface="Arial"/>
            </a:endParaRPr>
          </a:p>
          <a:p>
            <a:pPr marL="355600" indent="-342900">
              <a:lnSpc>
                <a:spcPct val="100000"/>
              </a:lnSpc>
              <a:spcBef>
                <a:spcPts val="335"/>
              </a:spcBef>
              <a:buChar char="•"/>
              <a:tabLst>
                <a:tab pos="354965" algn="l"/>
                <a:tab pos="355600" algn="l"/>
              </a:tabLst>
            </a:pPr>
            <a:r>
              <a:rPr sz="1400" spc="-5" dirty="0">
                <a:latin typeface="Arial"/>
                <a:cs typeface="Arial"/>
              </a:rPr>
              <a:t>Examples </a:t>
            </a:r>
            <a:r>
              <a:rPr sz="1400" dirty="0">
                <a:latin typeface="Arial"/>
                <a:cs typeface="Arial"/>
              </a:rPr>
              <a:t>of </a:t>
            </a:r>
            <a:r>
              <a:rPr sz="1400" spc="-5" dirty="0">
                <a:latin typeface="Arial"/>
                <a:cs typeface="Arial"/>
              </a:rPr>
              <a:t>fundamental</a:t>
            </a:r>
            <a:r>
              <a:rPr sz="1400" spc="-50" dirty="0">
                <a:latin typeface="Arial"/>
                <a:cs typeface="Arial"/>
              </a:rPr>
              <a:t> </a:t>
            </a:r>
            <a:r>
              <a:rPr sz="1400" dirty="0">
                <a:latin typeface="Arial"/>
                <a:cs typeface="Arial"/>
              </a:rPr>
              <a:t>research:</a:t>
            </a:r>
            <a:endParaRPr sz="1400">
              <a:latin typeface="Arial"/>
              <a:cs typeface="Arial"/>
            </a:endParaRPr>
          </a:p>
          <a:p>
            <a:pPr marL="355600" indent="-342900">
              <a:lnSpc>
                <a:spcPct val="100000"/>
              </a:lnSpc>
              <a:spcBef>
                <a:spcPts val="335"/>
              </a:spcBef>
              <a:buChar char="•"/>
              <a:tabLst>
                <a:tab pos="354965" algn="l"/>
                <a:tab pos="355600" algn="l"/>
              </a:tabLst>
            </a:pPr>
            <a:r>
              <a:rPr sz="1400" dirty="0">
                <a:latin typeface="Arial"/>
                <a:cs typeface="Arial"/>
              </a:rPr>
              <a:t>Research concerning </a:t>
            </a:r>
            <a:r>
              <a:rPr sz="1400" spc="-5" dirty="0">
                <a:latin typeface="Arial"/>
                <a:cs typeface="Arial"/>
              </a:rPr>
              <a:t>some </a:t>
            </a:r>
            <a:r>
              <a:rPr sz="1400" dirty="0">
                <a:latin typeface="Arial"/>
                <a:cs typeface="Arial"/>
              </a:rPr>
              <a:t>natural phenomenon or relating</a:t>
            </a:r>
            <a:r>
              <a:rPr sz="1400" spc="-285" dirty="0">
                <a:latin typeface="Arial"/>
                <a:cs typeface="Arial"/>
              </a:rPr>
              <a:t> </a:t>
            </a:r>
            <a:r>
              <a:rPr sz="1400" dirty="0">
                <a:latin typeface="Arial"/>
                <a:cs typeface="Arial"/>
              </a:rPr>
              <a:t>to pure </a:t>
            </a:r>
            <a:r>
              <a:rPr sz="1400" spc="-5" dirty="0">
                <a:latin typeface="Arial"/>
                <a:cs typeface="Arial"/>
              </a:rPr>
              <a:t>mathematics.</a:t>
            </a:r>
            <a:endParaRPr sz="1400">
              <a:latin typeface="Arial"/>
              <a:cs typeface="Arial"/>
            </a:endParaRPr>
          </a:p>
          <a:p>
            <a:pPr marL="355600" indent="-342900">
              <a:lnSpc>
                <a:spcPct val="100000"/>
              </a:lnSpc>
              <a:spcBef>
                <a:spcPts val="335"/>
              </a:spcBef>
              <a:buChar char="•"/>
              <a:tabLst>
                <a:tab pos="354965" algn="l"/>
                <a:tab pos="355600" algn="l"/>
              </a:tabLst>
            </a:pPr>
            <a:r>
              <a:rPr sz="1400" dirty="0">
                <a:latin typeface="Arial"/>
                <a:cs typeface="Arial"/>
              </a:rPr>
              <a:t>Research carried on </a:t>
            </a:r>
            <a:r>
              <a:rPr sz="1400" spc="-5" dirty="0">
                <a:latin typeface="Arial"/>
                <a:cs typeface="Arial"/>
              </a:rPr>
              <a:t>with </a:t>
            </a:r>
            <a:r>
              <a:rPr sz="1400" dirty="0">
                <a:latin typeface="Arial"/>
                <a:cs typeface="Arial"/>
              </a:rPr>
              <a:t>a </a:t>
            </a:r>
            <a:r>
              <a:rPr sz="1400" spc="-5" dirty="0">
                <a:latin typeface="Arial"/>
                <a:cs typeface="Arial"/>
              </a:rPr>
              <a:t>view </a:t>
            </a:r>
            <a:r>
              <a:rPr sz="1400" dirty="0">
                <a:latin typeface="Arial"/>
                <a:cs typeface="Arial"/>
              </a:rPr>
              <a:t>to </a:t>
            </a:r>
            <a:r>
              <a:rPr sz="1400" spc="-5" dirty="0">
                <a:latin typeface="Arial"/>
                <a:cs typeface="Arial"/>
              </a:rPr>
              <a:t>make </a:t>
            </a:r>
            <a:r>
              <a:rPr sz="1400" dirty="0">
                <a:latin typeface="Arial"/>
                <a:cs typeface="Arial"/>
              </a:rPr>
              <a:t>generalizations about human</a:t>
            </a:r>
            <a:r>
              <a:rPr sz="1400" spc="-215" dirty="0">
                <a:latin typeface="Arial"/>
                <a:cs typeface="Arial"/>
              </a:rPr>
              <a:t> </a:t>
            </a:r>
            <a:r>
              <a:rPr sz="1400" spc="-10" dirty="0">
                <a:latin typeface="Arial"/>
                <a:cs typeface="Arial"/>
              </a:rPr>
              <a:t>behavior.</a:t>
            </a:r>
            <a:endParaRPr sz="140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228600"/>
            <a:ext cx="437959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rPr>
              <a:t>3. Quantitative </a:t>
            </a:r>
            <a:r>
              <a:rPr sz="2400" spc="-5" dirty="0">
                <a:solidFill>
                  <a:srgbClr val="FF0000"/>
                </a:solidFill>
              </a:rPr>
              <a:t>vs.</a:t>
            </a:r>
            <a:r>
              <a:rPr sz="2400" spc="-100" dirty="0">
                <a:solidFill>
                  <a:srgbClr val="FF0000"/>
                </a:solidFill>
              </a:rPr>
              <a:t> </a:t>
            </a:r>
            <a:r>
              <a:rPr sz="2400" dirty="0">
                <a:solidFill>
                  <a:srgbClr val="FF0000"/>
                </a:solidFill>
              </a:rPr>
              <a:t>Qualitative:</a:t>
            </a:r>
            <a:endParaRPr sz="2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13</a:t>
            </a:fld>
            <a:endParaRPr spc="-5" dirty="0"/>
          </a:p>
        </p:txBody>
      </p:sp>
      <p:sp>
        <p:nvSpPr>
          <p:cNvPr id="3" name="object 3"/>
          <p:cNvSpPr txBox="1"/>
          <p:nvPr/>
        </p:nvSpPr>
        <p:spPr>
          <a:xfrm>
            <a:off x="307340" y="952245"/>
            <a:ext cx="8386445" cy="4927600"/>
          </a:xfrm>
          <a:prstGeom prst="rect">
            <a:avLst/>
          </a:prstGeom>
        </p:spPr>
        <p:txBody>
          <a:bodyPr vert="horz" wrap="square" lIns="0" tIns="48895" rIns="0" bIns="0" rtlCol="0">
            <a:spAutoFit/>
          </a:bodyPr>
          <a:lstStyle/>
          <a:p>
            <a:pPr marL="12700">
              <a:lnSpc>
                <a:spcPct val="100000"/>
              </a:lnSpc>
              <a:spcBef>
                <a:spcPts val="385"/>
              </a:spcBef>
            </a:pPr>
            <a:r>
              <a:rPr sz="1200" b="1" spc="-5" dirty="0">
                <a:latin typeface="Arial"/>
                <a:cs typeface="Arial"/>
              </a:rPr>
              <a:t>Quantitative</a:t>
            </a:r>
            <a:r>
              <a:rPr sz="1200" b="1" spc="10" dirty="0">
                <a:latin typeface="Arial"/>
                <a:cs typeface="Arial"/>
              </a:rPr>
              <a:t> </a:t>
            </a:r>
            <a:r>
              <a:rPr sz="1200" b="1" spc="-5" dirty="0">
                <a:latin typeface="Arial"/>
                <a:cs typeface="Arial"/>
              </a:rPr>
              <a:t>research:</a:t>
            </a:r>
            <a:endParaRPr sz="1200">
              <a:latin typeface="Arial"/>
              <a:cs typeface="Arial"/>
            </a:endParaRPr>
          </a:p>
          <a:p>
            <a:pPr marL="355600" indent="-342900">
              <a:lnSpc>
                <a:spcPct val="100000"/>
              </a:lnSpc>
              <a:spcBef>
                <a:spcPts val="290"/>
              </a:spcBef>
              <a:buChar char="•"/>
              <a:tabLst>
                <a:tab pos="354965" algn="l"/>
                <a:tab pos="355600" algn="l"/>
              </a:tabLst>
            </a:pPr>
            <a:r>
              <a:rPr sz="1200" spc="-5" dirty="0">
                <a:latin typeface="Arial"/>
                <a:cs typeface="Arial"/>
              </a:rPr>
              <a:t>is based on </a:t>
            </a:r>
            <a:r>
              <a:rPr sz="1200" dirty="0">
                <a:latin typeface="Arial"/>
                <a:cs typeface="Arial"/>
              </a:rPr>
              <a:t>the </a:t>
            </a:r>
            <a:r>
              <a:rPr sz="1200" spc="-5" dirty="0">
                <a:latin typeface="Arial"/>
                <a:cs typeface="Arial"/>
              </a:rPr>
              <a:t>measurement </a:t>
            </a:r>
            <a:r>
              <a:rPr sz="1200" dirty="0">
                <a:latin typeface="Arial"/>
                <a:cs typeface="Arial"/>
              </a:rPr>
              <a:t>of </a:t>
            </a:r>
            <a:r>
              <a:rPr sz="1200" spc="-5" dirty="0">
                <a:latin typeface="Arial"/>
                <a:cs typeface="Arial"/>
              </a:rPr>
              <a:t>quantity or</a:t>
            </a:r>
            <a:r>
              <a:rPr sz="1200" spc="-85" dirty="0">
                <a:latin typeface="Arial"/>
                <a:cs typeface="Arial"/>
              </a:rPr>
              <a:t> </a:t>
            </a:r>
            <a:r>
              <a:rPr sz="1200" spc="-5" dirty="0">
                <a:latin typeface="Arial"/>
                <a:cs typeface="Arial"/>
              </a:rPr>
              <a:t>amount.</a:t>
            </a:r>
            <a:endParaRPr sz="1200">
              <a:latin typeface="Arial"/>
              <a:cs typeface="Arial"/>
            </a:endParaRPr>
          </a:p>
          <a:p>
            <a:pPr marL="355600" indent="-342900">
              <a:lnSpc>
                <a:spcPct val="100000"/>
              </a:lnSpc>
              <a:spcBef>
                <a:spcPts val="290"/>
              </a:spcBef>
              <a:buChar char="•"/>
              <a:tabLst>
                <a:tab pos="354965" algn="l"/>
                <a:tab pos="355600" algn="l"/>
              </a:tabLst>
            </a:pPr>
            <a:r>
              <a:rPr sz="1200" dirty="0">
                <a:latin typeface="Arial"/>
                <a:cs typeface="Arial"/>
              </a:rPr>
              <a:t>It </a:t>
            </a:r>
            <a:r>
              <a:rPr sz="1200" spc="-5" dirty="0">
                <a:latin typeface="Arial"/>
                <a:cs typeface="Arial"/>
              </a:rPr>
              <a:t>is applicable </a:t>
            </a:r>
            <a:r>
              <a:rPr sz="1200" dirty="0">
                <a:latin typeface="Arial"/>
                <a:cs typeface="Arial"/>
              </a:rPr>
              <a:t>to </a:t>
            </a:r>
            <a:r>
              <a:rPr sz="1200" spc="-5" dirty="0">
                <a:latin typeface="Arial"/>
                <a:cs typeface="Arial"/>
              </a:rPr>
              <a:t>phenomena </a:t>
            </a:r>
            <a:r>
              <a:rPr sz="1200" dirty="0">
                <a:latin typeface="Arial"/>
                <a:cs typeface="Arial"/>
              </a:rPr>
              <a:t>that </a:t>
            </a:r>
            <a:r>
              <a:rPr sz="1200" spc="-5" dirty="0">
                <a:latin typeface="Arial"/>
                <a:cs typeface="Arial"/>
              </a:rPr>
              <a:t>can be expressed in </a:t>
            </a:r>
            <a:r>
              <a:rPr sz="1200" dirty="0">
                <a:latin typeface="Arial"/>
                <a:cs typeface="Arial"/>
              </a:rPr>
              <a:t>terms of</a:t>
            </a:r>
            <a:r>
              <a:rPr sz="1200" spc="-135" dirty="0">
                <a:latin typeface="Arial"/>
                <a:cs typeface="Arial"/>
              </a:rPr>
              <a:t> </a:t>
            </a:r>
            <a:r>
              <a:rPr sz="1200" spc="-15" dirty="0">
                <a:latin typeface="Arial"/>
                <a:cs typeface="Arial"/>
              </a:rPr>
              <a:t>quantity.</a:t>
            </a:r>
            <a:endParaRPr sz="1200">
              <a:latin typeface="Arial"/>
              <a:cs typeface="Arial"/>
            </a:endParaRPr>
          </a:p>
          <a:p>
            <a:pPr marL="355600" marR="617220" indent="-342900">
              <a:lnSpc>
                <a:spcPct val="100000"/>
              </a:lnSpc>
              <a:spcBef>
                <a:spcPts val="285"/>
              </a:spcBef>
              <a:buChar char="•"/>
              <a:tabLst>
                <a:tab pos="354965" algn="l"/>
                <a:tab pos="355600" algn="l"/>
              </a:tabLst>
            </a:pPr>
            <a:r>
              <a:rPr sz="1200" spc="-5" dirty="0">
                <a:latin typeface="Arial"/>
                <a:cs typeface="Arial"/>
              </a:rPr>
              <a:t>Quantitative </a:t>
            </a:r>
            <a:r>
              <a:rPr sz="1200" dirty="0">
                <a:latin typeface="Arial"/>
                <a:cs typeface="Arial"/>
              </a:rPr>
              <a:t>Research </a:t>
            </a:r>
            <a:r>
              <a:rPr sz="1200" spc="-5" dirty="0">
                <a:latin typeface="Arial"/>
                <a:cs typeface="Arial"/>
              </a:rPr>
              <a:t>is used </a:t>
            </a:r>
            <a:r>
              <a:rPr sz="1200" dirty="0">
                <a:latin typeface="Arial"/>
                <a:cs typeface="Arial"/>
              </a:rPr>
              <a:t>to quantify the </a:t>
            </a:r>
            <a:r>
              <a:rPr sz="1200" spc="-5" dirty="0">
                <a:latin typeface="Arial"/>
                <a:cs typeface="Arial"/>
              </a:rPr>
              <a:t>problem by </a:t>
            </a:r>
            <a:r>
              <a:rPr sz="1200" spc="-10" dirty="0">
                <a:latin typeface="Arial"/>
                <a:cs typeface="Arial"/>
              </a:rPr>
              <a:t>way </a:t>
            </a:r>
            <a:r>
              <a:rPr sz="1200" dirty="0">
                <a:latin typeface="Arial"/>
                <a:cs typeface="Arial"/>
              </a:rPr>
              <a:t>of </a:t>
            </a:r>
            <a:r>
              <a:rPr sz="1200" spc="-5" dirty="0">
                <a:latin typeface="Arial"/>
                <a:cs typeface="Arial"/>
              </a:rPr>
              <a:t>generating numerical data or data </a:t>
            </a:r>
            <a:r>
              <a:rPr sz="1200" dirty="0">
                <a:latin typeface="Arial"/>
                <a:cs typeface="Arial"/>
              </a:rPr>
              <a:t>that </a:t>
            </a:r>
            <a:r>
              <a:rPr sz="1200" spc="-5" dirty="0">
                <a:latin typeface="Arial"/>
                <a:cs typeface="Arial"/>
              </a:rPr>
              <a:t>can be  </a:t>
            </a:r>
            <a:r>
              <a:rPr sz="1200" dirty="0">
                <a:latin typeface="Arial"/>
                <a:cs typeface="Arial"/>
              </a:rPr>
              <a:t>transformed </a:t>
            </a:r>
            <a:r>
              <a:rPr sz="1200" spc="-5" dirty="0">
                <a:latin typeface="Arial"/>
                <a:cs typeface="Arial"/>
              </a:rPr>
              <a:t>into usable</a:t>
            </a:r>
            <a:r>
              <a:rPr sz="1200" spc="-90" dirty="0">
                <a:latin typeface="Arial"/>
                <a:cs typeface="Arial"/>
              </a:rPr>
              <a:t> </a:t>
            </a:r>
            <a:r>
              <a:rPr sz="1200" dirty="0">
                <a:latin typeface="Arial"/>
                <a:cs typeface="Arial"/>
              </a:rPr>
              <a:t>statistics.</a:t>
            </a:r>
            <a:endParaRPr sz="1200">
              <a:latin typeface="Arial"/>
              <a:cs typeface="Arial"/>
            </a:endParaRPr>
          </a:p>
          <a:p>
            <a:pPr marL="355600" indent="-342900">
              <a:lnSpc>
                <a:spcPct val="100000"/>
              </a:lnSpc>
              <a:spcBef>
                <a:spcPts val="290"/>
              </a:spcBef>
              <a:buChar char="•"/>
              <a:tabLst>
                <a:tab pos="354965" algn="l"/>
                <a:tab pos="355600" algn="l"/>
              </a:tabLst>
            </a:pPr>
            <a:r>
              <a:rPr sz="1200" dirty="0">
                <a:latin typeface="Arial"/>
                <a:cs typeface="Arial"/>
              </a:rPr>
              <a:t>It is used to quantify attitudes, opinions, behaviors, and other </a:t>
            </a:r>
            <a:r>
              <a:rPr sz="1200" spc="-5" dirty="0">
                <a:latin typeface="Arial"/>
                <a:cs typeface="Arial"/>
              </a:rPr>
              <a:t>defined variables </a:t>
            </a:r>
            <a:r>
              <a:rPr sz="1200" dirty="0">
                <a:latin typeface="Arial"/>
                <a:cs typeface="Arial"/>
              </a:rPr>
              <a:t>– and </a:t>
            </a:r>
            <a:r>
              <a:rPr sz="1200" spc="-5" dirty="0">
                <a:latin typeface="Arial"/>
                <a:cs typeface="Arial"/>
              </a:rPr>
              <a:t>generalize </a:t>
            </a:r>
            <a:r>
              <a:rPr sz="1200" dirty="0">
                <a:latin typeface="Arial"/>
                <a:cs typeface="Arial"/>
              </a:rPr>
              <a:t>results from</a:t>
            </a:r>
            <a:r>
              <a:rPr sz="1200" spc="-240" dirty="0">
                <a:latin typeface="Arial"/>
                <a:cs typeface="Arial"/>
              </a:rPr>
              <a:t> </a:t>
            </a:r>
            <a:r>
              <a:rPr sz="1200" dirty="0">
                <a:latin typeface="Arial"/>
                <a:cs typeface="Arial"/>
              </a:rPr>
              <a:t>a </a:t>
            </a:r>
            <a:r>
              <a:rPr sz="1200" spc="-5" dirty="0">
                <a:latin typeface="Arial"/>
                <a:cs typeface="Arial"/>
              </a:rPr>
              <a:t>larger</a:t>
            </a:r>
            <a:endParaRPr sz="1200">
              <a:latin typeface="Arial"/>
              <a:cs typeface="Arial"/>
            </a:endParaRPr>
          </a:p>
          <a:p>
            <a:pPr marL="355600">
              <a:lnSpc>
                <a:spcPct val="100000"/>
              </a:lnSpc>
            </a:pPr>
            <a:r>
              <a:rPr sz="1200" dirty="0">
                <a:latin typeface="Arial"/>
                <a:cs typeface="Arial"/>
              </a:rPr>
              <a:t>sample</a:t>
            </a:r>
            <a:r>
              <a:rPr sz="1200" spc="-40" dirty="0">
                <a:latin typeface="Arial"/>
                <a:cs typeface="Arial"/>
              </a:rPr>
              <a:t> </a:t>
            </a:r>
            <a:r>
              <a:rPr sz="1200" spc="-5" dirty="0">
                <a:latin typeface="Arial"/>
                <a:cs typeface="Arial"/>
              </a:rPr>
              <a:t>population.</a:t>
            </a:r>
            <a:endParaRPr sz="1200">
              <a:latin typeface="Arial"/>
              <a:cs typeface="Arial"/>
            </a:endParaRPr>
          </a:p>
          <a:p>
            <a:pPr marL="355600" indent="-342900">
              <a:lnSpc>
                <a:spcPct val="100000"/>
              </a:lnSpc>
              <a:spcBef>
                <a:spcPts val="290"/>
              </a:spcBef>
              <a:buChar char="•"/>
              <a:tabLst>
                <a:tab pos="354965" algn="l"/>
                <a:tab pos="355600" algn="l"/>
              </a:tabLst>
            </a:pPr>
            <a:r>
              <a:rPr sz="1200" spc="-5" dirty="0">
                <a:latin typeface="Arial"/>
                <a:cs typeface="Arial"/>
              </a:rPr>
              <a:t>Quantitative </a:t>
            </a:r>
            <a:r>
              <a:rPr sz="1200" dirty="0">
                <a:latin typeface="Arial"/>
                <a:cs typeface="Arial"/>
              </a:rPr>
              <a:t>Research </a:t>
            </a:r>
            <a:r>
              <a:rPr sz="1200" spc="-5" dirty="0">
                <a:latin typeface="Arial"/>
                <a:cs typeface="Arial"/>
              </a:rPr>
              <a:t>uses measurable data </a:t>
            </a:r>
            <a:r>
              <a:rPr sz="1200" dirty="0">
                <a:latin typeface="Arial"/>
                <a:cs typeface="Arial"/>
              </a:rPr>
              <a:t>to formulate facts </a:t>
            </a:r>
            <a:r>
              <a:rPr sz="1200" spc="-5" dirty="0">
                <a:latin typeface="Arial"/>
                <a:cs typeface="Arial"/>
              </a:rPr>
              <a:t>and uncover </a:t>
            </a:r>
            <a:r>
              <a:rPr sz="1200" dirty="0">
                <a:latin typeface="Arial"/>
                <a:cs typeface="Arial"/>
              </a:rPr>
              <a:t>patterns </a:t>
            </a:r>
            <a:r>
              <a:rPr sz="1200" spc="-5" dirty="0">
                <a:latin typeface="Arial"/>
                <a:cs typeface="Arial"/>
              </a:rPr>
              <a:t>in</a:t>
            </a:r>
            <a:r>
              <a:rPr sz="1200" spc="-220" dirty="0">
                <a:latin typeface="Arial"/>
                <a:cs typeface="Arial"/>
              </a:rPr>
              <a:t> </a:t>
            </a:r>
            <a:r>
              <a:rPr sz="1200" spc="-5" dirty="0">
                <a:latin typeface="Arial"/>
                <a:cs typeface="Arial"/>
              </a:rPr>
              <a:t>research.</a:t>
            </a:r>
            <a:endParaRPr sz="1200">
              <a:latin typeface="Arial"/>
              <a:cs typeface="Arial"/>
            </a:endParaRPr>
          </a:p>
          <a:p>
            <a:pPr marL="355600" indent="-342900">
              <a:lnSpc>
                <a:spcPct val="100000"/>
              </a:lnSpc>
              <a:spcBef>
                <a:spcPts val="290"/>
              </a:spcBef>
              <a:buChar char="•"/>
              <a:tabLst>
                <a:tab pos="354965" algn="l"/>
                <a:tab pos="355600" algn="l"/>
              </a:tabLst>
            </a:pPr>
            <a:r>
              <a:rPr sz="1200" spc="-5" dirty="0">
                <a:latin typeface="Arial"/>
                <a:cs typeface="Arial"/>
              </a:rPr>
              <a:t>Quantitative data collection methods are </a:t>
            </a:r>
            <a:r>
              <a:rPr sz="1200" dirty="0">
                <a:latin typeface="Arial"/>
                <a:cs typeface="Arial"/>
              </a:rPr>
              <a:t>much more structured than </a:t>
            </a:r>
            <a:r>
              <a:rPr sz="1200" spc="-5" dirty="0">
                <a:latin typeface="Arial"/>
                <a:cs typeface="Arial"/>
              </a:rPr>
              <a:t>Qualitative data collection</a:t>
            </a:r>
            <a:r>
              <a:rPr sz="1200" spc="-185" dirty="0">
                <a:latin typeface="Arial"/>
                <a:cs typeface="Arial"/>
              </a:rPr>
              <a:t> </a:t>
            </a:r>
            <a:r>
              <a:rPr sz="1200" dirty="0">
                <a:latin typeface="Arial"/>
                <a:cs typeface="Arial"/>
              </a:rPr>
              <a:t>methods.</a:t>
            </a:r>
            <a:endParaRPr sz="1200">
              <a:latin typeface="Arial"/>
              <a:cs typeface="Arial"/>
            </a:endParaRPr>
          </a:p>
          <a:p>
            <a:pPr marL="355600" marR="44450" indent="-342900" algn="just">
              <a:lnSpc>
                <a:spcPct val="100000"/>
              </a:lnSpc>
              <a:spcBef>
                <a:spcPts val="285"/>
              </a:spcBef>
              <a:buChar char="•"/>
              <a:tabLst>
                <a:tab pos="355600" algn="l"/>
              </a:tabLst>
            </a:pPr>
            <a:r>
              <a:rPr sz="1200" spc="-5" dirty="0">
                <a:latin typeface="Arial"/>
                <a:cs typeface="Arial"/>
              </a:rPr>
              <a:t>Quantitative data collection methods include various </a:t>
            </a:r>
            <a:r>
              <a:rPr sz="1200" dirty="0">
                <a:latin typeface="Arial"/>
                <a:cs typeface="Arial"/>
              </a:rPr>
              <a:t>forms of </a:t>
            </a:r>
            <a:r>
              <a:rPr sz="1200" spc="-10" dirty="0">
                <a:latin typeface="Arial"/>
                <a:cs typeface="Arial"/>
              </a:rPr>
              <a:t>surveys </a:t>
            </a:r>
            <a:r>
              <a:rPr sz="1200" dirty="0">
                <a:latin typeface="Arial"/>
                <a:cs typeface="Arial"/>
              </a:rPr>
              <a:t>– </a:t>
            </a:r>
            <a:r>
              <a:rPr sz="1200" spc="-5" dirty="0">
                <a:latin typeface="Arial"/>
                <a:cs typeface="Arial"/>
              </a:rPr>
              <a:t>online surveys, paper surveys, mobile </a:t>
            </a:r>
            <a:r>
              <a:rPr sz="1200" spc="-10" dirty="0">
                <a:latin typeface="Arial"/>
                <a:cs typeface="Arial"/>
              </a:rPr>
              <a:t>surveys  </a:t>
            </a:r>
            <a:r>
              <a:rPr sz="1200" spc="-5" dirty="0">
                <a:latin typeface="Arial"/>
                <a:cs typeface="Arial"/>
              </a:rPr>
              <a:t>and kiosk surveys, </a:t>
            </a:r>
            <a:r>
              <a:rPr sz="1200" dirty="0">
                <a:latin typeface="Arial"/>
                <a:cs typeface="Arial"/>
              </a:rPr>
              <a:t>face-to-face </a:t>
            </a:r>
            <a:r>
              <a:rPr sz="1200" spc="-5" dirty="0">
                <a:latin typeface="Arial"/>
                <a:cs typeface="Arial"/>
              </a:rPr>
              <a:t>interviews, telephone interviews, longitudinal </a:t>
            </a:r>
            <a:r>
              <a:rPr sz="1200" dirty="0">
                <a:latin typeface="Arial"/>
                <a:cs typeface="Arial"/>
              </a:rPr>
              <a:t>studies, </a:t>
            </a:r>
            <a:r>
              <a:rPr sz="1200" spc="-5" dirty="0">
                <a:latin typeface="Arial"/>
                <a:cs typeface="Arial"/>
              </a:rPr>
              <a:t>website </a:t>
            </a:r>
            <a:r>
              <a:rPr sz="1200" dirty="0">
                <a:latin typeface="Arial"/>
                <a:cs typeface="Arial"/>
              </a:rPr>
              <a:t>interceptors, </a:t>
            </a:r>
            <a:r>
              <a:rPr sz="1200" spc="-5" dirty="0">
                <a:latin typeface="Arial"/>
                <a:cs typeface="Arial"/>
              </a:rPr>
              <a:t>online polls,  and systematic</a:t>
            </a:r>
            <a:r>
              <a:rPr sz="1200" spc="-25" dirty="0">
                <a:latin typeface="Arial"/>
                <a:cs typeface="Arial"/>
              </a:rPr>
              <a:t> </a:t>
            </a:r>
            <a:r>
              <a:rPr sz="1200" spc="-5" dirty="0">
                <a:latin typeface="Arial"/>
                <a:cs typeface="Arial"/>
              </a:rPr>
              <a:t>observations.</a:t>
            </a:r>
            <a:endParaRPr sz="1200">
              <a:latin typeface="Arial"/>
              <a:cs typeface="Arial"/>
            </a:endParaRPr>
          </a:p>
          <a:p>
            <a:pPr>
              <a:lnSpc>
                <a:spcPct val="100000"/>
              </a:lnSpc>
              <a:spcBef>
                <a:spcPts val="5"/>
              </a:spcBef>
              <a:buFont typeface="Arial"/>
              <a:buChar char="•"/>
            </a:pPr>
            <a:endParaRPr sz="1750">
              <a:latin typeface="Arial"/>
              <a:cs typeface="Arial"/>
            </a:endParaRPr>
          </a:p>
          <a:p>
            <a:pPr marL="12700">
              <a:lnSpc>
                <a:spcPct val="100000"/>
              </a:lnSpc>
            </a:pPr>
            <a:r>
              <a:rPr sz="1200" b="1" spc="-5" dirty="0">
                <a:latin typeface="Arial"/>
                <a:cs typeface="Arial"/>
              </a:rPr>
              <a:t>Qualitative</a:t>
            </a:r>
            <a:r>
              <a:rPr sz="1200" b="1" spc="10" dirty="0">
                <a:latin typeface="Arial"/>
                <a:cs typeface="Arial"/>
              </a:rPr>
              <a:t> </a:t>
            </a:r>
            <a:r>
              <a:rPr sz="1200" b="1" spc="-5" dirty="0">
                <a:latin typeface="Arial"/>
                <a:cs typeface="Arial"/>
              </a:rPr>
              <a:t>research:</a:t>
            </a:r>
            <a:endParaRPr sz="1200">
              <a:latin typeface="Arial"/>
              <a:cs typeface="Arial"/>
            </a:endParaRPr>
          </a:p>
          <a:p>
            <a:pPr marL="355600" indent="-342900">
              <a:lnSpc>
                <a:spcPct val="100000"/>
              </a:lnSpc>
              <a:spcBef>
                <a:spcPts val="290"/>
              </a:spcBef>
              <a:buChar char="•"/>
              <a:tabLst>
                <a:tab pos="354965" algn="l"/>
                <a:tab pos="355600" algn="l"/>
              </a:tabLst>
            </a:pPr>
            <a:r>
              <a:rPr sz="1200" spc="-5" dirty="0">
                <a:latin typeface="Arial"/>
                <a:cs typeface="Arial"/>
              </a:rPr>
              <a:t>is concerned with qualitative</a:t>
            </a:r>
            <a:r>
              <a:rPr sz="1200" spc="-40" dirty="0">
                <a:latin typeface="Arial"/>
                <a:cs typeface="Arial"/>
              </a:rPr>
              <a:t> </a:t>
            </a:r>
            <a:r>
              <a:rPr sz="1200" spc="-5" dirty="0">
                <a:latin typeface="Arial"/>
                <a:cs typeface="Arial"/>
              </a:rPr>
              <a:t>phenomenon.</a:t>
            </a:r>
            <a:endParaRPr sz="1200">
              <a:latin typeface="Arial"/>
              <a:cs typeface="Arial"/>
            </a:endParaRPr>
          </a:p>
          <a:p>
            <a:pPr marL="355600" indent="-342900">
              <a:lnSpc>
                <a:spcPct val="100000"/>
              </a:lnSpc>
              <a:spcBef>
                <a:spcPts val="285"/>
              </a:spcBef>
              <a:buChar char="•"/>
              <a:tabLst>
                <a:tab pos="354965" algn="l"/>
                <a:tab pos="355600" algn="l"/>
              </a:tabLst>
            </a:pPr>
            <a:r>
              <a:rPr sz="1200" spc="-5" dirty="0">
                <a:latin typeface="Arial"/>
                <a:cs typeface="Arial"/>
              </a:rPr>
              <a:t>Phenomena relating </a:t>
            </a:r>
            <a:r>
              <a:rPr sz="1200" dirty="0">
                <a:latin typeface="Arial"/>
                <a:cs typeface="Arial"/>
              </a:rPr>
              <a:t>to </a:t>
            </a:r>
            <a:r>
              <a:rPr sz="1200" spc="-5" dirty="0">
                <a:latin typeface="Arial"/>
                <a:cs typeface="Arial"/>
              </a:rPr>
              <a:t>or involving quality </a:t>
            </a:r>
            <a:r>
              <a:rPr sz="1200" dirty="0">
                <a:latin typeface="Arial"/>
                <a:cs typeface="Arial"/>
              </a:rPr>
              <a:t>or</a:t>
            </a:r>
            <a:r>
              <a:rPr sz="1200" spc="-45" dirty="0">
                <a:latin typeface="Arial"/>
                <a:cs typeface="Arial"/>
              </a:rPr>
              <a:t> </a:t>
            </a:r>
            <a:r>
              <a:rPr sz="1200" spc="-5" dirty="0">
                <a:latin typeface="Arial"/>
                <a:cs typeface="Arial"/>
              </a:rPr>
              <a:t>kind.</a:t>
            </a:r>
            <a:endParaRPr sz="1200">
              <a:latin typeface="Arial"/>
              <a:cs typeface="Arial"/>
            </a:endParaRPr>
          </a:p>
          <a:p>
            <a:pPr marL="355600" indent="-342900">
              <a:lnSpc>
                <a:spcPct val="100000"/>
              </a:lnSpc>
              <a:spcBef>
                <a:spcPts val="290"/>
              </a:spcBef>
              <a:buChar char="•"/>
              <a:tabLst>
                <a:tab pos="354965" algn="l"/>
                <a:tab pos="355600" algn="l"/>
              </a:tabLst>
            </a:pPr>
            <a:r>
              <a:rPr sz="1200" spc="-5" dirty="0">
                <a:latin typeface="Arial"/>
                <a:cs typeface="Arial"/>
              </a:rPr>
              <a:t>Qualitative </a:t>
            </a:r>
            <a:r>
              <a:rPr sz="1200" dirty="0">
                <a:latin typeface="Arial"/>
                <a:cs typeface="Arial"/>
              </a:rPr>
              <a:t>Research </a:t>
            </a:r>
            <a:r>
              <a:rPr sz="1200" spc="-5" dirty="0">
                <a:latin typeface="Arial"/>
                <a:cs typeface="Arial"/>
              </a:rPr>
              <a:t>is primarily exploratory</a:t>
            </a:r>
            <a:r>
              <a:rPr sz="1200" spc="-90" dirty="0">
                <a:latin typeface="Arial"/>
                <a:cs typeface="Arial"/>
              </a:rPr>
              <a:t> </a:t>
            </a:r>
            <a:r>
              <a:rPr sz="1200" spc="-5" dirty="0">
                <a:latin typeface="Arial"/>
                <a:cs typeface="Arial"/>
              </a:rPr>
              <a:t>research.</a:t>
            </a:r>
            <a:endParaRPr sz="1200">
              <a:latin typeface="Arial"/>
              <a:cs typeface="Arial"/>
            </a:endParaRPr>
          </a:p>
          <a:p>
            <a:pPr marL="355600" indent="-342900">
              <a:lnSpc>
                <a:spcPct val="100000"/>
              </a:lnSpc>
              <a:spcBef>
                <a:spcPts val="290"/>
              </a:spcBef>
              <a:buChar char="•"/>
              <a:tabLst>
                <a:tab pos="354965" algn="l"/>
                <a:tab pos="355600" algn="l"/>
              </a:tabLst>
            </a:pPr>
            <a:r>
              <a:rPr sz="1200" dirty="0">
                <a:latin typeface="Arial"/>
                <a:cs typeface="Arial"/>
              </a:rPr>
              <a:t>It </a:t>
            </a:r>
            <a:r>
              <a:rPr sz="1200" spc="-5" dirty="0">
                <a:latin typeface="Arial"/>
                <a:cs typeface="Arial"/>
              </a:rPr>
              <a:t>is </a:t>
            </a:r>
            <a:r>
              <a:rPr sz="1200" dirty="0">
                <a:latin typeface="Arial"/>
                <a:cs typeface="Arial"/>
              </a:rPr>
              <a:t>used to </a:t>
            </a:r>
            <a:r>
              <a:rPr sz="1200" spc="-5" dirty="0">
                <a:latin typeface="Arial"/>
                <a:cs typeface="Arial"/>
              </a:rPr>
              <a:t>gain an understanding </a:t>
            </a:r>
            <a:r>
              <a:rPr sz="1200" dirty="0">
                <a:latin typeface="Arial"/>
                <a:cs typeface="Arial"/>
              </a:rPr>
              <a:t>of </a:t>
            </a:r>
            <a:r>
              <a:rPr sz="1200" spc="-5" dirty="0">
                <a:latin typeface="Arial"/>
                <a:cs typeface="Arial"/>
              </a:rPr>
              <a:t>underlying reasons, opinions, and</a:t>
            </a:r>
            <a:r>
              <a:rPr sz="1200" spc="-155" dirty="0">
                <a:latin typeface="Arial"/>
                <a:cs typeface="Arial"/>
              </a:rPr>
              <a:t> </a:t>
            </a:r>
            <a:r>
              <a:rPr sz="1200" spc="-5" dirty="0">
                <a:latin typeface="Arial"/>
                <a:cs typeface="Arial"/>
              </a:rPr>
              <a:t>motivations.</a:t>
            </a:r>
            <a:endParaRPr sz="1200">
              <a:latin typeface="Arial"/>
              <a:cs typeface="Arial"/>
            </a:endParaRPr>
          </a:p>
          <a:p>
            <a:pPr marL="355600" indent="-342900">
              <a:lnSpc>
                <a:spcPct val="100000"/>
              </a:lnSpc>
              <a:spcBef>
                <a:spcPts val="285"/>
              </a:spcBef>
              <a:buChar char="•"/>
              <a:tabLst>
                <a:tab pos="354965" algn="l"/>
                <a:tab pos="355600" algn="l"/>
              </a:tabLst>
            </a:pPr>
            <a:r>
              <a:rPr sz="1200" dirty="0">
                <a:latin typeface="Arial"/>
                <a:cs typeface="Arial"/>
              </a:rPr>
              <a:t>It </a:t>
            </a:r>
            <a:r>
              <a:rPr sz="1200" spc="-5" dirty="0">
                <a:latin typeface="Arial"/>
                <a:cs typeface="Arial"/>
              </a:rPr>
              <a:t>provides insights into </a:t>
            </a:r>
            <a:r>
              <a:rPr sz="1200" dirty="0">
                <a:latin typeface="Arial"/>
                <a:cs typeface="Arial"/>
              </a:rPr>
              <a:t>the </a:t>
            </a:r>
            <a:r>
              <a:rPr sz="1200" spc="-5" dirty="0">
                <a:latin typeface="Arial"/>
                <a:cs typeface="Arial"/>
              </a:rPr>
              <a:t>problem or helps </a:t>
            </a:r>
            <a:r>
              <a:rPr sz="1200" dirty="0">
                <a:latin typeface="Arial"/>
                <a:cs typeface="Arial"/>
              </a:rPr>
              <a:t>to </a:t>
            </a:r>
            <a:r>
              <a:rPr sz="1200" spc="-5" dirty="0">
                <a:latin typeface="Arial"/>
                <a:cs typeface="Arial"/>
              </a:rPr>
              <a:t>develop </a:t>
            </a:r>
            <a:r>
              <a:rPr sz="1200" dirty="0">
                <a:latin typeface="Arial"/>
                <a:cs typeface="Arial"/>
              </a:rPr>
              <a:t>ideas </a:t>
            </a:r>
            <a:r>
              <a:rPr sz="1200" spc="-5" dirty="0">
                <a:latin typeface="Arial"/>
                <a:cs typeface="Arial"/>
              </a:rPr>
              <a:t>or hypotheses </a:t>
            </a:r>
            <a:r>
              <a:rPr sz="1200" dirty="0">
                <a:latin typeface="Arial"/>
                <a:cs typeface="Arial"/>
              </a:rPr>
              <a:t>for </a:t>
            </a:r>
            <a:r>
              <a:rPr sz="1200" spc="-5" dirty="0">
                <a:latin typeface="Arial"/>
                <a:cs typeface="Arial"/>
              </a:rPr>
              <a:t>potential quantitative</a:t>
            </a:r>
            <a:r>
              <a:rPr sz="1200" spc="15" dirty="0">
                <a:latin typeface="Arial"/>
                <a:cs typeface="Arial"/>
              </a:rPr>
              <a:t> </a:t>
            </a:r>
            <a:r>
              <a:rPr sz="1200" spc="-5" dirty="0">
                <a:latin typeface="Arial"/>
                <a:cs typeface="Arial"/>
              </a:rPr>
              <a:t>research.</a:t>
            </a:r>
            <a:endParaRPr sz="1200">
              <a:latin typeface="Arial"/>
              <a:cs typeface="Arial"/>
            </a:endParaRPr>
          </a:p>
          <a:p>
            <a:pPr marL="355600" indent="-342900">
              <a:lnSpc>
                <a:spcPct val="100000"/>
              </a:lnSpc>
              <a:spcBef>
                <a:spcPts val="290"/>
              </a:spcBef>
              <a:buChar char="•"/>
              <a:tabLst>
                <a:tab pos="354965" algn="l"/>
                <a:tab pos="355600" algn="l"/>
              </a:tabLst>
            </a:pPr>
            <a:r>
              <a:rPr sz="1200" spc="-5" dirty="0">
                <a:latin typeface="Arial"/>
                <a:cs typeface="Arial"/>
              </a:rPr>
              <a:t>Qualitative </a:t>
            </a:r>
            <a:r>
              <a:rPr sz="1200" dirty="0">
                <a:latin typeface="Arial"/>
                <a:cs typeface="Arial"/>
              </a:rPr>
              <a:t>Research </a:t>
            </a:r>
            <a:r>
              <a:rPr sz="1200" spc="-5" dirty="0">
                <a:latin typeface="Arial"/>
                <a:cs typeface="Arial"/>
              </a:rPr>
              <a:t>is also used </a:t>
            </a:r>
            <a:r>
              <a:rPr sz="1200" dirty="0">
                <a:latin typeface="Arial"/>
                <a:cs typeface="Arial"/>
              </a:rPr>
              <a:t>to </a:t>
            </a:r>
            <a:r>
              <a:rPr sz="1200" spc="-5" dirty="0">
                <a:latin typeface="Arial"/>
                <a:cs typeface="Arial"/>
              </a:rPr>
              <a:t>uncover trends in thought and opinions, and dive deeper into </a:t>
            </a:r>
            <a:r>
              <a:rPr sz="1200" dirty="0">
                <a:latin typeface="Arial"/>
                <a:cs typeface="Arial"/>
              </a:rPr>
              <a:t>the </a:t>
            </a:r>
            <a:r>
              <a:rPr sz="1200" spc="-5" dirty="0">
                <a:latin typeface="Arial"/>
                <a:cs typeface="Arial"/>
              </a:rPr>
              <a:t>problem.</a:t>
            </a:r>
            <a:endParaRPr sz="1200">
              <a:latin typeface="Arial"/>
              <a:cs typeface="Arial"/>
            </a:endParaRPr>
          </a:p>
          <a:p>
            <a:pPr marL="355600" indent="-342900">
              <a:lnSpc>
                <a:spcPct val="100000"/>
              </a:lnSpc>
              <a:spcBef>
                <a:spcPts val="290"/>
              </a:spcBef>
              <a:buChar char="•"/>
              <a:tabLst>
                <a:tab pos="354965" algn="l"/>
                <a:tab pos="355600" algn="l"/>
              </a:tabLst>
            </a:pPr>
            <a:r>
              <a:rPr sz="1200" spc="-5" dirty="0">
                <a:latin typeface="Arial"/>
                <a:cs typeface="Arial"/>
              </a:rPr>
              <a:t>Qualitative data collection methods vary using </a:t>
            </a:r>
            <a:r>
              <a:rPr sz="1200" dirty="0">
                <a:latin typeface="Arial"/>
                <a:cs typeface="Arial"/>
              </a:rPr>
              <a:t>unstructured or semi-structured</a:t>
            </a:r>
            <a:r>
              <a:rPr sz="1200" spc="-140" dirty="0">
                <a:latin typeface="Arial"/>
                <a:cs typeface="Arial"/>
              </a:rPr>
              <a:t> </a:t>
            </a:r>
            <a:r>
              <a:rPr sz="1200" spc="-5" dirty="0">
                <a:latin typeface="Arial"/>
                <a:cs typeface="Arial"/>
              </a:rPr>
              <a:t>techniques.</a:t>
            </a:r>
            <a:endParaRPr sz="1200">
              <a:latin typeface="Arial"/>
              <a:cs typeface="Arial"/>
            </a:endParaRPr>
          </a:p>
          <a:p>
            <a:pPr marL="355600" indent="-342900">
              <a:lnSpc>
                <a:spcPct val="100000"/>
              </a:lnSpc>
              <a:spcBef>
                <a:spcPts val="290"/>
              </a:spcBef>
              <a:buChar char="•"/>
              <a:tabLst>
                <a:tab pos="354965" algn="l"/>
                <a:tab pos="355600" algn="l"/>
              </a:tabLst>
            </a:pPr>
            <a:r>
              <a:rPr sz="1200" dirty="0">
                <a:latin typeface="Arial"/>
                <a:cs typeface="Arial"/>
              </a:rPr>
              <a:t>Some common </a:t>
            </a:r>
            <a:r>
              <a:rPr sz="1200" spc="-5" dirty="0">
                <a:latin typeface="Arial"/>
                <a:cs typeface="Arial"/>
              </a:rPr>
              <a:t>methods include </a:t>
            </a:r>
            <a:r>
              <a:rPr sz="1200" dirty="0">
                <a:latin typeface="Arial"/>
                <a:cs typeface="Arial"/>
              </a:rPr>
              <a:t>focus </a:t>
            </a:r>
            <a:r>
              <a:rPr sz="1200" spc="-5" dirty="0">
                <a:latin typeface="Arial"/>
                <a:cs typeface="Arial"/>
              </a:rPr>
              <a:t>groups (group discussions), individual interviews, and</a:t>
            </a:r>
            <a:r>
              <a:rPr sz="1200" spc="-35" dirty="0">
                <a:latin typeface="Arial"/>
                <a:cs typeface="Arial"/>
              </a:rPr>
              <a:t> </a:t>
            </a:r>
            <a:r>
              <a:rPr sz="1200" spc="-5" dirty="0">
                <a:latin typeface="Arial"/>
                <a:cs typeface="Arial"/>
              </a:rPr>
              <a:t>participation/observations.</a:t>
            </a:r>
            <a:endParaRPr sz="1200">
              <a:latin typeface="Arial"/>
              <a:cs typeface="Arial"/>
            </a:endParaRPr>
          </a:p>
          <a:p>
            <a:pPr marL="355600" indent="-342900">
              <a:lnSpc>
                <a:spcPct val="100000"/>
              </a:lnSpc>
              <a:spcBef>
                <a:spcPts val="285"/>
              </a:spcBef>
              <a:buChar char="•"/>
              <a:tabLst>
                <a:tab pos="354965" algn="l"/>
                <a:tab pos="355600" algn="l"/>
              </a:tabLst>
            </a:pPr>
            <a:r>
              <a:rPr sz="1200" dirty="0">
                <a:latin typeface="Arial"/>
                <a:cs typeface="Arial"/>
              </a:rPr>
              <a:t>The sample </a:t>
            </a:r>
            <a:r>
              <a:rPr sz="1200" spc="-5" dirty="0">
                <a:latin typeface="Arial"/>
                <a:cs typeface="Arial"/>
              </a:rPr>
              <a:t>size is typically small, and respondents are selected </a:t>
            </a:r>
            <a:r>
              <a:rPr sz="1200" dirty="0">
                <a:latin typeface="Arial"/>
                <a:cs typeface="Arial"/>
              </a:rPr>
              <a:t>to fulfill </a:t>
            </a:r>
            <a:r>
              <a:rPr sz="1200" spc="-5" dirty="0">
                <a:latin typeface="Arial"/>
                <a:cs typeface="Arial"/>
              </a:rPr>
              <a:t>a given</a:t>
            </a:r>
            <a:r>
              <a:rPr sz="1200" spc="-165" dirty="0">
                <a:latin typeface="Arial"/>
                <a:cs typeface="Arial"/>
              </a:rPr>
              <a:t> </a:t>
            </a:r>
            <a:r>
              <a:rPr sz="1200" spc="5" dirty="0">
                <a:latin typeface="Arial"/>
                <a:cs typeface="Arial"/>
              </a:rPr>
              <a:t>quota.</a:t>
            </a:r>
            <a:endParaRPr sz="120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28600"/>
            <a:ext cx="408940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rPr>
              <a:t>4. </a:t>
            </a:r>
            <a:r>
              <a:rPr sz="2400" spc="-5" dirty="0">
                <a:solidFill>
                  <a:srgbClr val="FF0000"/>
                </a:solidFill>
              </a:rPr>
              <a:t>Conceptual vs.</a:t>
            </a:r>
            <a:r>
              <a:rPr sz="2400" spc="-55" dirty="0">
                <a:solidFill>
                  <a:srgbClr val="FF0000"/>
                </a:solidFill>
              </a:rPr>
              <a:t> </a:t>
            </a:r>
            <a:r>
              <a:rPr sz="2400" dirty="0">
                <a:solidFill>
                  <a:srgbClr val="FF0000"/>
                </a:solidFill>
              </a:rPr>
              <a:t>Empirical:</a:t>
            </a:r>
            <a:endParaRPr sz="24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14</a:t>
            </a:fld>
            <a:endParaRPr spc="-5" dirty="0"/>
          </a:p>
        </p:txBody>
      </p:sp>
      <p:sp>
        <p:nvSpPr>
          <p:cNvPr id="3" name="object 3"/>
          <p:cNvSpPr txBox="1"/>
          <p:nvPr/>
        </p:nvSpPr>
        <p:spPr>
          <a:xfrm>
            <a:off x="307340" y="1034542"/>
            <a:ext cx="8438515" cy="4643755"/>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Arial"/>
                <a:cs typeface="Arial"/>
              </a:rPr>
              <a:t>Conceptual</a:t>
            </a:r>
            <a:r>
              <a:rPr sz="2200" b="1" spc="35" dirty="0">
                <a:latin typeface="Arial"/>
                <a:cs typeface="Arial"/>
              </a:rPr>
              <a:t> </a:t>
            </a:r>
            <a:r>
              <a:rPr sz="2200" b="1" spc="-5" dirty="0">
                <a:latin typeface="Arial"/>
                <a:cs typeface="Arial"/>
              </a:rPr>
              <a:t>research</a:t>
            </a:r>
            <a:r>
              <a:rPr sz="2200" spc="-5" dirty="0">
                <a:latin typeface="Arial"/>
                <a:cs typeface="Arial"/>
              </a:rPr>
              <a:t>:</a:t>
            </a:r>
            <a:endParaRPr sz="2200">
              <a:latin typeface="Arial"/>
              <a:cs typeface="Arial"/>
            </a:endParaRPr>
          </a:p>
          <a:p>
            <a:pPr marL="355600" indent="-342900">
              <a:lnSpc>
                <a:spcPct val="100000"/>
              </a:lnSpc>
              <a:spcBef>
                <a:spcPts val="25"/>
              </a:spcBef>
              <a:buChar char="•"/>
              <a:tabLst>
                <a:tab pos="354965" algn="l"/>
                <a:tab pos="355600" algn="l"/>
              </a:tabLst>
            </a:pPr>
            <a:r>
              <a:rPr sz="1600" spc="-5" dirty="0">
                <a:latin typeface="Arial"/>
                <a:cs typeface="Arial"/>
              </a:rPr>
              <a:t>is that related to some abstract idea(s) or</a:t>
            </a:r>
            <a:r>
              <a:rPr sz="1600" spc="95" dirty="0">
                <a:latin typeface="Arial"/>
                <a:cs typeface="Arial"/>
              </a:rPr>
              <a:t> </a:t>
            </a:r>
            <a:r>
              <a:rPr sz="1600" spc="-25" dirty="0">
                <a:latin typeface="Arial"/>
                <a:cs typeface="Arial"/>
              </a:rPr>
              <a:t>theory.</a:t>
            </a:r>
            <a:endParaRPr sz="1600">
              <a:latin typeface="Arial"/>
              <a:cs typeface="Arial"/>
            </a:endParaRPr>
          </a:p>
          <a:p>
            <a:pPr marL="355600" marR="5080" indent="-342900">
              <a:lnSpc>
                <a:spcPct val="80000"/>
              </a:lnSpc>
              <a:spcBef>
                <a:spcPts val="380"/>
              </a:spcBef>
              <a:buChar char="•"/>
              <a:tabLst>
                <a:tab pos="354965" algn="l"/>
                <a:tab pos="355600" algn="l"/>
              </a:tabLst>
            </a:pPr>
            <a:r>
              <a:rPr sz="1600" spc="-5" dirty="0">
                <a:latin typeface="Arial"/>
                <a:cs typeface="Arial"/>
              </a:rPr>
              <a:t>It is generally used by philosophers and thinkers to develop new concepts or to reinterpret  existing</a:t>
            </a:r>
            <a:r>
              <a:rPr sz="1600" spc="-10" dirty="0">
                <a:latin typeface="Arial"/>
                <a:cs typeface="Arial"/>
              </a:rPr>
              <a:t> </a:t>
            </a:r>
            <a:r>
              <a:rPr sz="1600" spc="-5" dirty="0">
                <a:latin typeface="Arial"/>
                <a:cs typeface="Arial"/>
              </a:rPr>
              <a:t>ones.</a:t>
            </a:r>
            <a:endParaRPr sz="1600">
              <a:latin typeface="Arial"/>
              <a:cs typeface="Arial"/>
            </a:endParaRPr>
          </a:p>
          <a:p>
            <a:pPr>
              <a:lnSpc>
                <a:spcPct val="100000"/>
              </a:lnSpc>
              <a:spcBef>
                <a:spcPts val="35"/>
              </a:spcBef>
              <a:buFont typeface="Arial"/>
              <a:buChar char="•"/>
            </a:pPr>
            <a:endParaRPr sz="2250">
              <a:latin typeface="Arial"/>
              <a:cs typeface="Arial"/>
            </a:endParaRPr>
          </a:p>
          <a:p>
            <a:pPr marL="12700">
              <a:lnSpc>
                <a:spcPct val="100000"/>
              </a:lnSpc>
            </a:pPr>
            <a:r>
              <a:rPr sz="2200" b="1" spc="-5" dirty="0">
                <a:latin typeface="Arial"/>
                <a:cs typeface="Arial"/>
              </a:rPr>
              <a:t>Empirical</a:t>
            </a:r>
            <a:r>
              <a:rPr sz="2200" b="1" spc="5" dirty="0">
                <a:latin typeface="Arial"/>
                <a:cs typeface="Arial"/>
              </a:rPr>
              <a:t> </a:t>
            </a:r>
            <a:r>
              <a:rPr sz="2200" b="1" spc="-5" dirty="0">
                <a:latin typeface="Arial"/>
                <a:cs typeface="Arial"/>
              </a:rPr>
              <a:t>research:</a:t>
            </a:r>
            <a:endParaRPr sz="2200">
              <a:latin typeface="Arial"/>
              <a:cs typeface="Arial"/>
            </a:endParaRPr>
          </a:p>
          <a:p>
            <a:pPr marL="355600" indent="-342900">
              <a:lnSpc>
                <a:spcPct val="100000"/>
              </a:lnSpc>
              <a:spcBef>
                <a:spcPts val="25"/>
              </a:spcBef>
              <a:buChar char="•"/>
              <a:tabLst>
                <a:tab pos="354965" algn="l"/>
                <a:tab pos="355600" algn="l"/>
              </a:tabLst>
            </a:pPr>
            <a:r>
              <a:rPr sz="1600" spc="-5" dirty="0">
                <a:latin typeface="Arial"/>
                <a:cs typeface="Arial"/>
              </a:rPr>
              <a:t>relies on experience or observation alone, often without due regard for </a:t>
            </a:r>
            <a:r>
              <a:rPr sz="1600" spc="-10" dirty="0">
                <a:latin typeface="Arial"/>
                <a:cs typeface="Arial"/>
              </a:rPr>
              <a:t>system </a:t>
            </a:r>
            <a:r>
              <a:rPr sz="1600" spc="-5" dirty="0">
                <a:latin typeface="Arial"/>
                <a:cs typeface="Arial"/>
              </a:rPr>
              <a:t>and</a:t>
            </a:r>
            <a:r>
              <a:rPr sz="1600" spc="285" dirty="0">
                <a:latin typeface="Arial"/>
                <a:cs typeface="Arial"/>
              </a:rPr>
              <a:t> </a:t>
            </a:r>
            <a:r>
              <a:rPr sz="1600" spc="-25" dirty="0">
                <a:latin typeface="Arial"/>
                <a:cs typeface="Arial"/>
              </a:rPr>
              <a:t>theory.</a:t>
            </a:r>
            <a:endParaRPr sz="1600">
              <a:latin typeface="Arial"/>
              <a:cs typeface="Arial"/>
            </a:endParaRPr>
          </a:p>
          <a:p>
            <a:pPr marL="355600" marR="71755" indent="-342900">
              <a:lnSpc>
                <a:spcPct val="80000"/>
              </a:lnSpc>
              <a:spcBef>
                <a:spcPts val="380"/>
              </a:spcBef>
              <a:buChar char="•"/>
              <a:tabLst>
                <a:tab pos="354965" algn="l"/>
                <a:tab pos="355600" algn="l"/>
              </a:tabLst>
            </a:pPr>
            <a:r>
              <a:rPr sz="1600" spc="-5" dirty="0">
                <a:latin typeface="Arial"/>
                <a:cs typeface="Arial"/>
              </a:rPr>
              <a:t>It is data-based research, coming up </a:t>
            </a:r>
            <a:r>
              <a:rPr sz="1600" spc="-10" dirty="0">
                <a:latin typeface="Arial"/>
                <a:cs typeface="Arial"/>
              </a:rPr>
              <a:t>with </a:t>
            </a:r>
            <a:r>
              <a:rPr sz="1600" spc="-5" dirty="0">
                <a:latin typeface="Arial"/>
                <a:cs typeface="Arial"/>
              </a:rPr>
              <a:t>conclusions </a:t>
            </a:r>
            <a:r>
              <a:rPr sz="1600" spc="-10" dirty="0">
                <a:latin typeface="Arial"/>
                <a:cs typeface="Arial"/>
              </a:rPr>
              <a:t>which </a:t>
            </a:r>
            <a:r>
              <a:rPr sz="1600" spc="-5" dirty="0">
                <a:latin typeface="Arial"/>
                <a:cs typeface="Arial"/>
              </a:rPr>
              <a:t>are capable of being verified  by observation or</a:t>
            </a:r>
            <a:r>
              <a:rPr sz="1600" spc="5" dirty="0">
                <a:latin typeface="Arial"/>
                <a:cs typeface="Arial"/>
              </a:rPr>
              <a:t> </a:t>
            </a:r>
            <a:r>
              <a:rPr sz="1600" spc="-5" dirty="0">
                <a:latin typeface="Arial"/>
                <a:cs typeface="Arial"/>
              </a:rPr>
              <a:t>experiment.</a:t>
            </a:r>
            <a:endParaRPr sz="1600">
              <a:latin typeface="Arial"/>
              <a:cs typeface="Arial"/>
            </a:endParaRPr>
          </a:p>
          <a:p>
            <a:pPr marL="355600" indent="-342900">
              <a:lnSpc>
                <a:spcPct val="100000"/>
              </a:lnSpc>
              <a:buChar char="•"/>
              <a:tabLst>
                <a:tab pos="354965" algn="l"/>
                <a:tab pos="355600" algn="l"/>
              </a:tabLst>
            </a:pPr>
            <a:r>
              <a:rPr sz="1600" spc="-15" dirty="0">
                <a:latin typeface="Arial"/>
                <a:cs typeface="Arial"/>
              </a:rPr>
              <a:t>We </a:t>
            </a:r>
            <a:r>
              <a:rPr sz="1600" spc="-5" dirty="0">
                <a:latin typeface="Arial"/>
                <a:cs typeface="Arial"/>
              </a:rPr>
              <a:t>can also call it as experimental </a:t>
            </a:r>
            <a:r>
              <a:rPr sz="1600" spc="-10" dirty="0">
                <a:latin typeface="Arial"/>
                <a:cs typeface="Arial"/>
              </a:rPr>
              <a:t>type </a:t>
            </a:r>
            <a:r>
              <a:rPr sz="1600" spc="-5" dirty="0">
                <a:latin typeface="Arial"/>
                <a:cs typeface="Arial"/>
              </a:rPr>
              <a:t>of</a:t>
            </a:r>
            <a:r>
              <a:rPr sz="1600" spc="80" dirty="0">
                <a:latin typeface="Arial"/>
                <a:cs typeface="Arial"/>
              </a:rPr>
              <a:t> </a:t>
            </a:r>
            <a:r>
              <a:rPr sz="1600" spc="-5" dirty="0">
                <a:latin typeface="Arial"/>
                <a:cs typeface="Arial"/>
              </a:rPr>
              <a:t>research.</a:t>
            </a:r>
            <a:endParaRPr sz="1600">
              <a:latin typeface="Arial"/>
              <a:cs typeface="Arial"/>
            </a:endParaRPr>
          </a:p>
          <a:p>
            <a:pPr marL="355600" marR="129539" indent="-342900">
              <a:lnSpc>
                <a:spcPts val="1540"/>
              </a:lnSpc>
              <a:spcBef>
                <a:spcPts val="370"/>
              </a:spcBef>
              <a:buChar char="•"/>
              <a:tabLst>
                <a:tab pos="354965" algn="l"/>
                <a:tab pos="355600" algn="l"/>
              </a:tabLst>
            </a:pPr>
            <a:r>
              <a:rPr sz="1600" spc="-5" dirty="0">
                <a:latin typeface="Arial"/>
                <a:cs typeface="Arial"/>
              </a:rPr>
              <a:t>In such a research it is necessary to get at facts firsthand, at their source, and actively to  go about doing certain things to stimulate the production of desired</a:t>
            </a:r>
            <a:r>
              <a:rPr sz="1600" spc="140" dirty="0">
                <a:latin typeface="Arial"/>
                <a:cs typeface="Arial"/>
              </a:rPr>
              <a:t> </a:t>
            </a:r>
            <a:r>
              <a:rPr sz="1600" spc="-5" dirty="0">
                <a:latin typeface="Arial"/>
                <a:cs typeface="Arial"/>
              </a:rPr>
              <a:t>information.</a:t>
            </a:r>
            <a:endParaRPr sz="1600">
              <a:latin typeface="Arial"/>
              <a:cs typeface="Arial"/>
            </a:endParaRPr>
          </a:p>
          <a:p>
            <a:pPr marL="355600" marR="66040" indent="-342900">
              <a:lnSpc>
                <a:spcPts val="1540"/>
              </a:lnSpc>
              <a:spcBef>
                <a:spcPts val="380"/>
              </a:spcBef>
              <a:buChar char="•"/>
              <a:tabLst>
                <a:tab pos="354965" algn="l"/>
                <a:tab pos="355600" algn="l"/>
              </a:tabLst>
            </a:pPr>
            <a:r>
              <a:rPr sz="1600" spc="-5" dirty="0">
                <a:latin typeface="Arial"/>
                <a:cs typeface="Arial"/>
              </a:rPr>
              <a:t>In such a research, the researcher must first provide himself </a:t>
            </a:r>
            <a:r>
              <a:rPr sz="1600" spc="-10" dirty="0">
                <a:latin typeface="Arial"/>
                <a:cs typeface="Arial"/>
              </a:rPr>
              <a:t>with </a:t>
            </a:r>
            <a:r>
              <a:rPr sz="1600" spc="-5" dirty="0">
                <a:latin typeface="Arial"/>
                <a:cs typeface="Arial"/>
              </a:rPr>
              <a:t>a working hypothesis or  guess as to the probable</a:t>
            </a:r>
            <a:r>
              <a:rPr sz="1600" spc="30" dirty="0">
                <a:latin typeface="Arial"/>
                <a:cs typeface="Arial"/>
              </a:rPr>
              <a:t> </a:t>
            </a:r>
            <a:r>
              <a:rPr sz="1600" spc="-5" dirty="0">
                <a:latin typeface="Arial"/>
                <a:cs typeface="Arial"/>
              </a:rPr>
              <a:t>results.</a:t>
            </a:r>
            <a:endParaRPr sz="1600">
              <a:latin typeface="Arial"/>
              <a:cs typeface="Arial"/>
            </a:endParaRPr>
          </a:p>
          <a:p>
            <a:pPr marL="355600" indent="-342900">
              <a:lnSpc>
                <a:spcPct val="100000"/>
              </a:lnSpc>
              <a:spcBef>
                <a:spcPts val="5"/>
              </a:spcBef>
              <a:buChar char="•"/>
              <a:tabLst>
                <a:tab pos="354965" algn="l"/>
                <a:tab pos="355600" algn="l"/>
              </a:tabLst>
            </a:pPr>
            <a:r>
              <a:rPr sz="1600" spc="-10" dirty="0">
                <a:latin typeface="Arial"/>
                <a:cs typeface="Arial"/>
              </a:rPr>
              <a:t>He then works </a:t>
            </a:r>
            <a:r>
              <a:rPr sz="1600" spc="-5" dirty="0">
                <a:latin typeface="Arial"/>
                <a:cs typeface="Arial"/>
              </a:rPr>
              <a:t>to </a:t>
            </a:r>
            <a:r>
              <a:rPr sz="1600" spc="-10" dirty="0">
                <a:latin typeface="Arial"/>
                <a:cs typeface="Arial"/>
              </a:rPr>
              <a:t>get enough </a:t>
            </a:r>
            <a:r>
              <a:rPr sz="1600" spc="-5" dirty="0">
                <a:latin typeface="Arial"/>
                <a:cs typeface="Arial"/>
              </a:rPr>
              <a:t>facts </a:t>
            </a:r>
            <a:r>
              <a:rPr sz="1600" spc="-10" dirty="0">
                <a:latin typeface="Arial"/>
                <a:cs typeface="Arial"/>
              </a:rPr>
              <a:t>(data) </a:t>
            </a:r>
            <a:r>
              <a:rPr sz="1600" spc="-5" dirty="0">
                <a:latin typeface="Arial"/>
                <a:cs typeface="Arial"/>
              </a:rPr>
              <a:t>to </a:t>
            </a:r>
            <a:r>
              <a:rPr sz="1600" spc="-10" dirty="0">
                <a:latin typeface="Arial"/>
                <a:cs typeface="Arial"/>
              </a:rPr>
              <a:t>prove </a:t>
            </a:r>
            <a:r>
              <a:rPr sz="1600" spc="-5" dirty="0">
                <a:latin typeface="Arial"/>
                <a:cs typeface="Arial"/>
              </a:rPr>
              <a:t>or disprove his</a:t>
            </a:r>
            <a:r>
              <a:rPr sz="1600" spc="210" dirty="0">
                <a:latin typeface="Arial"/>
                <a:cs typeface="Arial"/>
              </a:rPr>
              <a:t> </a:t>
            </a:r>
            <a:r>
              <a:rPr sz="1600" spc="-10" dirty="0">
                <a:latin typeface="Arial"/>
                <a:cs typeface="Arial"/>
              </a:rPr>
              <a:t>hypothesis.</a:t>
            </a:r>
            <a:endParaRPr sz="1600">
              <a:latin typeface="Arial"/>
              <a:cs typeface="Arial"/>
            </a:endParaRPr>
          </a:p>
          <a:p>
            <a:pPr marL="355600" marR="154305" indent="-342900">
              <a:lnSpc>
                <a:spcPts val="1540"/>
              </a:lnSpc>
              <a:spcBef>
                <a:spcPts val="370"/>
              </a:spcBef>
              <a:buChar char="•"/>
              <a:tabLst>
                <a:tab pos="354965" algn="l"/>
                <a:tab pos="355600" algn="l"/>
              </a:tabLst>
            </a:pPr>
            <a:r>
              <a:rPr sz="1600" spc="-10" dirty="0">
                <a:latin typeface="Arial"/>
                <a:cs typeface="Arial"/>
              </a:rPr>
              <a:t>He then </a:t>
            </a:r>
            <a:r>
              <a:rPr sz="1600" spc="-5" dirty="0">
                <a:latin typeface="Arial"/>
                <a:cs typeface="Arial"/>
              </a:rPr>
              <a:t>sets up </a:t>
            </a:r>
            <a:r>
              <a:rPr sz="1600" spc="-10" dirty="0">
                <a:latin typeface="Arial"/>
                <a:cs typeface="Arial"/>
              </a:rPr>
              <a:t>experimental </a:t>
            </a:r>
            <a:r>
              <a:rPr sz="1600" spc="-5" dirty="0">
                <a:latin typeface="Arial"/>
                <a:cs typeface="Arial"/>
              </a:rPr>
              <a:t>designs </a:t>
            </a:r>
            <a:r>
              <a:rPr sz="1600" spc="-10" dirty="0">
                <a:latin typeface="Arial"/>
                <a:cs typeface="Arial"/>
              </a:rPr>
              <a:t>which </a:t>
            </a:r>
            <a:r>
              <a:rPr sz="1600" spc="-5" dirty="0">
                <a:latin typeface="Arial"/>
                <a:cs typeface="Arial"/>
              </a:rPr>
              <a:t>he thinks </a:t>
            </a:r>
            <a:r>
              <a:rPr sz="1600" spc="-10" dirty="0">
                <a:latin typeface="Arial"/>
                <a:cs typeface="Arial"/>
              </a:rPr>
              <a:t>will </a:t>
            </a:r>
            <a:r>
              <a:rPr sz="1600" spc="-5" dirty="0">
                <a:latin typeface="Arial"/>
                <a:cs typeface="Arial"/>
              </a:rPr>
              <a:t>manipulate </a:t>
            </a:r>
            <a:r>
              <a:rPr sz="1600" spc="-10" dirty="0">
                <a:latin typeface="Arial"/>
                <a:cs typeface="Arial"/>
              </a:rPr>
              <a:t>the persons </a:t>
            </a:r>
            <a:r>
              <a:rPr sz="1600" spc="-5" dirty="0">
                <a:latin typeface="Arial"/>
                <a:cs typeface="Arial"/>
              </a:rPr>
              <a:t>or </a:t>
            </a:r>
            <a:r>
              <a:rPr sz="1600" spc="-10" dirty="0">
                <a:latin typeface="Arial"/>
                <a:cs typeface="Arial"/>
              </a:rPr>
              <a:t>the  </a:t>
            </a:r>
            <a:r>
              <a:rPr sz="1600" spc="-5" dirty="0">
                <a:latin typeface="Arial"/>
                <a:cs typeface="Arial"/>
              </a:rPr>
              <a:t>materials concerned so as to bring forth the desired</a:t>
            </a:r>
            <a:r>
              <a:rPr sz="1600" spc="85" dirty="0">
                <a:latin typeface="Arial"/>
                <a:cs typeface="Arial"/>
              </a:rPr>
              <a:t> </a:t>
            </a:r>
            <a:r>
              <a:rPr sz="1600" spc="-5" dirty="0">
                <a:latin typeface="Arial"/>
                <a:cs typeface="Arial"/>
              </a:rPr>
              <a:t>information.</a:t>
            </a:r>
            <a:endParaRPr sz="1600">
              <a:latin typeface="Arial"/>
              <a:cs typeface="Arial"/>
            </a:endParaRPr>
          </a:p>
          <a:p>
            <a:pPr marL="355600" marR="15240" indent="-342900">
              <a:lnSpc>
                <a:spcPct val="80000"/>
              </a:lnSpc>
              <a:spcBef>
                <a:spcPts val="395"/>
              </a:spcBef>
              <a:buChar char="•"/>
              <a:tabLst>
                <a:tab pos="354965" algn="l"/>
                <a:tab pos="355600" algn="l"/>
              </a:tabLst>
            </a:pPr>
            <a:r>
              <a:rPr sz="1600" spc="-5" dirty="0">
                <a:latin typeface="Arial"/>
                <a:cs typeface="Arial"/>
              </a:rPr>
              <a:t>Evidence gathered through experiments or empirical studies is today considered to be the  most powerful support possible for a given</a:t>
            </a:r>
            <a:r>
              <a:rPr sz="1600" spc="40" dirty="0">
                <a:latin typeface="Arial"/>
                <a:cs typeface="Arial"/>
              </a:rPr>
              <a:t> </a:t>
            </a:r>
            <a:r>
              <a:rPr sz="1600" spc="-5" dirty="0">
                <a:latin typeface="Arial"/>
                <a:cs typeface="Arial"/>
              </a:rPr>
              <a:t>hypothesis.</a:t>
            </a:r>
            <a:endParaRPr sz="160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501692"/>
            <a:ext cx="46482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rPr>
              <a:t>5. </a:t>
            </a:r>
            <a:r>
              <a:rPr sz="2400" spc="-5" dirty="0">
                <a:solidFill>
                  <a:srgbClr val="FF0000"/>
                </a:solidFill>
              </a:rPr>
              <a:t>Some </a:t>
            </a:r>
            <a:r>
              <a:rPr sz="2400" dirty="0">
                <a:solidFill>
                  <a:srgbClr val="FF0000"/>
                </a:solidFill>
              </a:rPr>
              <a:t>other </a:t>
            </a:r>
            <a:r>
              <a:rPr sz="2400" spc="-10" dirty="0">
                <a:solidFill>
                  <a:srgbClr val="FF0000"/>
                </a:solidFill>
              </a:rPr>
              <a:t>types </a:t>
            </a:r>
            <a:r>
              <a:rPr sz="2400" dirty="0">
                <a:solidFill>
                  <a:srgbClr val="FF0000"/>
                </a:solidFill>
              </a:rPr>
              <a:t>of</a:t>
            </a:r>
            <a:r>
              <a:rPr sz="2400" spc="-5" dirty="0">
                <a:solidFill>
                  <a:srgbClr val="FF0000"/>
                </a:solidFill>
              </a:rPr>
              <a:t> research</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15</a:t>
            </a:fld>
            <a:endParaRPr spc="-5" dirty="0"/>
          </a:p>
        </p:txBody>
      </p:sp>
      <p:sp>
        <p:nvSpPr>
          <p:cNvPr id="3" name="object 3"/>
          <p:cNvSpPr txBox="1"/>
          <p:nvPr/>
        </p:nvSpPr>
        <p:spPr>
          <a:xfrm>
            <a:off x="307340" y="929386"/>
            <a:ext cx="8273415" cy="474281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1700" b="1" spc="-5" dirty="0">
                <a:latin typeface="Arial"/>
                <a:cs typeface="Arial"/>
              </a:rPr>
              <a:t>One-time </a:t>
            </a:r>
            <a:r>
              <a:rPr sz="1700" b="1" dirty="0">
                <a:latin typeface="Arial"/>
                <a:cs typeface="Arial"/>
              </a:rPr>
              <a:t>Research: </a:t>
            </a:r>
            <a:r>
              <a:rPr sz="1700" dirty="0">
                <a:latin typeface="Arial"/>
                <a:cs typeface="Arial"/>
              </a:rPr>
              <a:t>Research confined </a:t>
            </a:r>
            <a:r>
              <a:rPr sz="1700" spc="-5" dirty="0">
                <a:latin typeface="Arial"/>
                <a:cs typeface="Arial"/>
              </a:rPr>
              <a:t>to </a:t>
            </a:r>
            <a:r>
              <a:rPr sz="1700" dirty="0">
                <a:latin typeface="Arial"/>
                <a:cs typeface="Arial"/>
              </a:rPr>
              <a:t>a single </a:t>
            </a:r>
            <a:r>
              <a:rPr sz="1700" spc="-5" dirty="0">
                <a:latin typeface="Arial"/>
                <a:cs typeface="Arial"/>
              </a:rPr>
              <a:t>time</a:t>
            </a:r>
            <a:r>
              <a:rPr sz="1700" spc="15" dirty="0">
                <a:latin typeface="Arial"/>
                <a:cs typeface="Arial"/>
              </a:rPr>
              <a:t> </a:t>
            </a:r>
            <a:r>
              <a:rPr sz="1700" dirty="0">
                <a:latin typeface="Arial"/>
                <a:cs typeface="Arial"/>
              </a:rPr>
              <a:t>period.</a:t>
            </a:r>
            <a:endParaRPr sz="1700">
              <a:latin typeface="Arial"/>
              <a:cs typeface="Arial"/>
            </a:endParaRPr>
          </a:p>
          <a:p>
            <a:pPr>
              <a:lnSpc>
                <a:spcPct val="100000"/>
              </a:lnSpc>
              <a:spcBef>
                <a:spcPts val="25"/>
              </a:spcBef>
              <a:buFont typeface="Arial"/>
              <a:buChar char="•"/>
            </a:pPr>
            <a:endParaRPr sz="1750">
              <a:latin typeface="Arial"/>
              <a:cs typeface="Arial"/>
            </a:endParaRPr>
          </a:p>
          <a:p>
            <a:pPr marL="355600" indent="-342900">
              <a:lnSpc>
                <a:spcPct val="100000"/>
              </a:lnSpc>
              <a:buFont typeface="Arial"/>
              <a:buChar char="•"/>
              <a:tabLst>
                <a:tab pos="354965" algn="l"/>
                <a:tab pos="355600" algn="l"/>
              </a:tabLst>
            </a:pPr>
            <a:r>
              <a:rPr sz="1700" b="1" dirty="0">
                <a:latin typeface="Arial"/>
                <a:cs typeface="Arial"/>
              </a:rPr>
              <a:t>Longitudinal Research: </a:t>
            </a:r>
            <a:r>
              <a:rPr sz="1700" dirty="0">
                <a:latin typeface="Arial"/>
                <a:cs typeface="Arial"/>
              </a:rPr>
              <a:t>Research carried on over several </a:t>
            </a:r>
            <a:r>
              <a:rPr sz="1700" spc="-5" dirty="0">
                <a:latin typeface="Arial"/>
                <a:cs typeface="Arial"/>
              </a:rPr>
              <a:t>time</a:t>
            </a:r>
            <a:r>
              <a:rPr sz="1700" spc="-45" dirty="0">
                <a:latin typeface="Arial"/>
                <a:cs typeface="Arial"/>
              </a:rPr>
              <a:t> </a:t>
            </a:r>
            <a:r>
              <a:rPr sz="1700" dirty="0">
                <a:latin typeface="Arial"/>
                <a:cs typeface="Arial"/>
              </a:rPr>
              <a:t>periods.</a:t>
            </a:r>
            <a:endParaRPr sz="1700">
              <a:latin typeface="Arial"/>
              <a:cs typeface="Arial"/>
            </a:endParaRPr>
          </a:p>
          <a:p>
            <a:pPr>
              <a:lnSpc>
                <a:spcPct val="100000"/>
              </a:lnSpc>
              <a:spcBef>
                <a:spcPts val="30"/>
              </a:spcBef>
              <a:buFont typeface="Arial"/>
              <a:buChar char="•"/>
            </a:pPr>
            <a:endParaRPr sz="2100">
              <a:latin typeface="Arial"/>
              <a:cs typeface="Arial"/>
            </a:endParaRPr>
          </a:p>
          <a:p>
            <a:pPr marL="355600" marR="161290" indent="-342900" algn="just">
              <a:lnSpc>
                <a:spcPct val="80100"/>
              </a:lnSpc>
              <a:buFont typeface="Arial"/>
              <a:buChar char="•"/>
              <a:tabLst>
                <a:tab pos="355600" algn="l"/>
              </a:tabLst>
            </a:pPr>
            <a:r>
              <a:rPr sz="1700" b="1" dirty="0">
                <a:latin typeface="Arial"/>
                <a:cs typeface="Arial"/>
              </a:rPr>
              <a:t>Diagnostic Research: </a:t>
            </a:r>
            <a:r>
              <a:rPr sz="1700" spc="-5" dirty="0">
                <a:latin typeface="Arial"/>
                <a:cs typeface="Arial"/>
              </a:rPr>
              <a:t>It </a:t>
            </a:r>
            <a:r>
              <a:rPr sz="1700" dirty="0">
                <a:latin typeface="Arial"/>
                <a:cs typeface="Arial"/>
              </a:rPr>
              <a:t>is also called clinical research </a:t>
            </a:r>
            <a:r>
              <a:rPr sz="1700" spc="-5" dirty="0">
                <a:latin typeface="Arial"/>
                <a:cs typeface="Arial"/>
              </a:rPr>
              <a:t>which </a:t>
            </a:r>
            <a:r>
              <a:rPr sz="1700" dirty="0">
                <a:latin typeface="Arial"/>
                <a:cs typeface="Arial"/>
              </a:rPr>
              <a:t>aims at </a:t>
            </a:r>
            <a:r>
              <a:rPr sz="1700" spc="-5" dirty="0">
                <a:latin typeface="Arial"/>
                <a:cs typeface="Arial"/>
              </a:rPr>
              <a:t>identifying  the </a:t>
            </a:r>
            <a:r>
              <a:rPr sz="1700" dirty="0">
                <a:latin typeface="Arial"/>
                <a:cs typeface="Arial"/>
              </a:rPr>
              <a:t>causes of a problem, frequency </a:t>
            </a:r>
            <a:r>
              <a:rPr sz="1700" spc="-10" dirty="0">
                <a:latin typeface="Arial"/>
                <a:cs typeface="Arial"/>
              </a:rPr>
              <a:t>with </a:t>
            </a:r>
            <a:r>
              <a:rPr sz="1700" spc="-5" dirty="0">
                <a:latin typeface="Arial"/>
                <a:cs typeface="Arial"/>
              </a:rPr>
              <a:t>which </a:t>
            </a:r>
            <a:r>
              <a:rPr sz="1700" dirty="0">
                <a:latin typeface="Arial"/>
                <a:cs typeface="Arial"/>
              </a:rPr>
              <a:t>it occur and </a:t>
            </a:r>
            <a:r>
              <a:rPr sz="1700" spc="-5" dirty="0">
                <a:latin typeface="Arial"/>
                <a:cs typeface="Arial"/>
              </a:rPr>
              <a:t>the </a:t>
            </a:r>
            <a:r>
              <a:rPr sz="1700" dirty="0">
                <a:latin typeface="Arial"/>
                <a:cs typeface="Arial"/>
              </a:rPr>
              <a:t>possible solutions  </a:t>
            </a:r>
            <a:r>
              <a:rPr sz="1700" spc="-5" dirty="0">
                <a:latin typeface="Arial"/>
                <a:cs typeface="Arial"/>
              </a:rPr>
              <a:t>for</a:t>
            </a:r>
            <a:r>
              <a:rPr sz="1700" dirty="0">
                <a:latin typeface="Arial"/>
                <a:cs typeface="Arial"/>
              </a:rPr>
              <a:t> </a:t>
            </a:r>
            <a:r>
              <a:rPr sz="1700" spc="-5" dirty="0">
                <a:latin typeface="Arial"/>
                <a:cs typeface="Arial"/>
              </a:rPr>
              <a:t>it.</a:t>
            </a:r>
            <a:endParaRPr sz="1700">
              <a:latin typeface="Arial"/>
              <a:cs typeface="Arial"/>
            </a:endParaRPr>
          </a:p>
          <a:p>
            <a:pPr>
              <a:lnSpc>
                <a:spcPct val="100000"/>
              </a:lnSpc>
              <a:spcBef>
                <a:spcPts val="35"/>
              </a:spcBef>
              <a:buFont typeface="Arial"/>
              <a:buChar char="•"/>
            </a:pPr>
            <a:endParaRPr sz="2100">
              <a:latin typeface="Arial"/>
              <a:cs typeface="Arial"/>
            </a:endParaRPr>
          </a:p>
          <a:p>
            <a:pPr marL="355600" marR="102870" indent="-342900">
              <a:lnSpc>
                <a:spcPct val="80000"/>
              </a:lnSpc>
              <a:buFont typeface="Arial"/>
              <a:buChar char="•"/>
              <a:tabLst>
                <a:tab pos="354965" algn="l"/>
                <a:tab pos="355600" algn="l"/>
              </a:tabLst>
            </a:pPr>
            <a:r>
              <a:rPr sz="1700" b="1" dirty="0">
                <a:latin typeface="Arial"/>
                <a:cs typeface="Arial"/>
              </a:rPr>
              <a:t>Exploratory Research: </a:t>
            </a:r>
            <a:r>
              <a:rPr sz="1700" spc="-5" dirty="0">
                <a:latin typeface="Arial"/>
                <a:cs typeface="Arial"/>
              </a:rPr>
              <a:t>It </a:t>
            </a:r>
            <a:r>
              <a:rPr sz="1700" dirty="0">
                <a:latin typeface="Arial"/>
                <a:cs typeface="Arial"/>
              </a:rPr>
              <a:t>is </a:t>
            </a:r>
            <a:r>
              <a:rPr sz="1700" spc="-5" dirty="0">
                <a:latin typeface="Arial"/>
                <a:cs typeface="Arial"/>
              </a:rPr>
              <a:t>the </a:t>
            </a:r>
            <a:r>
              <a:rPr sz="1700" dirty="0">
                <a:latin typeface="Arial"/>
                <a:cs typeface="Arial"/>
              </a:rPr>
              <a:t>preliminary </a:t>
            </a:r>
            <a:r>
              <a:rPr sz="1700" spc="-5" dirty="0">
                <a:latin typeface="Arial"/>
                <a:cs typeface="Arial"/>
              </a:rPr>
              <a:t>study </a:t>
            </a:r>
            <a:r>
              <a:rPr sz="1700" dirty="0">
                <a:latin typeface="Arial"/>
                <a:cs typeface="Arial"/>
              </a:rPr>
              <a:t>of an unfamiliar problem, about  </a:t>
            </a:r>
            <a:r>
              <a:rPr sz="1700" spc="-5" dirty="0">
                <a:latin typeface="Arial"/>
                <a:cs typeface="Arial"/>
              </a:rPr>
              <a:t>which the </a:t>
            </a:r>
            <a:r>
              <a:rPr sz="1700" dirty="0">
                <a:latin typeface="Arial"/>
                <a:cs typeface="Arial"/>
              </a:rPr>
              <a:t>researcher has </a:t>
            </a:r>
            <a:r>
              <a:rPr sz="1700" spc="-5" dirty="0">
                <a:latin typeface="Arial"/>
                <a:cs typeface="Arial"/>
              </a:rPr>
              <a:t>little </a:t>
            </a:r>
            <a:r>
              <a:rPr sz="1700" dirty="0">
                <a:latin typeface="Arial"/>
                <a:cs typeface="Arial"/>
              </a:rPr>
              <a:t>or no </a:t>
            </a:r>
            <a:r>
              <a:rPr sz="1700" spc="-5" dirty="0">
                <a:latin typeface="Arial"/>
                <a:cs typeface="Arial"/>
              </a:rPr>
              <a:t>knowledge. It </a:t>
            </a:r>
            <a:r>
              <a:rPr sz="1700" dirty="0">
                <a:latin typeface="Arial"/>
                <a:cs typeface="Arial"/>
              </a:rPr>
              <a:t>is aimed </a:t>
            </a:r>
            <a:r>
              <a:rPr sz="1700" spc="-5" dirty="0">
                <a:latin typeface="Arial"/>
                <a:cs typeface="Arial"/>
              </a:rPr>
              <a:t>to </a:t>
            </a:r>
            <a:r>
              <a:rPr sz="1700" dirty="0">
                <a:latin typeface="Arial"/>
                <a:cs typeface="Arial"/>
              </a:rPr>
              <a:t>gain familiarity </a:t>
            </a:r>
            <a:r>
              <a:rPr sz="1700" spc="-10" dirty="0">
                <a:latin typeface="Arial"/>
                <a:cs typeface="Arial"/>
              </a:rPr>
              <a:t>with  </a:t>
            </a:r>
            <a:r>
              <a:rPr sz="1700" spc="-5" dirty="0">
                <a:latin typeface="Arial"/>
                <a:cs typeface="Arial"/>
              </a:rPr>
              <a:t>the </a:t>
            </a:r>
            <a:r>
              <a:rPr sz="1700" dirty="0">
                <a:latin typeface="Arial"/>
                <a:cs typeface="Arial"/>
              </a:rPr>
              <a:t>problem, to generate new ideas or </a:t>
            </a:r>
            <a:r>
              <a:rPr sz="1700" spc="-5" dirty="0">
                <a:latin typeface="Arial"/>
                <a:cs typeface="Arial"/>
              </a:rPr>
              <a:t>to </a:t>
            </a:r>
            <a:r>
              <a:rPr sz="1700" dirty="0">
                <a:latin typeface="Arial"/>
                <a:cs typeface="Arial"/>
              </a:rPr>
              <a:t>make a precise </a:t>
            </a:r>
            <a:r>
              <a:rPr sz="1700" spc="-5" dirty="0">
                <a:latin typeface="Arial"/>
                <a:cs typeface="Arial"/>
              </a:rPr>
              <a:t>formulation </a:t>
            </a:r>
            <a:r>
              <a:rPr sz="1700" dirty="0">
                <a:latin typeface="Arial"/>
                <a:cs typeface="Arial"/>
              </a:rPr>
              <a:t>of </a:t>
            </a:r>
            <a:r>
              <a:rPr sz="1700" spc="-5" dirty="0">
                <a:latin typeface="Arial"/>
                <a:cs typeface="Arial"/>
              </a:rPr>
              <a:t>the  </a:t>
            </a:r>
            <a:r>
              <a:rPr sz="1700" dirty="0">
                <a:latin typeface="Arial"/>
                <a:cs typeface="Arial"/>
              </a:rPr>
              <a:t>problem. Hence it is also </a:t>
            </a:r>
            <a:r>
              <a:rPr sz="1700" spc="-5" dirty="0">
                <a:latin typeface="Arial"/>
                <a:cs typeface="Arial"/>
              </a:rPr>
              <a:t>known </a:t>
            </a:r>
            <a:r>
              <a:rPr sz="1700" dirty="0">
                <a:latin typeface="Arial"/>
                <a:cs typeface="Arial"/>
              </a:rPr>
              <a:t>as </a:t>
            </a:r>
            <a:r>
              <a:rPr sz="1700" b="1" i="1" spc="-5" dirty="0">
                <a:latin typeface="Arial"/>
                <a:cs typeface="Arial"/>
              </a:rPr>
              <a:t>formulative</a:t>
            </a:r>
            <a:r>
              <a:rPr sz="1700" b="1" i="1" spc="10" dirty="0">
                <a:latin typeface="Arial"/>
                <a:cs typeface="Arial"/>
              </a:rPr>
              <a:t> </a:t>
            </a:r>
            <a:r>
              <a:rPr sz="1700" b="1" i="1" dirty="0">
                <a:latin typeface="Arial"/>
                <a:cs typeface="Arial"/>
              </a:rPr>
              <a:t>research</a:t>
            </a:r>
            <a:r>
              <a:rPr sz="1700" dirty="0">
                <a:latin typeface="Arial"/>
                <a:cs typeface="Arial"/>
              </a:rPr>
              <a:t>.</a:t>
            </a:r>
            <a:endParaRPr sz="1700">
              <a:latin typeface="Arial"/>
              <a:cs typeface="Arial"/>
            </a:endParaRPr>
          </a:p>
          <a:p>
            <a:pPr>
              <a:lnSpc>
                <a:spcPct val="100000"/>
              </a:lnSpc>
              <a:spcBef>
                <a:spcPts val="35"/>
              </a:spcBef>
              <a:buFont typeface="Arial"/>
              <a:buChar char="•"/>
            </a:pPr>
            <a:endParaRPr sz="2100">
              <a:latin typeface="Arial"/>
              <a:cs typeface="Arial"/>
            </a:endParaRPr>
          </a:p>
          <a:p>
            <a:pPr marL="355600" marR="201930" indent="-342900">
              <a:lnSpc>
                <a:spcPct val="80000"/>
              </a:lnSpc>
              <a:buFont typeface="Arial"/>
              <a:buChar char="•"/>
              <a:tabLst>
                <a:tab pos="354965" algn="l"/>
                <a:tab pos="355600" algn="l"/>
              </a:tabLst>
            </a:pPr>
            <a:r>
              <a:rPr sz="1700" b="1" dirty="0">
                <a:latin typeface="Arial"/>
                <a:cs typeface="Arial"/>
              </a:rPr>
              <a:t>Experimental Research: </a:t>
            </a:r>
            <a:r>
              <a:rPr sz="1700" spc="-5" dirty="0">
                <a:latin typeface="Arial"/>
                <a:cs typeface="Arial"/>
              </a:rPr>
              <a:t>It </a:t>
            </a:r>
            <a:r>
              <a:rPr sz="1700" dirty="0">
                <a:latin typeface="Arial"/>
                <a:cs typeface="Arial"/>
              </a:rPr>
              <a:t>is designed </a:t>
            </a:r>
            <a:r>
              <a:rPr sz="1700" spc="-5" dirty="0">
                <a:latin typeface="Arial"/>
                <a:cs typeface="Arial"/>
              </a:rPr>
              <a:t>to </a:t>
            </a:r>
            <a:r>
              <a:rPr sz="1700" dirty="0">
                <a:latin typeface="Arial"/>
                <a:cs typeface="Arial"/>
              </a:rPr>
              <a:t>assess </a:t>
            </a:r>
            <a:r>
              <a:rPr sz="1700" spc="-5" dirty="0">
                <a:latin typeface="Arial"/>
                <a:cs typeface="Arial"/>
              </a:rPr>
              <a:t>the </a:t>
            </a:r>
            <a:r>
              <a:rPr sz="1700" spc="-10" dirty="0">
                <a:latin typeface="Arial"/>
                <a:cs typeface="Arial"/>
              </a:rPr>
              <a:t>effect </a:t>
            </a:r>
            <a:r>
              <a:rPr sz="1700" dirty="0">
                <a:latin typeface="Arial"/>
                <a:cs typeface="Arial"/>
              </a:rPr>
              <a:t>of one particular  variable on a phenomenon by keeping </a:t>
            </a:r>
            <a:r>
              <a:rPr sz="1700" spc="-5" dirty="0">
                <a:latin typeface="Arial"/>
                <a:cs typeface="Arial"/>
              </a:rPr>
              <a:t>the other </a:t>
            </a:r>
            <a:r>
              <a:rPr sz="1700" dirty="0">
                <a:latin typeface="Arial"/>
                <a:cs typeface="Arial"/>
              </a:rPr>
              <a:t>variables constant or</a:t>
            </a:r>
            <a:r>
              <a:rPr sz="1700" spc="110" dirty="0">
                <a:latin typeface="Arial"/>
                <a:cs typeface="Arial"/>
              </a:rPr>
              <a:t> </a:t>
            </a:r>
            <a:r>
              <a:rPr sz="1700" dirty="0">
                <a:latin typeface="Arial"/>
                <a:cs typeface="Arial"/>
              </a:rPr>
              <a:t>controlled.</a:t>
            </a:r>
            <a:endParaRPr sz="1700">
              <a:latin typeface="Arial"/>
              <a:cs typeface="Arial"/>
            </a:endParaRPr>
          </a:p>
          <a:p>
            <a:pPr>
              <a:lnSpc>
                <a:spcPct val="100000"/>
              </a:lnSpc>
              <a:spcBef>
                <a:spcPts val="30"/>
              </a:spcBef>
              <a:buFont typeface="Arial"/>
              <a:buChar char="•"/>
            </a:pPr>
            <a:endParaRPr sz="2100">
              <a:latin typeface="Arial"/>
              <a:cs typeface="Arial"/>
            </a:endParaRPr>
          </a:p>
          <a:p>
            <a:pPr marL="355600" marR="5080" indent="-342900">
              <a:lnSpc>
                <a:spcPct val="80000"/>
              </a:lnSpc>
              <a:spcBef>
                <a:spcPts val="5"/>
              </a:spcBef>
              <a:buFont typeface="Arial"/>
              <a:buChar char="•"/>
              <a:tabLst>
                <a:tab pos="354965" algn="l"/>
                <a:tab pos="355600" algn="l"/>
              </a:tabLst>
            </a:pPr>
            <a:r>
              <a:rPr sz="1700" b="1" spc="-5" dirty="0">
                <a:latin typeface="Arial"/>
                <a:cs typeface="Arial"/>
              </a:rPr>
              <a:t>Historical </a:t>
            </a:r>
            <a:r>
              <a:rPr sz="1700" b="1" dirty="0">
                <a:latin typeface="Arial"/>
                <a:cs typeface="Arial"/>
              </a:rPr>
              <a:t>Research: </a:t>
            </a:r>
            <a:r>
              <a:rPr sz="1700" spc="-5" dirty="0">
                <a:latin typeface="Arial"/>
                <a:cs typeface="Arial"/>
              </a:rPr>
              <a:t>It </a:t>
            </a:r>
            <a:r>
              <a:rPr sz="1700" dirty="0">
                <a:latin typeface="Arial"/>
                <a:cs typeface="Arial"/>
              </a:rPr>
              <a:t>is </a:t>
            </a:r>
            <a:r>
              <a:rPr sz="1700" spc="-5" dirty="0">
                <a:latin typeface="Arial"/>
                <a:cs typeface="Arial"/>
              </a:rPr>
              <a:t>the study </a:t>
            </a:r>
            <a:r>
              <a:rPr sz="1700" dirty="0">
                <a:latin typeface="Arial"/>
                <a:cs typeface="Arial"/>
              </a:rPr>
              <a:t>of past records and </a:t>
            </a:r>
            <a:r>
              <a:rPr sz="1700" spc="-5" dirty="0">
                <a:latin typeface="Arial"/>
                <a:cs typeface="Arial"/>
              </a:rPr>
              <a:t>other information </a:t>
            </a:r>
            <a:r>
              <a:rPr sz="1700" dirty="0">
                <a:latin typeface="Arial"/>
                <a:cs typeface="Arial"/>
              </a:rPr>
              <a:t>sources,  </a:t>
            </a:r>
            <a:r>
              <a:rPr sz="1700" spc="-10" dirty="0">
                <a:latin typeface="Arial"/>
                <a:cs typeface="Arial"/>
              </a:rPr>
              <a:t>with </a:t>
            </a:r>
            <a:r>
              <a:rPr sz="1700" dirty="0">
                <a:latin typeface="Arial"/>
                <a:cs typeface="Arial"/>
              </a:rPr>
              <a:t>a view </a:t>
            </a:r>
            <a:r>
              <a:rPr sz="1700" spc="-5" dirty="0">
                <a:latin typeface="Arial"/>
                <a:cs typeface="Arial"/>
              </a:rPr>
              <a:t>to find the </a:t>
            </a:r>
            <a:r>
              <a:rPr sz="1700" dirty="0">
                <a:latin typeface="Arial"/>
                <a:cs typeface="Arial"/>
              </a:rPr>
              <a:t>origin and development of a phenomenon and </a:t>
            </a:r>
            <a:r>
              <a:rPr sz="1700" spc="-5" dirty="0">
                <a:latin typeface="Arial"/>
                <a:cs typeface="Arial"/>
              </a:rPr>
              <a:t>to </a:t>
            </a:r>
            <a:r>
              <a:rPr sz="1700" dirty="0">
                <a:latin typeface="Arial"/>
                <a:cs typeface="Arial"/>
              </a:rPr>
              <a:t>discover  </a:t>
            </a:r>
            <a:r>
              <a:rPr sz="1700" spc="-5" dirty="0">
                <a:latin typeface="Arial"/>
                <a:cs typeface="Arial"/>
              </a:rPr>
              <a:t>the </a:t>
            </a:r>
            <a:r>
              <a:rPr sz="1700" dirty="0">
                <a:latin typeface="Arial"/>
                <a:cs typeface="Arial"/>
              </a:rPr>
              <a:t>trends in </a:t>
            </a:r>
            <a:r>
              <a:rPr sz="1700" spc="-5" dirty="0">
                <a:latin typeface="Arial"/>
                <a:cs typeface="Arial"/>
              </a:rPr>
              <a:t>the </a:t>
            </a:r>
            <a:r>
              <a:rPr sz="1700" dirty="0">
                <a:latin typeface="Arial"/>
                <a:cs typeface="Arial"/>
              </a:rPr>
              <a:t>past, in order </a:t>
            </a:r>
            <a:r>
              <a:rPr sz="1700" spc="-5" dirty="0">
                <a:latin typeface="Arial"/>
                <a:cs typeface="Arial"/>
              </a:rPr>
              <a:t>to </a:t>
            </a:r>
            <a:r>
              <a:rPr sz="1700" dirty="0">
                <a:latin typeface="Arial"/>
                <a:cs typeface="Arial"/>
              </a:rPr>
              <a:t>understand </a:t>
            </a:r>
            <a:r>
              <a:rPr sz="1700" spc="-5" dirty="0">
                <a:latin typeface="Arial"/>
                <a:cs typeface="Arial"/>
              </a:rPr>
              <a:t>the </a:t>
            </a:r>
            <a:r>
              <a:rPr sz="1700" dirty="0">
                <a:latin typeface="Arial"/>
                <a:cs typeface="Arial"/>
              </a:rPr>
              <a:t>present and </a:t>
            </a:r>
            <a:r>
              <a:rPr sz="1700" spc="-5" dirty="0">
                <a:latin typeface="Arial"/>
                <a:cs typeface="Arial"/>
              </a:rPr>
              <a:t>to </a:t>
            </a:r>
            <a:r>
              <a:rPr sz="1700" dirty="0">
                <a:latin typeface="Arial"/>
                <a:cs typeface="Arial"/>
              </a:rPr>
              <a:t>anticipate the  </a:t>
            </a:r>
            <a:r>
              <a:rPr sz="1700" spc="-5" dirty="0">
                <a:latin typeface="Arial"/>
                <a:cs typeface="Arial"/>
              </a:rPr>
              <a:t>future.</a:t>
            </a:r>
            <a:endParaRPr sz="170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00400" y="28894"/>
            <a:ext cx="4843780" cy="704215"/>
            <a:chOff x="257556" y="53340"/>
            <a:chExt cx="4843780" cy="704215"/>
          </a:xfrm>
        </p:grpSpPr>
        <p:sp>
          <p:nvSpPr>
            <p:cNvPr id="3" name="object 3"/>
            <p:cNvSpPr/>
            <p:nvPr/>
          </p:nvSpPr>
          <p:spPr>
            <a:xfrm>
              <a:off x="257556" y="53340"/>
              <a:ext cx="2749295" cy="7040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7084" y="53340"/>
              <a:ext cx="818388" cy="7040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965704" y="53340"/>
              <a:ext cx="2135123" cy="704088"/>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3395472" y="142240"/>
            <a:ext cx="44399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rPr>
              <a:t>1.8 PROBLEMS </a:t>
            </a:r>
            <a:r>
              <a:rPr sz="2400" dirty="0">
                <a:solidFill>
                  <a:srgbClr val="FF0000"/>
                </a:solidFill>
              </a:rPr>
              <a:t>IN</a:t>
            </a:r>
            <a:r>
              <a:rPr sz="2400" spc="-20" dirty="0">
                <a:solidFill>
                  <a:srgbClr val="FF0000"/>
                </a:solidFill>
              </a:rPr>
              <a:t> </a:t>
            </a:r>
            <a:r>
              <a:rPr sz="2400" spc="-10" dirty="0">
                <a:solidFill>
                  <a:srgbClr val="FF0000"/>
                </a:solidFill>
              </a:rPr>
              <a:t>RESEARCH</a:t>
            </a:r>
            <a:endParaRPr sz="2400"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16</a:t>
            </a:fld>
            <a:endParaRPr spc="-5" dirty="0"/>
          </a:p>
        </p:txBody>
      </p:sp>
      <p:sp>
        <p:nvSpPr>
          <p:cNvPr id="7" name="object 7"/>
          <p:cNvSpPr txBox="1"/>
          <p:nvPr/>
        </p:nvSpPr>
        <p:spPr>
          <a:xfrm>
            <a:off x="535940" y="734314"/>
            <a:ext cx="7798434" cy="5184140"/>
          </a:xfrm>
          <a:prstGeom prst="rect">
            <a:avLst/>
          </a:prstGeom>
        </p:spPr>
        <p:txBody>
          <a:bodyPr vert="horz" wrap="square" lIns="0" tIns="67310" rIns="0" bIns="0" rtlCol="0">
            <a:spAutoFit/>
          </a:bodyPr>
          <a:lstStyle/>
          <a:p>
            <a:pPr marL="355600" indent="-342900">
              <a:lnSpc>
                <a:spcPct val="100000"/>
              </a:lnSpc>
              <a:spcBef>
                <a:spcPts val="530"/>
              </a:spcBef>
              <a:buChar char="•"/>
              <a:tabLst>
                <a:tab pos="354965" algn="l"/>
                <a:tab pos="355600" algn="l"/>
              </a:tabLst>
            </a:pPr>
            <a:r>
              <a:rPr sz="1800" spc="-5" dirty="0">
                <a:latin typeface="Arial"/>
                <a:cs typeface="Arial"/>
              </a:rPr>
              <a:t>Not similar </a:t>
            </a:r>
            <a:r>
              <a:rPr sz="1800" dirty="0">
                <a:latin typeface="Arial"/>
                <a:cs typeface="Arial"/>
              </a:rPr>
              <a:t>to</a:t>
            </a:r>
            <a:r>
              <a:rPr sz="1800" spc="20" dirty="0">
                <a:latin typeface="Arial"/>
                <a:cs typeface="Arial"/>
              </a:rPr>
              <a:t> </a:t>
            </a:r>
            <a:r>
              <a:rPr sz="1800" spc="-5" dirty="0">
                <a:latin typeface="Arial"/>
                <a:cs typeface="Arial"/>
              </a:rPr>
              <a:t>science</a:t>
            </a:r>
            <a:endParaRPr sz="1800" dirty="0">
              <a:latin typeface="Arial"/>
              <a:cs typeface="Arial"/>
            </a:endParaRPr>
          </a:p>
          <a:p>
            <a:pPr marL="355600" indent="-342900">
              <a:lnSpc>
                <a:spcPct val="100000"/>
              </a:lnSpc>
              <a:spcBef>
                <a:spcPts val="430"/>
              </a:spcBef>
              <a:buChar char="•"/>
              <a:tabLst>
                <a:tab pos="354965" algn="l"/>
                <a:tab pos="355600" algn="l"/>
              </a:tabLst>
            </a:pPr>
            <a:r>
              <a:rPr sz="1800" spc="-5" dirty="0">
                <a:latin typeface="Arial"/>
                <a:cs typeface="Arial"/>
              </a:rPr>
              <a:t>Uncontrollable</a:t>
            </a:r>
            <a:r>
              <a:rPr sz="1800" spc="20" dirty="0">
                <a:latin typeface="Arial"/>
                <a:cs typeface="Arial"/>
              </a:rPr>
              <a:t> </a:t>
            </a:r>
            <a:r>
              <a:rPr sz="1800" spc="-5" dirty="0">
                <a:latin typeface="Arial"/>
                <a:cs typeface="Arial"/>
              </a:rPr>
              <a:t>variables</a:t>
            </a:r>
            <a:endParaRPr sz="1800" dirty="0">
              <a:latin typeface="Arial"/>
              <a:cs typeface="Arial"/>
            </a:endParaRPr>
          </a:p>
          <a:p>
            <a:pPr marL="355600" indent="-342900">
              <a:lnSpc>
                <a:spcPct val="100000"/>
              </a:lnSpc>
              <a:spcBef>
                <a:spcPts val="434"/>
              </a:spcBef>
              <a:buChar char="•"/>
              <a:tabLst>
                <a:tab pos="354965" algn="l"/>
                <a:tab pos="355600" algn="l"/>
              </a:tabLst>
            </a:pPr>
            <a:r>
              <a:rPr sz="1800" spc="-5" dirty="0">
                <a:latin typeface="Arial"/>
                <a:cs typeface="Arial"/>
              </a:rPr>
              <a:t>Human</a:t>
            </a:r>
            <a:r>
              <a:rPr sz="1800" dirty="0">
                <a:latin typeface="Arial"/>
                <a:cs typeface="Arial"/>
              </a:rPr>
              <a:t> </a:t>
            </a:r>
            <a:r>
              <a:rPr sz="1800" spc="-5" dirty="0">
                <a:latin typeface="Arial"/>
                <a:cs typeface="Arial"/>
              </a:rPr>
              <a:t>tendencies</a:t>
            </a:r>
            <a:endParaRPr sz="1800" dirty="0">
              <a:latin typeface="Arial"/>
              <a:cs typeface="Arial"/>
            </a:endParaRPr>
          </a:p>
          <a:p>
            <a:pPr marL="355600" indent="-342900">
              <a:lnSpc>
                <a:spcPct val="100000"/>
              </a:lnSpc>
              <a:spcBef>
                <a:spcPts val="430"/>
              </a:spcBef>
              <a:buChar char="•"/>
              <a:tabLst>
                <a:tab pos="354965" algn="l"/>
                <a:tab pos="355600" algn="l"/>
              </a:tabLst>
            </a:pPr>
            <a:r>
              <a:rPr sz="1800" spc="-15" dirty="0">
                <a:latin typeface="Arial"/>
                <a:cs typeface="Arial"/>
              </a:rPr>
              <a:t>Time </a:t>
            </a:r>
            <a:r>
              <a:rPr sz="1800" spc="-5" dirty="0">
                <a:latin typeface="Arial"/>
                <a:cs typeface="Arial"/>
              </a:rPr>
              <a:t>and</a:t>
            </a:r>
            <a:r>
              <a:rPr sz="1800" dirty="0">
                <a:latin typeface="Arial"/>
                <a:cs typeface="Arial"/>
              </a:rPr>
              <a:t> </a:t>
            </a:r>
            <a:r>
              <a:rPr sz="1800" spc="-5" dirty="0">
                <a:latin typeface="Arial"/>
                <a:cs typeface="Arial"/>
              </a:rPr>
              <a:t>money</a:t>
            </a:r>
            <a:endParaRPr sz="1800" dirty="0">
              <a:latin typeface="Arial"/>
              <a:cs typeface="Arial"/>
            </a:endParaRPr>
          </a:p>
          <a:p>
            <a:pPr marL="355600" indent="-342900">
              <a:lnSpc>
                <a:spcPct val="100000"/>
              </a:lnSpc>
              <a:spcBef>
                <a:spcPts val="434"/>
              </a:spcBef>
              <a:buChar char="•"/>
              <a:tabLst>
                <a:tab pos="354965" algn="l"/>
                <a:tab pos="355600" algn="l"/>
              </a:tabLst>
            </a:pPr>
            <a:r>
              <a:rPr sz="1800" spc="-5" dirty="0">
                <a:latin typeface="Arial"/>
                <a:cs typeface="Arial"/>
              </a:rPr>
              <a:t>Lack </a:t>
            </a:r>
            <a:r>
              <a:rPr sz="1800" dirty="0">
                <a:latin typeface="Arial"/>
                <a:cs typeface="Arial"/>
              </a:rPr>
              <a:t>of </a:t>
            </a:r>
            <a:r>
              <a:rPr sz="1800" spc="-5" dirty="0">
                <a:latin typeface="Arial"/>
                <a:cs typeface="Arial"/>
              </a:rPr>
              <a:t>computerization</a:t>
            </a:r>
            <a:endParaRPr sz="1800" dirty="0">
              <a:latin typeface="Arial"/>
              <a:cs typeface="Arial"/>
            </a:endParaRPr>
          </a:p>
          <a:p>
            <a:pPr marL="355600" indent="-342900">
              <a:lnSpc>
                <a:spcPct val="100000"/>
              </a:lnSpc>
              <a:spcBef>
                <a:spcPts val="434"/>
              </a:spcBef>
              <a:buChar char="•"/>
              <a:tabLst>
                <a:tab pos="354965" algn="l"/>
                <a:tab pos="355600" algn="l"/>
              </a:tabLst>
            </a:pPr>
            <a:r>
              <a:rPr sz="1800" spc="-5" dirty="0">
                <a:latin typeface="Arial"/>
                <a:cs typeface="Arial"/>
              </a:rPr>
              <a:t>Lack </a:t>
            </a:r>
            <a:r>
              <a:rPr sz="1800" dirty="0">
                <a:latin typeface="Arial"/>
                <a:cs typeface="Arial"/>
              </a:rPr>
              <a:t>of </a:t>
            </a:r>
            <a:r>
              <a:rPr sz="1800" spc="-5" dirty="0">
                <a:latin typeface="Arial"/>
                <a:cs typeface="Arial"/>
              </a:rPr>
              <a:t>scientific training in </a:t>
            </a:r>
            <a:r>
              <a:rPr sz="1800" dirty="0">
                <a:latin typeface="Arial"/>
                <a:cs typeface="Arial"/>
              </a:rPr>
              <a:t>the </a:t>
            </a:r>
            <a:r>
              <a:rPr sz="1800" spc="-5" dirty="0">
                <a:latin typeface="Arial"/>
                <a:cs typeface="Arial"/>
              </a:rPr>
              <a:t>methodology </a:t>
            </a:r>
            <a:r>
              <a:rPr sz="1800" dirty="0">
                <a:latin typeface="Arial"/>
                <a:cs typeface="Arial"/>
              </a:rPr>
              <a:t>of</a:t>
            </a:r>
            <a:r>
              <a:rPr sz="1800" spc="45" dirty="0">
                <a:latin typeface="Arial"/>
                <a:cs typeface="Arial"/>
              </a:rPr>
              <a:t> </a:t>
            </a:r>
            <a:r>
              <a:rPr sz="1800" spc="-5" dirty="0">
                <a:latin typeface="Arial"/>
                <a:cs typeface="Arial"/>
              </a:rPr>
              <a:t>research</a:t>
            </a:r>
            <a:endParaRPr sz="1800" dirty="0">
              <a:latin typeface="Arial"/>
              <a:cs typeface="Arial"/>
            </a:endParaRPr>
          </a:p>
          <a:p>
            <a:pPr marL="355600" marR="416559" indent="-342900">
              <a:lnSpc>
                <a:spcPct val="100000"/>
              </a:lnSpc>
              <a:spcBef>
                <a:spcPts val="430"/>
              </a:spcBef>
              <a:buChar char="•"/>
              <a:tabLst>
                <a:tab pos="354965" algn="l"/>
                <a:tab pos="355600" algn="l"/>
                <a:tab pos="4707255" algn="l"/>
              </a:tabLst>
            </a:pPr>
            <a:r>
              <a:rPr sz="1800" spc="-5" dirty="0">
                <a:latin typeface="Arial"/>
                <a:cs typeface="Arial"/>
              </a:rPr>
              <a:t>Insufficient interaction</a:t>
            </a:r>
            <a:r>
              <a:rPr sz="1800" spc="50" dirty="0">
                <a:latin typeface="Arial"/>
                <a:cs typeface="Arial"/>
              </a:rPr>
              <a:t> </a:t>
            </a:r>
            <a:r>
              <a:rPr sz="1800" spc="-10" dirty="0">
                <a:latin typeface="Arial"/>
                <a:cs typeface="Arial"/>
              </a:rPr>
              <a:t>between</a:t>
            </a:r>
            <a:r>
              <a:rPr sz="1800" spc="60" dirty="0">
                <a:latin typeface="Arial"/>
                <a:cs typeface="Arial"/>
              </a:rPr>
              <a:t> </a:t>
            </a:r>
            <a:r>
              <a:rPr sz="1800" spc="-5" dirty="0">
                <a:latin typeface="Arial"/>
                <a:cs typeface="Arial"/>
              </a:rPr>
              <a:t>university	research departments and  business</a:t>
            </a:r>
            <a:r>
              <a:rPr sz="1800" dirty="0">
                <a:latin typeface="Arial"/>
                <a:cs typeface="Arial"/>
              </a:rPr>
              <a:t> </a:t>
            </a:r>
            <a:r>
              <a:rPr sz="1800" spc="-5" dirty="0">
                <a:latin typeface="Arial"/>
                <a:cs typeface="Arial"/>
              </a:rPr>
              <a:t>establishments</a:t>
            </a:r>
            <a:endParaRPr sz="1800" dirty="0">
              <a:latin typeface="Arial"/>
              <a:cs typeface="Arial"/>
            </a:endParaRPr>
          </a:p>
          <a:p>
            <a:pPr marL="419100" indent="-407034">
              <a:lnSpc>
                <a:spcPct val="100000"/>
              </a:lnSpc>
              <a:spcBef>
                <a:spcPts val="430"/>
              </a:spcBef>
              <a:buChar char="•"/>
              <a:tabLst>
                <a:tab pos="419100" algn="l"/>
                <a:tab pos="419734" algn="l"/>
              </a:tabLst>
            </a:pPr>
            <a:r>
              <a:rPr sz="1800" spc="-5" dirty="0">
                <a:latin typeface="Arial"/>
                <a:cs typeface="Arial"/>
              </a:rPr>
              <a:t>Lack </a:t>
            </a:r>
            <a:r>
              <a:rPr sz="1800" dirty="0">
                <a:latin typeface="Arial"/>
                <a:cs typeface="Arial"/>
              </a:rPr>
              <a:t>of </a:t>
            </a:r>
            <a:r>
              <a:rPr sz="1800" spc="-5" dirty="0">
                <a:latin typeface="Arial"/>
                <a:cs typeface="Arial"/>
              </a:rPr>
              <a:t>confidence on </a:t>
            </a:r>
            <a:r>
              <a:rPr sz="1800" dirty="0">
                <a:latin typeface="Arial"/>
                <a:cs typeface="Arial"/>
              </a:rPr>
              <a:t>the </a:t>
            </a:r>
            <a:r>
              <a:rPr sz="1800" spc="-5" dirty="0">
                <a:latin typeface="Arial"/>
                <a:cs typeface="Arial"/>
              </a:rPr>
              <a:t>part </a:t>
            </a:r>
            <a:r>
              <a:rPr sz="1800" dirty="0">
                <a:latin typeface="Arial"/>
                <a:cs typeface="Arial"/>
              </a:rPr>
              <a:t>of </a:t>
            </a:r>
            <a:r>
              <a:rPr sz="1800" spc="-5" dirty="0">
                <a:latin typeface="Arial"/>
                <a:cs typeface="Arial"/>
              </a:rPr>
              <a:t>business units </a:t>
            </a:r>
            <a:r>
              <a:rPr sz="1800" dirty="0">
                <a:latin typeface="Arial"/>
                <a:cs typeface="Arial"/>
              </a:rPr>
              <a:t>to </a:t>
            </a:r>
            <a:r>
              <a:rPr sz="1800" spc="-5" dirty="0">
                <a:latin typeface="Arial"/>
                <a:cs typeface="Arial"/>
              </a:rPr>
              <a:t>give</a:t>
            </a:r>
            <a:r>
              <a:rPr sz="1800" spc="50" dirty="0">
                <a:latin typeface="Arial"/>
                <a:cs typeface="Arial"/>
              </a:rPr>
              <a:t> </a:t>
            </a:r>
            <a:r>
              <a:rPr sz="1800" spc="-5" dirty="0">
                <a:latin typeface="Arial"/>
                <a:cs typeface="Arial"/>
              </a:rPr>
              <a:t>information</a:t>
            </a:r>
            <a:endParaRPr sz="1800" dirty="0">
              <a:latin typeface="Arial"/>
              <a:cs typeface="Arial"/>
            </a:endParaRPr>
          </a:p>
          <a:p>
            <a:pPr marL="419100" indent="-407034">
              <a:lnSpc>
                <a:spcPct val="100000"/>
              </a:lnSpc>
              <a:spcBef>
                <a:spcPts val="434"/>
              </a:spcBef>
              <a:buChar char="•"/>
              <a:tabLst>
                <a:tab pos="419100" algn="l"/>
                <a:tab pos="419734" algn="l"/>
              </a:tabLst>
            </a:pPr>
            <a:r>
              <a:rPr sz="1800" spc="-5" dirty="0">
                <a:latin typeface="Arial"/>
                <a:cs typeface="Arial"/>
              </a:rPr>
              <a:t>Lack </a:t>
            </a:r>
            <a:r>
              <a:rPr sz="1800" dirty="0">
                <a:latin typeface="Arial"/>
                <a:cs typeface="Arial"/>
              </a:rPr>
              <a:t>of </a:t>
            </a:r>
            <a:r>
              <a:rPr sz="1800" spc="-5" dirty="0">
                <a:latin typeface="Arial"/>
                <a:cs typeface="Arial"/>
              </a:rPr>
              <a:t>code of</a:t>
            </a:r>
            <a:r>
              <a:rPr sz="1800" spc="10" dirty="0">
                <a:latin typeface="Arial"/>
                <a:cs typeface="Arial"/>
              </a:rPr>
              <a:t> </a:t>
            </a:r>
            <a:r>
              <a:rPr sz="1800" spc="-5" dirty="0">
                <a:latin typeface="Arial"/>
                <a:cs typeface="Arial"/>
              </a:rPr>
              <a:t>conduct</a:t>
            </a:r>
            <a:endParaRPr sz="1800" dirty="0">
              <a:latin typeface="Arial"/>
              <a:cs typeface="Arial"/>
            </a:endParaRPr>
          </a:p>
          <a:p>
            <a:pPr marL="355600" indent="-342900">
              <a:lnSpc>
                <a:spcPct val="100000"/>
              </a:lnSpc>
              <a:spcBef>
                <a:spcPts val="434"/>
              </a:spcBef>
              <a:buChar char="•"/>
              <a:tabLst>
                <a:tab pos="354965" algn="l"/>
                <a:tab pos="355600" algn="l"/>
              </a:tabLst>
            </a:pPr>
            <a:r>
              <a:rPr sz="1800" spc="-5" dirty="0">
                <a:latin typeface="Arial"/>
                <a:cs typeface="Arial"/>
              </a:rPr>
              <a:t>Difficulty </a:t>
            </a:r>
            <a:r>
              <a:rPr sz="1800" dirty="0">
                <a:latin typeface="Arial"/>
                <a:cs typeface="Arial"/>
              </a:rPr>
              <a:t>of </a:t>
            </a:r>
            <a:r>
              <a:rPr sz="1800" spc="-5" dirty="0">
                <a:latin typeface="Arial"/>
                <a:cs typeface="Arial"/>
              </a:rPr>
              <a:t>adequate and timely secretarial</a:t>
            </a:r>
            <a:r>
              <a:rPr sz="1800" spc="60" dirty="0">
                <a:latin typeface="Arial"/>
                <a:cs typeface="Arial"/>
              </a:rPr>
              <a:t> </a:t>
            </a:r>
            <a:r>
              <a:rPr sz="1800" spc="-5" dirty="0">
                <a:latin typeface="Arial"/>
                <a:cs typeface="Arial"/>
              </a:rPr>
              <a:t>assistance</a:t>
            </a:r>
            <a:endParaRPr sz="1800" dirty="0">
              <a:latin typeface="Arial"/>
              <a:cs typeface="Arial"/>
            </a:endParaRPr>
          </a:p>
          <a:p>
            <a:pPr marL="355600" indent="-342900">
              <a:lnSpc>
                <a:spcPct val="100000"/>
              </a:lnSpc>
              <a:spcBef>
                <a:spcPts val="430"/>
              </a:spcBef>
              <a:buChar char="•"/>
              <a:tabLst>
                <a:tab pos="354965" algn="l"/>
                <a:tab pos="355600" algn="l"/>
              </a:tabLst>
            </a:pPr>
            <a:r>
              <a:rPr sz="1800" spc="-5" dirty="0">
                <a:latin typeface="Arial"/>
                <a:cs typeface="Arial"/>
              </a:rPr>
              <a:t>Poor library management and</a:t>
            </a:r>
            <a:r>
              <a:rPr sz="1800" spc="50" dirty="0">
                <a:latin typeface="Arial"/>
                <a:cs typeface="Arial"/>
              </a:rPr>
              <a:t> </a:t>
            </a:r>
            <a:r>
              <a:rPr sz="1800" spc="-5" dirty="0">
                <a:latin typeface="Arial"/>
                <a:cs typeface="Arial"/>
              </a:rPr>
              <a:t>functioning</a:t>
            </a:r>
            <a:endParaRPr sz="1800" dirty="0">
              <a:latin typeface="Arial"/>
              <a:cs typeface="Arial"/>
            </a:endParaRPr>
          </a:p>
          <a:p>
            <a:pPr marL="355600" indent="-342900">
              <a:lnSpc>
                <a:spcPct val="100000"/>
              </a:lnSpc>
              <a:spcBef>
                <a:spcPts val="430"/>
              </a:spcBef>
              <a:buChar char="•"/>
              <a:tabLst>
                <a:tab pos="354965" algn="l"/>
                <a:tab pos="355600" algn="l"/>
              </a:tabLst>
            </a:pPr>
            <a:r>
              <a:rPr sz="1800" spc="-5" dirty="0">
                <a:latin typeface="Arial"/>
                <a:cs typeface="Arial"/>
              </a:rPr>
              <a:t>Difficulty </a:t>
            </a:r>
            <a:r>
              <a:rPr sz="1800" dirty="0">
                <a:latin typeface="Arial"/>
                <a:cs typeface="Arial"/>
              </a:rPr>
              <a:t>of </a:t>
            </a:r>
            <a:r>
              <a:rPr sz="1800" spc="-5" dirty="0">
                <a:latin typeface="Arial"/>
                <a:cs typeface="Arial"/>
              </a:rPr>
              <a:t>timely availability </a:t>
            </a:r>
            <a:r>
              <a:rPr sz="1800" dirty="0">
                <a:latin typeface="Arial"/>
                <a:cs typeface="Arial"/>
              </a:rPr>
              <a:t>of </a:t>
            </a:r>
            <a:r>
              <a:rPr sz="1800" spc="-5" dirty="0">
                <a:latin typeface="Arial"/>
                <a:cs typeface="Arial"/>
              </a:rPr>
              <a:t>published</a:t>
            </a:r>
            <a:r>
              <a:rPr sz="1800" spc="65" dirty="0">
                <a:latin typeface="Arial"/>
                <a:cs typeface="Arial"/>
              </a:rPr>
              <a:t> </a:t>
            </a:r>
            <a:r>
              <a:rPr sz="1800" spc="-5" dirty="0">
                <a:latin typeface="Arial"/>
                <a:cs typeface="Arial"/>
              </a:rPr>
              <a:t>data.</a:t>
            </a:r>
            <a:endParaRPr sz="1800" dirty="0">
              <a:latin typeface="Arial"/>
              <a:cs typeface="Arial"/>
            </a:endParaRPr>
          </a:p>
          <a:p>
            <a:pPr marL="355600" indent="-342900">
              <a:lnSpc>
                <a:spcPct val="100000"/>
              </a:lnSpc>
              <a:spcBef>
                <a:spcPts val="434"/>
              </a:spcBef>
              <a:buChar char="•"/>
              <a:tabLst>
                <a:tab pos="354965" algn="l"/>
                <a:tab pos="355600" algn="l"/>
              </a:tabLst>
            </a:pPr>
            <a:r>
              <a:rPr sz="1800" spc="-5" dirty="0">
                <a:latin typeface="Arial"/>
                <a:cs typeface="Arial"/>
              </a:rPr>
              <a:t>Ignorance</a:t>
            </a:r>
            <a:endParaRPr sz="1800" dirty="0">
              <a:latin typeface="Arial"/>
              <a:cs typeface="Arial"/>
            </a:endParaRPr>
          </a:p>
          <a:p>
            <a:pPr marL="355600" marR="5080" indent="-342900">
              <a:lnSpc>
                <a:spcPct val="100000"/>
              </a:lnSpc>
              <a:spcBef>
                <a:spcPts val="434"/>
              </a:spcBef>
              <a:buChar char="•"/>
              <a:tabLst>
                <a:tab pos="354965" algn="l"/>
                <a:tab pos="355600" algn="l"/>
              </a:tabLst>
            </a:pPr>
            <a:r>
              <a:rPr sz="1800" spc="-5" dirty="0">
                <a:latin typeface="Arial"/>
                <a:cs typeface="Arial"/>
              </a:rPr>
              <a:t>Research </a:t>
            </a:r>
            <a:r>
              <a:rPr sz="1800" dirty="0">
                <a:latin typeface="Arial"/>
                <a:cs typeface="Arial"/>
              </a:rPr>
              <a:t>for the </a:t>
            </a:r>
            <a:r>
              <a:rPr sz="1800" spc="-5" dirty="0">
                <a:latin typeface="Arial"/>
                <a:cs typeface="Arial"/>
              </a:rPr>
              <a:t>sake </a:t>
            </a:r>
            <a:r>
              <a:rPr sz="1800" dirty="0">
                <a:latin typeface="Arial"/>
                <a:cs typeface="Arial"/>
              </a:rPr>
              <a:t>of </a:t>
            </a:r>
            <a:r>
              <a:rPr sz="1800" spc="-5" dirty="0">
                <a:latin typeface="Arial"/>
                <a:cs typeface="Arial"/>
              </a:rPr>
              <a:t>research-limited practical utility though they </a:t>
            </a:r>
            <a:r>
              <a:rPr sz="1800" dirty="0">
                <a:latin typeface="Arial"/>
                <a:cs typeface="Arial"/>
              </a:rPr>
              <a:t>may  </a:t>
            </a:r>
            <a:r>
              <a:rPr sz="1800" spc="-5" dirty="0">
                <a:latin typeface="Arial"/>
                <a:cs typeface="Arial"/>
              </a:rPr>
              <a:t>use high sounding business</a:t>
            </a:r>
            <a:r>
              <a:rPr sz="1800" spc="45" dirty="0">
                <a:latin typeface="Arial"/>
                <a:cs typeface="Arial"/>
              </a:rPr>
              <a:t> </a:t>
            </a:r>
            <a:r>
              <a:rPr sz="1800" spc="-5" dirty="0">
                <a:latin typeface="Arial"/>
                <a:cs typeface="Arial"/>
              </a:rPr>
              <a:t>jargon.</a:t>
            </a:r>
            <a:endParaRPr sz="1800" dirty="0">
              <a:latin typeface="Arial"/>
              <a:cs typeface="Arial"/>
            </a:endParaRPr>
          </a:p>
        </p:txBody>
      </p:sp>
      <p:sp>
        <p:nvSpPr>
          <p:cNvPr id="10" name="Rectangle 9"/>
          <p:cNvSpPr/>
          <p:nvPr/>
        </p:nvSpPr>
        <p:spPr>
          <a:xfrm>
            <a:off x="1" y="2"/>
            <a:ext cx="1295399" cy="7620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1"/>
            <a:ext cx="914400" cy="635002"/>
          </a:xfrm>
          <a:prstGeom prst="rect">
            <a:avLst/>
          </a:prstGeom>
        </p:spPr>
      </p:pic>
      <p:sp>
        <p:nvSpPr>
          <p:cNvPr id="12" name="Rectangle 11"/>
          <p:cNvSpPr/>
          <p:nvPr/>
        </p:nvSpPr>
        <p:spPr>
          <a:xfrm>
            <a:off x="0" y="6515100"/>
            <a:ext cx="9144000" cy="28575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4" name="Title 6"/>
          <p:cNvSpPr txBox="1">
            <a:spLocks/>
          </p:cNvSpPr>
          <p:nvPr/>
        </p:nvSpPr>
        <p:spPr>
          <a:xfrm>
            <a:off x="0" y="6526307"/>
            <a:ext cx="5520119" cy="2764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50288" y="210185"/>
            <a:ext cx="4881880" cy="704215"/>
            <a:chOff x="28955" y="129539"/>
            <a:chExt cx="4881880" cy="704215"/>
          </a:xfrm>
        </p:grpSpPr>
        <p:sp>
          <p:nvSpPr>
            <p:cNvPr id="3" name="object 3"/>
            <p:cNvSpPr/>
            <p:nvPr/>
          </p:nvSpPr>
          <p:spPr>
            <a:xfrm>
              <a:off x="28955" y="129539"/>
              <a:ext cx="937260" cy="7040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6447" y="129539"/>
              <a:ext cx="2228088" cy="7040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334767" y="129539"/>
              <a:ext cx="2575560" cy="704087"/>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2258693" y="304800"/>
            <a:ext cx="6142355" cy="191770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1.9 RESEARCH</a:t>
            </a:r>
            <a:r>
              <a:rPr sz="2400" b="1" spc="45" dirty="0">
                <a:solidFill>
                  <a:srgbClr val="FF0000"/>
                </a:solidFill>
                <a:latin typeface="Arial"/>
                <a:cs typeface="Arial"/>
              </a:rPr>
              <a:t> </a:t>
            </a:r>
            <a:r>
              <a:rPr sz="2400" b="1" spc="-5" dirty="0">
                <a:solidFill>
                  <a:srgbClr val="FF0000"/>
                </a:solidFill>
                <a:latin typeface="Arial"/>
                <a:cs typeface="Arial"/>
              </a:rPr>
              <a:t>APPROACHES</a:t>
            </a:r>
            <a:endParaRPr sz="2400" dirty="0">
              <a:latin typeface="Arial"/>
              <a:cs typeface="Arial"/>
            </a:endParaRPr>
          </a:p>
          <a:p>
            <a:pPr marL="165100">
              <a:lnSpc>
                <a:spcPct val="100000"/>
              </a:lnSpc>
              <a:spcBef>
                <a:spcPts val="2220"/>
              </a:spcBef>
            </a:pPr>
            <a:r>
              <a:rPr sz="2400" spc="-5" dirty="0">
                <a:latin typeface="Arial"/>
                <a:cs typeface="Arial"/>
              </a:rPr>
              <a:t>There are </a:t>
            </a:r>
            <a:r>
              <a:rPr sz="2400" dirty="0">
                <a:latin typeface="Arial"/>
                <a:cs typeface="Arial"/>
              </a:rPr>
              <a:t>two </a:t>
            </a:r>
            <a:r>
              <a:rPr sz="2400" spc="-5" dirty="0">
                <a:latin typeface="Arial"/>
                <a:cs typeface="Arial"/>
              </a:rPr>
              <a:t>basic approaches </a:t>
            </a:r>
            <a:r>
              <a:rPr sz="2400" dirty="0">
                <a:latin typeface="Arial"/>
                <a:cs typeface="Arial"/>
              </a:rPr>
              <a:t>to</a:t>
            </a:r>
            <a:r>
              <a:rPr sz="2400" spc="55" dirty="0">
                <a:latin typeface="Arial"/>
                <a:cs typeface="Arial"/>
              </a:rPr>
              <a:t> </a:t>
            </a:r>
            <a:r>
              <a:rPr sz="2400" spc="-5" dirty="0">
                <a:latin typeface="Arial"/>
                <a:cs typeface="Arial"/>
              </a:rPr>
              <a:t>research</a:t>
            </a:r>
            <a:endParaRPr sz="2400" dirty="0">
              <a:latin typeface="Arial"/>
              <a:cs typeface="Arial"/>
            </a:endParaRPr>
          </a:p>
          <a:p>
            <a:pPr marL="508000" indent="-342900">
              <a:lnSpc>
                <a:spcPct val="100000"/>
              </a:lnSpc>
              <a:spcBef>
                <a:spcPts val="580"/>
              </a:spcBef>
              <a:buChar char="•"/>
              <a:tabLst>
                <a:tab pos="507365" algn="l"/>
                <a:tab pos="508000" algn="l"/>
              </a:tabLst>
            </a:pPr>
            <a:r>
              <a:rPr sz="2400" dirty="0">
                <a:latin typeface="Arial"/>
                <a:cs typeface="Arial"/>
              </a:rPr>
              <a:t>Quantitative</a:t>
            </a:r>
            <a:r>
              <a:rPr sz="2400" spc="-5" dirty="0">
                <a:latin typeface="Arial"/>
                <a:cs typeface="Arial"/>
              </a:rPr>
              <a:t> approach</a:t>
            </a:r>
            <a:endParaRPr sz="2400" dirty="0">
              <a:latin typeface="Arial"/>
              <a:cs typeface="Arial"/>
            </a:endParaRPr>
          </a:p>
          <a:p>
            <a:pPr marL="508000" indent="-342900">
              <a:lnSpc>
                <a:spcPct val="100000"/>
              </a:lnSpc>
              <a:spcBef>
                <a:spcPts val="575"/>
              </a:spcBef>
              <a:buChar char="•"/>
              <a:tabLst>
                <a:tab pos="507365" algn="l"/>
                <a:tab pos="508000" algn="l"/>
              </a:tabLst>
            </a:pPr>
            <a:r>
              <a:rPr sz="2400" spc="-5" dirty="0">
                <a:latin typeface="Arial"/>
                <a:cs typeface="Arial"/>
              </a:rPr>
              <a:t>Qualitative</a:t>
            </a:r>
            <a:r>
              <a:rPr sz="2400" spc="5" dirty="0">
                <a:latin typeface="Arial"/>
                <a:cs typeface="Arial"/>
              </a:rPr>
              <a:t> </a:t>
            </a:r>
            <a:r>
              <a:rPr sz="2400" spc="-5" dirty="0">
                <a:latin typeface="Arial"/>
                <a:cs typeface="Arial"/>
              </a:rPr>
              <a:t>approach</a:t>
            </a:r>
            <a:endParaRPr sz="2400" dirty="0">
              <a:latin typeface="Arial"/>
              <a:cs typeface="Arial"/>
            </a:endParaRPr>
          </a:p>
        </p:txBody>
      </p:sp>
      <p:sp>
        <p:nvSpPr>
          <p:cNvPr id="7" name="object 7"/>
          <p:cNvSpPr/>
          <p:nvPr/>
        </p:nvSpPr>
        <p:spPr>
          <a:xfrm>
            <a:off x="361188" y="4267200"/>
            <a:ext cx="2302764" cy="1269492"/>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16407" y="4404436"/>
            <a:ext cx="1793875" cy="824230"/>
          </a:xfrm>
          <a:prstGeom prst="rect">
            <a:avLst/>
          </a:prstGeom>
        </p:spPr>
        <p:txBody>
          <a:bodyPr vert="horz" wrap="square" lIns="0" tIns="8255" rIns="0" bIns="0" rtlCol="0">
            <a:spAutoFit/>
          </a:bodyPr>
          <a:lstStyle/>
          <a:p>
            <a:pPr marL="12700" marR="5080" indent="226695">
              <a:lnSpc>
                <a:spcPct val="101299"/>
              </a:lnSpc>
              <a:spcBef>
                <a:spcPts val="65"/>
              </a:spcBef>
            </a:pPr>
            <a:r>
              <a:rPr sz="2600" dirty="0">
                <a:solidFill>
                  <a:srgbClr val="FFFFFF"/>
                </a:solidFill>
                <a:latin typeface="Palatino Linotype"/>
                <a:cs typeface="Palatino Linotype"/>
              </a:rPr>
              <a:t>Research  Ap</a:t>
            </a:r>
            <a:r>
              <a:rPr sz="2600" spc="-10" dirty="0">
                <a:solidFill>
                  <a:srgbClr val="FFFFFF"/>
                </a:solidFill>
                <a:latin typeface="Palatino Linotype"/>
                <a:cs typeface="Palatino Linotype"/>
              </a:rPr>
              <a:t>p</a:t>
            </a:r>
            <a:r>
              <a:rPr sz="2600" spc="-5" dirty="0">
                <a:solidFill>
                  <a:srgbClr val="FFFFFF"/>
                </a:solidFill>
                <a:latin typeface="Palatino Linotype"/>
                <a:cs typeface="Palatino Linotype"/>
              </a:rPr>
              <a:t>roaches</a:t>
            </a:r>
            <a:endParaRPr sz="2600">
              <a:latin typeface="Palatino Linotype"/>
              <a:cs typeface="Palatino Linotype"/>
            </a:endParaRPr>
          </a:p>
        </p:txBody>
      </p:sp>
      <p:grpSp>
        <p:nvGrpSpPr>
          <p:cNvPr id="9" name="object 9"/>
          <p:cNvGrpSpPr/>
          <p:nvPr/>
        </p:nvGrpSpPr>
        <p:grpSpPr>
          <a:xfrm>
            <a:off x="2552700" y="3659123"/>
            <a:ext cx="3173095" cy="1271270"/>
            <a:chOff x="2552700" y="3659123"/>
            <a:chExt cx="3173095" cy="1271270"/>
          </a:xfrm>
        </p:grpSpPr>
        <p:sp>
          <p:nvSpPr>
            <p:cNvPr id="10" name="object 10"/>
            <p:cNvSpPr/>
            <p:nvPr/>
          </p:nvSpPr>
          <p:spPr>
            <a:xfrm>
              <a:off x="2552700" y="4218431"/>
              <a:ext cx="876300" cy="64312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270504" y="3659123"/>
              <a:ext cx="2455164" cy="1271015"/>
            </a:xfrm>
            <a:prstGeom prst="rect">
              <a:avLst/>
            </a:prstGeom>
            <a:blipFill>
              <a:blip r:embed="rId7" cstate="print"/>
              <a:stretch>
                <a:fillRect/>
              </a:stretch>
            </a:blipFill>
          </p:spPr>
          <p:txBody>
            <a:bodyPr wrap="square" lIns="0" tIns="0" rIns="0" bIns="0" rtlCol="0"/>
            <a:lstStyle/>
            <a:p>
              <a:endParaRPr/>
            </a:p>
          </p:txBody>
        </p:sp>
      </p:grpSp>
      <p:sp>
        <p:nvSpPr>
          <p:cNvPr id="12" name="object 12"/>
          <p:cNvSpPr txBox="1"/>
          <p:nvPr/>
        </p:nvSpPr>
        <p:spPr>
          <a:xfrm>
            <a:off x="3524758" y="3800094"/>
            <a:ext cx="1866264" cy="823594"/>
          </a:xfrm>
          <a:prstGeom prst="rect">
            <a:avLst/>
          </a:prstGeom>
        </p:spPr>
        <p:txBody>
          <a:bodyPr vert="horz" wrap="square" lIns="0" tIns="8255" rIns="0" bIns="0" rtlCol="0">
            <a:spAutoFit/>
          </a:bodyPr>
          <a:lstStyle/>
          <a:p>
            <a:pPr marL="198755" marR="5080" indent="-186690">
              <a:lnSpc>
                <a:spcPct val="101200"/>
              </a:lnSpc>
              <a:spcBef>
                <a:spcPts val="65"/>
              </a:spcBef>
            </a:pPr>
            <a:r>
              <a:rPr sz="2600" spc="-5" dirty="0">
                <a:solidFill>
                  <a:srgbClr val="FFFFFF"/>
                </a:solidFill>
                <a:latin typeface="Palatino Linotype"/>
                <a:cs typeface="Palatino Linotype"/>
              </a:rPr>
              <a:t>Q</a:t>
            </a:r>
            <a:r>
              <a:rPr sz="2600" spc="5" dirty="0">
                <a:solidFill>
                  <a:srgbClr val="FFFFFF"/>
                </a:solidFill>
                <a:latin typeface="Palatino Linotype"/>
                <a:cs typeface="Palatino Linotype"/>
              </a:rPr>
              <a:t>u</a:t>
            </a:r>
            <a:r>
              <a:rPr sz="2600" dirty="0">
                <a:solidFill>
                  <a:srgbClr val="FFFFFF"/>
                </a:solidFill>
                <a:latin typeface="Palatino Linotype"/>
                <a:cs typeface="Palatino Linotype"/>
              </a:rPr>
              <a:t>antit</a:t>
            </a:r>
            <a:r>
              <a:rPr sz="2600" spc="10" dirty="0">
                <a:solidFill>
                  <a:srgbClr val="FFFFFF"/>
                </a:solidFill>
                <a:latin typeface="Palatino Linotype"/>
                <a:cs typeface="Palatino Linotype"/>
              </a:rPr>
              <a:t>a</a:t>
            </a:r>
            <a:r>
              <a:rPr sz="2600" spc="-5" dirty="0">
                <a:solidFill>
                  <a:srgbClr val="FFFFFF"/>
                </a:solidFill>
                <a:latin typeface="Palatino Linotype"/>
                <a:cs typeface="Palatino Linotype"/>
              </a:rPr>
              <a:t>ti</a:t>
            </a:r>
            <a:r>
              <a:rPr sz="2600" spc="-45" dirty="0">
                <a:solidFill>
                  <a:srgbClr val="FFFFFF"/>
                </a:solidFill>
                <a:latin typeface="Palatino Linotype"/>
                <a:cs typeface="Palatino Linotype"/>
              </a:rPr>
              <a:t>v</a:t>
            </a:r>
            <a:r>
              <a:rPr sz="2600" dirty="0">
                <a:solidFill>
                  <a:srgbClr val="FFFFFF"/>
                </a:solidFill>
                <a:latin typeface="Palatino Linotype"/>
                <a:cs typeface="Palatino Linotype"/>
              </a:rPr>
              <a:t>e  </a:t>
            </a:r>
            <a:r>
              <a:rPr sz="2600" spc="-5" dirty="0">
                <a:solidFill>
                  <a:srgbClr val="FFFFFF"/>
                </a:solidFill>
                <a:latin typeface="Palatino Linotype"/>
                <a:cs typeface="Palatino Linotype"/>
              </a:rPr>
              <a:t>Approach</a:t>
            </a:r>
            <a:endParaRPr sz="2600">
              <a:latin typeface="Palatino Linotype"/>
              <a:cs typeface="Palatino Linotype"/>
            </a:endParaRPr>
          </a:p>
        </p:txBody>
      </p:sp>
      <p:grpSp>
        <p:nvGrpSpPr>
          <p:cNvPr id="13" name="object 13"/>
          <p:cNvGrpSpPr/>
          <p:nvPr/>
        </p:nvGrpSpPr>
        <p:grpSpPr>
          <a:xfrm>
            <a:off x="5494020" y="2450592"/>
            <a:ext cx="3014980" cy="1803400"/>
            <a:chOff x="5494020" y="2450592"/>
            <a:chExt cx="3014980" cy="1803400"/>
          </a:xfrm>
        </p:grpSpPr>
        <p:sp>
          <p:nvSpPr>
            <p:cNvPr id="14" name="object 14"/>
            <p:cNvSpPr/>
            <p:nvPr/>
          </p:nvSpPr>
          <p:spPr>
            <a:xfrm>
              <a:off x="5494020" y="3008376"/>
              <a:ext cx="880872" cy="1245108"/>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306312" y="2450592"/>
              <a:ext cx="2202180" cy="1269492"/>
            </a:xfrm>
            <a:prstGeom prst="rect">
              <a:avLst/>
            </a:prstGeom>
            <a:blipFill>
              <a:blip r:embed="rId9" cstate="print"/>
              <a:stretch>
                <a:fillRect/>
              </a:stretch>
            </a:blipFill>
          </p:spPr>
          <p:txBody>
            <a:bodyPr wrap="square" lIns="0" tIns="0" rIns="0" bIns="0" rtlCol="0"/>
            <a:lstStyle/>
            <a:p>
              <a:endParaRPr/>
            </a:p>
          </p:txBody>
        </p:sp>
      </p:grpSp>
      <p:sp>
        <p:nvSpPr>
          <p:cNvPr id="16" name="object 16"/>
          <p:cNvSpPr txBox="1"/>
          <p:nvPr/>
        </p:nvSpPr>
        <p:spPr>
          <a:xfrm>
            <a:off x="6630416" y="2590292"/>
            <a:ext cx="1544955" cy="823594"/>
          </a:xfrm>
          <a:prstGeom prst="rect">
            <a:avLst/>
          </a:prstGeom>
        </p:spPr>
        <p:txBody>
          <a:bodyPr vert="horz" wrap="square" lIns="0" tIns="8255" rIns="0" bIns="0" rtlCol="0">
            <a:spAutoFit/>
          </a:bodyPr>
          <a:lstStyle/>
          <a:p>
            <a:pPr marL="83820" marR="5080" indent="-71755">
              <a:lnSpc>
                <a:spcPct val="101200"/>
              </a:lnSpc>
              <a:spcBef>
                <a:spcPts val="65"/>
              </a:spcBef>
            </a:pPr>
            <a:r>
              <a:rPr sz="2600" dirty="0">
                <a:solidFill>
                  <a:srgbClr val="FFFFFF"/>
                </a:solidFill>
                <a:latin typeface="Palatino Linotype"/>
                <a:cs typeface="Palatino Linotype"/>
              </a:rPr>
              <a:t>In</a:t>
            </a:r>
            <a:r>
              <a:rPr sz="2600" spc="-10" dirty="0">
                <a:solidFill>
                  <a:srgbClr val="FFFFFF"/>
                </a:solidFill>
                <a:latin typeface="Palatino Linotype"/>
                <a:cs typeface="Palatino Linotype"/>
              </a:rPr>
              <a:t>f</a:t>
            </a:r>
            <a:r>
              <a:rPr sz="2600" dirty="0">
                <a:solidFill>
                  <a:srgbClr val="FFFFFF"/>
                </a:solidFill>
                <a:latin typeface="Palatino Linotype"/>
                <a:cs typeface="Palatino Linotype"/>
              </a:rPr>
              <a:t>erenti</a:t>
            </a:r>
            <a:r>
              <a:rPr sz="2600" spc="5" dirty="0">
                <a:solidFill>
                  <a:srgbClr val="FFFFFF"/>
                </a:solidFill>
                <a:latin typeface="Palatino Linotype"/>
                <a:cs typeface="Palatino Linotype"/>
              </a:rPr>
              <a:t>a</a:t>
            </a:r>
            <a:r>
              <a:rPr sz="2600" dirty="0">
                <a:solidFill>
                  <a:srgbClr val="FFFFFF"/>
                </a:solidFill>
                <a:latin typeface="Palatino Linotype"/>
                <a:cs typeface="Palatino Linotype"/>
              </a:rPr>
              <a:t>l  </a:t>
            </a:r>
            <a:r>
              <a:rPr sz="2600" spc="-5" dirty="0">
                <a:solidFill>
                  <a:srgbClr val="FFFFFF"/>
                </a:solidFill>
                <a:latin typeface="Palatino Linotype"/>
                <a:cs typeface="Palatino Linotype"/>
              </a:rPr>
              <a:t>approach</a:t>
            </a:r>
            <a:endParaRPr sz="2600">
              <a:latin typeface="Palatino Linotype"/>
              <a:cs typeface="Palatino Linotype"/>
            </a:endParaRPr>
          </a:p>
        </p:txBody>
      </p:sp>
      <p:grpSp>
        <p:nvGrpSpPr>
          <p:cNvPr id="17" name="object 17"/>
          <p:cNvGrpSpPr/>
          <p:nvPr/>
        </p:nvGrpSpPr>
        <p:grpSpPr>
          <a:xfrm>
            <a:off x="5506211" y="3659123"/>
            <a:ext cx="3225165" cy="1271270"/>
            <a:chOff x="5506211" y="3659123"/>
            <a:chExt cx="3225165" cy="1271270"/>
          </a:xfrm>
        </p:grpSpPr>
        <p:sp>
          <p:nvSpPr>
            <p:cNvPr id="18" name="object 18"/>
            <p:cNvSpPr/>
            <p:nvPr/>
          </p:nvSpPr>
          <p:spPr>
            <a:xfrm>
              <a:off x="5506211" y="4223003"/>
              <a:ext cx="862584" cy="36575"/>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6149339" y="3659123"/>
              <a:ext cx="2581656" cy="1271015"/>
            </a:xfrm>
            <a:prstGeom prst="rect">
              <a:avLst/>
            </a:prstGeom>
            <a:blipFill>
              <a:blip r:embed="rId11" cstate="print"/>
              <a:stretch>
                <a:fillRect/>
              </a:stretch>
            </a:blipFill>
          </p:spPr>
          <p:txBody>
            <a:bodyPr wrap="square" lIns="0" tIns="0" rIns="0" bIns="0" rtlCol="0"/>
            <a:lstStyle/>
            <a:p>
              <a:endParaRPr/>
            </a:p>
          </p:txBody>
        </p:sp>
      </p:grpSp>
      <p:sp>
        <p:nvSpPr>
          <p:cNvPr id="20" name="object 20"/>
          <p:cNvSpPr txBox="1"/>
          <p:nvPr/>
        </p:nvSpPr>
        <p:spPr>
          <a:xfrm>
            <a:off x="6404609" y="3800094"/>
            <a:ext cx="1996439" cy="823594"/>
          </a:xfrm>
          <a:prstGeom prst="rect">
            <a:avLst/>
          </a:prstGeom>
        </p:spPr>
        <p:txBody>
          <a:bodyPr vert="horz" wrap="square" lIns="0" tIns="8255" rIns="0" bIns="0" rtlCol="0">
            <a:spAutoFit/>
          </a:bodyPr>
          <a:lstStyle/>
          <a:p>
            <a:pPr marL="309880" marR="5080" indent="-297815">
              <a:lnSpc>
                <a:spcPct val="101200"/>
              </a:lnSpc>
              <a:spcBef>
                <a:spcPts val="65"/>
              </a:spcBef>
            </a:pPr>
            <a:r>
              <a:rPr sz="2600" dirty="0">
                <a:solidFill>
                  <a:srgbClr val="FFFFFF"/>
                </a:solidFill>
                <a:latin typeface="Palatino Linotype"/>
                <a:cs typeface="Palatino Linotype"/>
              </a:rPr>
              <a:t>Experi</a:t>
            </a:r>
            <a:r>
              <a:rPr sz="2600" spc="5" dirty="0">
                <a:solidFill>
                  <a:srgbClr val="FFFFFF"/>
                </a:solidFill>
                <a:latin typeface="Palatino Linotype"/>
                <a:cs typeface="Palatino Linotype"/>
              </a:rPr>
              <a:t>m</a:t>
            </a:r>
            <a:r>
              <a:rPr sz="2600" dirty="0">
                <a:solidFill>
                  <a:srgbClr val="FFFFFF"/>
                </a:solidFill>
                <a:latin typeface="Palatino Linotype"/>
                <a:cs typeface="Palatino Linotype"/>
              </a:rPr>
              <a:t>ental  approach</a:t>
            </a:r>
            <a:endParaRPr sz="2600">
              <a:latin typeface="Palatino Linotype"/>
              <a:cs typeface="Palatino Linotype"/>
            </a:endParaRPr>
          </a:p>
        </p:txBody>
      </p:sp>
      <p:grpSp>
        <p:nvGrpSpPr>
          <p:cNvPr id="21" name="object 21"/>
          <p:cNvGrpSpPr/>
          <p:nvPr/>
        </p:nvGrpSpPr>
        <p:grpSpPr>
          <a:xfrm>
            <a:off x="5494020" y="4229100"/>
            <a:ext cx="3096895" cy="1910080"/>
            <a:chOff x="5494020" y="4229100"/>
            <a:chExt cx="3096895" cy="1910080"/>
          </a:xfrm>
        </p:grpSpPr>
        <p:sp>
          <p:nvSpPr>
            <p:cNvPr id="22" name="object 22"/>
            <p:cNvSpPr/>
            <p:nvPr/>
          </p:nvSpPr>
          <p:spPr>
            <a:xfrm>
              <a:off x="5494020" y="4229100"/>
              <a:ext cx="880872" cy="1246632"/>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6306312" y="4869180"/>
              <a:ext cx="2284476" cy="1269492"/>
            </a:xfrm>
            <a:prstGeom prst="rect">
              <a:avLst/>
            </a:prstGeom>
            <a:blipFill>
              <a:blip r:embed="rId13" cstate="print"/>
              <a:stretch>
                <a:fillRect/>
              </a:stretch>
            </a:blipFill>
          </p:spPr>
          <p:txBody>
            <a:bodyPr wrap="square" lIns="0" tIns="0" rIns="0" bIns="0" rtlCol="0"/>
            <a:lstStyle/>
            <a:p>
              <a:endParaRPr/>
            </a:p>
          </p:txBody>
        </p:sp>
      </p:grpSp>
      <p:sp>
        <p:nvSpPr>
          <p:cNvPr id="24" name="object 24"/>
          <p:cNvSpPr txBox="1"/>
          <p:nvPr/>
        </p:nvSpPr>
        <p:spPr>
          <a:xfrm>
            <a:off x="6631685" y="5009769"/>
            <a:ext cx="1626235" cy="823594"/>
          </a:xfrm>
          <a:prstGeom prst="rect">
            <a:avLst/>
          </a:prstGeom>
        </p:spPr>
        <p:txBody>
          <a:bodyPr vert="horz" wrap="square" lIns="0" tIns="8255" rIns="0" bIns="0" rtlCol="0">
            <a:spAutoFit/>
          </a:bodyPr>
          <a:lstStyle/>
          <a:p>
            <a:pPr marL="82550" marR="5080" indent="-70485">
              <a:lnSpc>
                <a:spcPct val="101200"/>
              </a:lnSpc>
              <a:spcBef>
                <a:spcPts val="65"/>
              </a:spcBef>
            </a:pPr>
            <a:r>
              <a:rPr sz="2600" dirty="0">
                <a:solidFill>
                  <a:srgbClr val="FFFFFF"/>
                </a:solidFill>
                <a:latin typeface="Palatino Linotype"/>
                <a:cs typeface="Palatino Linotype"/>
              </a:rPr>
              <a:t>Sim</a:t>
            </a:r>
            <a:r>
              <a:rPr sz="2600" spc="5" dirty="0">
                <a:solidFill>
                  <a:srgbClr val="FFFFFF"/>
                </a:solidFill>
                <a:latin typeface="Palatino Linotype"/>
                <a:cs typeface="Palatino Linotype"/>
              </a:rPr>
              <a:t>u</a:t>
            </a:r>
            <a:r>
              <a:rPr sz="2600" spc="-5" dirty="0">
                <a:solidFill>
                  <a:srgbClr val="FFFFFF"/>
                </a:solidFill>
                <a:latin typeface="Palatino Linotype"/>
                <a:cs typeface="Palatino Linotype"/>
              </a:rPr>
              <a:t>lation  approach</a:t>
            </a:r>
            <a:endParaRPr sz="2600">
              <a:latin typeface="Palatino Linotype"/>
              <a:cs typeface="Palatino Linotype"/>
            </a:endParaRPr>
          </a:p>
        </p:txBody>
      </p:sp>
      <p:grpSp>
        <p:nvGrpSpPr>
          <p:cNvPr id="25" name="object 25"/>
          <p:cNvGrpSpPr/>
          <p:nvPr/>
        </p:nvGrpSpPr>
        <p:grpSpPr>
          <a:xfrm>
            <a:off x="2552700" y="4831079"/>
            <a:ext cx="3068320" cy="1308100"/>
            <a:chOff x="2552700" y="4831079"/>
            <a:chExt cx="3068320" cy="1308100"/>
          </a:xfrm>
        </p:grpSpPr>
        <p:sp>
          <p:nvSpPr>
            <p:cNvPr id="26" name="object 26"/>
            <p:cNvSpPr/>
            <p:nvPr/>
          </p:nvSpPr>
          <p:spPr>
            <a:xfrm>
              <a:off x="2552700" y="4831079"/>
              <a:ext cx="876300" cy="644651"/>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3361944" y="4869179"/>
              <a:ext cx="2258568" cy="1269492"/>
            </a:xfrm>
            <a:prstGeom prst="rect">
              <a:avLst/>
            </a:prstGeom>
            <a:blipFill>
              <a:blip r:embed="rId15" cstate="print"/>
              <a:stretch>
                <a:fillRect/>
              </a:stretch>
            </a:blipFill>
          </p:spPr>
          <p:txBody>
            <a:bodyPr wrap="square" lIns="0" tIns="0" rIns="0" bIns="0" rtlCol="0"/>
            <a:lstStyle/>
            <a:p>
              <a:endParaRPr/>
            </a:p>
          </p:txBody>
        </p:sp>
      </p:grpSp>
      <p:sp>
        <p:nvSpPr>
          <p:cNvPr id="28" name="object 28"/>
          <p:cNvSpPr txBox="1"/>
          <p:nvPr/>
        </p:nvSpPr>
        <p:spPr>
          <a:xfrm>
            <a:off x="3626865" y="5009769"/>
            <a:ext cx="1663064" cy="823594"/>
          </a:xfrm>
          <a:prstGeom prst="rect">
            <a:avLst/>
          </a:prstGeom>
        </p:spPr>
        <p:txBody>
          <a:bodyPr vert="horz" wrap="square" lIns="0" tIns="8255" rIns="0" bIns="0" rtlCol="0">
            <a:spAutoFit/>
          </a:bodyPr>
          <a:lstStyle/>
          <a:p>
            <a:pPr marL="96520" marR="5080" indent="-84455">
              <a:lnSpc>
                <a:spcPct val="101200"/>
              </a:lnSpc>
              <a:spcBef>
                <a:spcPts val="65"/>
              </a:spcBef>
            </a:pPr>
            <a:r>
              <a:rPr sz="2600" spc="-5" dirty="0">
                <a:solidFill>
                  <a:srgbClr val="FFFFFF"/>
                </a:solidFill>
                <a:latin typeface="Palatino Linotype"/>
                <a:cs typeface="Palatino Linotype"/>
              </a:rPr>
              <a:t>Q</a:t>
            </a:r>
            <a:r>
              <a:rPr sz="2600" spc="10" dirty="0">
                <a:solidFill>
                  <a:srgbClr val="FFFFFF"/>
                </a:solidFill>
                <a:latin typeface="Palatino Linotype"/>
                <a:cs typeface="Palatino Linotype"/>
              </a:rPr>
              <a:t>u</a:t>
            </a:r>
            <a:r>
              <a:rPr sz="2600" spc="5" dirty="0">
                <a:solidFill>
                  <a:srgbClr val="FFFFFF"/>
                </a:solidFill>
                <a:latin typeface="Palatino Linotype"/>
                <a:cs typeface="Palatino Linotype"/>
              </a:rPr>
              <a:t>a</a:t>
            </a:r>
            <a:r>
              <a:rPr sz="2600" dirty="0">
                <a:solidFill>
                  <a:srgbClr val="FFFFFF"/>
                </a:solidFill>
                <a:latin typeface="Palatino Linotype"/>
                <a:cs typeface="Palatino Linotype"/>
              </a:rPr>
              <a:t>lit</a:t>
            </a:r>
            <a:r>
              <a:rPr sz="2600" spc="5" dirty="0">
                <a:solidFill>
                  <a:srgbClr val="FFFFFF"/>
                </a:solidFill>
                <a:latin typeface="Palatino Linotype"/>
                <a:cs typeface="Palatino Linotype"/>
              </a:rPr>
              <a:t>a</a:t>
            </a:r>
            <a:r>
              <a:rPr sz="2600" spc="-5" dirty="0">
                <a:solidFill>
                  <a:srgbClr val="FFFFFF"/>
                </a:solidFill>
                <a:latin typeface="Palatino Linotype"/>
                <a:cs typeface="Palatino Linotype"/>
              </a:rPr>
              <a:t>ti</a:t>
            </a:r>
            <a:r>
              <a:rPr sz="2600" spc="-40" dirty="0">
                <a:solidFill>
                  <a:srgbClr val="FFFFFF"/>
                </a:solidFill>
                <a:latin typeface="Palatino Linotype"/>
                <a:cs typeface="Palatino Linotype"/>
              </a:rPr>
              <a:t>v</a:t>
            </a:r>
            <a:r>
              <a:rPr sz="2600" dirty="0">
                <a:solidFill>
                  <a:srgbClr val="FFFFFF"/>
                </a:solidFill>
                <a:latin typeface="Palatino Linotype"/>
                <a:cs typeface="Palatino Linotype"/>
              </a:rPr>
              <a:t>e  </a:t>
            </a:r>
            <a:r>
              <a:rPr sz="2600" spc="-5" dirty="0">
                <a:solidFill>
                  <a:srgbClr val="FFFFFF"/>
                </a:solidFill>
                <a:latin typeface="Palatino Linotype"/>
                <a:cs typeface="Palatino Linotype"/>
              </a:rPr>
              <a:t>Approach</a:t>
            </a:r>
            <a:endParaRPr sz="2600">
              <a:latin typeface="Palatino Linotype"/>
              <a:cs typeface="Palatino Linotype"/>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17</a:t>
            </a:fld>
            <a:endParaRPr spc="-5" dirty="0"/>
          </a:p>
        </p:txBody>
      </p:sp>
      <p:sp>
        <p:nvSpPr>
          <p:cNvPr id="31" name="Rectangle 30"/>
          <p:cNvSpPr/>
          <p:nvPr/>
        </p:nvSpPr>
        <p:spPr>
          <a:xfrm>
            <a:off x="-4720" y="0"/>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32" name="Picture 3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3879" y="-1"/>
            <a:ext cx="914400" cy="762001"/>
          </a:xfrm>
          <a:prstGeom prst="rect">
            <a:avLst/>
          </a:prstGeom>
        </p:spPr>
      </p:pic>
      <p:sp>
        <p:nvSpPr>
          <p:cNvPr id="33" name="Rectangle 32"/>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4" name="TextBox 33"/>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35"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19400" y="216111"/>
            <a:ext cx="3982720" cy="704215"/>
            <a:chOff x="105155" y="348995"/>
            <a:chExt cx="3982720" cy="704215"/>
          </a:xfrm>
        </p:grpSpPr>
        <p:sp>
          <p:nvSpPr>
            <p:cNvPr id="3" name="object 3"/>
            <p:cNvSpPr/>
            <p:nvPr/>
          </p:nvSpPr>
          <p:spPr>
            <a:xfrm>
              <a:off x="105155" y="348995"/>
              <a:ext cx="2612136" cy="7040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87523" y="348995"/>
              <a:ext cx="1799844" cy="704088"/>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3048000" y="367784"/>
            <a:ext cx="35794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rPr>
              <a:t>1. </a:t>
            </a:r>
            <a:r>
              <a:rPr sz="2400" spc="-5" dirty="0">
                <a:solidFill>
                  <a:srgbClr val="FF0000"/>
                </a:solidFill>
              </a:rPr>
              <a:t>Quantitative</a:t>
            </a:r>
            <a:r>
              <a:rPr sz="2400" spc="-40" dirty="0">
                <a:solidFill>
                  <a:srgbClr val="FF0000"/>
                </a:solidFill>
              </a:rPr>
              <a:t> </a:t>
            </a:r>
            <a:r>
              <a:rPr sz="2400" spc="-5" dirty="0">
                <a:solidFill>
                  <a:srgbClr val="FF0000"/>
                </a:solidFill>
              </a:rPr>
              <a:t>approach</a:t>
            </a:r>
            <a:endParaRPr sz="2400"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18</a:t>
            </a:fld>
            <a:endParaRPr spc="-5" dirty="0"/>
          </a:p>
        </p:txBody>
      </p:sp>
      <p:sp>
        <p:nvSpPr>
          <p:cNvPr id="6" name="object 6"/>
          <p:cNvSpPr txBox="1"/>
          <p:nvPr/>
        </p:nvSpPr>
        <p:spPr>
          <a:xfrm>
            <a:off x="307340" y="917194"/>
            <a:ext cx="8378190" cy="4892040"/>
          </a:xfrm>
          <a:prstGeom prst="rect">
            <a:avLst/>
          </a:prstGeom>
        </p:spPr>
        <p:txBody>
          <a:bodyPr vert="horz" wrap="square" lIns="0" tIns="54610" rIns="0" bIns="0" rtlCol="0">
            <a:spAutoFit/>
          </a:bodyPr>
          <a:lstStyle/>
          <a:p>
            <a:pPr marL="355600" marR="183515" indent="-342900">
              <a:lnSpc>
                <a:spcPts val="1340"/>
              </a:lnSpc>
              <a:spcBef>
                <a:spcPts val="430"/>
              </a:spcBef>
              <a:buChar char="•"/>
              <a:tabLst>
                <a:tab pos="354965" algn="l"/>
                <a:tab pos="355600" algn="l"/>
              </a:tabLst>
            </a:pPr>
            <a:r>
              <a:rPr sz="1400" spc="-5" dirty="0">
                <a:latin typeface="Arial"/>
                <a:cs typeface="Arial"/>
              </a:rPr>
              <a:t>Quantitative </a:t>
            </a:r>
            <a:r>
              <a:rPr sz="1400" dirty="0">
                <a:latin typeface="Arial"/>
                <a:cs typeface="Arial"/>
              </a:rPr>
              <a:t>approach </a:t>
            </a:r>
            <a:r>
              <a:rPr sz="1400" spc="-5" dirty="0">
                <a:latin typeface="Arial"/>
                <a:cs typeface="Arial"/>
              </a:rPr>
              <a:t>involves </a:t>
            </a:r>
            <a:r>
              <a:rPr sz="1400" dirty="0">
                <a:latin typeface="Arial"/>
                <a:cs typeface="Arial"/>
              </a:rPr>
              <a:t>the generation of data in </a:t>
            </a:r>
            <a:r>
              <a:rPr sz="1400" spc="-5" dirty="0">
                <a:latin typeface="Arial"/>
                <a:cs typeface="Arial"/>
              </a:rPr>
              <a:t>quantitative </a:t>
            </a:r>
            <a:r>
              <a:rPr sz="1400" dirty="0">
                <a:latin typeface="Arial"/>
                <a:cs typeface="Arial"/>
              </a:rPr>
              <a:t>form </a:t>
            </a:r>
            <a:r>
              <a:rPr sz="1400" spc="-5" dirty="0">
                <a:latin typeface="Arial"/>
                <a:cs typeface="Arial"/>
              </a:rPr>
              <a:t>which </a:t>
            </a:r>
            <a:r>
              <a:rPr sz="1400" dirty="0">
                <a:latin typeface="Arial"/>
                <a:cs typeface="Arial"/>
              </a:rPr>
              <a:t>can be subjected</a:t>
            </a:r>
            <a:r>
              <a:rPr sz="1400" spc="-204" dirty="0">
                <a:latin typeface="Arial"/>
                <a:cs typeface="Arial"/>
              </a:rPr>
              <a:t> </a:t>
            </a:r>
            <a:r>
              <a:rPr sz="1400" dirty="0">
                <a:latin typeface="Arial"/>
                <a:cs typeface="Arial"/>
              </a:rPr>
              <a:t>to  rigorous </a:t>
            </a:r>
            <a:r>
              <a:rPr sz="1400" spc="-5" dirty="0">
                <a:latin typeface="Arial"/>
                <a:cs typeface="Arial"/>
              </a:rPr>
              <a:t>quantitative analysis </a:t>
            </a:r>
            <a:r>
              <a:rPr sz="1400" dirty="0">
                <a:latin typeface="Arial"/>
                <a:cs typeface="Arial"/>
              </a:rPr>
              <a:t>in a formal and rigid</a:t>
            </a:r>
            <a:r>
              <a:rPr sz="1400" spc="-165" dirty="0">
                <a:latin typeface="Arial"/>
                <a:cs typeface="Arial"/>
              </a:rPr>
              <a:t> </a:t>
            </a:r>
            <a:r>
              <a:rPr sz="1400" dirty="0">
                <a:latin typeface="Arial"/>
                <a:cs typeface="Arial"/>
              </a:rPr>
              <a:t>fashion.</a:t>
            </a:r>
            <a:endParaRPr sz="1400">
              <a:latin typeface="Arial"/>
              <a:cs typeface="Arial"/>
            </a:endParaRPr>
          </a:p>
          <a:p>
            <a:pPr>
              <a:lnSpc>
                <a:spcPct val="100000"/>
              </a:lnSpc>
              <a:spcBef>
                <a:spcPts val="30"/>
              </a:spcBef>
              <a:buFont typeface="Arial"/>
              <a:buChar char="•"/>
            </a:pPr>
            <a:endParaRPr sz="1450">
              <a:latin typeface="Arial"/>
              <a:cs typeface="Arial"/>
            </a:endParaRPr>
          </a:p>
          <a:p>
            <a:pPr marL="355600" indent="-342900">
              <a:lnSpc>
                <a:spcPct val="100000"/>
              </a:lnSpc>
              <a:buChar char="•"/>
              <a:tabLst>
                <a:tab pos="354965" algn="l"/>
                <a:tab pos="355600" algn="l"/>
              </a:tabLst>
            </a:pPr>
            <a:r>
              <a:rPr sz="1400" spc="-5" dirty="0">
                <a:latin typeface="Arial"/>
                <a:cs typeface="Arial"/>
              </a:rPr>
              <a:t>This </a:t>
            </a:r>
            <a:r>
              <a:rPr sz="1400" dirty="0">
                <a:latin typeface="Arial"/>
                <a:cs typeface="Arial"/>
              </a:rPr>
              <a:t>approach can be further </a:t>
            </a:r>
            <a:r>
              <a:rPr sz="1400" spc="-5" dirty="0">
                <a:latin typeface="Arial"/>
                <a:cs typeface="Arial"/>
              </a:rPr>
              <a:t>sub-classified</a:t>
            </a:r>
            <a:r>
              <a:rPr sz="1400" spc="-175" dirty="0">
                <a:latin typeface="Arial"/>
                <a:cs typeface="Arial"/>
              </a:rPr>
              <a:t> </a:t>
            </a:r>
            <a:r>
              <a:rPr sz="1400" dirty="0">
                <a:latin typeface="Arial"/>
                <a:cs typeface="Arial"/>
              </a:rPr>
              <a:t>into</a:t>
            </a:r>
            <a:endParaRPr sz="1400">
              <a:latin typeface="Arial"/>
              <a:cs typeface="Arial"/>
            </a:endParaRPr>
          </a:p>
          <a:p>
            <a:pPr marL="1270000" lvl="1" indent="-457834">
              <a:lnSpc>
                <a:spcPct val="100000"/>
              </a:lnSpc>
              <a:buAutoNum type="arabicParenR"/>
              <a:tabLst>
                <a:tab pos="1270000" algn="l"/>
                <a:tab pos="1270635" algn="l"/>
              </a:tabLst>
            </a:pPr>
            <a:r>
              <a:rPr sz="1400" spc="-5" dirty="0">
                <a:latin typeface="Arial"/>
                <a:cs typeface="Arial"/>
              </a:rPr>
              <a:t>Inferential</a:t>
            </a:r>
            <a:r>
              <a:rPr sz="1400" spc="-35" dirty="0">
                <a:latin typeface="Arial"/>
                <a:cs typeface="Arial"/>
              </a:rPr>
              <a:t> </a:t>
            </a:r>
            <a:r>
              <a:rPr sz="1400" dirty="0">
                <a:latin typeface="Arial"/>
                <a:cs typeface="Arial"/>
              </a:rPr>
              <a:t>approach</a:t>
            </a:r>
            <a:endParaRPr sz="1400">
              <a:latin typeface="Arial"/>
              <a:cs typeface="Arial"/>
            </a:endParaRPr>
          </a:p>
          <a:p>
            <a:pPr marL="1270000" lvl="1" indent="-457834">
              <a:lnSpc>
                <a:spcPct val="100000"/>
              </a:lnSpc>
              <a:buAutoNum type="arabicParenR"/>
              <a:tabLst>
                <a:tab pos="1270000" algn="l"/>
                <a:tab pos="1270635" algn="l"/>
              </a:tabLst>
            </a:pPr>
            <a:r>
              <a:rPr sz="1400" spc="-5" dirty="0">
                <a:latin typeface="Arial"/>
                <a:cs typeface="Arial"/>
              </a:rPr>
              <a:t>Experimental</a:t>
            </a:r>
            <a:r>
              <a:rPr sz="1400" spc="-35" dirty="0">
                <a:latin typeface="Arial"/>
                <a:cs typeface="Arial"/>
              </a:rPr>
              <a:t> </a:t>
            </a:r>
            <a:r>
              <a:rPr sz="1400" dirty="0">
                <a:latin typeface="Arial"/>
                <a:cs typeface="Arial"/>
              </a:rPr>
              <a:t>approach</a:t>
            </a:r>
            <a:endParaRPr sz="1400">
              <a:latin typeface="Arial"/>
              <a:cs typeface="Arial"/>
            </a:endParaRPr>
          </a:p>
          <a:p>
            <a:pPr marL="1270000" lvl="1" indent="-457834">
              <a:lnSpc>
                <a:spcPct val="100000"/>
              </a:lnSpc>
              <a:buAutoNum type="arabicParenR"/>
              <a:tabLst>
                <a:tab pos="1270000" algn="l"/>
                <a:tab pos="1270635" algn="l"/>
              </a:tabLst>
            </a:pPr>
            <a:r>
              <a:rPr sz="1400" dirty="0">
                <a:latin typeface="Arial"/>
                <a:cs typeface="Arial"/>
              </a:rPr>
              <a:t>Simulation</a:t>
            </a:r>
            <a:r>
              <a:rPr sz="1400" spc="-35" dirty="0">
                <a:latin typeface="Arial"/>
                <a:cs typeface="Arial"/>
              </a:rPr>
              <a:t> </a:t>
            </a:r>
            <a:r>
              <a:rPr sz="1400" dirty="0">
                <a:latin typeface="Arial"/>
                <a:cs typeface="Arial"/>
              </a:rPr>
              <a:t>approach</a:t>
            </a:r>
            <a:endParaRPr sz="1400">
              <a:latin typeface="Arial"/>
              <a:cs typeface="Arial"/>
            </a:endParaRPr>
          </a:p>
          <a:p>
            <a:pPr lvl="1">
              <a:lnSpc>
                <a:spcPct val="100000"/>
              </a:lnSpc>
              <a:spcBef>
                <a:spcPts val="55"/>
              </a:spcBef>
              <a:buFont typeface="Arial"/>
              <a:buAutoNum type="arabicParenR"/>
            </a:pPr>
            <a:endParaRPr sz="1700">
              <a:latin typeface="Arial"/>
              <a:cs typeface="Arial"/>
            </a:endParaRPr>
          </a:p>
          <a:p>
            <a:pPr marL="355600" marR="1033780" indent="-342900">
              <a:lnSpc>
                <a:spcPts val="1340"/>
              </a:lnSpc>
              <a:buChar char="•"/>
              <a:tabLst>
                <a:tab pos="354965" algn="l"/>
                <a:tab pos="355600" algn="l"/>
              </a:tabLst>
            </a:pPr>
            <a:r>
              <a:rPr sz="1400" spc="-5" dirty="0">
                <a:latin typeface="Arial"/>
                <a:cs typeface="Arial"/>
              </a:rPr>
              <a:t>The</a:t>
            </a:r>
            <a:r>
              <a:rPr sz="1400" spc="-20" dirty="0">
                <a:latin typeface="Arial"/>
                <a:cs typeface="Arial"/>
              </a:rPr>
              <a:t> </a:t>
            </a:r>
            <a:r>
              <a:rPr sz="1400" dirty="0">
                <a:latin typeface="Arial"/>
                <a:cs typeface="Arial"/>
              </a:rPr>
              <a:t>purpose</a:t>
            </a:r>
            <a:r>
              <a:rPr sz="1400" spc="-40" dirty="0">
                <a:latin typeface="Arial"/>
                <a:cs typeface="Arial"/>
              </a:rPr>
              <a:t> </a:t>
            </a:r>
            <a:r>
              <a:rPr sz="1400" dirty="0">
                <a:latin typeface="Arial"/>
                <a:cs typeface="Arial"/>
              </a:rPr>
              <a:t>of</a:t>
            </a:r>
            <a:r>
              <a:rPr sz="1400" spc="-5" dirty="0">
                <a:latin typeface="Arial"/>
                <a:cs typeface="Arial"/>
              </a:rPr>
              <a:t> </a:t>
            </a:r>
            <a:r>
              <a:rPr sz="1400" dirty="0">
                <a:latin typeface="Arial"/>
                <a:cs typeface="Arial"/>
              </a:rPr>
              <a:t>inferential</a:t>
            </a:r>
            <a:r>
              <a:rPr sz="1400" spc="-40" dirty="0">
                <a:latin typeface="Arial"/>
                <a:cs typeface="Arial"/>
              </a:rPr>
              <a:t> </a:t>
            </a:r>
            <a:r>
              <a:rPr sz="1400" dirty="0">
                <a:latin typeface="Arial"/>
                <a:cs typeface="Arial"/>
              </a:rPr>
              <a:t>approach</a:t>
            </a:r>
            <a:r>
              <a:rPr sz="1400" spc="-40"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research</a:t>
            </a:r>
            <a:r>
              <a:rPr sz="1400" spc="-45" dirty="0">
                <a:latin typeface="Arial"/>
                <a:cs typeface="Arial"/>
              </a:rPr>
              <a:t> </a:t>
            </a:r>
            <a:r>
              <a:rPr sz="1400" dirty="0">
                <a:latin typeface="Arial"/>
                <a:cs typeface="Arial"/>
              </a:rPr>
              <a:t>is to</a:t>
            </a:r>
            <a:r>
              <a:rPr sz="1400" spc="-20" dirty="0">
                <a:latin typeface="Arial"/>
                <a:cs typeface="Arial"/>
              </a:rPr>
              <a:t> </a:t>
            </a:r>
            <a:r>
              <a:rPr sz="1400" dirty="0">
                <a:latin typeface="Arial"/>
                <a:cs typeface="Arial"/>
              </a:rPr>
              <a:t>form</a:t>
            </a:r>
            <a:r>
              <a:rPr sz="1400" spc="-25" dirty="0">
                <a:latin typeface="Arial"/>
                <a:cs typeface="Arial"/>
              </a:rPr>
              <a:t> </a:t>
            </a:r>
            <a:r>
              <a:rPr sz="1400" dirty="0">
                <a:latin typeface="Arial"/>
                <a:cs typeface="Arial"/>
              </a:rPr>
              <a:t>a</a:t>
            </a:r>
            <a:r>
              <a:rPr sz="1400" spc="-5" dirty="0">
                <a:latin typeface="Arial"/>
                <a:cs typeface="Arial"/>
              </a:rPr>
              <a:t> </a:t>
            </a:r>
            <a:r>
              <a:rPr sz="1400" dirty="0">
                <a:latin typeface="Arial"/>
                <a:cs typeface="Arial"/>
              </a:rPr>
              <a:t>data</a:t>
            </a:r>
            <a:r>
              <a:rPr sz="1400" spc="-30" dirty="0">
                <a:latin typeface="Arial"/>
                <a:cs typeface="Arial"/>
              </a:rPr>
              <a:t> </a:t>
            </a:r>
            <a:r>
              <a:rPr sz="1400" dirty="0">
                <a:latin typeface="Arial"/>
                <a:cs typeface="Arial"/>
              </a:rPr>
              <a:t>base</a:t>
            </a:r>
            <a:r>
              <a:rPr sz="1400" spc="-30" dirty="0">
                <a:latin typeface="Arial"/>
                <a:cs typeface="Arial"/>
              </a:rPr>
              <a:t> </a:t>
            </a:r>
            <a:r>
              <a:rPr sz="1400" dirty="0">
                <a:latin typeface="Arial"/>
                <a:cs typeface="Arial"/>
              </a:rPr>
              <a:t>from</a:t>
            </a:r>
            <a:r>
              <a:rPr sz="1400" spc="-25" dirty="0">
                <a:latin typeface="Arial"/>
                <a:cs typeface="Arial"/>
              </a:rPr>
              <a:t> </a:t>
            </a:r>
            <a:r>
              <a:rPr sz="1400" spc="-5" dirty="0">
                <a:latin typeface="Arial"/>
                <a:cs typeface="Arial"/>
              </a:rPr>
              <a:t>which </a:t>
            </a:r>
            <a:r>
              <a:rPr sz="1400" dirty="0">
                <a:latin typeface="Arial"/>
                <a:cs typeface="Arial"/>
              </a:rPr>
              <a:t>to</a:t>
            </a:r>
            <a:r>
              <a:rPr sz="1400" spc="-20" dirty="0">
                <a:latin typeface="Arial"/>
                <a:cs typeface="Arial"/>
              </a:rPr>
              <a:t> </a:t>
            </a:r>
            <a:r>
              <a:rPr sz="1400" dirty="0">
                <a:latin typeface="Arial"/>
                <a:cs typeface="Arial"/>
              </a:rPr>
              <a:t>infer  </a:t>
            </a:r>
            <a:r>
              <a:rPr sz="1400" spc="-5" dirty="0">
                <a:latin typeface="Arial"/>
                <a:cs typeface="Arial"/>
              </a:rPr>
              <a:t>characteristics </a:t>
            </a:r>
            <a:r>
              <a:rPr sz="1400" dirty="0">
                <a:latin typeface="Arial"/>
                <a:cs typeface="Arial"/>
              </a:rPr>
              <a:t>or relationships of</a:t>
            </a:r>
            <a:r>
              <a:rPr sz="1400" spc="-100" dirty="0">
                <a:latin typeface="Arial"/>
                <a:cs typeface="Arial"/>
              </a:rPr>
              <a:t> </a:t>
            </a:r>
            <a:r>
              <a:rPr sz="1400" dirty="0">
                <a:latin typeface="Arial"/>
                <a:cs typeface="Arial"/>
              </a:rPr>
              <a:t>population.</a:t>
            </a:r>
            <a:endParaRPr sz="1400">
              <a:latin typeface="Arial"/>
              <a:cs typeface="Arial"/>
            </a:endParaRPr>
          </a:p>
          <a:p>
            <a:pPr>
              <a:lnSpc>
                <a:spcPct val="100000"/>
              </a:lnSpc>
              <a:spcBef>
                <a:spcPts val="10"/>
              </a:spcBef>
              <a:buFont typeface="Arial"/>
              <a:buChar char="•"/>
            </a:pPr>
            <a:endParaRPr sz="1750">
              <a:latin typeface="Arial"/>
              <a:cs typeface="Arial"/>
            </a:endParaRPr>
          </a:p>
          <a:p>
            <a:pPr marL="355600" marR="5080" indent="-342900">
              <a:lnSpc>
                <a:spcPts val="1340"/>
              </a:lnSpc>
              <a:buChar char="•"/>
              <a:tabLst>
                <a:tab pos="354965" algn="l"/>
                <a:tab pos="355600" algn="l"/>
              </a:tabLst>
            </a:pPr>
            <a:r>
              <a:rPr sz="1400" spc="-5" dirty="0">
                <a:latin typeface="Arial"/>
                <a:cs typeface="Arial"/>
              </a:rPr>
              <a:t>This </a:t>
            </a:r>
            <a:r>
              <a:rPr sz="1400" dirty="0">
                <a:latin typeface="Arial"/>
                <a:cs typeface="Arial"/>
              </a:rPr>
              <a:t>usually means </a:t>
            </a:r>
            <a:r>
              <a:rPr sz="1400" spc="-5" dirty="0">
                <a:latin typeface="Arial"/>
                <a:cs typeface="Arial"/>
              </a:rPr>
              <a:t>survey </a:t>
            </a:r>
            <a:r>
              <a:rPr sz="1400" dirty="0">
                <a:latin typeface="Arial"/>
                <a:cs typeface="Arial"/>
              </a:rPr>
              <a:t>research </a:t>
            </a:r>
            <a:r>
              <a:rPr sz="1400" spc="-5" dirty="0">
                <a:latin typeface="Arial"/>
                <a:cs typeface="Arial"/>
              </a:rPr>
              <a:t>where </a:t>
            </a:r>
            <a:r>
              <a:rPr sz="1400" dirty="0">
                <a:latin typeface="Arial"/>
                <a:cs typeface="Arial"/>
              </a:rPr>
              <a:t>a sample of population is studied </a:t>
            </a:r>
            <a:r>
              <a:rPr sz="1400" spc="-5" dirty="0">
                <a:latin typeface="Arial"/>
                <a:cs typeface="Arial"/>
              </a:rPr>
              <a:t>(questioned </a:t>
            </a:r>
            <a:r>
              <a:rPr sz="1400" dirty="0">
                <a:latin typeface="Arial"/>
                <a:cs typeface="Arial"/>
              </a:rPr>
              <a:t>or</a:t>
            </a:r>
            <a:r>
              <a:rPr sz="1400" spc="-204" dirty="0">
                <a:latin typeface="Arial"/>
                <a:cs typeface="Arial"/>
              </a:rPr>
              <a:t> </a:t>
            </a:r>
            <a:r>
              <a:rPr sz="1400" spc="-5" dirty="0">
                <a:latin typeface="Arial"/>
                <a:cs typeface="Arial"/>
              </a:rPr>
              <a:t>observed)  </a:t>
            </a:r>
            <a:r>
              <a:rPr sz="1400" dirty="0">
                <a:latin typeface="Arial"/>
                <a:cs typeface="Arial"/>
              </a:rPr>
              <a:t>to determine its </a:t>
            </a:r>
            <a:r>
              <a:rPr sz="1400" spc="-5" dirty="0">
                <a:latin typeface="Arial"/>
                <a:cs typeface="Arial"/>
              </a:rPr>
              <a:t>characteristics, </a:t>
            </a:r>
            <a:r>
              <a:rPr sz="1400" dirty="0">
                <a:latin typeface="Arial"/>
                <a:cs typeface="Arial"/>
              </a:rPr>
              <a:t>and it is then inferred that the population has the </a:t>
            </a:r>
            <a:r>
              <a:rPr sz="1400" spc="-5" dirty="0">
                <a:latin typeface="Arial"/>
                <a:cs typeface="Arial"/>
              </a:rPr>
              <a:t>same</a:t>
            </a:r>
            <a:r>
              <a:rPr sz="1400" spc="-235" dirty="0">
                <a:latin typeface="Arial"/>
                <a:cs typeface="Arial"/>
              </a:rPr>
              <a:t> </a:t>
            </a:r>
            <a:r>
              <a:rPr sz="1400" spc="-5" dirty="0">
                <a:latin typeface="Arial"/>
                <a:cs typeface="Arial"/>
              </a:rPr>
              <a:t>characteristics.</a:t>
            </a:r>
            <a:endParaRPr sz="1400">
              <a:latin typeface="Arial"/>
              <a:cs typeface="Arial"/>
            </a:endParaRPr>
          </a:p>
          <a:p>
            <a:pPr>
              <a:lnSpc>
                <a:spcPct val="100000"/>
              </a:lnSpc>
              <a:spcBef>
                <a:spcPts val="15"/>
              </a:spcBef>
              <a:buFont typeface="Arial"/>
              <a:buChar char="•"/>
            </a:pPr>
            <a:endParaRPr sz="1750">
              <a:latin typeface="Arial"/>
              <a:cs typeface="Arial"/>
            </a:endParaRPr>
          </a:p>
          <a:p>
            <a:pPr marL="355600" marR="8255" indent="-342900">
              <a:lnSpc>
                <a:spcPts val="1340"/>
              </a:lnSpc>
              <a:buChar char="•"/>
              <a:tabLst>
                <a:tab pos="354965" algn="l"/>
                <a:tab pos="355600" algn="l"/>
              </a:tabLst>
            </a:pPr>
            <a:r>
              <a:rPr sz="1400" spc="-5" dirty="0">
                <a:latin typeface="Arial"/>
                <a:cs typeface="Arial"/>
              </a:rPr>
              <a:t>Experimental </a:t>
            </a:r>
            <a:r>
              <a:rPr sz="1400" dirty="0">
                <a:latin typeface="Arial"/>
                <a:cs typeface="Arial"/>
              </a:rPr>
              <a:t>approach is </a:t>
            </a:r>
            <a:r>
              <a:rPr sz="1400" spc="-5" dirty="0">
                <a:latin typeface="Arial"/>
                <a:cs typeface="Arial"/>
              </a:rPr>
              <a:t>characterized </a:t>
            </a:r>
            <a:r>
              <a:rPr sz="1400" dirty="0">
                <a:latin typeface="Arial"/>
                <a:cs typeface="Arial"/>
              </a:rPr>
              <a:t>by </a:t>
            </a:r>
            <a:r>
              <a:rPr sz="1400" spc="-5" dirty="0">
                <a:latin typeface="Arial"/>
                <a:cs typeface="Arial"/>
              </a:rPr>
              <a:t>much </a:t>
            </a:r>
            <a:r>
              <a:rPr sz="1400" dirty="0">
                <a:latin typeface="Arial"/>
                <a:cs typeface="Arial"/>
              </a:rPr>
              <a:t>greater control </a:t>
            </a:r>
            <a:r>
              <a:rPr sz="1400" spc="-5" dirty="0">
                <a:latin typeface="Arial"/>
                <a:cs typeface="Arial"/>
              </a:rPr>
              <a:t>over </a:t>
            </a:r>
            <a:r>
              <a:rPr sz="1400" dirty="0">
                <a:latin typeface="Arial"/>
                <a:cs typeface="Arial"/>
              </a:rPr>
              <a:t>the research </a:t>
            </a:r>
            <a:r>
              <a:rPr sz="1400" spc="-5" dirty="0">
                <a:latin typeface="Arial"/>
                <a:cs typeface="Arial"/>
              </a:rPr>
              <a:t>environment </a:t>
            </a:r>
            <a:r>
              <a:rPr sz="1400" dirty="0">
                <a:latin typeface="Arial"/>
                <a:cs typeface="Arial"/>
              </a:rPr>
              <a:t>and</a:t>
            </a:r>
            <a:r>
              <a:rPr sz="1400" spc="-190" dirty="0">
                <a:latin typeface="Arial"/>
                <a:cs typeface="Arial"/>
              </a:rPr>
              <a:t> </a:t>
            </a:r>
            <a:r>
              <a:rPr sz="1400" dirty="0">
                <a:latin typeface="Arial"/>
                <a:cs typeface="Arial"/>
              </a:rPr>
              <a:t>in  this case </a:t>
            </a:r>
            <a:r>
              <a:rPr sz="1400" spc="-5" dirty="0">
                <a:latin typeface="Arial"/>
                <a:cs typeface="Arial"/>
              </a:rPr>
              <a:t>some variables </a:t>
            </a:r>
            <a:r>
              <a:rPr sz="1400" dirty="0">
                <a:latin typeface="Arial"/>
                <a:cs typeface="Arial"/>
              </a:rPr>
              <a:t>are manipulated to </a:t>
            </a:r>
            <a:r>
              <a:rPr sz="1400" spc="-5" dirty="0">
                <a:latin typeface="Arial"/>
                <a:cs typeface="Arial"/>
              </a:rPr>
              <a:t>observe </a:t>
            </a:r>
            <a:r>
              <a:rPr sz="1400" dirty="0">
                <a:latin typeface="Arial"/>
                <a:cs typeface="Arial"/>
              </a:rPr>
              <a:t>their </a:t>
            </a:r>
            <a:r>
              <a:rPr sz="1400" spc="-5" dirty="0">
                <a:latin typeface="Arial"/>
                <a:cs typeface="Arial"/>
              </a:rPr>
              <a:t>effect </a:t>
            </a:r>
            <a:r>
              <a:rPr sz="1400" dirty="0">
                <a:latin typeface="Arial"/>
                <a:cs typeface="Arial"/>
              </a:rPr>
              <a:t>on other</a:t>
            </a:r>
            <a:r>
              <a:rPr sz="1400" spc="-245" dirty="0">
                <a:latin typeface="Arial"/>
                <a:cs typeface="Arial"/>
              </a:rPr>
              <a:t> </a:t>
            </a:r>
            <a:r>
              <a:rPr sz="1400" spc="-5" dirty="0">
                <a:latin typeface="Arial"/>
                <a:cs typeface="Arial"/>
              </a:rPr>
              <a:t>variables.</a:t>
            </a:r>
            <a:endParaRPr sz="1400">
              <a:latin typeface="Arial"/>
              <a:cs typeface="Arial"/>
            </a:endParaRPr>
          </a:p>
          <a:p>
            <a:pPr>
              <a:lnSpc>
                <a:spcPct val="100000"/>
              </a:lnSpc>
              <a:spcBef>
                <a:spcPts val="10"/>
              </a:spcBef>
              <a:buFont typeface="Arial"/>
              <a:buChar char="•"/>
            </a:pPr>
            <a:endParaRPr sz="1750">
              <a:latin typeface="Arial"/>
              <a:cs typeface="Arial"/>
            </a:endParaRPr>
          </a:p>
          <a:p>
            <a:pPr marL="355600" marR="604520" indent="-342900">
              <a:lnSpc>
                <a:spcPts val="1340"/>
              </a:lnSpc>
              <a:buChar char="•"/>
              <a:tabLst>
                <a:tab pos="354965" algn="l"/>
                <a:tab pos="355600" algn="l"/>
              </a:tabLst>
            </a:pPr>
            <a:r>
              <a:rPr sz="1400" dirty="0">
                <a:latin typeface="Arial"/>
                <a:cs typeface="Arial"/>
              </a:rPr>
              <a:t>Simulation approach </a:t>
            </a:r>
            <a:r>
              <a:rPr sz="1400" spc="-5" dirty="0">
                <a:latin typeface="Arial"/>
                <a:cs typeface="Arial"/>
              </a:rPr>
              <a:t>involves </a:t>
            </a:r>
            <a:r>
              <a:rPr sz="1400" dirty="0">
                <a:latin typeface="Arial"/>
                <a:cs typeface="Arial"/>
              </a:rPr>
              <a:t>the </a:t>
            </a:r>
            <a:r>
              <a:rPr sz="1400" spc="-5" dirty="0">
                <a:latin typeface="Arial"/>
                <a:cs typeface="Arial"/>
              </a:rPr>
              <a:t>construction </a:t>
            </a:r>
            <a:r>
              <a:rPr sz="1400" dirty="0">
                <a:latin typeface="Arial"/>
                <a:cs typeface="Arial"/>
              </a:rPr>
              <a:t>of an </a:t>
            </a:r>
            <a:r>
              <a:rPr sz="1400" spc="-5" dirty="0">
                <a:latin typeface="Arial"/>
                <a:cs typeface="Arial"/>
              </a:rPr>
              <a:t>artificial environment within which relevant  information </a:t>
            </a:r>
            <a:r>
              <a:rPr sz="1400" dirty="0">
                <a:latin typeface="Arial"/>
                <a:cs typeface="Arial"/>
              </a:rPr>
              <a:t>and data can be</a:t>
            </a:r>
            <a:r>
              <a:rPr sz="1400" spc="-114" dirty="0">
                <a:latin typeface="Arial"/>
                <a:cs typeface="Arial"/>
              </a:rPr>
              <a:t> </a:t>
            </a:r>
            <a:r>
              <a:rPr sz="1400" dirty="0">
                <a:latin typeface="Arial"/>
                <a:cs typeface="Arial"/>
              </a:rPr>
              <a:t>generated.</a:t>
            </a:r>
            <a:endParaRPr sz="1400">
              <a:latin typeface="Arial"/>
              <a:cs typeface="Arial"/>
            </a:endParaRPr>
          </a:p>
          <a:p>
            <a:pPr>
              <a:lnSpc>
                <a:spcPct val="100000"/>
              </a:lnSpc>
              <a:spcBef>
                <a:spcPts val="30"/>
              </a:spcBef>
              <a:buFont typeface="Arial"/>
              <a:buChar char="•"/>
            </a:pPr>
            <a:endParaRPr sz="1450">
              <a:latin typeface="Arial"/>
              <a:cs typeface="Arial"/>
            </a:endParaRPr>
          </a:p>
          <a:p>
            <a:pPr marL="355600" indent="-342900">
              <a:lnSpc>
                <a:spcPts val="1510"/>
              </a:lnSpc>
              <a:buChar char="•"/>
              <a:tabLst>
                <a:tab pos="354965" algn="l"/>
                <a:tab pos="355600" algn="l"/>
              </a:tabLst>
            </a:pPr>
            <a:r>
              <a:rPr sz="1400" spc="-5" dirty="0">
                <a:latin typeface="Arial"/>
                <a:cs typeface="Arial"/>
              </a:rPr>
              <a:t>This </a:t>
            </a:r>
            <a:r>
              <a:rPr sz="1400" dirty="0">
                <a:latin typeface="Arial"/>
                <a:cs typeface="Arial"/>
              </a:rPr>
              <a:t>permits an </a:t>
            </a:r>
            <a:r>
              <a:rPr sz="1400" spc="-5" dirty="0">
                <a:latin typeface="Arial"/>
                <a:cs typeface="Arial"/>
              </a:rPr>
              <a:t>observation </a:t>
            </a:r>
            <a:r>
              <a:rPr sz="1400" dirty="0">
                <a:latin typeface="Arial"/>
                <a:cs typeface="Arial"/>
              </a:rPr>
              <a:t>of the </a:t>
            </a:r>
            <a:r>
              <a:rPr sz="1400" spc="-5" dirty="0">
                <a:latin typeface="Arial"/>
                <a:cs typeface="Arial"/>
              </a:rPr>
              <a:t>dynamic behavior </a:t>
            </a:r>
            <a:r>
              <a:rPr sz="1400" dirty="0">
                <a:latin typeface="Arial"/>
                <a:cs typeface="Arial"/>
              </a:rPr>
              <a:t>of a </a:t>
            </a:r>
            <a:r>
              <a:rPr sz="1400" spc="-5" dirty="0">
                <a:latin typeface="Arial"/>
                <a:cs typeface="Arial"/>
              </a:rPr>
              <a:t>system </a:t>
            </a:r>
            <a:r>
              <a:rPr sz="1400" dirty="0">
                <a:latin typeface="Arial"/>
                <a:cs typeface="Arial"/>
              </a:rPr>
              <a:t>(or its sub-system) under</a:t>
            </a:r>
            <a:r>
              <a:rPr sz="1400" spc="-225" dirty="0">
                <a:latin typeface="Arial"/>
                <a:cs typeface="Arial"/>
              </a:rPr>
              <a:t> </a:t>
            </a:r>
            <a:r>
              <a:rPr sz="1400" dirty="0">
                <a:latin typeface="Arial"/>
                <a:cs typeface="Arial"/>
              </a:rPr>
              <a:t>controlled</a:t>
            </a:r>
            <a:endParaRPr sz="1400">
              <a:latin typeface="Arial"/>
              <a:cs typeface="Arial"/>
            </a:endParaRPr>
          </a:p>
          <a:p>
            <a:pPr marL="355600">
              <a:lnSpc>
                <a:spcPts val="1510"/>
              </a:lnSpc>
            </a:pPr>
            <a:r>
              <a:rPr sz="1400" dirty="0">
                <a:latin typeface="Arial"/>
                <a:cs typeface="Arial"/>
              </a:rPr>
              <a:t>conditions.</a:t>
            </a:r>
            <a:endParaRPr sz="1400">
              <a:latin typeface="Arial"/>
              <a:cs typeface="Arial"/>
            </a:endParaRPr>
          </a:p>
          <a:p>
            <a:pPr>
              <a:lnSpc>
                <a:spcPct val="100000"/>
              </a:lnSpc>
              <a:spcBef>
                <a:spcPts val="15"/>
              </a:spcBef>
            </a:pPr>
            <a:endParaRPr sz="1450">
              <a:latin typeface="Arial"/>
              <a:cs typeface="Arial"/>
            </a:endParaRPr>
          </a:p>
          <a:p>
            <a:pPr marL="355600" indent="-342900">
              <a:lnSpc>
                <a:spcPct val="100000"/>
              </a:lnSpc>
              <a:buChar char="•"/>
              <a:tabLst>
                <a:tab pos="354965" algn="l"/>
                <a:tab pos="355600" algn="l"/>
              </a:tabLst>
            </a:pPr>
            <a:r>
              <a:rPr sz="1400" dirty="0">
                <a:latin typeface="Arial"/>
                <a:cs typeface="Arial"/>
              </a:rPr>
              <a:t>Simulation approach useful in building models for understanding</a:t>
            </a:r>
            <a:r>
              <a:rPr sz="1400" spc="-290" dirty="0">
                <a:latin typeface="Arial"/>
                <a:cs typeface="Arial"/>
              </a:rPr>
              <a:t> </a:t>
            </a:r>
            <a:r>
              <a:rPr sz="1400" dirty="0">
                <a:latin typeface="Arial"/>
                <a:cs typeface="Arial"/>
              </a:rPr>
              <a:t>future conditions.</a:t>
            </a:r>
            <a:endParaRPr sz="1400">
              <a:latin typeface="Arial"/>
              <a:cs typeface="Arial"/>
            </a:endParaRPr>
          </a:p>
        </p:txBody>
      </p:sp>
      <p:sp>
        <p:nvSpPr>
          <p:cNvPr id="9" name="Rectangle 8"/>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11" name="Rectangle 10"/>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3"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05200" y="439371"/>
            <a:ext cx="3474720" cy="647700"/>
            <a:chOff x="121920" y="382524"/>
            <a:chExt cx="3474720" cy="647700"/>
          </a:xfrm>
        </p:grpSpPr>
        <p:sp>
          <p:nvSpPr>
            <p:cNvPr id="3" name="object 3"/>
            <p:cNvSpPr/>
            <p:nvPr/>
          </p:nvSpPr>
          <p:spPr>
            <a:xfrm>
              <a:off x="121920" y="382524"/>
              <a:ext cx="2217420" cy="647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43099" y="382524"/>
              <a:ext cx="1653539" cy="647700"/>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3733800" y="526034"/>
            <a:ext cx="310324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0000"/>
                </a:solidFill>
              </a:rPr>
              <a:t>2. Qualitative</a:t>
            </a:r>
            <a:r>
              <a:rPr sz="2200" spc="15" dirty="0">
                <a:solidFill>
                  <a:srgbClr val="FF0000"/>
                </a:solidFill>
              </a:rPr>
              <a:t> </a:t>
            </a:r>
            <a:r>
              <a:rPr sz="2200" spc="-5" dirty="0">
                <a:solidFill>
                  <a:srgbClr val="FF0000"/>
                </a:solidFill>
              </a:rPr>
              <a:t>approach</a:t>
            </a:r>
            <a:endParaRPr sz="2200"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19</a:t>
            </a:fld>
            <a:endParaRPr spc="-5" dirty="0"/>
          </a:p>
        </p:txBody>
      </p:sp>
      <p:sp>
        <p:nvSpPr>
          <p:cNvPr id="6" name="object 6"/>
          <p:cNvSpPr txBox="1"/>
          <p:nvPr/>
        </p:nvSpPr>
        <p:spPr>
          <a:xfrm>
            <a:off x="307340" y="944625"/>
            <a:ext cx="8295005" cy="3529329"/>
          </a:xfrm>
          <a:prstGeom prst="rect">
            <a:avLst/>
          </a:prstGeom>
        </p:spPr>
        <p:txBody>
          <a:bodyPr vert="horz" wrap="square" lIns="0" tIns="45085" rIns="0" bIns="0" rtlCol="0">
            <a:spAutoFit/>
          </a:bodyPr>
          <a:lstStyle/>
          <a:p>
            <a:pPr marL="355600" marR="5080" indent="-342900">
              <a:lnSpc>
                <a:spcPts val="2050"/>
              </a:lnSpc>
              <a:spcBef>
                <a:spcPts val="355"/>
              </a:spcBef>
              <a:buChar char="•"/>
              <a:tabLst>
                <a:tab pos="354965" algn="l"/>
                <a:tab pos="355600" algn="l"/>
              </a:tabLst>
            </a:pPr>
            <a:r>
              <a:rPr sz="1900" spc="-5" dirty="0">
                <a:latin typeface="Arial"/>
                <a:cs typeface="Arial"/>
              </a:rPr>
              <a:t>Qualitative approach to research is concerned </a:t>
            </a:r>
            <a:r>
              <a:rPr sz="1900" spc="-10" dirty="0">
                <a:latin typeface="Arial"/>
                <a:cs typeface="Arial"/>
              </a:rPr>
              <a:t>with </a:t>
            </a:r>
            <a:r>
              <a:rPr sz="1900" spc="-5" dirty="0">
                <a:latin typeface="Arial"/>
                <a:cs typeface="Arial"/>
              </a:rPr>
              <a:t>subjective assessment  of attitudes, opinions and</a:t>
            </a:r>
            <a:r>
              <a:rPr sz="1900" spc="85" dirty="0">
                <a:latin typeface="Arial"/>
                <a:cs typeface="Arial"/>
              </a:rPr>
              <a:t> </a:t>
            </a:r>
            <a:r>
              <a:rPr sz="1900" spc="-15" dirty="0">
                <a:latin typeface="Arial"/>
                <a:cs typeface="Arial"/>
              </a:rPr>
              <a:t>behavior.</a:t>
            </a:r>
            <a:endParaRPr sz="1900">
              <a:latin typeface="Arial"/>
              <a:cs typeface="Arial"/>
            </a:endParaRPr>
          </a:p>
          <a:p>
            <a:pPr>
              <a:lnSpc>
                <a:spcPct val="100000"/>
              </a:lnSpc>
              <a:spcBef>
                <a:spcPts val="5"/>
              </a:spcBef>
              <a:buFont typeface="Arial"/>
              <a:buChar char="•"/>
            </a:pPr>
            <a:endParaRPr sz="2350">
              <a:latin typeface="Arial"/>
              <a:cs typeface="Arial"/>
            </a:endParaRPr>
          </a:p>
          <a:p>
            <a:pPr marL="355600" indent="-342900">
              <a:lnSpc>
                <a:spcPts val="2170"/>
              </a:lnSpc>
              <a:buChar char="•"/>
              <a:tabLst>
                <a:tab pos="354965" algn="l"/>
                <a:tab pos="355600" algn="l"/>
              </a:tabLst>
            </a:pPr>
            <a:r>
              <a:rPr sz="1900" spc="-5" dirty="0">
                <a:latin typeface="Arial"/>
                <a:cs typeface="Arial"/>
              </a:rPr>
              <a:t>Research in such a situation is a function of </a:t>
            </a:r>
            <a:r>
              <a:rPr sz="1900" dirty="0">
                <a:latin typeface="Arial"/>
                <a:cs typeface="Arial"/>
              </a:rPr>
              <a:t>researcher’s </a:t>
            </a:r>
            <a:r>
              <a:rPr sz="1900" spc="-10" dirty="0">
                <a:latin typeface="Arial"/>
                <a:cs typeface="Arial"/>
              </a:rPr>
              <a:t>insights</a:t>
            </a:r>
            <a:r>
              <a:rPr sz="1900" spc="250" dirty="0">
                <a:latin typeface="Arial"/>
                <a:cs typeface="Arial"/>
              </a:rPr>
              <a:t> </a:t>
            </a:r>
            <a:r>
              <a:rPr sz="1900" spc="-10" dirty="0">
                <a:latin typeface="Arial"/>
                <a:cs typeface="Arial"/>
              </a:rPr>
              <a:t>and</a:t>
            </a:r>
            <a:endParaRPr sz="1900">
              <a:latin typeface="Arial"/>
              <a:cs typeface="Arial"/>
            </a:endParaRPr>
          </a:p>
          <a:p>
            <a:pPr marL="355600">
              <a:lnSpc>
                <a:spcPts val="2170"/>
              </a:lnSpc>
            </a:pPr>
            <a:r>
              <a:rPr sz="1900" spc="-5" dirty="0">
                <a:latin typeface="Arial"/>
                <a:cs typeface="Arial"/>
              </a:rPr>
              <a:t>impressions.</a:t>
            </a:r>
            <a:endParaRPr sz="1900">
              <a:latin typeface="Arial"/>
              <a:cs typeface="Arial"/>
            </a:endParaRPr>
          </a:p>
          <a:p>
            <a:pPr>
              <a:lnSpc>
                <a:spcPct val="100000"/>
              </a:lnSpc>
              <a:spcBef>
                <a:spcPts val="5"/>
              </a:spcBef>
            </a:pPr>
            <a:endParaRPr sz="2600">
              <a:latin typeface="Arial"/>
              <a:cs typeface="Arial"/>
            </a:endParaRPr>
          </a:p>
          <a:p>
            <a:pPr marL="355600" marR="51435" indent="-342900">
              <a:lnSpc>
                <a:spcPts val="2050"/>
              </a:lnSpc>
              <a:buChar char="•"/>
              <a:tabLst>
                <a:tab pos="354965" algn="l"/>
                <a:tab pos="355600" algn="l"/>
              </a:tabLst>
            </a:pPr>
            <a:r>
              <a:rPr sz="1900" spc="-5" dirty="0">
                <a:latin typeface="Arial"/>
                <a:cs typeface="Arial"/>
              </a:rPr>
              <a:t>Such an approach to research generates results either in </a:t>
            </a:r>
            <a:r>
              <a:rPr sz="1900" dirty="0">
                <a:latin typeface="Arial"/>
                <a:cs typeface="Arial"/>
              </a:rPr>
              <a:t>non-quantitative  </a:t>
            </a:r>
            <a:r>
              <a:rPr sz="1900" spc="-5" dirty="0">
                <a:latin typeface="Arial"/>
                <a:cs typeface="Arial"/>
              </a:rPr>
              <a:t>form </a:t>
            </a:r>
            <a:r>
              <a:rPr sz="1900" dirty="0">
                <a:latin typeface="Arial"/>
                <a:cs typeface="Arial"/>
              </a:rPr>
              <a:t>or </a:t>
            </a:r>
            <a:r>
              <a:rPr sz="1900" spc="-5" dirty="0">
                <a:latin typeface="Arial"/>
                <a:cs typeface="Arial"/>
              </a:rPr>
              <a:t>in the form </a:t>
            </a:r>
            <a:r>
              <a:rPr sz="1900" spc="-10" dirty="0">
                <a:latin typeface="Arial"/>
                <a:cs typeface="Arial"/>
              </a:rPr>
              <a:t>which </a:t>
            </a:r>
            <a:r>
              <a:rPr sz="1900" spc="-5" dirty="0">
                <a:latin typeface="Arial"/>
                <a:cs typeface="Arial"/>
              </a:rPr>
              <a:t>are not subjected to rigorous quantitative  analysis.</a:t>
            </a:r>
            <a:endParaRPr sz="1900">
              <a:latin typeface="Arial"/>
              <a:cs typeface="Arial"/>
            </a:endParaRPr>
          </a:p>
          <a:p>
            <a:pPr>
              <a:lnSpc>
                <a:spcPct val="100000"/>
              </a:lnSpc>
              <a:spcBef>
                <a:spcPts val="40"/>
              </a:spcBef>
              <a:buFont typeface="Arial"/>
              <a:buChar char="•"/>
            </a:pPr>
            <a:endParaRPr sz="2550">
              <a:latin typeface="Arial"/>
              <a:cs typeface="Arial"/>
            </a:endParaRPr>
          </a:p>
          <a:p>
            <a:pPr marL="355600" marR="61594" indent="-342900">
              <a:lnSpc>
                <a:spcPts val="2050"/>
              </a:lnSpc>
              <a:buChar char="•"/>
              <a:tabLst>
                <a:tab pos="354965" algn="l"/>
                <a:tab pos="355600" algn="l"/>
              </a:tabLst>
            </a:pPr>
            <a:r>
              <a:rPr sz="1900" spc="-20" dirty="0">
                <a:latin typeface="Arial"/>
                <a:cs typeface="Arial"/>
              </a:rPr>
              <a:t>Generally, </a:t>
            </a:r>
            <a:r>
              <a:rPr sz="1900" spc="-5" dirty="0">
                <a:latin typeface="Arial"/>
                <a:cs typeface="Arial"/>
              </a:rPr>
              <a:t>the techniques of focus group interviews, projective techniques  and depth interviews are</a:t>
            </a:r>
            <a:r>
              <a:rPr sz="1900" spc="100" dirty="0">
                <a:latin typeface="Arial"/>
                <a:cs typeface="Arial"/>
              </a:rPr>
              <a:t> </a:t>
            </a:r>
            <a:r>
              <a:rPr sz="1900" spc="-5" dirty="0">
                <a:latin typeface="Arial"/>
                <a:cs typeface="Arial"/>
              </a:rPr>
              <a:t>used.</a:t>
            </a:r>
            <a:endParaRPr sz="1900">
              <a:latin typeface="Arial"/>
              <a:cs typeface="Arial"/>
            </a:endParaRPr>
          </a:p>
        </p:txBody>
      </p:sp>
      <p:sp>
        <p:nvSpPr>
          <p:cNvPr id="9" name="Rectangle 8"/>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11" name="Rectangle 10"/>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3"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2179" y="15240"/>
            <a:ext cx="4738116" cy="9265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470785" y="113538"/>
            <a:ext cx="4203065" cy="513715"/>
          </a:xfrm>
          <a:prstGeom prst="rect">
            <a:avLst/>
          </a:prstGeom>
        </p:spPr>
        <p:txBody>
          <a:bodyPr vert="horz" wrap="square" lIns="0" tIns="12700" rIns="0" bIns="0" rtlCol="0">
            <a:spAutoFit/>
          </a:bodyPr>
          <a:lstStyle/>
          <a:p>
            <a:pPr marL="12700">
              <a:lnSpc>
                <a:spcPct val="100000"/>
              </a:lnSpc>
              <a:spcBef>
                <a:spcPts val="100"/>
              </a:spcBef>
            </a:pPr>
            <a:r>
              <a:rPr sz="3200" spc="-60" dirty="0">
                <a:solidFill>
                  <a:srgbClr val="2E5796"/>
                </a:solidFill>
                <a:latin typeface="Palatino Linotype"/>
                <a:cs typeface="Palatino Linotype"/>
              </a:rPr>
              <a:t>TABLE </a:t>
            </a:r>
            <a:r>
              <a:rPr sz="3200" dirty="0">
                <a:solidFill>
                  <a:srgbClr val="2E5796"/>
                </a:solidFill>
                <a:latin typeface="Palatino Linotype"/>
                <a:cs typeface="Palatino Linotype"/>
              </a:rPr>
              <a:t>OF</a:t>
            </a:r>
            <a:r>
              <a:rPr sz="3200" spc="-35" dirty="0">
                <a:solidFill>
                  <a:srgbClr val="2E5796"/>
                </a:solidFill>
                <a:latin typeface="Palatino Linotype"/>
                <a:cs typeface="Palatino Linotype"/>
              </a:rPr>
              <a:t> </a:t>
            </a:r>
            <a:r>
              <a:rPr sz="3200" spc="-5" dirty="0">
                <a:solidFill>
                  <a:srgbClr val="2E5796"/>
                </a:solidFill>
                <a:latin typeface="Palatino Linotype"/>
                <a:cs typeface="Palatino Linotype"/>
              </a:rPr>
              <a:t>CONTENT</a:t>
            </a:r>
            <a:endParaRPr sz="3200">
              <a:latin typeface="Palatino Linotype"/>
              <a:cs typeface="Palatino Linotype"/>
            </a:endParaRPr>
          </a:p>
        </p:txBody>
      </p:sp>
      <p:grpSp>
        <p:nvGrpSpPr>
          <p:cNvPr id="4" name="object 4"/>
          <p:cNvGrpSpPr/>
          <p:nvPr/>
        </p:nvGrpSpPr>
        <p:grpSpPr>
          <a:xfrm>
            <a:off x="368808" y="795527"/>
            <a:ext cx="6784975" cy="5343525"/>
            <a:chOff x="368808" y="795527"/>
            <a:chExt cx="6784975" cy="5343525"/>
          </a:xfrm>
        </p:grpSpPr>
        <p:sp>
          <p:nvSpPr>
            <p:cNvPr id="5" name="object 5"/>
            <p:cNvSpPr/>
            <p:nvPr/>
          </p:nvSpPr>
          <p:spPr>
            <a:xfrm>
              <a:off x="368808" y="795527"/>
              <a:ext cx="3874008" cy="5882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68808" y="1161287"/>
              <a:ext cx="4271772" cy="58826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68808" y="1527047"/>
              <a:ext cx="5093208" cy="5882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68808" y="1892808"/>
              <a:ext cx="4917948" cy="588263"/>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68808" y="2258567"/>
              <a:ext cx="4860036" cy="588263"/>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68808" y="2624327"/>
              <a:ext cx="3982212" cy="588263"/>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368808" y="2990088"/>
              <a:ext cx="3518916" cy="588263"/>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368808" y="3355848"/>
              <a:ext cx="4003548" cy="588263"/>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368808" y="3721607"/>
              <a:ext cx="4020312" cy="588263"/>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368808" y="4087368"/>
              <a:ext cx="3653028" cy="588263"/>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368808" y="4453127"/>
              <a:ext cx="3541776" cy="588263"/>
            </a:xfrm>
            <a:prstGeom prst="rect">
              <a:avLst/>
            </a:prstGeom>
            <a:blipFill>
              <a:blip r:embed="rId13" cstate="print"/>
              <a:stretch>
                <a:fillRect/>
              </a:stretch>
            </a:blipFill>
          </p:spPr>
          <p:txBody>
            <a:bodyPr wrap="square" lIns="0" tIns="0" rIns="0" bIns="0" rtlCol="0"/>
            <a:lstStyle/>
            <a:p>
              <a:endParaRPr/>
            </a:p>
          </p:txBody>
        </p:sp>
        <p:sp>
          <p:nvSpPr>
            <p:cNvPr id="16" name="object 16"/>
            <p:cNvSpPr/>
            <p:nvPr/>
          </p:nvSpPr>
          <p:spPr>
            <a:xfrm>
              <a:off x="368808" y="4818887"/>
              <a:ext cx="2561844" cy="588264"/>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368808" y="5184648"/>
              <a:ext cx="4847844" cy="588263"/>
            </a:xfrm>
            <a:prstGeom prst="rect">
              <a:avLst/>
            </a:prstGeom>
            <a:blipFill>
              <a:blip r:embed="rId15" cstate="print"/>
              <a:stretch>
                <a:fillRect/>
              </a:stretch>
            </a:blipFill>
          </p:spPr>
          <p:txBody>
            <a:bodyPr wrap="square" lIns="0" tIns="0" rIns="0" bIns="0" rtlCol="0"/>
            <a:lstStyle/>
            <a:p>
              <a:endParaRPr/>
            </a:p>
          </p:txBody>
        </p:sp>
        <p:sp>
          <p:nvSpPr>
            <p:cNvPr id="18" name="object 18"/>
            <p:cNvSpPr/>
            <p:nvPr/>
          </p:nvSpPr>
          <p:spPr>
            <a:xfrm>
              <a:off x="368808" y="5550407"/>
              <a:ext cx="6784848" cy="588264"/>
            </a:xfrm>
            <a:prstGeom prst="rect">
              <a:avLst/>
            </a:prstGeom>
            <a:blipFill>
              <a:blip r:embed="rId16" cstate="print"/>
              <a:stretch>
                <a:fillRect/>
              </a:stretch>
            </a:blipFill>
          </p:spPr>
          <p:txBody>
            <a:bodyPr wrap="square" lIns="0" tIns="0" rIns="0" bIns="0" rtlCol="0"/>
            <a:lstStyle/>
            <a:p>
              <a:endParaRPr/>
            </a:p>
          </p:txBody>
        </p:sp>
      </p:grpSp>
      <p:sp>
        <p:nvSpPr>
          <p:cNvPr id="19" name="object 19"/>
          <p:cNvSpPr txBox="1"/>
          <p:nvPr/>
        </p:nvSpPr>
        <p:spPr>
          <a:xfrm>
            <a:off x="535940" y="803503"/>
            <a:ext cx="6450330" cy="5147310"/>
          </a:xfrm>
          <a:prstGeom prst="rect">
            <a:avLst/>
          </a:prstGeom>
        </p:spPr>
        <p:txBody>
          <a:bodyPr vert="horz" wrap="square" lIns="0" tIns="73660" rIns="0" bIns="0" rtlCol="0">
            <a:spAutoFit/>
          </a:bodyPr>
          <a:lstStyle/>
          <a:p>
            <a:pPr marL="434340" lvl="1" indent="-422275">
              <a:lnSpc>
                <a:spcPct val="100000"/>
              </a:lnSpc>
              <a:spcBef>
                <a:spcPts val="580"/>
              </a:spcBef>
              <a:buAutoNum type="arabicPeriod"/>
              <a:tabLst>
                <a:tab pos="434975" algn="l"/>
              </a:tabLst>
            </a:pPr>
            <a:r>
              <a:rPr sz="2000" dirty="0">
                <a:solidFill>
                  <a:srgbClr val="FF0000"/>
                </a:solidFill>
                <a:latin typeface="Arial"/>
                <a:cs typeface="Arial"/>
              </a:rPr>
              <a:t>MEANING OF</a:t>
            </a:r>
            <a:r>
              <a:rPr sz="2000" spc="-35" dirty="0">
                <a:solidFill>
                  <a:srgbClr val="FF0000"/>
                </a:solidFill>
                <a:latin typeface="Arial"/>
                <a:cs typeface="Arial"/>
              </a:rPr>
              <a:t> </a:t>
            </a:r>
            <a:r>
              <a:rPr sz="2000" dirty="0">
                <a:solidFill>
                  <a:srgbClr val="FF0000"/>
                </a:solidFill>
                <a:latin typeface="Arial"/>
                <a:cs typeface="Arial"/>
              </a:rPr>
              <a:t>RESEARCH</a:t>
            </a:r>
            <a:endParaRPr sz="2000">
              <a:latin typeface="Arial"/>
              <a:cs typeface="Arial"/>
            </a:endParaRPr>
          </a:p>
          <a:p>
            <a:pPr marL="434340" lvl="1" indent="-422275">
              <a:lnSpc>
                <a:spcPct val="100000"/>
              </a:lnSpc>
              <a:spcBef>
                <a:spcPts val="480"/>
              </a:spcBef>
              <a:buAutoNum type="arabicPeriod"/>
              <a:tabLst>
                <a:tab pos="434975" algn="l"/>
              </a:tabLst>
            </a:pPr>
            <a:r>
              <a:rPr sz="2000" dirty="0">
                <a:solidFill>
                  <a:srgbClr val="FF0000"/>
                </a:solidFill>
                <a:latin typeface="Arial"/>
                <a:cs typeface="Arial"/>
              </a:rPr>
              <a:t>OBJECTIVES OF</a:t>
            </a:r>
            <a:r>
              <a:rPr sz="2000" spc="-25" dirty="0">
                <a:solidFill>
                  <a:srgbClr val="FF0000"/>
                </a:solidFill>
                <a:latin typeface="Arial"/>
                <a:cs typeface="Arial"/>
              </a:rPr>
              <a:t> </a:t>
            </a:r>
            <a:r>
              <a:rPr sz="2000" dirty="0">
                <a:solidFill>
                  <a:srgbClr val="FF0000"/>
                </a:solidFill>
                <a:latin typeface="Arial"/>
                <a:cs typeface="Arial"/>
              </a:rPr>
              <a:t>RESEARCH</a:t>
            </a:r>
            <a:endParaRPr sz="2000">
              <a:latin typeface="Arial"/>
              <a:cs typeface="Arial"/>
            </a:endParaRPr>
          </a:p>
          <a:p>
            <a:pPr marL="434340" lvl="1" indent="-422275">
              <a:lnSpc>
                <a:spcPct val="100000"/>
              </a:lnSpc>
              <a:spcBef>
                <a:spcPts val="480"/>
              </a:spcBef>
              <a:buAutoNum type="arabicPeriod"/>
              <a:tabLst>
                <a:tab pos="434975" algn="l"/>
              </a:tabLst>
            </a:pPr>
            <a:r>
              <a:rPr sz="2000" dirty="0">
                <a:solidFill>
                  <a:srgbClr val="FF0000"/>
                </a:solidFill>
                <a:latin typeface="Arial"/>
                <a:cs typeface="Arial"/>
              </a:rPr>
              <a:t>CHARACTERISTICS OF</a:t>
            </a:r>
            <a:r>
              <a:rPr sz="2000" spc="-20" dirty="0">
                <a:solidFill>
                  <a:srgbClr val="FF0000"/>
                </a:solidFill>
                <a:latin typeface="Arial"/>
                <a:cs typeface="Arial"/>
              </a:rPr>
              <a:t> </a:t>
            </a:r>
            <a:r>
              <a:rPr sz="2000" dirty="0">
                <a:solidFill>
                  <a:srgbClr val="FF0000"/>
                </a:solidFill>
                <a:latin typeface="Arial"/>
                <a:cs typeface="Arial"/>
              </a:rPr>
              <a:t>RESEARCH</a:t>
            </a:r>
            <a:endParaRPr sz="2000">
              <a:latin typeface="Arial"/>
              <a:cs typeface="Arial"/>
            </a:endParaRPr>
          </a:p>
          <a:p>
            <a:pPr marL="434340" lvl="1" indent="-422275">
              <a:lnSpc>
                <a:spcPct val="100000"/>
              </a:lnSpc>
              <a:spcBef>
                <a:spcPts val="480"/>
              </a:spcBef>
              <a:buAutoNum type="arabicPeriod"/>
              <a:tabLst>
                <a:tab pos="434975" algn="l"/>
              </a:tabLst>
            </a:pPr>
            <a:r>
              <a:rPr sz="2000" dirty="0">
                <a:solidFill>
                  <a:srgbClr val="FF0000"/>
                </a:solidFill>
                <a:latin typeface="Arial"/>
                <a:cs typeface="Arial"/>
              </a:rPr>
              <a:t>CRITERIA </a:t>
            </a:r>
            <a:r>
              <a:rPr sz="2000" spc="-5" dirty="0">
                <a:solidFill>
                  <a:srgbClr val="FF0000"/>
                </a:solidFill>
                <a:latin typeface="Arial"/>
                <a:cs typeface="Arial"/>
              </a:rPr>
              <a:t>OF </a:t>
            </a:r>
            <a:r>
              <a:rPr sz="2000" dirty="0">
                <a:solidFill>
                  <a:srgbClr val="FF0000"/>
                </a:solidFill>
                <a:latin typeface="Arial"/>
                <a:cs typeface="Arial"/>
              </a:rPr>
              <a:t>A</a:t>
            </a:r>
            <a:r>
              <a:rPr sz="2000" spc="-405" dirty="0">
                <a:solidFill>
                  <a:srgbClr val="FF0000"/>
                </a:solidFill>
                <a:latin typeface="Arial"/>
                <a:cs typeface="Arial"/>
              </a:rPr>
              <a:t> </a:t>
            </a:r>
            <a:r>
              <a:rPr sz="2000" dirty="0">
                <a:solidFill>
                  <a:srgbClr val="FF0000"/>
                </a:solidFill>
                <a:latin typeface="Arial"/>
                <a:cs typeface="Arial"/>
              </a:rPr>
              <a:t>GOOD RESEARCH</a:t>
            </a:r>
            <a:endParaRPr sz="2000">
              <a:latin typeface="Arial"/>
              <a:cs typeface="Arial"/>
            </a:endParaRPr>
          </a:p>
          <a:p>
            <a:pPr marL="434340" lvl="1" indent="-422275">
              <a:lnSpc>
                <a:spcPct val="100000"/>
              </a:lnSpc>
              <a:spcBef>
                <a:spcPts val="480"/>
              </a:spcBef>
              <a:buAutoNum type="arabicPeriod"/>
              <a:tabLst>
                <a:tab pos="434975" algn="l"/>
              </a:tabLst>
            </a:pPr>
            <a:r>
              <a:rPr sz="2000" dirty="0">
                <a:solidFill>
                  <a:srgbClr val="FF0000"/>
                </a:solidFill>
                <a:latin typeface="Arial"/>
                <a:cs typeface="Arial"/>
              </a:rPr>
              <a:t>QUALITIES OF GOOD</a:t>
            </a:r>
            <a:r>
              <a:rPr sz="2000" spc="-80" dirty="0">
                <a:solidFill>
                  <a:srgbClr val="FF0000"/>
                </a:solidFill>
                <a:latin typeface="Arial"/>
                <a:cs typeface="Arial"/>
              </a:rPr>
              <a:t> </a:t>
            </a:r>
            <a:r>
              <a:rPr sz="2000" dirty="0">
                <a:solidFill>
                  <a:srgbClr val="FF0000"/>
                </a:solidFill>
                <a:latin typeface="Arial"/>
                <a:cs typeface="Arial"/>
              </a:rPr>
              <a:t>RESEARCH</a:t>
            </a:r>
            <a:endParaRPr sz="2000">
              <a:latin typeface="Arial"/>
              <a:cs typeface="Arial"/>
            </a:endParaRPr>
          </a:p>
          <a:p>
            <a:pPr marL="434340" lvl="1" indent="-422275">
              <a:lnSpc>
                <a:spcPct val="100000"/>
              </a:lnSpc>
              <a:spcBef>
                <a:spcPts val="480"/>
              </a:spcBef>
              <a:buAutoNum type="arabicPeriod"/>
              <a:tabLst>
                <a:tab pos="434975" algn="l"/>
              </a:tabLst>
            </a:pPr>
            <a:r>
              <a:rPr sz="2000" dirty="0">
                <a:solidFill>
                  <a:srgbClr val="FF0000"/>
                </a:solidFill>
                <a:latin typeface="Arial"/>
                <a:cs typeface="Arial"/>
              </a:rPr>
              <a:t>RESEARCH</a:t>
            </a:r>
            <a:r>
              <a:rPr sz="2000" spc="5" dirty="0">
                <a:solidFill>
                  <a:srgbClr val="FF0000"/>
                </a:solidFill>
                <a:latin typeface="Arial"/>
                <a:cs typeface="Arial"/>
              </a:rPr>
              <a:t> </a:t>
            </a:r>
            <a:r>
              <a:rPr sz="2000" spc="-30" dirty="0">
                <a:solidFill>
                  <a:srgbClr val="FF0000"/>
                </a:solidFill>
                <a:latin typeface="Arial"/>
                <a:cs typeface="Arial"/>
              </a:rPr>
              <a:t>MOTIVATIONS</a:t>
            </a:r>
            <a:endParaRPr sz="2000">
              <a:latin typeface="Arial"/>
              <a:cs typeface="Arial"/>
            </a:endParaRPr>
          </a:p>
          <a:p>
            <a:pPr marL="429895" lvl="1" indent="-417830">
              <a:lnSpc>
                <a:spcPct val="100000"/>
              </a:lnSpc>
              <a:spcBef>
                <a:spcPts val="480"/>
              </a:spcBef>
              <a:buAutoNum type="arabicPeriod"/>
              <a:tabLst>
                <a:tab pos="430530" algn="l"/>
              </a:tabLst>
            </a:pPr>
            <a:r>
              <a:rPr sz="2000" dirty="0">
                <a:solidFill>
                  <a:srgbClr val="FF0000"/>
                </a:solidFill>
                <a:latin typeface="Arial"/>
                <a:cs typeface="Arial"/>
              </a:rPr>
              <a:t>TYPES OF</a:t>
            </a:r>
            <a:r>
              <a:rPr sz="2000" spc="-15" dirty="0">
                <a:solidFill>
                  <a:srgbClr val="FF0000"/>
                </a:solidFill>
                <a:latin typeface="Arial"/>
                <a:cs typeface="Arial"/>
              </a:rPr>
              <a:t> </a:t>
            </a:r>
            <a:r>
              <a:rPr sz="2000" dirty="0">
                <a:solidFill>
                  <a:srgbClr val="FF0000"/>
                </a:solidFill>
                <a:latin typeface="Arial"/>
                <a:cs typeface="Arial"/>
              </a:rPr>
              <a:t>RESEARCH</a:t>
            </a:r>
            <a:endParaRPr sz="2000">
              <a:latin typeface="Arial"/>
              <a:cs typeface="Arial"/>
            </a:endParaRPr>
          </a:p>
          <a:p>
            <a:pPr marL="434340" lvl="1" indent="-422275">
              <a:lnSpc>
                <a:spcPct val="100000"/>
              </a:lnSpc>
              <a:spcBef>
                <a:spcPts val="480"/>
              </a:spcBef>
              <a:buAutoNum type="arabicPeriod"/>
              <a:tabLst>
                <a:tab pos="434975" algn="l"/>
              </a:tabLst>
            </a:pPr>
            <a:r>
              <a:rPr sz="2000" dirty="0">
                <a:solidFill>
                  <a:srgbClr val="FF0000"/>
                </a:solidFill>
                <a:latin typeface="Arial"/>
                <a:cs typeface="Arial"/>
              </a:rPr>
              <a:t>PROBLEMS </a:t>
            </a:r>
            <a:r>
              <a:rPr sz="2000" spc="-5" dirty="0">
                <a:solidFill>
                  <a:srgbClr val="FF0000"/>
                </a:solidFill>
                <a:latin typeface="Arial"/>
                <a:cs typeface="Arial"/>
              </a:rPr>
              <a:t>IN</a:t>
            </a:r>
            <a:r>
              <a:rPr sz="2000" spc="-55" dirty="0">
                <a:solidFill>
                  <a:srgbClr val="FF0000"/>
                </a:solidFill>
                <a:latin typeface="Arial"/>
                <a:cs typeface="Arial"/>
              </a:rPr>
              <a:t> </a:t>
            </a:r>
            <a:r>
              <a:rPr sz="2000" spc="-5" dirty="0">
                <a:solidFill>
                  <a:srgbClr val="FF0000"/>
                </a:solidFill>
                <a:latin typeface="Arial"/>
                <a:cs typeface="Arial"/>
              </a:rPr>
              <a:t>RESEARCH</a:t>
            </a:r>
            <a:endParaRPr sz="2000">
              <a:latin typeface="Arial"/>
              <a:cs typeface="Arial"/>
            </a:endParaRPr>
          </a:p>
          <a:p>
            <a:pPr marL="434340" lvl="1" indent="-422275">
              <a:lnSpc>
                <a:spcPct val="100000"/>
              </a:lnSpc>
              <a:spcBef>
                <a:spcPts val="484"/>
              </a:spcBef>
              <a:buAutoNum type="arabicPeriod"/>
              <a:tabLst>
                <a:tab pos="434975" algn="l"/>
              </a:tabLst>
            </a:pPr>
            <a:r>
              <a:rPr sz="2000" dirty="0">
                <a:solidFill>
                  <a:srgbClr val="FF0000"/>
                </a:solidFill>
                <a:latin typeface="Arial"/>
                <a:cs typeface="Arial"/>
              </a:rPr>
              <a:t>RESEARCH</a:t>
            </a:r>
            <a:r>
              <a:rPr sz="2000" spc="-170" dirty="0">
                <a:solidFill>
                  <a:srgbClr val="FF0000"/>
                </a:solidFill>
                <a:latin typeface="Arial"/>
                <a:cs typeface="Arial"/>
              </a:rPr>
              <a:t> </a:t>
            </a:r>
            <a:r>
              <a:rPr sz="2000" dirty="0">
                <a:solidFill>
                  <a:srgbClr val="FF0000"/>
                </a:solidFill>
                <a:latin typeface="Arial"/>
                <a:cs typeface="Arial"/>
              </a:rPr>
              <a:t>APPROACHES</a:t>
            </a:r>
            <a:endParaRPr sz="2000">
              <a:latin typeface="Arial"/>
              <a:cs typeface="Arial"/>
            </a:endParaRPr>
          </a:p>
          <a:p>
            <a:pPr marL="576580" lvl="1" indent="-564515">
              <a:lnSpc>
                <a:spcPct val="100000"/>
              </a:lnSpc>
              <a:spcBef>
                <a:spcPts val="480"/>
              </a:spcBef>
              <a:buAutoNum type="arabicPeriod"/>
              <a:tabLst>
                <a:tab pos="577215" algn="l"/>
              </a:tabLst>
            </a:pPr>
            <a:r>
              <a:rPr sz="2000" dirty="0">
                <a:solidFill>
                  <a:srgbClr val="FF0000"/>
                </a:solidFill>
                <a:latin typeface="Arial"/>
                <a:cs typeface="Arial"/>
              </a:rPr>
              <a:t>RESEARCH</a:t>
            </a:r>
            <a:r>
              <a:rPr sz="2000" spc="5" dirty="0">
                <a:solidFill>
                  <a:srgbClr val="FF0000"/>
                </a:solidFill>
                <a:latin typeface="Arial"/>
                <a:cs typeface="Arial"/>
              </a:rPr>
              <a:t> </a:t>
            </a:r>
            <a:r>
              <a:rPr sz="2000" dirty="0">
                <a:solidFill>
                  <a:srgbClr val="FF0000"/>
                </a:solidFill>
                <a:latin typeface="Arial"/>
                <a:cs typeface="Arial"/>
              </a:rPr>
              <a:t>PROCESS</a:t>
            </a:r>
            <a:endParaRPr sz="2000">
              <a:latin typeface="Arial"/>
              <a:cs typeface="Arial"/>
            </a:endParaRPr>
          </a:p>
          <a:p>
            <a:pPr marL="556260" lvl="1" indent="-544195">
              <a:lnSpc>
                <a:spcPct val="100000"/>
              </a:lnSpc>
              <a:spcBef>
                <a:spcPts val="480"/>
              </a:spcBef>
              <a:buAutoNum type="arabicPeriod"/>
              <a:tabLst>
                <a:tab pos="556895" algn="l"/>
              </a:tabLst>
            </a:pPr>
            <a:r>
              <a:rPr sz="2000" spc="-15" dirty="0">
                <a:solidFill>
                  <a:srgbClr val="FF0000"/>
                </a:solidFill>
                <a:latin typeface="Arial"/>
                <a:cs typeface="Arial"/>
              </a:rPr>
              <a:t>LITERATURE </a:t>
            </a:r>
            <a:r>
              <a:rPr sz="2000" dirty="0">
                <a:solidFill>
                  <a:srgbClr val="FF0000"/>
                </a:solidFill>
                <a:latin typeface="Arial"/>
                <a:cs typeface="Arial"/>
              </a:rPr>
              <a:t>REVIEW</a:t>
            </a:r>
            <a:endParaRPr sz="2000">
              <a:latin typeface="Arial"/>
              <a:cs typeface="Arial"/>
            </a:endParaRPr>
          </a:p>
          <a:p>
            <a:pPr marL="576580" lvl="1" indent="-564515">
              <a:lnSpc>
                <a:spcPct val="100000"/>
              </a:lnSpc>
              <a:spcBef>
                <a:spcPts val="480"/>
              </a:spcBef>
              <a:buAutoNum type="arabicPeriod"/>
              <a:tabLst>
                <a:tab pos="577215" algn="l"/>
              </a:tabLst>
            </a:pPr>
            <a:r>
              <a:rPr sz="2000" dirty="0">
                <a:solidFill>
                  <a:srgbClr val="FF0000"/>
                </a:solidFill>
                <a:latin typeface="Arial"/>
                <a:cs typeface="Arial"/>
              </a:rPr>
              <a:t>HYPOTHESIS</a:t>
            </a:r>
            <a:endParaRPr sz="2000">
              <a:latin typeface="Arial"/>
              <a:cs typeface="Arial"/>
            </a:endParaRPr>
          </a:p>
          <a:p>
            <a:pPr marL="576580" lvl="1" indent="-564515">
              <a:lnSpc>
                <a:spcPct val="100000"/>
              </a:lnSpc>
              <a:spcBef>
                <a:spcPts val="480"/>
              </a:spcBef>
              <a:buAutoNum type="arabicPeriod"/>
              <a:tabLst>
                <a:tab pos="577215" algn="l"/>
              </a:tabLst>
            </a:pPr>
            <a:r>
              <a:rPr sz="2000" dirty="0">
                <a:solidFill>
                  <a:srgbClr val="FF0000"/>
                </a:solidFill>
                <a:latin typeface="Arial"/>
                <a:cs typeface="Arial"/>
              </a:rPr>
              <a:t>CRITERIA OF GOOD</a:t>
            </a:r>
            <a:r>
              <a:rPr sz="2000" spc="-180" dirty="0">
                <a:solidFill>
                  <a:srgbClr val="FF0000"/>
                </a:solidFill>
                <a:latin typeface="Arial"/>
                <a:cs typeface="Arial"/>
              </a:rPr>
              <a:t> </a:t>
            </a:r>
            <a:r>
              <a:rPr sz="2000" dirty="0">
                <a:solidFill>
                  <a:srgbClr val="FF0000"/>
                </a:solidFill>
                <a:latin typeface="Arial"/>
                <a:cs typeface="Arial"/>
              </a:rPr>
              <a:t>RESEARCH</a:t>
            </a:r>
            <a:endParaRPr sz="2000">
              <a:latin typeface="Arial"/>
              <a:cs typeface="Arial"/>
            </a:endParaRPr>
          </a:p>
          <a:p>
            <a:pPr marL="576580" lvl="1" indent="-564515">
              <a:lnSpc>
                <a:spcPct val="100000"/>
              </a:lnSpc>
              <a:spcBef>
                <a:spcPts val="480"/>
              </a:spcBef>
              <a:buAutoNum type="arabicPeriod"/>
              <a:tabLst>
                <a:tab pos="577215" algn="l"/>
              </a:tabLst>
            </a:pPr>
            <a:r>
              <a:rPr sz="2000" dirty="0">
                <a:solidFill>
                  <a:srgbClr val="FF0000"/>
                </a:solidFill>
                <a:latin typeface="Arial"/>
                <a:cs typeface="Arial"/>
              </a:rPr>
              <a:t>PROBLEMS ENCOUNTERED BY</a:t>
            </a:r>
            <a:r>
              <a:rPr sz="2000" spc="-100" dirty="0">
                <a:solidFill>
                  <a:srgbClr val="FF0000"/>
                </a:solidFill>
                <a:latin typeface="Arial"/>
                <a:cs typeface="Arial"/>
              </a:rPr>
              <a:t> </a:t>
            </a:r>
            <a:r>
              <a:rPr sz="2000" dirty="0">
                <a:solidFill>
                  <a:srgbClr val="FF0000"/>
                </a:solidFill>
                <a:latin typeface="Arial"/>
                <a:cs typeface="Arial"/>
              </a:rPr>
              <a:t>RESEARCHERS</a:t>
            </a:r>
            <a:endParaRPr sz="2000">
              <a:latin typeface="Arial"/>
              <a:cs typeface="Arial"/>
            </a:endParaRPr>
          </a:p>
        </p:txBody>
      </p:sp>
      <p:sp>
        <p:nvSpPr>
          <p:cNvPr id="20" name="object 20"/>
          <p:cNvSpPr/>
          <p:nvPr/>
        </p:nvSpPr>
        <p:spPr>
          <a:xfrm>
            <a:off x="5410200" y="2209800"/>
            <a:ext cx="3439667" cy="2557272"/>
          </a:xfrm>
          <a:prstGeom prst="rect">
            <a:avLst/>
          </a:prstGeom>
          <a:blipFill>
            <a:blip r:embed="rId17" cstate="print"/>
            <a:stretch>
              <a:fillRect/>
            </a:stretch>
          </a:blipFill>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a:t>
            </a:fld>
            <a:endParaRPr spc="-5" dirty="0"/>
          </a:p>
        </p:txBody>
      </p:sp>
      <p:sp>
        <p:nvSpPr>
          <p:cNvPr id="23" name="Rectangle 22"/>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4" name="Picture 2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25" name="Rectangle 24"/>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TextBox 25"/>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27"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0" y="159766"/>
            <a:ext cx="4392168" cy="70408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200400" y="286002"/>
            <a:ext cx="398843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rPr>
              <a:t>1.10 RESEARCH</a:t>
            </a:r>
            <a:r>
              <a:rPr sz="2400" spc="-10" dirty="0">
                <a:solidFill>
                  <a:srgbClr val="FF0000"/>
                </a:solidFill>
              </a:rPr>
              <a:t> </a:t>
            </a:r>
            <a:r>
              <a:rPr sz="2400" spc="-5" dirty="0">
                <a:solidFill>
                  <a:srgbClr val="FF0000"/>
                </a:solidFill>
              </a:rPr>
              <a:t>PROCESS</a:t>
            </a:r>
            <a:endParaRPr sz="240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20</a:t>
            </a:fld>
            <a:endParaRPr spc="-5" dirty="0"/>
          </a:p>
        </p:txBody>
      </p:sp>
      <p:sp>
        <p:nvSpPr>
          <p:cNvPr id="4" name="object 4"/>
          <p:cNvSpPr txBox="1"/>
          <p:nvPr/>
        </p:nvSpPr>
        <p:spPr>
          <a:xfrm>
            <a:off x="535940" y="863853"/>
            <a:ext cx="8064500" cy="3745229"/>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000" dirty="0">
                <a:latin typeface="Arial"/>
                <a:cs typeface="Arial"/>
              </a:rPr>
              <a:t>Research process consists of series of actions or steps necessary</a:t>
            </a:r>
            <a:r>
              <a:rPr sz="2000" spc="-245" dirty="0">
                <a:latin typeface="Arial"/>
                <a:cs typeface="Arial"/>
              </a:rPr>
              <a:t> </a:t>
            </a:r>
            <a:r>
              <a:rPr sz="2000" dirty="0">
                <a:latin typeface="Arial"/>
                <a:cs typeface="Arial"/>
              </a:rPr>
              <a:t>to  </a:t>
            </a:r>
            <a:r>
              <a:rPr sz="2000" spc="-5" dirty="0">
                <a:latin typeface="Arial"/>
                <a:cs typeface="Arial"/>
              </a:rPr>
              <a:t>effectively </a:t>
            </a:r>
            <a:r>
              <a:rPr sz="2000" dirty="0">
                <a:latin typeface="Arial"/>
                <a:cs typeface="Arial"/>
              </a:rPr>
              <a:t>carry out research and the desired sequencing of these  steps.</a:t>
            </a:r>
          </a:p>
          <a:p>
            <a:pPr>
              <a:lnSpc>
                <a:spcPct val="100000"/>
              </a:lnSpc>
              <a:spcBef>
                <a:spcPts val="25"/>
              </a:spcBef>
              <a:buFont typeface="Arial"/>
              <a:buChar char="•"/>
            </a:pPr>
            <a:endParaRPr sz="2900" dirty="0">
              <a:latin typeface="Arial"/>
              <a:cs typeface="Arial"/>
            </a:endParaRPr>
          </a:p>
          <a:p>
            <a:pPr marL="355600" indent="-342900">
              <a:lnSpc>
                <a:spcPct val="100000"/>
              </a:lnSpc>
              <a:buChar char="•"/>
              <a:tabLst>
                <a:tab pos="354965" algn="l"/>
                <a:tab pos="355600" algn="l"/>
              </a:tabLst>
            </a:pPr>
            <a:r>
              <a:rPr sz="2000" dirty="0">
                <a:latin typeface="Arial"/>
                <a:cs typeface="Arial"/>
              </a:rPr>
              <a:t>The chart shown in Figure well illustrates a research</a:t>
            </a:r>
            <a:r>
              <a:rPr sz="2000" spc="-145" dirty="0">
                <a:latin typeface="Arial"/>
                <a:cs typeface="Arial"/>
              </a:rPr>
              <a:t> </a:t>
            </a:r>
            <a:r>
              <a:rPr sz="2000" dirty="0">
                <a:latin typeface="Arial"/>
                <a:cs typeface="Arial"/>
              </a:rPr>
              <a:t>process.</a:t>
            </a:r>
          </a:p>
          <a:p>
            <a:pPr>
              <a:lnSpc>
                <a:spcPct val="100000"/>
              </a:lnSpc>
              <a:spcBef>
                <a:spcPts val="25"/>
              </a:spcBef>
              <a:buFont typeface="Arial"/>
              <a:buChar char="•"/>
            </a:pPr>
            <a:endParaRPr sz="2900" dirty="0">
              <a:latin typeface="Arial"/>
              <a:cs typeface="Arial"/>
            </a:endParaRPr>
          </a:p>
          <a:p>
            <a:pPr marL="355600" marR="215265" indent="-342900">
              <a:lnSpc>
                <a:spcPct val="100000"/>
              </a:lnSpc>
              <a:buChar char="•"/>
              <a:tabLst>
                <a:tab pos="354965" algn="l"/>
                <a:tab pos="355600" algn="l"/>
              </a:tabLst>
            </a:pPr>
            <a:r>
              <a:rPr sz="2000" dirty="0">
                <a:latin typeface="Arial"/>
                <a:cs typeface="Arial"/>
              </a:rPr>
              <a:t>The chart indicates that the research process consists of a</a:t>
            </a:r>
            <a:r>
              <a:rPr sz="2000" spc="-240" dirty="0">
                <a:latin typeface="Arial"/>
                <a:cs typeface="Arial"/>
              </a:rPr>
              <a:t> </a:t>
            </a:r>
            <a:r>
              <a:rPr sz="2000" dirty="0">
                <a:latin typeface="Arial"/>
                <a:cs typeface="Arial"/>
              </a:rPr>
              <a:t>number  of closely related activities, as </a:t>
            </a:r>
            <a:r>
              <a:rPr sz="2000" spc="5" dirty="0">
                <a:latin typeface="Arial"/>
                <a:cs typeface="Arial"/>
              </a:rPr>
              <a:t>shown </a:t>
            </a:r>
            <a:r>
              <a:rPr sz="2000" dirty="0">
                <a:latin typeface="Arial"/>
                <a:cs typeface="Arial"/>
              </a:rPr>
              <a:t>through I to</a:t>
            </a:r>
            <a:r>
              <a:rPr sz="2000" spc="-204" dirty="0">
                <a:latin typeface="Arial"/>
                <a:cs typeface="Arial"/>
              </a:rPr>
              <a:t> </a:t>
            </a:r>
            <a:r>
              <a:rPr sz="2000" spc="-5" dirty="0">
                <a:latin typeface="Arial"/>
                <a:cs typeface="Arial"/>
              </a:rPr>
              <a:t>VII.</a:t>
            </a:r>
            <a:endParaRPr sz="2000" dirty="0">
              <a:latin typeface="Arial"/>
              <a:cs typeface="Arial"/>
            </a:endParaRPr>
          </a:p>
          <a:p>
            <a:pPr>
              <a:lnSpc>
                <a:spcPct val="100000"/>
              </a:lnSpc>
              <a:spcBef>
                <a:spcPts val="25"/>
              </a:spcBef>
              <a:buFont typeface="Arial"/>
              <a:buChar char="•"/>
            </a:pPr>
            <a:endParaRPr sz="2900" dirty="0">
              <a:latin typeface="Arial"/>
              <a:cs typeface="Arial"/>
            </a:endParaRPr>
          </a:p>
          <a:p>
            <a:pPr marL="355600" marR="378460" indent="-342900">
              <a:lnSpc>
                <a:spcPct val="100000"/>
              </a:lnSpc>
              <a:spcBef>
                <a:spcPts val="5"/>
              </a:spcBef>
              <a:buChar char="•"/>
              <a:tabLst>
                <a:tab pos="354965" algn="l"/>
                <a:tab pos="355600" algn="l"/>
              </a:tabLst>
            </a:pPr>
            <a:r>
              <a:rPr sz="2000" spc="-10" dirty="0">
                <a:latin typeface="Arial"/>
                <a:cs typeface="Arial"/>
              </a:rPr>
              <a:t>However, </a:t>
            </a:r>
            <a:r>
              <a:rPr sz="2000" dirty="0">
                <a:latin typeface="Arial"/>
                <a:cs typeface="Arial"/>
              </a:rPr>
              <a:t>the following order concerning various steps provides</a:t>
            </a:r>
            <a:r>
              <a:rPr sz="2000" spc="-200" dirty="0">
                <a:latin typeface="Arial"/>
                <a:cs typeface="Arial"/>
              </a:rPr>
              <a:t> </a:t>
            </a:r>
            <a:r>
              <a:rPr sz="2000" dirty="0">
                <a:latin typeface="Arial"/>
                <a:cs typeface="Arial"/>
              </a:rPr>
              <a:t>a  useful procedural guideline regarding the research</a:t>
            </a:r>
            <a:r>
              <a:rPr sz="2000" spc="-135" dirty="0">
                <a:latin typeface="Arial"/>
                <a:cs typeface="Arial"/>
              </a:rPr>
              <a:t> </a:t>
            </a:r>
            <a:r>
              <a:rPr sz="2000" dirty="0">
                <a:latin typeface="Arial"/>
                <a:cs typeface="Arial"/>
              </a:rPr>
              <a:t>process:</a:t>
            </a: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5843" y="330708"/>
            <a:ext cx="8542020" cy="60274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21</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358128"/>
            <a:ext cx="9144000" cy="499872"/>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1951" y="481230"/>
            <a:ext cx="6559550" cy="5514340"/>
          </a:xfrm>
          <a:prstGeom prst="rect">
            <a:avLst/>
          </a:prstGeom>
        </p:spPr>
        <p:txBody>
          <a:bodyPr vert="horz" wrap="square" lIns="0" tIns="13335" rIns="0" bIns="0" rtlCol="0">
            <a:spAutoFit/>
          </a:bodyPr>
          <a:lstStyle/>
          <a:p>
            <a:pPr marL="391795" indent="-379730">
              <a:lnSpc>
                <a:spcPct val="100000"/>
              </a:lnSpc>
              <a:spcBef>
                <a:spcPts val="105"/>
              </a:spcBef>
              <a:buAutoNum type="arabicParenBoth"/>
              <a:tabLst>
                <a:tab pos="392430" algn="l"/>
              </a:tabLst>
            </a:pPr>
            <a:r>
              <a:rPr sz="2000" dirty="0">
                <a:latin typeface="Arial"/>
                <a:cs typeface="Arial"/>
              </a:rPr>
              <a:t>Formulating the research</a:t>
            </a:r>
            <a:r>
              <a:rPr sz="2000" spc="-100" dirty="0">
                <a:latin typeface="Arial"/>
                <a:cs typeface="Arial"/>
              </a:rPr>
              <a:t> </a:t>
            </a:r>
            <a:r>
              <a:rPr sz="2000" dirty="0">
                <a:latin typeface="Arial"/>
                <a:cs typeface="Arial"/>
              </a:rPr>
              <a:t>problem</a:t>
            </a:r>
          </a:p>
          <a:p>
            <a:pPr marL="391795" indent="-379730">
              <a:lnSpc>
                <a:spcPct val="100000"/>
              </a:lnSpc>
              <a:spcBef>
                <a:spcPts val="1680"/>
              </a:spcBef>
              <a:buAutoNum type="arabicParenBoth"/>
              <a:tabLst>
                <a:tab pos="392430" algn="l"/>
              </a:tabLst>
            </a:pPr>
            <a:r>
              <a:rPr sz="2000" dirty="0">
                <a:latin typeface="Arial"/>
                <a:cs typeface="Arial"/>
              </a:rPr>
              <a:t>Extensive literature</a:t>
            </a:r>
            <a:r>
              <a:rPr sz="2000" spc="-110" dirty="0">
                <a:latin typeface="Arial"/>
                <a:cs typeface="Arial"/>
              </a:rPr>
              <a:t> </a:t>
            </a:r>
            <a:r>
              <a:rPr sz="2000" dirty="0">
                <a:latin typeface="Arial"/>
                <a:cs typeface="Arial"/>
              </a:rPr>
              <a:t>survey</a:t>
            </a:r>
          </a:p>
          <a:p>
            <a:pPr marL="391795" indent="-379730">
              <a:lnSpc>
                <a:spcPct val="100000"/>
              </a:lnSpc>
              <a:spcBef>
                <a:spcPts val="1680"/>
              </a:spcBef>
              <a:buAutoNum type="arabicParenBoth"/>
              <a:tabLst>
                <a:tab pos="392430" algn="l"/>
              </a:tabLst>
            </a:pPr>
            <a:r>
              <a:rPr sz="2000" dirty="0">
                <a:latin typeface="Arial"/>
                <a:cs typeface="Arial"/>
              </a:rPr>
              <a:t>Developing the</a:t>
            </a:r>
            <a:r>
              <a:rPr sz="2000" spc="-95" dirty="0">
                <a:latin typeface="Arial"/>
                <a:cs typeface="Arial"/>
              </a:rPr>
              <a:t> </a:t>
            </a:r>
            <a:r>
              <a:rPr sz="2000" dirty="0">
                <a:latin typeface="Arial"/>
                <a:cs typeface="Arial"/>
              </a:rPr>
              <a:t>hypothesis</a:t>
            </a:r>
          </a:p>
          <a:p>
            <a:pPr marL="391795" indent="-379730">
              <a:lnSpc>
                <a:spcPct val="100000"/>
              </a:lnSpc>
              <a:spcBef>
                <a:spcPts val="1680"/>
              </a:spcBef>
              <a:buAutoNum type="arabicParenBoth"/>
              <a:tabLst>
                <a:tab pos="392430" algn="l"/>
              </a:tabLst>
            </a:pPr>
            <a:r>
              <a:rPr sz="2000" dirty="0">
                <a:latin typeface="Arial"/>
                <a:cs typeface="Arial"/>
              </a:rPr>
              <a:t>Preparing the research</a:t>
            </a:r>
            <a:r>
              <a:rPr sz="2000" spc="-100" dirty="0">
                <a:latin typeface="Arial"/>
                <a:cs typeface="Arial"/>
              </a:rPr>
              <a:t> </a:t>
            </a:r>
            <a:r>
              <a:rPr sz="2000" dirty="0">
                <a:latin typeface="Arial"/>
                <a:cs typeface="Arial"/>
              </a:rPr>
              <a:t>design</a:t>
            </a:r>
          </a:p>
          <a:p>
            <a:pPr marL="391795" indent="-379730">
              <a:lnSpc>
                <a:spcPct val="100000"/>
              </a:lnSpc>
              <a:spcBef>
                <a:spcPts val="1685"/>
              </a:spcBef>
              <a:buAutoNum type="arabicParenBoth"/>
              <a:tabLst>
                <a:tab pos="392430" algn="l"/>
              </a:tabLst>
            </a:pPr>
            <a:r>
              <a:rPr sz="2000" dirty="0">
                <a:latin typeface="Arial"/>
                <a:cs typeface="Arial"/>
              </a:rPr>
              <a:t>Determining sample</a:t>
            </a:r>
            <a:r>
              <a:rPr sz="2000" spc="-60" dirty="0">
                <a:latin typeface="Arial"/>
                <a:cs typeface="Arial"/>
              </a:rPr>
              <a:t> </a:t>
            </a:r>
            <a:r>
              <a:rPr sz="2000" dirty="0">
                <a:latin typeface="Arial"/>
                <a:cs typeface="Arial"/>
              </a:rPr>
              <a:t>design</a:t>
            </a:r>
          </a:p>
          <a:p>
            <a:pPr marL="391795" indent="-379730">
              <a:lnSpc>
                <a:spcPct val="100000"/>
              </a:lnSpc>
              <a:spcBef>
                <a:spcPts val="1680"/>
              </a:spcBef>
              <a:buAutoNum type="arabicParenBoth"/>
              <a:tabLst>
                <a:tab pos="392430" algn="l"/>
              </a:tabLst>
            </a:pPr>
            <a:r>
              <a:rPr sz="2000" dirty="0">
                <a:latin typeface="Arial"/>
                <a:cs typeface="Arial"/>
              </a:rPr>
              <a:t>Collecting the</a:t>
            </a:r>
            <a:r>
              <a:rPr sz="2000" spc="-40" dirty="0">
                <a:latin typeface="Arial"/>
                <a:cs typeface="Arial"/>
              </a:rPr>
              <a:t> </a:t>
            </a:r>
            <a:r>
              <a:rPr sz="2000" dirty="0">
                <a:latin typeface="Arial"/>
                <a:cs typeface="Arial"/>
              </a:rPr>
              <a:t>data</a:t>
            </a:r>
          </a:p>
          <a:p>
            <a:pPr marL="391795" indent="-379730">
              <a:lnSpc>
                <a:spcPct val="100000"/>
              </a:lnSpc>
              <a:spcBef>
                <a:spcPts val="1680"/>
              </a:spcBef>
              <a:buAutoNum type="arabicParenBoth"/>
              <a:tabLst>
                <a:tab pos="392430" algn="l"/>
              </a:tabLst>
            </a:pPr>
            <a:r>
              <a:rPr sz="2000" dirty="0">
                <a:latin typeface="Arial"/>
                <a:cs typeface="Arial"/>
              </a:rPr>
              <a:t>Execution of the</a:t>
            </a:r>
            <a:r>
              <a:rPr sz="2000" spc="-60" dirty="0">
                <a:latin typeface="Arial"/>
                <a:cs typeface="Arial"/>
              </a:rPr>
              <a:t> </a:t>
            </a:r>
            <a:r>
              <a:rPr sz="2000" dirty="0">
                <a:latin typeface="Arial"/>
                <a:cs typeface="Arial"/>
              </a:rPr>
              <a:t>project</a:t>
            </a:r>
          </a:p>
          <a:p>
            <a:pPr marL="377825" indent="-365760">
              <a:lnSpc>
                <a:spcPct val="100000"/>
              </a:lnSpc>
              <a:spcBef>
                <a:spcPts val="1680"/>
              </a:spcBef>
              <a:buAutoNum type="arabicParenBoth"/>
              <a:tabLst>
                <a:tab pos="378460" algn="l"/>
              </a:tabLst>
            </a:pPr>
            <a:r>
              <a:rPr sz="2000" dirty="0">
                <a:latin typeface="Arial"/>
                <a:cs typeface="Arial"/>
              </a:rPr>
              <a:t>Analysis of</a:t>
            </a:r>
            <a:r>
              <a:rPr sz="2000" spc="-25" dirty="0">
                <a:latin typeface="Arial"/>
                <a:cs typeface="Arial"/>
              </a:rPr>
              <a:t> </a:t>
            </a:r>
            <a:r>
              <a:rPr sz="2000" dirty="0">
                <a:latin typeface="Arial"/>
                <a:cs typeface="Arial"/>
              </a:rPr>
              <a:t>data</a:t>
            </a:r>
          </a:p>
          <a:p>
            <a:pPr marL="391795" indent="-379730">
              <a:lnSpc>
                <a:spcPct val="100000"/>
              </a:lnSpc>
              <a:spcBef>
                <a:spcPts val="1680"/>
              </a:spcBef>
              <a:buAutoNum type="arabicParenBoth"/>
              <a:tabLst>
                <a:tab pos="392430" algn="l"/>
              </a:tabLst>
            </a:pPr>
            <a:r>
              <a:rPr sz="2000" dirty="0">
                <a:latin typeface="Arial"/>
                <a:cs typeface="Arial"/>
              </a:rPr>
              <a:t>Hypothesis</a:t>
            </a:r>
            <a:r>
              <a:rPr sz="2000" spc="-30" dirty="0">
                <a:latin typeface="Arial"/>
                <a:cs typeface="Arial"/>
              </a:rPr>
              <a:t> </a:t>
            </a:r>
            <a:r>
              <a:rPr sz="2000" dirty="0">
                <a:latin typeface="Arial"/>
                <a:cs typeface="Arial"/>
              </a:rPr>
              <a:t>testing</a:t>
            </a:r>
          </a:p>
          <a:p>
            <a:pPr marL="534035" indent="-521970">
              <a:lnSpc>
                <a:spcPct val="100000"/>
              </a:lnSpc>
              <a:spcBef>
                <a:spcPts val="1680"/>
              </a:spcBef>
              <a:buAutoNum type="arabicParenBoth"/>
              <a:tabLst>
                <a:tab pos="534670" algn="l"/>
              </a:tabLst>
            </a:pPr>
            <a:r>
              <a:rPr sz="2000" dirty="0">
                <a:latin typeface="Arial"/>
                <a:cs typeface="Arial"/>
              </a:rPr>
              <a:t>Generalizations and</a:t>
            </a:r>
            <a:r>
              <a:rPr sz="2000" spc="-60" dirty="0">
                <a:latin typeface="Arial"/>
                <a:cs typeface="Arial"/>
              </a:rPr>
              <a:t> </a:t>
            </a:r>
            <a:r>
              <a:rPr sz="2000" dirty="0">
                <a:latin typeface="Arial"/>
                <a:cs typeface="Arial"/>
              </a:rPr>
              <a:t>interpretation</a:t>
            </a:r>
          </a:p>
          <a:p>
            <a:pPr marL="513080" indent="-501015">
              <a:lnSpc>
                <a:spcPct val="100000"/>
              </a:lnSpc>
              <a:spcBef>
                <a:spcPts val="1685"/>
              </a:spcBef>
              <a:buAutoNum type="arabicParenBoth"/>
              <a:tabLst>
                <a:tab pos="513715" algn="l"/>
              </a:tabLst>
            </a:pPr>
            <a:r>
              <a:rPr sz="2000" dirty="0">
                <a:latin typeface="Arial"/>
                <a:cs typeface="Arial"/>
              </a:rPr>
              <a:t>Preparation of the report or presentation of the</a:t>
            </a:r>
            <a:r>
              <a:rPr sz="2000" spc="-215" dirty="0">
                <a:latin typeface="Arial"/>
                <a:cs typeface="Arial"/>
              </a:rPr>
              <a:t> </a:t>
            </a:r>
            <a:r>
              <a:rPr sz="2000" dirty="0">
                <a:latin typeface="Arial"/>
                <a:cs typeface="Arial"/>
              </a:rPr>
              <a:t>results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22</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914400"/>
            <a:ext cx="8176259" cy="5196840"/>
          </a:xfrm>
          <a:prstGeom prst="rect">
            <a:avLst/>
          </a:prstGeom>
        </p:spPr>
        <p:txBody>
          <a:bodyPr vert="horz" wrap="square" lIns="0" tIns="62229" rIns="0" bIns="0" rtlCol="0">
            <a:spAutoFit/>
          </a:bodyPr>
          <a:lstStyle/>
          <a:p>
            <a:pPr marL="12700">
              <a:lnSpc>
                <a:spcPct val="100000"/>
              </a:lnSpc>
              <a:spcBef>
                <a:spcPts val="489"/>
              </a:spcBef>
              <a:tabLst>
                <a:tab pos="354965" algn="l"/>
              </a:tabLst>
            </a:pPr>
            <a:r>
              <a:rPr sz="1600" b="1" spc="-5" dirty="0">
                <a:latin typeface="Arial"/>
                <a:cs typeface="Arial"/>
              </a:rPr>
              <a:t>a)	What is a Research</a:t>
            </a:r>
            <a:r>
              <a:rPr sz="1600" b="1" spc="20" dirty="0">
                <a:latin typeface="Arial"/>
                <a:cs typeface="Arial"/>
              </a:rPr>
              <a:t> </a:t>
            </a:r>
            <a:r>
              <a:rPr sz="1600" b="1" spc="-5" dirty="0">
                <a:latin typeface="Arial"/>
                <a:cs typeface="Arial"/>
              </a:rPr>
              <a:t>problem?</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The term ‘problem’ means a question or issue to be</a:t>
            </a:r>
            <a:r>
              <a:rPr sz="1600" dirty="0">
                <a:latin typeface="Arial"/>
                <a:cs typeface="Arial"/>
              </a:rPr>
              <a:t> </a:t>
            </a:r>
            <a:r>
              <a:rPr sz="1600" spc="-10" dirty="0">
                <a:latin typeface="Arial"/>
                <a:cs typeface="Arial"/>
              </a:rPr>
              <a:t>examined.</a:t>
            </a:r>
            <a:endParaRPr sz="1600" dirty="0">
              <a:latin typeface="Arial"/>
              <a:cs typeface="Arial"/>
            </a:endParaRPr>
          </a:p>
          <a:p>
            <a:pPr marL="355600" marR="5080" indent="-342900">
              <a:lnSpc>
                <a:spcPct val="100000"/>
              </a:lnSpc>
              <a:spcBef>
                <a:spcPts val="384"/>
              </a:spcBef>
              <a:buChar char="•"/>
              <a:tabLst>
                <a:tab pos="354965" algn="l"/>
                <a:tab pos="355600" algn="l"/>
              </a:tabLst>
            </a:pPr>
            <a:r>
              <a:rPr sz="1600" spc="-5" dirty="0">
                <a:latin typeface="Arial"/>
                <a:cs typeface="Arial"/>
              </a:rPr>
              <a:t>Research Problem refers to some difficulty/need </a:t>
            </a:r>
            <a:r>
              <a:rPr sz="1600" spc="-10" dirty="0">
                <a:latin typeface="Arial"/>
                <a:cs typeface="Arial"/>
              </a:rPr>
              <a:t>which </a:t>
            </a:r>
            <a:r>
              <a:rPr sz="1600" spc="-5" dirty="0">
                <a:latin typeface="Arial"/>
                <a:cs typeface="Arial"/>
              </a:rPr>
              <a:t>a researcher experiences in the  context of either theoretical or practical situation and wants to obtain a solution for the  same.</a:t>
            </a:r>
            <a:endParaRPr sz="1600" dirty="0">
              <a:latin typeface="Arial"/>
              <a:cs typeface="Arial"/>
            </a:endParaRPr>
          </a:p>
          <a:p>
            <a:pPr>
              <a:lnSpc>
                <a:spcPct val="100000"/>
              </a:lnSpc>
              <a:spcBef>
                <a:spcPts val="45"/>
              </a:spcBef>
            </a:pPr>
            <a:endParaRPr sz="2300" dirty="0">
              <a:latin typeface="Arial"/>
              <a:cs typeface="Arial"/>
            </a:endParaRPr>
          </a:p>
          <a:p>
            <a:pPr marL="12700">
              <a:lnSpc>
                <a:spcPct val="100000"/>
              </a:lnSpc>
            </a:pPr>
            <a:r>
              <a:rPr sz="1600" b="1" spc="-5" dirty="0">
                <a:latin typeface="Arial"/>
                <a:cs typeface="Arial"/>
              </a:rPr>
              <a:t>b) How do </a:t>
            </a:r>
            <a:r>
              <a:rPr sz="1600" b="1" spc="15" dirty="0">
                <a:latin typeface="Arial"/>
                <a:cs typeface="Arial"/>
              </a:rPr>
              <a:t>we </a:t>
            </a:r>
            <a:r>
              <a:rPr sz="1600" b="1" spc="-5" dirty="0">
                <a:latin typeface="Arial"/>
                <a:cs typeface="Arial"/>
              </a:rPr>
              <a:t>know </a:t>
            </a:r>
            <a:r>
              <a:rPr sz="1600" b="1" spc="15" dirty="0">
                <a:latin typeface="Arial"/>
                <a:cs typeface="Arial"/>
              </a:rPr>
              <a:t>we </a:t>
            </a:r>
            <a:r>
              <a:rPr sz="1600" b="1" spc="-15" dirty="0">
                <a:latin typeface="Arial"/>
                <a:cs typeface="Arial"/>
              </a:rPr>
              <a:t>have </a:t>
            </a:r>
            <a:r>
              <a:rPr sz="1600" b="1" spc="-5" dirty="0">
                <a:latin typeface="Arial"/>
                <a:cs typeface="Arial"/>
              </a:rPr>
              <a:t>a research</a:t>
            </a:r>
            <a:r>
              <a:rPr sz="1600" b="1" spc="25" dirty="0">
                <a:latin typeface="Arial"/>
                <a:cs typeface="Arial"/>
              </a:rPr>
              <a:t> </a:t>
            </a:r>
            <a:r>
              <a:rPr sz="1600" b="1" spc="-5" dirty="0">
                <a:latin typeface="Arial"/>
                <a:cs typeface="Arial"/>
              </a:rPr>
              <a:t>problem?</a:t>
            </a:r>
            <a:endParaRPr sz="1600" dirty="0">
              <a:latin typeface="Arial"/>
              <a:cs typeface="Arial"/>
            </a:endParaRPr>
          </a:p>
          <a:p>
            <a:pPr marL="355600" indent="-342900">
              <a:lnSpc>
                <a:spcPct val="100000"/>
              </a:lnSpc>
              <a:spcBef>
                <a:spcPts val="384"/>
              </a:spcBef>
              <a:buChar char="•"/>
              <a:tabLst>
                <a:tab pos="354965" algn="l"/>
                <a:tab pos="355600" algn="l"/>
              </a:tabLst>
            </a:pPr>
            <a:r>
              <a:rPr sz="1600" spc="-5" dirty="0">
                <a:latin typeface="Arial"/>
                <a:cs typeface="Arial"/>
              </a:rPr>
              <a:t>Customer</a:t>
            </a:r>
            <a:r>
              <a:rPr sz="1600" spc="15" dirty="0">
                <a:latin typeface="Arial"/>
                <a:cs typeface="Arial"/>
              </a:rPr>
              <a:t> </a:t>
            </a:r>
            <a:r>
              <a:rPr sz="1600" spc="-5" dirty="0">
                <a:latin typeface="Arial"/>
                <a:cs typeface="Arial"/>
              </a:rPr>
              <a:t>complaints</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Conversation </a:t>
            </a:r>
            <a:r>
              <a:rPr sz="1600" spc="-10" dirty="0">
                <a:latin typeface="Arial"/>
                <a:cs typeface="Arial"/>
              </a:rPr>
              <a:t>with </a:t>
            </a:r>
            <a:r>
              <a:rPr sz="1600" spc="-5" dirty="0">
                <a:latin typeface="Arial"/>
                <a:cs typeface="Arial"/>
              </a:rPr>
              <a:t>company</a:t>
            </a:r>
            <a:r>
              <a:rPr sz="1600" spc="15" dirty="0">
                <a:latin typeface="Arial"/>
                <a:cs typeface="Arial"/>
              </a:rPr>
              <a:t> </a:t>
            </a:r>
            <a:r>
              <a:rPr sz="1600" spc="-5" dirty="0">
                <a:latin typeface="Arial"/>
                <a:cs typeface="Arial"/>
              </a:rPr>
              <a:t>employees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Observation of inappropriate behavior or conditions in the</a:t>
            </a:r>
            <a:r>
              <a:rPr sz="1600" spc="60" dirty="0">
                <a:latin typeface="Arial"/>
                <a:cs typeface="Arial"/>
              </a:rPr>
              <a:t> </a:t>
            </a:r>
            <a:r>
              <a:rPr sz="1600" spc="-5" dirty="0">
                <a:latin typeface="Arial"/>
                <a:cs typeface="Arial"/>
              </a:rPr>
              <a:t>firm</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Deviation from the business</a:t>
            </a:r>
            <a:r>
              <a:rPr sz="1600" spc="5" dirty="0">
                <a:latin typeface="Arial"/>
                <a:cs typeface="Arial"/>
              </a:rPr>
              <a:t> </a:t>
            </a:r>
            <a:r>
              <a:rPr sz="1600" spc="-5" dirty="0">
                <a:latin typeface="Arial"/>
                <a:cs typeface="Arial"/>
              </a:rPr>
              <a:t>plan</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Success of the firm’s</a:t>
            </a:r>
            <a:r>
              <a:rPr sz="1600" spc="5" dirty="0">
                <a:latin typeface="Arial"/>
                <a:cs typeface="Arial"/>
              </a:rPr>
              <a:t> </a:t>
            </a:r>
            <a:r>
              <a:rPr sz="1600" dirty="0">
                <a:latin typeface="Arial"/>
                <a:cs typeface="Arial"/>
              </a:rPr>
              <a:t>competitor’s</a:t>
            </a:r>
          </a:p>
          <a:p>
            <a:pPr marL="355600" indent="-342900">
              <a:lnSpc>
                <a:spcPct val="100000"/>
              </a:lnSpc>
              <a:spcBef>
                <a:spcPts val="385"/>
              </a:spcBef>
              <a:buChar char="•"/>
              <a:tabLst>
                <a:tab pos="354965" algn="l"/>
                <a:tab pos="355600" algn="l"/>
              </a:tabLst>
            </a:pPr>
            <a:r>
              <a:rPr sz="1600" spc="-5" dirty="0">
                <a:latin typeface="Arial"/>
                <a:cs typeface="Arial"/>
              </a:rPr>
              <a:t>Relevant reading of published material (trends,</a:t>
            </a:r>
            <a:r>
              <a:rPr sz="1600" spc="65" dirty="0">
                <a:latin typeface="Arial"/>
                <a:cs typeface="Arial"/>
              </a:rPr>
              <a:t> </a:t>
            </a:r>
            <a:r>
              <a:rPr sz="1600" spc="-5" dirty="0">
                <a:latin typeface="Arial"/>
                <a:cs typeface="Arial"/>
              </a:rPr>
              <a:t>regulations)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Company records and</a:t>
            </a:r>
            <a:r>
              <a:rPr sz="1600" spc="30" dirty="0">
                <a:latin typeface="Arial"/>
                <a:cs typeface="Arial"/>
              </a:rPr>
              <a:t> </a:t>
            </a:r>
            <a:r>
              <a:rPr sz="1600" spc="-5" dirty="0">
                <a:latin typeface="Arial"/>
                <a:cs typeface="Arial"/>
              </a:rPr>
              <a:t>reports.</a:t>
            </a:r>
            <a:endParaRPr sz="1600" dirty="0">
              <a:latin typeface="Arial"/>
              <a:cs typeface="Arial"/>
            </a:endParaRPr>
          </a:p>
          <a:p>
            <a:pPr>
              <a:lnSpc>
                <a:spcPct val="100000"/>
              </a:lnSpc>
              <a:spcBef>
                <a:spcPts val="40"/>
              </a:spcBef>
            </a:pPr>
            <a:endParaRPr sz="2300" dirty="0">
              <a:latin typeface="Arial"/>
              <a:cs typeface="Arial"/>
            </a:endParaRPr>
          </a:p>
          <a:p>
            <a:pPr marL="12700">
              <a:lnSpc>
                <a:spcPct val="100000"/>
              </a:lnSpc>
            </a:pPr>
            <a:r>
              <a:rPr sz="1600" b="1" spc="-5" dirty="0">
                <a:latin typeface="Arial"/>
                <a:cs typeface="Arial"/>
              </a:rPr>
              <a:t>c) Definition of </a:t>
            </a:r>
            <a:r>
              <a:rPr sz="1600" b="1" spc="-10" dirty="0">
                <a:latin typeface="Arial"/>
                <a:cs typeface="Arial"/>
              </a:rPr>
              <a:t>the </a:t>
            </a:r>
            <a:r>
              <a:rPr sz="1600" b="1" spc="-5" dirty="0">
                <a:latin typeface="Arial"/>
                <a:cs typeface="Arial"/>
              </a:rPr>
              <a:t>problem </a:t>
            </a:r>
            <a:r>
              <a:rPr sz="1600" b="1" spc="-10" dirty="0">
                <a:latin typeface="Arial"/>
                <a:cs typeface="Arial"/>
              </a:rPr>
              <a:t>involves </a:t>
            </a:r>
            <a:r>
              <a:rPr sz="1600" b="1" spc="5" dirty="0">
                <a:latin typeface="Arial"/>
                <a:cs typeface="Arial"/>
              </a:rPr>
              <a:t>two</a:t>
            </a:r>
            <a:r>
              <a:rPr sz="1600" b="1" spc="190" dirty="0">
                <a:latin typeface="Arial"/>
                <a:cs typeface="Arial"/>
              </a:rPr>
              <a:t> </a:t>
            </a:r>
            <a:r>
              <a:rPr sz="1600" b="1" spc="-5" dirty="0">
                <a:latin typeface="Arial"/>
                <a:cs typeface="Arial"/>
              </a:rPr>
              <a:t>activities: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Identification / Selection of the</a:t>
            </a:r>
            <a:r>
              <a:rPr sz="1600" spc="10" dirty="0">
                <a:latin typeface="Arial"/>
                <a:cs typeface="Arial"/>
              </a:rPr>
              <a:t> </a:t>
            </a:r>
            <a:r>
              <a:rPr sz="1600" spc="-5" dirty="0">
                <a:latin typeface="Arial"/>
                <a:cs typeface="Arial"/>
              </a:rPr>
              <a:t>Problem</a:t>
            </a:r>
            <a:endParaRPr sz="1600" dirty="0">
              <a:latin typeface="Arial"/>
              <a:cs typeface="Arial"/>
            </a:endParaRPr>
          </a:p>
          <a:p>
            <a:pPr marL="355600" indent="-342900">
              <a:lnSpc>
                <a:spcPct val="100000"/>
              </a:lnSpc>
              <a:spcBef>
                <a:spcPts val="390"/>
              </a:spcBef>
              <a:buChar char="•"/>
              <a:tabLst>
                <a:tab pos="354965" algn="l"/>
                <a:tab pos="355600" algn="l"/>
              </a:tabLst>
            </a:pPr>
            <a:r>
              <a:rPr sz="1600" spc="-5" dirty="0">
                <a:latin typeface="Arial"/>
                <a:cs typeface="Arial"/>
              </a:rPr>
              <a:t>Formulation of the</a:t>
            </a:r>
            <a:r>
              <a:rPr sz="1600" spc="35" dirty="0">
                <a:latin typeface="Arial"/>
                <a:cs typeface="Arial"/>
              </a:rPr>
              <a:t> </a:t>
            </a:r>
            <a:r>
              <a:rPr sz="1600" spc="-5" dirty="0">
                <a:latin typeface="Arial"/>
                <a:cs typeface="Arial"/>
              </a:rPr>
              <a:t>Problem</a:t>
            </a:r>
            <a:endParaRPr sz="16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23</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586" y="912313"/>
            <a:ext cx="8541385" cy="5233035"/>
          </a:xfrm>
          <a:prstGeom prst="rect">
            <a:avLst/>
          </a:prstGeom>
        </p:spPr>
        <p:txBody>
          <a:bodyPr vert="horz" wrap="square" lIns="0" tIns="55244" rIns="0" bIns="0" rtlCol="0">
            <a:spAutoFit/>
          </a:bodyPr>
          <a:lstStyle/>
          <a:p>
            <a:pPr marL="12700">
              <a:lnSpc>
                <a:spcPct val="100000"/>
              </a:lnSpc>
              <a:spcBef>
                <a:spcPts val="434"/>
              </a:spcBef>
            </a:pPr>
            <a:r>
              <a:rPr sz="1400" b="1" spc="-5" dirty="0">
                <a:latin typeface="Arial"/>
                <a:cs typeface="Arial"/>
              </a:rPr>
              <a:t>d) Identification/selection of the </a:t>
            </a:r>
            <a:r>
              <a:rPr sz="1400" b="1" dirty="0">
                <a:latin typeface="Arial"/>
                <a:cs typeface="Arial"/>
              </a:rPr>
              <a:t>research</a:t>
            </a:r>
            <a:r>
              <a:rPr sz="1400" b="1" spc="-95" dirty="0">
                <a:latin typeface="Arial"/>
                <a:cs typeface="Arial"/>
              </a:rPr>
              <a:t> </a:t>
            </a:r>
            <a:r>
              <a:rPr sz="1400" b="1" spc="-5" dirty="0">
                <a:latin typeface="Arial"/>
                <a:cs typeface="Arial"/>
              </a:rPr>
              <a:t>problem.</a:t>
            </a:r>
            <a:endParaRPr sz="1400" dirty="0">
              <a:latin typeface="Arial"/>
              <a:cs typeface="Arial"/>
            </a:endParaRPr>
          </a:p>
          <a:p>
            <a:pPr marL="355600" marR="111125" indent="-342900">
              <a:lnSpc>
                <a:spcPct val="100000"/>
              </a:lnSpc>
              <a:spcBef>
                <a:spcPts val="340"/>
              </a:spcBef>
              <a:buChar char="•"/>
              <a:tabLst>
                <a:tab pos="354965" algn="l"/>
                <a:tab pos="355600" algn="l"/>
              </a:tabLst>
            </a:pPr>
            <a:r>
              <a:rPr sz="1400" spc="-5" dirty="0">
                <a:latin typeface="Arial"/>
                <a:cs typeface="Arial"/>
              </a:rPr>
              <a:t>This</a:t>
            </a:r>
            <a:r>
              <a:rPr sz="1400" spc="-15" dirty="0">
                <a:latin typeface="Arial"/>
                <a:cs typeface="Arial"/>
              </a:rPr>
              <a:t> </a:t>
            </a:r>
            <a:r>
              <a:rPr sz="1400" dirty="0">
                <a:latin typeface="Arial"/>
                <a:cs typeface="Arial"/>
              </a:rPr>
              <a:t>step</a:t>
            </a:r>
            <a:r>
              <a:rPr sz="1400" spc="-25" dirty="0">
                <a:latin typeface="Arial"/>
                <a:cs typeface="Arial"/>
              </a:rPr>
              <a:t> </a:t>
            </a:r>
            <a:r>
              <a:rPr sz="1400" spc="-5" dirty="0">
                <a:latin typeface="Arial"/>
                <a:cs typeface="Arial"/>
              </a:rPr>
              <a:t>involves</a:t>
            </a:r>
            <a:r>
              <a:rPr sz="1400" spc="5" dirty="0">
                <a:latin typeface="Arial"/>
                <a:cs typeface="Arial"/>
              </a:rPr>
              <a:t> </a:t>
            </a:r>
            <a:r>
              <a:rPr sz="1400" dirty="0">
                <a:latin typeface="Arial"/>
                <a:cs typeface="Arial"/>
              </a:rPr>
              <a:t>identification</a:t>
            </a:r>
            <a:r>
              <a:rPr sz="1400" spc="-50" dirty="0">
                <a:latin typeface="Arial"/>
                <a:cs typeface="Arial"/>
              </a:rPr>
              <a:t> </a:t>
            </a:r>
            <a:r>
              <a:rPr sz="1400" dirty="0">
                <a:latin typeface="Arial"/>
                <a:cs typeface="Arial"/>
              </a:rPr>
              <a:t>of</a:t>
            </a:r>
            <a:r>
              <a:rPr sz="1400" spc="-5" dirty="0">
                <a:latin typeface="Arial"/>
                <a:cs typeface="Arial"/>
              </a:rPr>
              <a:t> </a:t>
            </a:r>
            <a:r>
              <a:rPr sz="1400" dirty="0">
                <a:latin typeface="Arial"/>
                <a:cs typeface="Arial"/>
              </a:rPr>
              <a:t>a</a:t>
            </a:r>
            <a:r>
              <a:rPr sz="1400" spc="-5" dirty="0">
                <a:latin typeface="Arial"/>
                <a:cs typeface="Arial"/>
              </a:rPr>
              <a:t> </a:t>
            </a:r>
            <a:r>
              <a:rPr sz="1400" dirty="0">
                <a:latin typeface="Arial"/>
                <a:cs typeface="Arial"/>
              </a:rPr>
              <a:t>few</a:t>
            </a:r>
            <a:r>
              <a:rPr sz="1400" spc="-20" dirty="0">
                <a:latin typeface="Arial"/>
                <a:cs typeface="Arial"/>
              </a:rPr>
              <a:t> </a:t>
            </a:r>
            <a:r>
              <a:rPr sz="1400" dirty="0">
                <a:latin typeface="Arial"/>
                <a:cs typeface="Arial"/>
              </a:rPr>
              <a:t>problems</a:t>
            </a:r>
            <a:r>
              <a:rPr sz="1400" spc="-40" dirty="0">
                <a:latin typeface="Arial"/>
                <a:cs typeface="Arial"/>
              </a:rPr>
              <a:t> </a:t>
            </a:r>
            <a:r>
              <a:rPr sz="1400" dirty="0">
                <a:latin typeface="Arial"/>
                <a:cs typeface="Arial"/>
              </a:rPr>
              <a:t>and</a:t>
            </a:r>
            <a:r>
              <a:rPr sz="1400" spc="-5" dirty="0">
                <a:latin typeface="Arial"/>
                <a:cs typeface="Arial"/>
              </a:rPr>
              <a:t> </a:t>
            </a:r>
            <a:r>
              <a:rPr sz="1400" dirty="0">
                <a:latin typeface="Arial"/>
                <a:cs typeface="Arial"/>
              </a:rPr>
              <a:t>selection</a:t>
            </a:r>
            <a:r>
              <a:rPr sz="1400" spc="-4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one</a:t>
            </a:r>
            <a:r>
              <a:rPr sz="1400" spc="-20" dirty="0">
                <a:latin typeface="Arial"/>
                <a:cs typeface="Arial"/>
              </a:rPr>
              <a:t> </a:t>
            </a:r>
            <a:r>
              <a:rPr sz="1400" dirty="0">
                <a:latin typeface="Arial"/>
                <a:cs typeface="Arial"/>
              </a:rPr>
              <a:t>out</a:t>
            </a:r>
            <a:r>
              <a:rPr sz="1400" spc="-10"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them,</a:t>
            </a:r>
            <a:r>
              <a:rPr sz="1400" spc="-30" dirty="0">
                <a:latin typeface="Arial"/>
                <a:cs typeface="Arial"/>
              </a:rPr>
              <a:t> </a:t>
            </a:r>
            <a:r>
              <a:rPr sz="1400" dirty="0">
                <a:latin typeface="Arial"/>
                <a:cs typeface="Arial"/>
              </a:rPr>
              <a:t>after</a:t>
            </a:r>
            <a:r>
              <a:rPr sz="1400" spc="-25" dirty="0">
                <a:latin typeface="Arial"/>
                <a:cs typeface="Arial"/>
              </a:rPr>
              <a:t> </a:t>
            </a:r>
            <a:r>
              <a:rPr sz="1400" spc="-5" dirty="0">
                <a:latin typeface="Arial"/>
                <a:cs typeface="Arial"/>
              </a:rPr>
              <a:t>evaluating</a:t>
            </a:r>
            <a:r>
              <a:rPr sz="1400" spc="-30" dirty="0">
                <a:latin typeface="Arial"/>
                <a:cs typeface="Arial"/>
              </a:rPr>
              <a:t> </a:t>
            </a:r>
            <a:r>
              <a:rPr sz="1400" dirty="0">
                <a:latin typeface="Arial"/>
                <a:cs typeface="Arial"/>
              </a:rPr>
              <a:t>the  </a:t>
            </a:r>
            <a:r>
              <a:rPr sz="1400" spc="-5" dirty="0">
                <a:latin typeface="Arial"/>
                <a:cs typeface="Arial"/>
              </a:rPr>
              <a:t>alternatives </a:t>
            </a:r>
            <a:r>
              <a:rPr sz="1400" dirty="0">
                <a:latin typeface="Arial"/>
                <a:cs typeface="Arial"/>
              </a:rPr>
              <a:t>against certain selection</a:t>
            </a:r>
            <a:r>
              <a:rPr sz="1400" spc="-140" dirty="0">
                <a:latin typeface="Arial"/>
                <a:cs typeface="Arial"/>
              </a:rPr>
              <a:t> </a:t>
            </a:r>
            <a:r>
              <a:rPr sz="1400" dirty="0">
                <a:latin typeface="Arial"/>
                <a:cs typeface="Arial"/>
              </a:rPr>
              <a:t>criteria.</a:t>
            </a:r>
          </a:p>
          <a:p>
            <a:pPr>
              <a:lnSpc>
                <a:spcPct val="100000"/>
              </a:lnSpc>
              <a:spcBef>
                <a:spcPts val="50"/>
              </a:spcBef>
            </a:pPr>
            <a:endParaRPr sz="2000" dirty="0">
              <a:latin typeface="Arial"/>
              <a:cs typeface="Arial"/>
            </a:endParaRPr>
          </a:p>
          <a:p>
            <a:pPr marL="12700">
              <a:lnSpc>
                <a:spcPct val="100000"/>
              </a:lnSpc>
            </a:pPr>
            <a:r>
              <a:rPr sz="1400" b="1" dirty="0">
                <a:latin typeface="Arial"/>
                <a:cs typeface="Arial"/>
              </a:rPr>
              <a:t>e) </a:t>
            </a:r>
            <a:r>
              <a:rPr sz="1400" b="1" spc="-5" dirty="0">
                <a:latin typeface="Arial"/>
                <a:cs typeface="Arial"/>
              </a:rPr>
              <a:t>Sources of</a:t>
            </a:r>
            <a:r>
              <a:rPr sz="1400" b="1" spc="-45" dirty="0">
                <a:latin typeface="Arial"/>
                <a:cs typeface="Arial"/>
              </a:rPr>
              <a:t> </a:t>
            </a:r>
            <a:r>
              <a:rPr sz="1400" b="1" spc="-5" dirty="0">
                <a:latin typeface="Arial"/>
                <a:cs typeface="Arial"/>
              </a:rPr>
              <a:t>problems.</a:t>
            </a:r>
            <a:endParaRPr sz="1400" dirty="0">
              <a:latin typeface="Arial"/>
              <a:cs typeface="Arial"/>
            </a:endParaRPr>
          </a:p>
          <a:p>
            <a:pPr marL="355600" indent="-342900">
              <a:lnSpc>
                <a:spcPct val="100000"/>
              </a:lnSpc>
              <a:spcBef>
                <a:spcPts val="335"/>
              </a:spcBef>
              <a:buChar char="•"/>
              <a:tabLst>
                <a:tab pos="354965" algn="l"/>
                <a:tab pos="355600" algn="l"/>
              </a:tabLst>
            </a:pPr>
            <a:r>
              <a:rPr sz="1400" dirty="0">
                <a:latin typeface="Arial"/>
                <a:cs typeface="Arial"/>
              </a:rPr>
              <a:t>Reading</a:t>
            </a:r>
          </a:p>
          <a:p>
            <a:pPr marL="355600" indent="-342900">
              <a:lnSpc>
                <a:spcPct val="100000"/>
              </a:lnSpc>
              <a:spcBef>
                <a:spcPts val="340"/>
              </a:spcBef>
              <a:buChar char="•"/>
              <a:tabLst>
                <a:tab pos="354965" algn="l"/>
                <a:tab pos="355600" algn="l"/>
              </a:tabLst>
            </a:pPr>
            <a:r>
              <a:rPr sz="1400" dirty="0">
                <a:latin typeface="Arial"/>
                <a:cs typeface="Arial"/>
              </a:rPr>
              <a:t>Academic</a:t>
            </a:r>
            <a:r>
              <a:rPr sz="1400" spc="-35" dirty="0">
                <a:latin typeface="Arial"/>
                <a:cs typeface="Arial"/>
              </a:rPr>
              <a:t> </a:t>
            </a:r>
            <a:r>
              <a:rPr sz="1400" spc="-5" dirty="0">
                <a:latin typeface="Arial"/>
                <a:cs typeface="Arial"/>
              </a:rPr>
              <a:t>Experience</a:t>
            </a:r>
            <a:endParaRPr sz="1400" dirty="0">
              <a:latin typeface="Arial"/>
              <a:cs typeface="Arial"/>
            </a:endParaRPr>
          </a:p>
          <a:p>
            <a:pPr marL="355600" indent="-342900">
              <a:lnSpc>
                <a:spcPct val="100000"/>
              </a:lnSpc>
              <a:spcBef>
                <a:spcPts val="335"/>
              </a:spcBef>
              <a:buChar char="•"/>
              <a:tabLst>
                <a:tab pos="354965" algn="l"/>
                <a:tab pos="355600" algn="l"/>
              </a:tabLst>
            </a:pPr>
            <a:r>
              <a:rPr sz="1400" spc="-5" dirty="0">
                <a:latin typeface="Arial"/>
                <a:cs typeface="Arial"/>
              </a:rPr>
              <a:t>Daily</a:t>
            </a:r>
            <a:r>
              <a:rPr sz="1400" spc="-10" dirty="0">
                <a:latin typeface="Arial"/>
                <a:cs typeface="Arial"/>
              </a:rPr>
              <a:t> </a:t>
            </a:r>
            <a:r>
              <a:rPr sz="1400" spc="-5" dirty="0">
                <a:latin typeface="Arial"/>
                <a:cs typeface="Arial"/>
              </a:rPr>
              <a:t>Experience</a:t>
            </a:r>
            <a:endParaRPr sz="1400" dirty="0">
              <a:latin typeface="Arial"/>
              <a:cs typeface="Arial"/>
            </a:endParaRPr>
          </a:p>
          <a:p>
            <a:pPr marL="355600" indent="-342900">
              <a:lnSpc>
                <a:spcPct val="100000"/>
              </a:lnSpc>
              <a:spcBef>
                <a:spcPts val="340"/>
              </a:spcBef>
              <a:buChar char="•"/>
              <a:tabLst>
                <a:tab pos="354965" algn="l"/>
                <a:tab pos="355600" algn="l"/>
              </a:tabLst>
            </a:pPr>
            <a:r>
              <a:rPr sz="1400" spc="-5" dirty="0">
                <a:latin typeface="Arial"/>
                <a:cs typeface="Arial"/>
              </a:rPr>
              <a:t>Exposure </a:t>
            </a:r>
            <a:r>
              <a:rPr sz="1400" dirty="0">
                <a:latin typeface="Arial"/>
                <a:cs typeface="Arial"/>
              </a:rPr>
              <a:t>to </a:t>
            </a:r>
            <a:r>
              <a:rPr sz="1400" spc="-5" dirty="0">
                <a:latin typeface="Arial"/>
                <a:cs typeface="Arial"/>
              </a:rPr>
              <a:t>Field</a:t>
            </a:r>
            <a:r>
              <a:rPr sz="1400" spc="-60" dirty="0">
                <a:latin typeface="Arial"/>
                <a:cs typeface="Arial"/>
              </a:rPr>
              <a:t> </a:t>
            </a:r>
            <a:r>
              <a:rPr sz="1400" dirty="0">
                <a:latin typeface="Arial"/>
                <a:cs typeface="Arial"/>
              </a:rPr>
              <a:t>Situations</a:t>
            </a:r>
          </a:p>
          <a:p>
            <a:pPr marL="355600" indent="-342900">
              <a:lnSpc>
                <a:spcPct val="100000"/>
              </a:lnSpc>
              <a:spcBef>
                <a:spcPts val="335"/>
              </a:spcBef>
              <a:buChar char="•"/>
              <a:tabLst>
                <a:tab pos="354965" algn="l"/>
                <a:tab pos="355600" algn="l"/>
              </a:tabLst>
            </a:pPr>
            <a:r>
              <a:rPr sz="1400" spc="-5" dirty="0">
                <a:latin typeface="Arial"/>
                <a:cs typeface="Arial"/>
              </a:rPr>
              <a:t>Consultations</a:t>
            </a:r>
            <a:endParaRPr sz="1400" dirty="0">
              <a:latin typeface="Arial"/>
              <a:cs typeface="Arial"/>
            </a:endParaRPr>
          </a:p>
          <a:p>
            <a:pPr marL="355600" indent="-342900">
              <a:lnSpc>
                <a:spcPct val="100000"/>
              </a:lnSpc>
              <a:spcBef>
                <a:spcPts val="335"/>
              </a:spcBef>
              <a:buChar char="•"/>
              <a:tabLst>
                <a:tab pos="354965" algn="l"/>
                <a:tab pos="355600" algn="l"/>
              </a:tabLst>
            </a:pPr>
            <a:r>
              <a:rPr sz="1400" dirty="0">
                <a:latin typeface="Arial"/>
                <a:cs typeface="Arial"/>
              </a:rPr>
              <a:t>Brainstorming</a:t>
            </a:r>
          </a:p>
          <a:p>
            <a:pPr marL="355600" indent="-342900">
              <a:lnSpc>
                <a:spcPct val="100000"/>
              </a:lnSpc>
              <a:spcBef>
                <a:spcPts val="335"/>
              </a:spcBef>
              <a:buChar char="•"/>
              <a:tabLst>
                <a:tab pos="354965" algn="l"/>
                <a:tab pos="355600" algn="l"/>
              </a:tabLst>
            </a:pPr>
            <a:r>
              <a:rPr sz="1400" dirty="0">
                <a:latin typeface="Arial"/>
                <a:cs typeface="Arial"/>
              </a:rPr>
              <a:t>Research</a:t>
            </a:r>
          </a:p>
          <a:p>
            <a:pPr marL="355600" indent="-342900">
              <a:lnSpc>
                <a:spcPct val="100000"/>
              </a:lnSpc>
              <a:spcBef>
                <a:spcPts val="335"/>
              </a:spcBef>
              <a:buChar char="•"/>
              <a:tabLst>
                <a:tab pos="354965" algn="l"/>
                <a:tab pos="355600" algn="l"/>
              </a:tabLst>
            </a:pPr>
            <a:r>
              <a:rPr sz="1400" dirty="0">
                <a:latin typeface="Arial"/>
                <a:cs typeface="Arial"/>
              </a:rPr>
              <a:t>Intuition</a:t>
            </a:r>
          </a:p>
          <a:p>
            <a:pPr>
              <a:lnSpc>
                <a:spcPct val="100000"/>
              </a:lnSpc>
            </a:pPr>
            <a:endParaRPr sz="2050" dirty="0">
              <a:latin typeface="Arial"/>
              <a:cs typeface="Arial"/>
            </a:endParaRPr>
          </a:p>
          <a:p>
            <a:pPr marL="12700">
              <a:lnSpc>
                <a:spcPct val="100000"/>
              </a:lnSpc>
            </a:pPr>
            <a:r>
              <a:rPr sz="1400" b="1" dirty="0">
                <a:latin typeface="Arial"/>
                <a:cs typeface="Arial"/>
              </a:rPr>
              <a:t>f) Criteria </a:t>
            </a:r>
            <a:r>
              <a:rPr sz="1400" b="1" spc="-5" dirty="0">
                <a:latin typeface="Arial"/>
                <a:cs typeface="Arial"/>
              </a:rPr>
              <a:t>of</a:t>
            </a:r>
            <a:r>
              <a:rPr sz="1400" b="1" spc="-55" dirty="0">
                <a:latin typeface="Arial"/>
                <a:cs typeface="Arial"/>
              </a:rPr>
              <a:t> </a:t>
            </a:r>
            <a:r>
              <a:rPr sz="1400" b="1" dirty="0">
                <a:latin typeface="Arial"/>
                <a:cs typeface="Arial"/>
              </a:rPr>
              <a:t>Selection</a:t>
            </a:r>
            <a:endParaRPr sz="1400" dirty="0">
              <a:latin typeface="Arial"/>
              <a:cs typeface="Arial"/>
            </a:endParaRPr>
          </a:p>
          <a:p>
            <a:pPr marL="355600" marR="5080" indent="-342900">
              <a:lnSpc>
                <a:spcPct val="100000"/>
              </a:lnSpc>
              <a:spcBef>
                <a:spcPts val="335"/>
              </a:spcBef>
              <a:buChar char="•"/>
              <a:tabLst>
                <a:tab pos="354965" algn="l"/>
                <a:tab pos="355600" algn="l"/>
              </a:tabLst>
            </a:pPr>
            <a:r>
              <a:rPr sz="1400" spc="-5" dirty="0">
                <a:latin typeface="Arial"/>
                <a:cs typeface="Arial"/>
              </a:rPr>
              <a:t>The</a:t>
            </a:r>
            <a:r>
              <a:rPr sz="1400" spc="-15" dirty="0">
                <a:latin typeface="Arial"/>
                <a:cs typeface="Arial"/>
              </a:rPr>
              <a:t> </a:t>
            </a:r>
            <a:r>
              <a:rPr sz="1400" dirty="0">
                <a:latin typeface="Arial"/>
                <a:cs typeface="Arial"/>
              </a:rPr>
              <a:t>selection</a:t>
            </a:r>
            <a:r>
              <a:rPr sz="1400" spc="-3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one</a:t>
            </a:r>
            <a:r>
              <a:rPr sz="1400" spc="-10" dirty="0">
                <a:latin typeface="Arial"/>
                <a:cs typeface="Arial"/>
              </a:rPr>
              <a:t> </a:t>
            </a:r>
            <a:r>
              <a:rPr sz="1400" dirty="0">
                <a:latin typeface="Arial"/>
                <a:cs typeface="Arial"/>
              </a:rPr>
              <a:t>appropriate</a:t>
            </a:r>
            <a:r>
              <a:rPr sz="1400" spc="-35" dirty="0">
                <a:latin typeface="Arial"/>
                <a:cs typeface="Arial"/>
              </a:rPr>
              <a:t> </a:t>
            </a:r>
            <a:r>
              <a:rPr sz="1400" spc="-5" dirty="0">
                <a:latin typeface="Arial"/>
                <a:cs typeface="Arial"/>
              </a:rPr>
              <a:t>researchable</a:t>
            </a:r>
            <a:r>
              <a:rPr sz="1400" spc="-40" dirty="0">
                <a:latin typeface="Arial"/>
                <a:cs typeface="Arial"/>
              </a:rPr>
              <a:t> </a:t>
            </a:r>
            <a:r>
              <a:rPr sz="1400" dirty="0">
                <a:latin typeface="Arial"/>
                <a:cs typeface="Arial"/>
              </a:rPr>
              <a:t>problem</a:t>
            </a:r>
            <a:r>
              <a:rPr sz="1400" spc="-30" dirty="0">
                <a:latin typeface="Arial"/>
                <a:cs typeface="Arial"/>
              </a:rPr>
              <a:t> </a:t>
            </a:r>
            <a:r>
              <a:rPr sz="1400" dirty="0">
                <a:latin typeface="Arial"/>
                <a:cs typeface="Arial"/>
              </a:rPr>
              <a:t>out</a:t>
            </a:r>
            <a:r>
              <a:rPr sz="1400" spc="-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the</a:t>
            </a:r>
            <a:r>
              <a:rPr sz="1400" spc="-10" dirty="0">
                <a:latin typeface="Arial"/>
                <a:cs typeface="Arial"/>
              </a:rPr>
              <a:t> </a:t>
            </a:r>
            <a:r>
              <a:rPr sz="1400" dirty="0">
                <a:latin typeface="Arial"/>
                <a:cs typeface="Arial"/>
              </a:rPr>
              <a:t>identified</a:t>
            </a:r>
            <a:r>
              <a:rPr sz="1400" spc="-35" dirty="0">
                <a:latin typeface="Arial"/>
                <a:cs typeface="Arial"/>
              </a:rPr>
              <a:t> </a:t>
            </a:r>
            <a:r>
              <a:rPr sz="1400" dirty="0">
                <a:latin typeface="Arial"/>
                <a:cs typeface="Arial"/>
              </a:rPr>
              <a:t>problems</a:t>
            </a:r>
            <a:r>
              <a:rPr sz="1400" spc="-35" dirty="0">
                <a:latin typeface="Arial"/>
                <a:cs typeface="Arial"/>
              </a:rPr>
              <a:t> </a:t>
            </a:r>
            <a:r>
              <a:rPr sz="1400" dirty="0">
                <a:latin typeface="Arial"/>
                <a:cs typeface="Arial"/>
              </a:rPr>
              <a:t>requires</a:t>
            </a:r>
            <a:r>
              <a:rPr sz="1400" spc="-30" dirty="0">
                <a:latin typeface="Arial"/>
                <a:cs typeface="Arial"/>
              </a:rPr>
              <a:t> </a:t>
            </a:r>
            <a:r>
              <a:rPr sz="1400" spc="-5" dirty="0">
                <a:latin typeface="Arial"/>
                <a:cs typeface="Arial"/>
              </a:rPr>
              <a:t>evaluation  </a:t>
            </a:r>
            <a:r>
              <a:rPr sz="1400" dirty="0">
                <a:latin typeface="Arial"/>
                <a:cs typeface="Arial"/>
              </a:rPr>
              <a:t>of those </a:t>
            </a:r>
            <a:r>
              <a:rPr sz="1400" spc="-5" dirty="0">
                <a:latin typeface="Arial"/>
                <a:cs typeface="Arial"/>
              </a:rPr>
              <a:t>alternatives </a:t>
            </a:r>
            <a:r>
              <a:rPr sz="1400" dirty="0">
                <a:latin typeface="Arial"/>
                <a:cs typeface="Arial"/>
              </a:rPr>
              <a:t>against certain criteria. </a:t>
            </a:r>
            <a:r>
              <a:rPr sz="1400" spc="-5" dirty="0">
                <a:latin typeface="Arial"/>
                <a:cs typeface="Arial"/>
              </a:rPr>
              <a:t>They</a:t>
            </a:r>
            <a:r>
              <a:rPr sz="1400" spc="-229" dirty="0">
                <a:latin typeface="Arial"/>
                <a:cs typeface="Arial"/>
              </a:rPr>
              <a:t> </a:t>
            </a:r>
            <a:r>
              <a:rPr sz="1400" dirty="0">
                <a:latin typeface="Arial"/>
                <a:cs typeface="Arial"/>
              </a:rPr>
              <a:t>are:</a:t>
            </a:r>
          </a:p>
          <a:p>
            <a:pPr marL="355600" marR="555625" indent="-342900">
              <a:lnSpc>
                <a:spcPct val="100000"/>
              </a:lnSpc>
              <a:spcBef>
                <a:spcPts val="335"/>
              </a:spcBef>
              <a:buChar char="•"/>
              <a:tabLst>
                <a:tab pos="354965" algn="l"/>
                <a:tab pos="355600" algn="l"/>
              </a:tabLst>
            </a:pPr>
            <a:r>
              <a:rPr sz="1400" spc="-5" dirty="0">
                <a:latin typeface="Arial"/>
                <a:cs typeface="Arial"/>
              </a:rPr>
              <a:t>Internal </a:t>
            </a:r>
            <a:r>
              <a:rPr sz="1400" dirty="0">
                <a:latin typeface="Arial"/>
                <a:cs typeface="Arial"/>
              </a:rPr>
              <a:t>/ Personal criteria – </a:t>
            </a:r>
            <a:r>
              <a:rPr sz="1400" spc="-5" dirty="0">
                <a:latin typeface="Arial"/>
                <a:cs typeface="Arial"/>
              </a:rPr>
              <a:t>Researcher’s Interest, Researcher’s Competence, Researcher’s </a:t>
            </a:r>
            <a:r>
              <a:rPr sz="1400" spc="-10" dirty="0">
                <a:latin typeface="Arial"/>
                <a:cs typeface="Arial"/>
              </a:rPr>
              <a:t>own  </a:t>
            </a:r>
            <a:r>
              <a:rPr sz="1400" dirty="0">
                <a:latin typeface="Arial"/>
                <a:cs typeface="Arial"/>
              </a:rPr>
              <a:t>Resource: finance and</a:t>
            </a:r>
            <a:r>
              <a:rPr sz="1400" spc="-105" dirty="0">
                <a:latin typeface="Arial"/>
                <a:cs typeface="Arial"/>
              </a:rPr>
              <a:t> </a:t>
            </a:r>
            <a:r>
              <a:rPr sz="1400" spc="-5" dirty="0">
                <a:latin typeface="Arial"/>
                <a:cs typeface="Arial"/>
              </a:rPr>
              <a:t>time.</a:t>
            </a:r>
            <a:endParaRPr sz="1400" dirty="0">
              <a:latin typeface="Arial"/>
              <a:cs typeface="Arial"/>
            </a:endParaRPr>
          </a:p>
          <a:p>
            <a:pPr marL="355600" indent="-342900">
              <a:lnSpc>
                <a:spcPct val="100000"/>
              </a:lnSpc>
              <a:spcBef>
                <a:spcPts val="335"/>
              </a:spcBef>
              <a:buChar char="•"/>
              <a:tabLst>
                <a:tab pos="354965" algn="l"/>
                <a:tab pos="355600" algn="l"/>
              </a:tabLst>
            </a:pPr>
            <a:r>
              <a:rPr sz="1400" spc="-5" dirty="0">
                <a:latin typeface="Arial"/>
                <a:cs typeface="Arial"/>
              </a:rPr>
              <a:t>External </a:t>
            </a:r>
            <a:r>
              <a:rPr sz="1400" dirty="0">
                <a:latin typeface="Arial"/>
                <a:cs typeface="Arial"/>
              </a:rPr>
              <a:t>Criteria or Factors – </a:t>
            </a:r>
            <a:r>
              <a:rPr sz="1400" spc="-5" dirty="0">
                <a:latin typeface="Arial"/>
                <a:cs typeface="Arial"/>
              </a:rPr>
              <a:t>Research-ability </a:t>
            </a:r>
            <a:r>
              <a:rPr sz="1400" dirty="0">
                <a:latin typeface="Arial"/>
                <a:cs typeface="Arial"/>
              </a:rPr>
              <a:t>of the problem, </a:t>
            </a:r>
            <a:r>
              <a:rPr sz="1400" spc="-5" dirty="0">
                <a:latin typeface="Arial"/>
                <a:cs typeface="Arial"/>
              </a:rPr>
              <a:t>Importance </a:t>
            </a:r>
            <a:r>
              <a:rPr sz="1400" dirty="0">
                <a:latin typeface="Arial"/>
                <a:cs typeface="Arial"/>
              </a:rPr>
              <a:t>and </a:t>
            </a:r>
            <a:r>
              <a:rPr sz="1400" spc="-15" dirty="0">
                <a:latin typeface="Arial"/>
                <a:cs typeface="Arial"/>
              </a:rPr>
              <a:t>Urgency, </a:t>
            </a:r>
            <a:r>
              <a:rPr sz="1400" spc="-5" dirty="0">
                <a:latin typeface="Arial"/>
                <a:cs typeface="Arial"/>
              </a:rPr>
              <a:t>Novelty </a:t>
            </a:r>
            <a:r>
              <a:rPr sz="1400" dirty="0">
                <a:latin typeface="Arial"/>
                <a:cs typeface="Arial"/>
              </a:rPr>
              <a:t>of</a:t>
            </a:r>
            <a:r>
              <a:rPr sz="1400" spc="-165" dirty="0">
                <a:latin typeface="Arial"/>
                <a:cs typeface="Arial"/>
              </a:rPr>
              <a:t> </a:t>
            </a:r>
            <a:r>
              <a:rPr sz="1400" dirty="0">
                <a:latin typeface="Arial"/>
                <a:cs typeface="Arial"/>
              </a:rPr>
              <a:t>the</a:t>
            </a:r>
          </a:p>
          <a:p>
            <a:pPr marL="355600">
              <a:lnSpc>
                <a:spcPct val="100000"/>
              </a:lnSpc>
              <a:spcBef>
                <a:spcPts val="5"/>
              </a:spcBef>
            </a:pPr>
            <a:r>
              <a:rPr sz="1400" dirty="0">
                <a:latin typeface="Arial"/>
                <a:cs typeface="Arial"/>
              </a:rPr>
              <a:t>Problem, </a:t>
            </a:r>
            <a:r>
              <a:rPr sz="1400" spc="-15" dirty="0">
                <a:latin typeface="Arial"/>
                <a:cs typeface="Arial"/>
              </a:rPr>
              <a:t>Feasibility, </a:t>
            </a:r>
            <a:r>
              <a:rPr sz="1400" dirty="0">
                <a:latin typeface="Arial"/>
                <a:cs typeface="Arial"/>
              </a:rPr>
              <a:t>Facilities, Usefulness and Social </a:t>
            </a:r>
            <a:r>
              <a:rPr sz="1400" spc="-5" dirty="0">
                <a:latin typeface="Arial"/>
                <a:cs typeface="Arial"/>
              </a:rPr>
              <a:t>Relevance, </a:t>
            </a:r>
            <a:r>
              <a:rPr sz="1400" dirty="0">
                <a:latin typeface="Arial"/>
                <a:cs typeface="Arial"/>
              </a:rPr>
              <a:t>Research</a:t>
            </a:r>
            <a:r>
              <a:rPr sz="1400" spc="-220" dirty="0">
                <a:latin typeface="Arial"/>
                <a:cs typeface="Arial"/>
              </a:rPr>
              <a:t> </a:t>
            </a:r>
            <a:r>
              <a:rPr sz="1400" dirty="0">
                <a:latin typeface="Arial"/>
                <a:cs typeface="Arial"/>
              </a:rPr>
              <a:t>Personnel.</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24</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8238" y="1"/>
            <a:ext cx="7315200" cy="6281848"/>
          </a:xfrm>
          <a:prstGeom prst="rect">
            <a:avLst/>
          </a:prstGeom>
        </p:spPr>
        <p:txBody>
          <a:bodyPr vert="horz" wrap="square" lIns="0" tIns="33655" rIns="0" bIns="0" rtlCol="0">
            <a:spAutoFit/>
          </a:bodyPr>
          <a:lstStyle/>
          <a:p>
            <a:pPr marL="12700">
              <a:lnSpc>
                <a:spcPct val="100000"/>
              </a:lnSpc>
              <a:spcBef>
                <a:spcPts val="265"/>
              </a:spcBef>
            </a:pPr>
            <a:r>
              <a:rPr sz="1400" b="1" spc="-5" dirty="0">
                <a:latin typeface="Arial"/>
                <a:cs typeface="Arial"/>
              </a:rPr>
              <a:t>g) Definition/formulation of the </a:t>
            </a:r>
            <a:r>
              <a:rPr sz="1400" b="1" dirty="0">
                <a:latin typeface="Arial"/>
                <a:cs typeface="Arial"/>
              </a:rPr>
              <a:t>research</a:t>
            </a:r>
            <a:r>
              <a:rPr sz="1400" b="1" spc="-95" dirty="0">
                <a:latin typeface="Arial"/>
                <a:cs typeface="Arial"/>
              </a:rPr>
              <a:t> </a:t>
            </a:r>
            <a:r>
              <a:rPr sz="1400" b="1" spc="-5" dirty="0">
                <a:latin typeface="Arial"/>
                <a:cs typeface="Arial"/>
              </a:rPr>
              <a:t>problem.</a:t>
            </a:r>
            <a:endParaRPr sz="1400" dirty="0">
              <a:latin typeface="Arial"/>
              <a:cs typeface="Arial"/>
            </a:endParaRPr>
          </a:p>
          <a:p>
            <a:pPr marL="355600" indent="-342900">
              <a:lnSpc>
                <a:spcPct val="100000"/>
              </a:lnSpc>
              <a:spcBef>
                <a:spcPts val="170"/>
              </a:spcBef>
              <a:buChar char="•"/>
              <a:tabLst>
                <a:tab pos="354965" algn="l"/>
                <a:tab pos="355600" algn="l"/>
              </a:tabLst>
            </a:pPr>
            <a:r>
              <a:rPr sz="1400" dirty="0">
                <a:latin typeface="Arial"/>
                <a:cs typeface="Arial"/>
              </a:rPr>
              <a:t>Formulation</a:t>
            </a:r>
            <a:r>
              <a:rPr sz="1400" spc="-45" dirty="0">
                <a:latin typeface="Arial"/>
                <a:cs typeface="Arial"/>
              </a:rPr>
              <a:t> </a:t>
            </a:r>
            <a:r>
              <a:rPr sz="1400" dirty="0">
                <a:latin typeface="Arial"/>
                <a:cs typeface="Arial"/>
              </a:rPr>
              <a:t>is</a:t>
            </a:r>
            <a:r>
              <a:rPr sz="1400" spc="-1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process</a:t>
            </a:r>
            <a:r>
              <a:rPr sz="1400" spc="-35" dirty="0">
                <a:latin typeface="Arial"/>
                <a:cs typeface="Arial"/>
              </a:rPr>
              <a:t> </a:t>
            </a:r>
            <a:r>
              <a:rPr sz="1400" dirty="0">
                <a:latin typeface="Arial"/>
                <a:cs typeface="Arial"/>
              </a:rPr>
              <a:t>of</a:t>
            </a:r>
            <a:r>
              <a:rPr sz="1400" spc="-15" dirty="0">
                <a:latin typeface="Arial"/>
                <a:cs typeface="Arial"/>
              </a:rPr>
              <a:t> </a:t>
            </a:r>
            <a:r>
              <a:rPr sz="1400" dirty="0">
                <a:latin typeface="Arial"/>
                <a:cs typeface="Arial"/>
              </a:rPr>
              <a:t>refining</a:t>
            </a:r>
            <a:r>
              <a:rPr sz="1400" spc="-25"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research</a:t>
            </a:r>
            <a:r>
              <a:rPr sz="1400" spc="-40" dirty="0">
                <a:latin typeface="Arial"/>
                <a:cs typeface="Arial"/>
              </a:rPr>
              <a:t> </a:t>
            </a:r>
            <a:r>
              <a:rPr sz="1400" dirty="0">
                <a:latin typeface="Arial"/>
                <a:cs typeface="Arial"/>
              </a:rPr>
              <a:t>ideas</a:t>
            </a:r>
            <a:r>
              <a:rPr sz="1400" spc="-30" dirty="0">
                <a:latin typeface="Arial"/>
                <a:cs typeface="Arial"/>
              </a:rPr>
              <a:t> </a:t>
            </a:r>
            <a:r>
              <a:rPr sz="1400" dirty="0">
                <a:latin typeface="Arial"/>
                <a:cs typeface="Arial"/>
              </a:rPr>
              <a:t>into</a:t>
            </a:r>
            <a:r>
              <a:rPr sz="1400" spc="-15" dirty="0">
                <a:latin typeface="Arial"/>
                <a:cs typeface="Arial"/>
              </a:rPr>
              <a:t> </a:t>
            </a:r>
            <a:r>
              <a:rPr sz="1400" dirty="0">
                <a:latin typeface="Arial"/>
                <a:cs typeface="Arial"/>
              </a:rPr>
              <a:t>research</a:t>
            </a:r>
            <a:r>
              <a:rPr sz="1400" spc="-45" dirty="0">
                <a:latin typeface="Arial"/>
                <a:cs typeface="Arial"/>
              </a:rPr>
              <a:t> </a:t>
            </a:r>
            <a:r>
              <a:rPr sz="1400" dirty="0">
                <a:latin typeface="Arial"/>
                <a:cs typeface="Arial"/>
              </a:rPr>
              <a:t>questions</a:t>
            </a:r>
            <a:r>
              <a:rPr sz="1400" spc="-50" dirty="0">
                <a:latin typeface="Arial"/>
                <a:cs typeface="Arial"/>
              </a:rPr>
              <a:t> </a:t>
            </a:r>
            <a:r>
              <a:rPr sz="1400" dirty="0">
                <a:latin typeface="Arial"/>
                <a:cs typeface="Arial"/>
              </a:rPr>
              <a:t>and</a:t>
            </a:r>
            <a:r>
              <a:rPr sz="1400" spc="-5" dirty="0">
                <a:latin typeface="Arial"/>
                <a:cs typeface="Arial"/>
              </a:rPr>
              <a:t> objectives.</a:t>
            </a:r>
            <a:endParaRPr sz="1400" dirty="0">
              <a:latin typeface="Arial"/>
              <a:cs typeface="Arial"/>
            </a:endParaRPr>
          </a:p>
          <a:p>
            <a:pPr marL="355600" marR="5080" indent="-342900">
              <a:lnSpc>
                <a:spcPts val="1510"/>
              </a:lnSpc>
              <a:spcBef>
                <a:spcPts val="360"/>
              </a:spcBef>
              <a:buChar char="•"/>
              <a:tabLst>
                <a:tab pos="354965" algn="l"/>
                <a:tab pos="355600" algn="l"/>
              </a:tabLst>
            </a:pPr>
            <a:r>
              <a:rPr sz="1400" dirty="0">
                <a:latin typeface="Arial"/>
                <a:cs typeface="Arial"/>
              </a:rPr>
              <a:t>Formulation means translating and </a:t>
            </a:r>
            <a:r>
              <a:rPr sz="1400" spc="-5" dirty="0">
                <a:latin typeface="Arial"/>
                <a:cs typeface="Arial"/>
              </a:rPr>
              <a:t>transforming </a:t>
            </a:r>
            <a:r>
              <a:rPr sz="1400" dirty="0">
                <a:latin typeface="Arial"/>
                <a:cs typeface="Arial"/>
              </a:rPr>
              <a:t>the selected research </a:t>
            </a:r>
            <a:r>
              <a:rPr sz="1400" spc="-5" dirty="0">
                <a:latin typeface="Arial"/>
                <a:cs typeface="Arial"/>
              </a:rPr>
              <a:t>problem/topic/idea </a:t>
            </a:r>
            <a:r>
              <a:rPr sz="1400" dirty="0">
                <a:latin typeface="Arial"/>
                <a:cs typeface="Arial"/>
              </a:rPr>
              <a:t>into a  </a:t>
            </a:r>
            <a:r>
              <a:rPr sz="1400" spc="-5" dirty="0">
                <a:latin typeface="Arial"/>
                <a:cs typeface="Arial"/>
              </a:rPr>
              <a:t>scientifically researchable </a:t>
            </a:r>
            <a:r>
              <a:rPr sz="1400" dirty="0">
                <a:latin typeface="Arial"/>
                <a:cs typeface="Arial"/>
              </a:rPr>
              <a:t>question. It is concerned </a:t>
            </a:r>
            <a:r>
              <a:rPr sz="1400" spc="-5" dirty="0">
                <a:latin typeface="Arial"/>
                <a:cs typeface="Arial"/>
              </a:rPr>
              <a:t>with specifying exactly what </a:t>
            </a:r>
            <a:r>
              <a:rPr sz="1400" dirty="0">
                <a:latin typeface="Arial"/>
                <a:cs typeface="Arial"/>
              </a:rPr>
              <a:t>the research problem  is.</a:t>
            </a:r>
          </a:p>
          <a:p>
            <a:pPr marL="355600" marR="88265" indent="-342900">
              <a:lnSpc>
                <a:spcPts val="1510"/>
              </a:lnSpc>
              <a:spcBef>
                <a:spcPts val="345"/>
              </a:spcBef>
              <a:buChar char="•"/>
              <a:tabLst>
                <a:tab pos="354965" algn="l"/>
                <a:tab pos="355600" algn="l"/>
              </a:tabLst>
            </a:pPr>
            <a:r>
              <a:rPr sz="1400" dirty="0">
                <a:latin typeface="Arial"/>
                <a:cs typeface="Arial"/>
              </a:rPr>
              <a:t>Problem</a:t>
            </a:r>
            <a:r>
              <a:rPr sz="1400" spc="-20" dirty="0">
                <a:latin typeface="Arial"/>
                <a:cs typeface="Arial"/>
              </a:rPr>
              <a:t> </a:t>
            </a:r>
            <a:r>
              <a:rPr sz="1400" dirty="0">
                <a:latin typeface="Arial"/>
                <a:cs typeface="Arial"/>
              </a:rPr>
              <a:t>definition</a:t>
            </a:r>
            <a:r>
              <a:rPr sz="1400" spc="-40" dirty="0">
                <a:latin typeface="Arial"/>
                <a:cs typeface="Arial"/>
              </a:rPr>
              <a:t> </a:t>
            </a:r>
            <a:r>
              <a:rPr sz="1400" dirty="0">
                <a:latin typeface="Arial"/>
                <a:cs typeface="Arial"/>
              </a:rPr>
              <a:t>or</a:t>
            </a:r>
            <a:r>
              <a:rPr sz="1400" spc="-10" dirty="0">
                <a:latin typeface="Arial"/>
                <a:cs typeface="Arial"/>
              </a:rPr>
              <a:t> </a:t>
            </a:r>
            <a:r>
              <a:rPr sz="1400" dirty="0">
                <a:latin typeface="Arial"/>
                <a:cs typeface="Arial"/>
              </a:rPr>
              <a:t>Problem</a:t>
            </a:r>
            <a:r>
              <a:rPr sz="1400" spc="-20" dirty="0">
                <a:latin typeface="Arial"/>
                <a:cs typeface="Arial"/>
              </a:rPr>
              <a:t> </a:t>
            </a:r>
            <a:r>
              <a:rPr sz="1400" spc="-5" dirty="0">
                <a:latin typeface="Arial"/>
                <a:cs typeface="Arial"/>
              </a:rPr>
              <a:t>statement</a:t>
            </a:r>
            <a:r>
              <a:rPr sz="1400" spc="-40" dirty="0">
                <a:latin typeface="Arial"/>
                <a:cs typeface="Arial"/>
              </a:rPr>
              <a:t> </a:t>
            </a:r>
            <a:r>
              <a:rPr sz="1400" dirty="0">
                <a:latin typeface="Arial"/>
                <a:cs typeface="Arial"/>
              </a:rPr>
              <a:t>is a </a:t>
            </a:r>
            <a:r>
              <a:rPr sz="1400" spc="-15" dirty="0">
                <a:latin typeface="Arial"/>
                <a:cs typeface="Arial"/>
              </a:rPr>
              <a:t>clear,</a:t>
            </a:r>
            <a:r>
              <a:rPr sz="1400" spc="-35" dirty="0">
                <a:latin typeface="Arial"/>
                <a:cs typeface="Arial"/>
              </a:rPr>
              <a:t> </a:t>
            </a:r>
            <a:r>
              <a:rPr sz="1400" dirty="0">
                <a:latin typeface="Arial"/>
                <a:cs typeface="Arial"/>
              </a:rPr>
              <a:t>precise</a:t>
            </a:r>
            <a:r>
              <a:rPr sz="1400" spc="-35" dirty="0">
                <a:latin typeface="Arial"/>
                <a:cs typeface="Arial"/>
              </a:rPr>
              <a:t> </a:t>
            </a:r>
            <a:r>
              <a:rPr sz="1400" dirty="0">
                <a:latin typeface="Arial"/>
                <a:cs typeface="Arial"/>
              </a:rPr>
              <a:t>and</a:t>
            </a:r>
            <a:r>
              <a:rPr sz="1400" spc="-15" dirty="0">
                <a:latin typeface="Arial"/>
                <a:cs typeface="Arial"/>
              </a:rPr>
              <a:t> </a:t>
            </a:r>
            <a:r>
              <a:rPr sz="1400" dirty="0">
                <a:latin typeface="Arial"/>
                <a:cs typeface="Arial"/>
              </a:rPr>
              <a:t>succinct</a:t>
            </a:r>
            <a:r>
              <a:rPr sz="1400" spc="-30" dirty="0">
                <a:latin typeface="Arial"/>
                <a:cs typeface="Arial"/>
              </a:rPr>
              <a:t> </a:t>
            </a:r>
            <a:r>
              <a:rPr sz="1400" spc="-5" dirty="0">
                <a:latin typeface="Arial"/>
                <a:cs typeface="Arial"/>
              </a:rPr>
              <a:t>statement</a:t>
            </a:r>
            <a:r>
              <a:rPr sz="1400" spc="-45" dirty="0">
                <a:latin typeface="Arial"/>
                <a:cs typeface="Arial"/>
              </a:rPr>
              <a:t> </a:t>
            </a:r>
            <a:r>
              <a:rPr sz="1400" dirty="0">
                <a:latin typeface="Arial"/>
                <a:cs typeface="Arial"/>
              </a:rPr>
              <a:t>of</a:t>
            </a:r>
            <a:r>
              <a:rPr sz="1400" spc="-5"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question</a:t>
            </a:r>
            <a:r>
              <a:rPr sz="1400" spc="-35" dirty="0">
                <a:latin typeface="Arial"/>
                <a:cs typeface="Arial"/>
              </a:rPr>
              <a:t> </a:t>
            </a:r>
            <a:r>
              <a:rPr sz="1400" dirty="0">
                <a:latin typeface="Arial"/>
                <a:cs typeface="Arial"/>
              </a:rPr>
              <a:t>or  issue that is to be investigated </a:t>
            </a:r>
            <a:r>
              <a:rPr sz="1400" spc="-5" dirty="0">
                <a:latin typeface="Arial"/>
                <a:cs typeface="Arial"/>
              </a:rPr>
              <a:t>with </a:t>
            </a:r>
            <a:r>
              <a:rPr sz="1400" dirty="0">
                <a:latin typeface="Arial"/>
                <a:cs typeface="Arial"/>
              </a:rPr>
              <a:t>the goal of finding an </a:t>
            </a:r>
            <a:r>
              <a:rPr sz="1400" spc="-5" dirty="0">
                <a:latin typeface="Arial"/>
                <a:cs typeface="Arial"/>
              </a:rPr>
              <a:t>answer </a:t>
            </a:r>
            <a:r>
              <a:rPr sz="1400" dirty="0">
                <a:latin typeface="Arial"/>
                <a:cs typeface="Arial"/>
              </a:rPr>
              <a:t>or</a:t>
            </a:r>
            <a:r>
              <a:rPr sz="1400" spc="-275" dirty="0">
                <a:latin typeface="Arial"/>
                <a:cs typeface="Arial"/>
              </a:rPr>
              <a:t> </a:t>
            </a:r>
            <a:r>
              <a:rPr sz="1400" dirty="0">
                <a:latin typeface="Arial"/>
                <a:cs typeface="Arial"/>
              </a:rPr>
              <a:t>solution.</a:t>
            </a:r>
          </a:p>
          <a:p>
            <a:pPr marL="355600" indent="-342900">
              <a:lnSpc>
                <a:spcPct val="100000"/>
              </a:lnSpc>
              <a:spcBef>
                <a:spcPts val="145"/>
              </a:spcBef>
              <a:buChar char="•"/>
              <a:tabLst>
                <a:tab pos="354965" algn="l"/>
                <a:tab pos="355600" algn="l"/>
              </a:tabLst>
            </a:pPr>
            <a:r>
              <a:rPr sz="1400" dirty="0">
                <a:latin typeface="Arial"/>
                <a:cs typeface="Arial"/>
              </a:rPr>
              <a:t>There are </a:t>
            </a:r>
            <a:r>
              <a:rPr sz="1400" spc="-5" dirty="0">
                <a:latin typeface="Arial"/>
                <a:cs typeface="Arial"/>
              </a:rPr>
              <a:t>two </a:t>
            </a:r>
            <a:r>
              <a:rPr sz="1400" spc="-10" dirty="0">
                <a:latin typeface="Arial"/>
                <a:cs typeface="Arial"/>
              </a:rPr>
              <a:t>ways </a:t>
            </a:r>
            <a:r>
              <a:rPr sz="1400" dirty="0">
                <a:latin typeface="Arial"/>
                <a:cs typeface="Arial"/>
              </a:rPr>
              <a:t>of stating a</a:t>
            </a:r>
            <a:r>
              <a:rPr sz="1400" spc="-90" dirty="0">
                <a:latin typeface="Arial"/>
                <a:cs typeface="Arial"/>
              </a:rPr>
              <a:t> </a:t>
            </a:r>
            <a:r>
              <a:rPr sz="1400" dirty="0">
                <a:latin typeface="Arial"/>
                <a:cs typeface="Arial"/>
              </a:rPr>
              <a:t>problem:</a:t>
            </a:r>
          </a:p>
          <a:p>
            <a:pPr marL="1155700" lvl="1" indent="-229235">
              <a:lnSpc>
                <a:spcPct val="100000"/>
              </a:lnSpc>
              <a:spcBef>
                <a:spcPts val="170"/>
              </a:spcBef>
              <a:buChar char="•"/>
              <a:tabLst>
                <a:tab pos="1155700" algn="l"/>
                <a:tab pos="1156335" algn="l"/>
              </a:tabLst>
            </a:pPr>
            <a:r>
              <a:rPr sz="1400" dirty="0">
                <a:latin typeface="Arial"/>
                <a:cs typeface="Arial"/>
              </a:rPr>
              <a:t>Posting question /</a:t>
            </a:r>
            <a:r>
              <a:rPr sz="1400" spc="-95" dirty="0">
                <a:latin typeface="Arial"/>
                <a:cs typeface="Arial"/>
              </a:rPr>
              <a:t> </a:t>
            </a:r>
            <a:r>
              <a:rPr sz="1400" dirty="0">
                <a:latin typeface="Arial"/>
                <a:cs typeface="Arial"/>
              </a:rPr>
              <a:t>questions</a:t>
            </a:r>
          </a:p>
          <a:p>
            <a:pPr marL="1155700" lvl="1" indent="-229235">
              <a:lnSpc>
                <a:spcPct val="100000"/>
              </a:lnSpc>
              <a:spcBef>
                <a:spcPts val="170"/>
              </a:spcBef>
              <a:buChar char="•"/>
              <a:tabLst>
                <a:tab pos="1155700" algn="l"/>
                <a:tab pos="1156335" algn="l"/>
              </a:tabLst>
            </a:pPr>
            <a:r>
              <a:rPr sz="1400" dirty="0">
                <a:latin typeface="Arial"/>
                <a:cs typeface="Arial"/>
              </a:rPr>
              <a:t>Making </a:t>
            </a:r>
            <a:r>
              <a:rPr sz="1400" spc="-5" dirty="0">
                <a:latin typeface="Arial"/>
                <a:cs typeface="Arial"/>
              </a:rPr>
              <a:t>declarative statement </a:t>
            </a:r>
            <a:r>
              <a:rPr sz="1400" dirty="0">
                <a:latin typeface="Arial"/>
                <a:cs typeface="Arial"/>
              </a:rPr>
              <a:t>/</a:t>
            </a:r>
            <a:r>
              <a:rPr sz="1400" spc="-105" dirty="0">
                <a:latin typeface="Arial"/>
                <a:cs typeface="Arial"/>
              </a:rPr>
              <a:t> </a:t>
            </a:r>
            <a:r>
              <a:rPr sz="1400" spc="-5" dirty="0">
                <a:latin typeface="Arial"/>
                <a:cs typeface="Arial"/>
              </a:rPr>
              <a:t>statements</a:t>
            </a:r>
            <a:endParaRPr sz="1400" dirty="0">
              <a:latin typeface="Arial"/>
              <a:cs typeface="Arial"/>
            </a:endParaRPr>
          </a:p>
          <a:p>
            <a:pPr>
              <a:lnSpc>
                <a:spcPct val="100000"/>
              </a:lnSpc>
            </a:pPr>
            <a:endParaRPr sz="1750" dirty="0">
              <a:latin typeface="Arial"/>
              <a:cs typeface="Arial"/>
            </a:endParaRPr>
          </a:p>
          <a:p>
            <a:pPr marL="12700">
              <a:lnSpc>
                <a:spcPct val="100000"/>
              </a:lnSpc>
              <a:spcBef>
                <a:spcPts val="5"/>
              </a:spcBef>
            </a:pPr>
            <a:r>
              <a:rPr sz="1400" b="1" spc="-5" dirty="0">
                <a:latin typeface="Arial"/>
                <a:cs typeface="Arial"/>
              </a:rPr>
              <a:t>h) </a:t>
            </a:r>
            <a:r>
              <a:rPr sz="1400" b="1" dirty="0">
                <a:latin typeface="Arial"/>
                <a:cs typeface="Arial"/>
              </a:rPr>
              <a:t>Process </a:t>
            </a:r>
            <a:r>
              <a:rPr sz="1400" b="1" spc="-5" dirty="0">
                <a:latin typeface="Arial"/>
                <a:cs typeface="Arial"/>
              </a:rPr>
              <a:t>involved </a:t>
            </a:r>
            <a:r>
              <a:rPr sz="1400" b="1" dirty="0">
                <a:latin typeface="Arial"/>
                <a:cs typeface="Arial"/>
              </a:rPr>
              <a:t>in </a:t>
            </a:r>
            <a:r>
              <a:rPr sz="1400" b="1" spc="-5" dirty="0">
                <a:latin typeface="Arial"/>
                <a:cs typeface="Arial"/>
              </a:rPr>
              <a:t>defining the</a:t>
            </a:r>
            <a:r>
              <a:rPr sz="1400" b="1" spc="-130" dirty="0">
                <a:latin typeface="Arial"/>
                <a:cs typeface="Arial"/>
              </a:rPr>
              <a:t> </a:t>
            </a:r>
            <a:r>
              <a:rPr sz="1400" b="1" spc="-5" dirty="0">
                <a:latin typeface="Arial"/>
                <a:cs typeface="Arial"/>
              </a:rPr>
              <a:t>problem</a:t>
            </a:r>
            <a:endParaRPr sz="1400" dirty="0">
              <a:latin typeface="Arial"/>
              <a:cs typeface="Arial"/>
            </a:endParaRPr>
          </a:p>
          <a:p>
            <a:pPr marL="355600" indent="-342900">
              <a:lnSpc>
                <a:spcPct val="100000"/>
              </a:lnSpc>
              <a:spcBef>
                <a:spcPts val="165"/>
              </a:spcBef>
              <a:buChar char="•"/>
              <a:tabLst>
                <a:tab pos="354965" algn="l"/>
                <a:tab pos="355600" algn="l"/>
              </a:tabLst>
            </a:pPr>
            <a:r>
              <a:rPr sz="1400" dirty="0">
                <a:latin typeface="Arial"/>
                <a:cs typeface="Arial"/>
              </a:rPr>
              <a:t>Statement of the problem in a general</a:t>
            </a:r>
            <a:r>
              <a:rPr sz="1400" spc="-180" dirty="0">
                <a:latin typeface="Arial"/>
                <a:cs typeface="Arial"/>
              </a:rPr>
              <a:t> </a:t>
            </a:r>
            <a:r>
              <a:rPr sz="1400" spc="-40" dirty="0">
                <a:latin typeface="Arial"/>
                <a:cs typeface="Arial"/>
              </a:rPr>
              <a:t>way.</a:t>
            </a:r>
            <a:endParaRPr sz="1400" dirty="0">
              <a:latin typeface="Arial"/>
              <a:cs typeface="Arial"/>
            </a:endParaRPr>
          </a:p>
          <a:p>
            <a:pPr marL="355600" indent="-342900">
              <a:lnSpc>
                <a:spcPct val="100000"/>
              </a:lnSpc>
              <a:spcBef>
                <a:spcPts val="170"/>
              </a:spcBef>
              <a:buChar char="•"/>
              <a:tabLst>
                <a:tab pos="354965" algn="l"/>
                <a:tab pos="355600" algn="l"/>
              </a:tabLst>
            </a:pPr>
            <a:r>
              <a:rPr sz="1400" spc="-5" dirty="0">
                <a:latin typeface="Arial"/>
                <a:cs typeface="Arial"/>
              </a:rPr>
              <a:t>Understanding </a:t>
            </a:r>
            <a:r>
              <a:rPr sz="1400" dirty="0">
                <a:latin typeface="Arial"/>
                <a:cs typeface="Arial"/>
              </a:rPr>
              <a:t>the nature of</a:t>
            </a:r>
            <a:r>
              <a:rPr sz="1400" spc="-120" dirty="0">
                <a:latin typeface="Arial"/>
                <a:cs typeface="Arial"/>
              </a:rPr>
              <a:t> </a:t>
            </a:r>
            <a:r>
              <a:rPr sz="1400" dirty="0">
                <a:latin typeface="Arial"/>
                <a:cs typeface="Arial"/>
              </a:rPr>
              <a:t>problem.</a:t>
            </a:r>
          </a:p>
          <a:p>
            <a:pPr marL="355600" indent="-342900">
              <a:lnSpc>
                <a:spcPct val="100000"/>
              </a:lnSpc>
              <a:spcBef>
                <a:spcPts val="165"/>
              </a:spcBef>
              <a:buChar char="•"/>
              <a:tabLst>
                <a:tab pos="354965" algn="l"/>
                <a:tab pos="355600" algn="l"/>
              </a:tabLst>
            </a:pPr>
            <a:r>
              <a:rPr sz="1400" spc="-5" dirty="0">
                <a:latin typeface="Arial"/>
                <a:cs typeface="Arial"/>
              </a:rPr>
              <a:t>Surveying </a:t>
            </a:r>
            <a:r>
              <a:rPr sz="1400" dirty="0">
                <a:latin typeface="Arial"/>
                <a:cs typeface="Arial"/>
              </a:rPr>
              <a:t>the </a:t>
            </a:r>
            <a:r>
              <a:rPr sz="1400" spc="-5" dirty="0">
                <a:latin typeface="Arial"/>
                <a:cs typeface="Arial"/>
              </a:rPr>
              <a:t>available</a:t>
            </a:r>
            <a:r>
              <a:rPr sz="1400" spc="-40" dirty="0">
                <a:latin typeface="Arial"/>
                <a:cs typeface="Arial"/>
              </a:rPr>
              <a:t> </a:t>
            </a:r>
            <a:r>
              <a:rPr sz="1400" dirty="0">
                <a:latin typeface="Arial"/>
                <a:cs typeface="Arial"/>
              </a:rPr>
              <a:t>literature.</a:t>
            </a:r>
          </a:p>
          <a:p>
            <a:pPr marL="355600" indent="-342900">
              <a:lnSpc>
                <a:spcPct val="100000"/>
              </a:lnSpc>
              <a:spcBef>
                <a:spcPts val="170"/>
              </a:spcBef>
              <a:buChar char="•"/>
              <a:tabLst>
                <a:tab pos="354965" algn="l"/>
                <a:tab pos="355600" algn="l"/>
              </a:tabLst>
            </a:pPr>
            <a:r>
              <a:rPr sz="1400" spc="-5" dirty="0">
                <a:latin typeface="Arial"/>
                <a:cs typeface="Arial"/>
              </a:rPr>
              <a:t>Developing </a:t>
            </a:r>
            <a:r>
              <a:rPr sz="1400" dirty="0">
                <a:latin typeface="Arial"/>
                <a:cs typeface="Arial"/>
              </a:rPr>
              <a:t>ideas through</a:t>
            </a:r>
            <a:r>
              <a:rPr sz="1400" spc="-80" dirty="0">
                <a:latin typeface="Arial"/>
                <a:cs typeface="Arial"/>
              </a:rPr>
              <a:t> </a:t>
            </a:r>
            <a:r>
              <a:rPr sz="1400" spc="-5" dirty="0">
                <a:latin typeface="Arial"/>
                <a:cs typeface="Arial"/>
              </a:rPr>
              <a:t>discussions.</a:t>
            </a:r>
            <a:endParaRPr sz="1400" dirty="0">
              <a:latin typeface="Arial"/>
              <a:cs typeface="Arial"/>
            </a:endParaRPr>
          </a:p>
          <a:p>
            <a:pPr marL="355600" indent="-342900">
              <a:lnSpc>
                <a:spcPct val="100000"/>
              </a:lnSpc>
              <a:spcBef>
                <a:spcPts val="170"/>
              </a:spcBef>
              <a:buChar char="•"/>
              <a:tabLst>
                <a:tab pos="354965" algn="l"/>
                <a:tab pos="355600" algn="l"/>
              </a:tabLst>
            </a:pPr>
            <a:r>
              <a:rPr sz="1400" dirty="0">
                <a:latin typeface="Arial"/>
                <a:cs typeface="Arial"/>
              </a:rPr>
              <a:t>Rephrasing the research</a:t>
            </a:r>
            <a:r>
              <a:rPr sz="1400" spc="-114" dirty="0">
                <a:latin typeface="Arial"/>
                <a:cs typeface="Arial"/>
              </a:rPr>
              <a:t> </a:t>
            </a:r>
            <a:r>
              <a:rPr sz="1400" dirty="0">
                <a:latin typeface="Arial"/>
                <a:cs typeface="Arial"/>
              </a:rPr>
              <a:t>problem.</a:t>
            </a:r>
          </a:p>
          <a:p>
            <a:pPr>
              <a:lnSpc>
                <a:spcPct val="100000"/>
              </a:lnSpc>
              <a:spcBef>
                <a:spcPts val="5"/>
              </a:spcBef>
            </a:pPr>
            <a:endParaRPr sz="1750" dirty="0">
              <a:latin typeface="Arial"/>
              <a:cs typeface="Arial"/>
            </a:endParaRPr>
          </a:p>
          <a:p>
            <a:pPr marL="12700">
              <a:lnSpc>
                <a:spcPct val="100000"/>
              </a:lnSpc>
            </a:pPr>
            <a:r>
              <a:rPr sz="1400" b="1" dirty="0">
                <a:latin typeface="Arial"/>
                <a:cs typeface="Arial"/>
              </a:rPr>
              <a:t>i) Criteria </a:t>
            </a:r>
            <a:r>
              <a:rPr sz="1400" b="1" spc="-5" dirty="0">
                <a:latin typeface="Arial"/>
                <a:cs typeface="Arial"/>
              </a:rPr>
              <a:t>of </a:t>
            </a:r>
            <a:r>
              <a:rPr sz="1400" b="1" dirty="0">
                <a:latin typeface="Arial"/>
                <a:cs typeface="Arial"/>
              </a:rPr>
              <a:t>a </a:t>
            </a:r>
            <a:r>
              <a:rPr sz="1400" b="1" spc="-5" dirty="0">
                <a:latin typeface="Arial"/>
                <a:cs typeface="Arial"/>
              </a:rPr>
              <a:t>good </a:t>
            </a:r>
            <a:r>
              <a:rPr sz="1400" b="1" dirty="0">
                <a:latin typeface="Arial"/>
                <a:cs typeface="Arial"/>
              </a:rPr>
              <a:t>research</a:t>
            </a:r>
            <a:r>
              <a:rPr sz="1400" b="1" spc="-114" dirty="0">
                <a:latin typeface="Arial"/>
                <a:cs typeface="Arial"/>
              </a:rPr>
              <a:t> </a:t>
            </a:r>
            <a:r>
              <a:rPr sz="1400" b="1" spc="-5" dirty="0">
                <a:latin typeface="Arial"/>
                <a:cs typeface="Arial"/>
              </a:rPr>
              <a:t>problem</a:t>
            </a:r>
            <a:endParaRPr sz="1400" dirty="0">
              <a:latin typeface="Arial"/>
              <a:cs typeface="Arial"/>
            </a:endParaRPr>
          </a:p>
          <a:p>
            <a:pPr marL="355600" indent="-342900">
              <a:lnSpc>
                <a:spcPct val="100000"/>
              </a:lnSpc>
              <a:spcBef>
                <a:spcPts val="165"/>
              </a:spcBef>
              <a:buChar char="•"/>
              <a:tabLst>
                <a:tab pos="354965" algn="l"/>
                <a:tab pos="355600" algn="l"/>
              </a:tabLst>
            </a:pPr>
            <a:r>
              <a:rPr sz="1400" spc="-5" dirty="0">
                <a:latin typeface="Arial"/>
                <a:cs typeface="Arial"/>
              </a:rPr>
              <a:t>Clear </a:t>
            </a:r>
            <a:r>
              <a:rPr sz="1400" dirty="0">
                <a:latin typeface="Arial"/>
                <a:cs typeface="Arial"/>
              </a:rPr>
              <a:t>and</a:t>
            </a:r>
            <a:r>
              <a:rPr sz="1400" spc="-40" dirty="0">
                <a:latin typeface="Arial"/>
                <a:cs typeface="Arial"/>
              </a:rPr>
              <a:t> </a:t>
            </a:r>
            <a:r>
              <a:rPr sz="1400" dirty="0">
                <a:latin typeface="Arial"/>
                <a:cs typeface="Arial"/>
              </a:rPr>
              <a:t>Unambiguous</a:t>
            </a:r>
          </a:p>
          <a:p>
            <a:pPr marL="355600" indent="-342900">
              <a:lnSpc>
                <a:spcPct val="100000"/>
              </a:lnSpc>
              <a:spcBef>
                <a:spcPts val="170"/>
              </a:spcBef>
              <a:buChar char="•"/>
              <a:tabLst>
                <a:tab pos="354965" algn="l"/>
                <a:tab pos="355600" algn="l"/>
              </a:tabLst>
            </a:pPr>
            <a:r>
              <a:rPr sz="1400" dirty="0">
                <a:latin typeface="Arial"/>
                <a:cs typeface="Arial"/>
              </a:rPr>
              <a:t>Empirical</a:t>
            </a:r>
          </a:p>
          <a:p>
            <a:pPr marL="355600" indent="-342900">
              <a:lnSpc>
                <a:spcPct val="100000"/>
              </a:lnSpc>
              <a:spcBef>
                <a:spcPts val="170"/>
              </a:spcBef>
              <a:buChar char="•"/>
              <a:tabLst>
                <a:tab pos="354965" algn="l"/>
                <a:tab pos="355600" algn="l"/>
              </a:tabLst>
            </a:pPr>
            <a:r>
              <a:rPr sz="1400" spc="-10" dirty="0">
                <a:latin typeface="Arial"/>
                <a:cs typeface="Arial"/>
              </a:rPr>
              <a:t>Verifiable</a:t>
            </a:r>
            <a:endParaRPr sz="1400" dirty="0">
              <a:latin typeface="Arial"/>
              <a:cs typeface="Arial"/>
            </a:endParaRPr>
          </a:p>
          <a:p>
            <a:pPr marL="355600" indent="-342900">
              <a:lnSpc>
                <a:spcPct val="100000"/>
              </a:lnSpc>
              <a:spcBef>
                <a:spcPts val="165"/>
              </a:spcBef>
              <a:buChar char="•"/>
              <a:tabLst>
                <a:tab pos="354965" algn="l"/>
                <a:tab pos="355600" algn="l"/>
              </a:tabLst>
            </a:pPr>
            <a:r>
              <a:rPr sz="1400" dirty="0">
                <a:latin typeface="Arial"/>
                <a:cs typeface="Arial"/>
              </a:rPr>
              <a:t>Interesting</a:t>
            </a:r>
          </a:p>
          <a:p>
            <a:pPr marL="355600" indent="-342900">
              <a:lnSpc>
                <a:spcPct val="100000"/>
              </a:lnSpc>
              <a:spcBef>
                <a:spcPts val="170"/>
              </a:spcBef>
              <a:buChar char="•"/>
              <a:tabLst>
                <a:tab pos="354965" algn="l"/>
                <a:tab pos="355600" algn="l"/>
              </a:tabLst>
            </a:pPr>
            <a:r>
              <a:rPr sz="1400" spc="-5" dirty="0">
                <a:latin typeface="Arial"/>
                <a:cs typeface="Arial"/>
              </a:rPr>
              <a:t>Novel </a:t>
            </a:r>
            <a:r>
              <a:rPr sz="1400" dirty="0">
                <a:latin typeface="Arial"/>
                <a:cs typeface="Arial"/>
              </a:rPr>
              <a:t>and</a:t>
            </a:r>
            <a:r>
              <a:rPr sz="1400" spc="-15" dirty="0">
                <a:latin typeface="Arial"/>
                <a:cs typeface="Arial"/>
              </a:rPr>
              <a:t> </a:t>
            </a:r>
            <a:r>
              <a:rPr sz="1400" dirty="0">
                <a:latin typeface="Arial"/>
                <a:cs typeface="Arial"/>
              </a:rPr>
              <a:t>Original</a:t>
            </a:r>
          </a:p>
          <a:p>
            <a:pPr marL="355600" indent="-342900">
              <a:lnSpc>
                <a:spcPct val="100000"/>
              </a:lnSpc>
              <a:spcBef>
                <a:spcPts val="170"/>
              </a:spcBef>
              <a:buChar char="•"/>
              <a:tabLst>
                <a:tab pos="354965" algn="l"/>
                <a:tab pos="355600" algn="l"/>
              </a:tabLst>
            </a:pPr>
            <a:r>
              <a:rPr sz="1400" spc="-5" dirty="0">
                <a:latin typeface="Arial"/>
                <a:cs typeface="Arial"/>
              </a:rPr>
              <a:t>Availability </a:t>
            </a:r>
            <a:r>
              <a:rPr sz="1400" dirty="0">
                <a:latin typeface="Arial"/>
                <a:cs typeface="Arial"/>
              </a:rPr>
              <a:t>of</a:t>
            </a:r>
            <a:r>
              <a:rPr sz="1400" spc="-25" dirty="0">
                <a:latin typeface="Arial"/>
                <a:cs typeface="Arial"/>
              </a:rPr>
              <a:t> </a:t>
            </a:r>
            <a:r>
              <a:rPr sz="1400" dirty="0">
                <a:latin typeface="Arial"/>
                <a:cs typeface="Arial"/>
              </a:rPr>
              <a:t>Guidance</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25</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62819" y="248001"/>
            <a:ext cx="506285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j) </a:t>
            </a:r>
            <a:r>
              <a:rPr sz="1400" b="1" spc="-5" dirty="0">
                <a:latin typeface="Arial"/>
                <a:cs typeface="Arial"/>
              </a:rPr>
              <a:t>Defining problem, </a:t>
            </a:r>
            <a:r>
              <a:rPr sz="1400" b="1" dirty="0">
                <a:latin typeface="Arial"/>
                <a:cs typeface="Arial"/>
              </a:rPr>
              <a:t>results in clear </a:t>
            </a:r>
            <a:r>
              <a:rPr sz="1400" b="1" spc="-5" dirty="0">
                <a:latin typeface="Arial"/>
                <a:cs typeface="Arial"/>
              </a:rPr>
              <a:t>cut </a:t>
            </a:r>
            <a:r>
              <a:rPr sz="1400" b="1" dirty="0">
                <a:latin typeface="Arial"/>
                <a:cs typeface="Arial"/>
              </a:rPr>
              <a:t>research</a:t>
            </a:r>
            <a:r>
              <a:rPr sz="1400" b="1" spc="-204" dirty="0">
                <a:latin typeface="Arial"/>
                <a:cs typeface="Arial"/>
              </a:rPr>
              <a:t> </a:t>
            </a:r>
            <a:r>
              <a:rPr sz="1400" b="1" dirty="0">
                <a:latin typeface="Arial"/>
                <a:cs typeface="Arial"/>
              </a:rPr>
              <a:t>objectives.</a:t>
            </a:r>
            <a:endParaRPr sz="1400" dirty="0">
              <a:latin typeface="Arial"/>
              <a:cs typeface="Arial"/>
            </a:endParaRPr>
          </a:p>
        </p:txBody>
      </p:sp>
      <p:sp>
        <p:nvSpPr>
          <p:cNvPr id="3" name="object 3"/>
          <p:cNvSpPr txBox="1"/>
          <p:nvPr/>
        </p:nvSpPr>
        <p:spPr>
          <a:xfrm>
            <a:off x="307340" y="3541942"/>
            <a:ext cx="8361045" cy="2416810"/>
          </a:xfrm>
          <a:prstGeom prst="rect">
            <a:avLst/>
          </a:prstGeom>
        </p:spPr>
        <p:txBody>
          <a:bodyPr vert="horz" wrap="square" lIns="0" tIns="55879" rIns="0" bIns="0" rtlCol="0">
            <a:spAutoFit/>
          </a:bodyPr>
          <a:lstStyle/>
          <a:p>
            <a:pPr marL="12700">
              <a:lnSpc>
                <a:spcPct val="100000"/>
              </a:lnSpc>
              <a:spcBef>
                <a:spcPts val="439"/>
              </a:spcBef>
            </a:pPr>
            <a:r>
              <a:rPr sz="1400" b="1" dirty="0">
                <a:latin typeface="Arial"/>
                <a:cs typeface="Arial"/>
              </a:rPr>
              <a:t>k) Establishment </a:t>
            </a:r>
            <a:r>
              <a:rPr sz="1400" b="1" spc="-5" dirty="0">
                <a:latin typeface="Arial"/>
                <a:cs typeface="Arial"/>
              </a:rPr>
              <a:t>of </a:t>
            </a:r>
            <a:r>
              <a:rPr sz="1400" b="1" dirty="0">
                <a:latin typeface="Arial"/>
                <a:cs typeface="Arial"/>
              </a:rPr>
              <a:t>research</a:t>
            </a:r>
            <a:r>
              <a:rPr sz="1400" b="1" spc="-110" dirty="0">
                <a:latin typeface="Arial"/>
                <a:cs typeface="Arial"/>
              </a:rPr>
              <a:t> </a:t>
            </a:r>
            <a:r>
              <a:rPr sz="1400" b="1" spc="-5" dirty="0">
                <a:latin typeface="Arial"/>
                <a:cs typeface="Arial"/>
              </a:rPr>
              <a:t>objectives</a:t>
            </a:r>
            <a:endParaRPr sz="1400">
              <a:latin typeface="Arial"/>
              <a:cs typeface="Arial"/>
            </a:endParaRPr>
          </a:p>
          <a:p>
            <a:pPr marL="355600" marR="78740" indent="-342900">
              <a:lnSpc>
                <a:spcPct val="100000"/>
              </a:lnSpc>
              <a:spcBef>
                <a:spcPts val="335"/>
              </a:spcBef>
              <a:buChar char="•"/>
              <a:tabLst>
                <a:tab pos="354965" algn="l"/>
                <a:tab pos="355600" algn="l"/>
                <a:tab pos="6648450" algn="l"/>
              </a:tabLst>
            </a:pPr>
            <a:r>
              <a:rPr sz="1400" spc="-5" dirty="0">
                <a:latin typeface="Arial"/>
                <a:cs typeface="Arial"/>
              </a:rPr>
              <a:t>Research Objectives are </a:t>
            </a:r>
            <a:r>
              <a:rPr sz="1400" dirty="0">
                <a:latin typeface="Arial"/>
                <a:cs typeface="Arial"/>
              </a:rPr>
              <a:t>the </a:t>
            </a:r>
            <a:r>
              <a:rPr sz="1400" spc="-5" dirty="0">
                <a:latin typeface="Arial"/>
                <a:cs typeface="Arial"/>
              </a:rPr>
              <a:t>specific components of </a:t>
            </a:r>
            <a:r>
              <a:rPr sz="1400" dirty="0">
                <a:latin typeface="Arial"/>
                <a:cs typeface="Arial"/>
              </a:rPr>
              <a:t>the research </a:t>
            </a:r>
            <a:r>
              <a:rPr sz="1400" spc="-5" dirty="0">
                <a:latin typeface="Arial"/>
                <a:cs typeface="Arial"/>
              </a:rPr>
              <a:t>problem, which </a:t>
            </a:r>
            <a:r>
              <a:rPr sz="1400" spc="-10" dirty="0">
                <a:latin typeface="Arial"/>
                <a:cs typeface="Arial"/>
              </a:rPr>
              <a:t>you’ll </a:t>
            </a:r>
            <a:r>
              <a:rPr sz="1400" spc="-5" dirty="0">
                <a:latin typeface="Arial"/>
                <a:cs typeface="Arial"/>
              </a:rPr>
              <a:t>be working </a:t>
            </a:r>
            <a:r>
              <a:rPr sz="1400" dirty="0">
                <a:latin typeface="Arial"/>
                <a:cs typeface="Arial"/>
              </a:rPr>
              <a:t>to  </a:t>
            </a:r>
            <a:r>
              <a:rPr sz="1400" spc="-5" dirty="0">
                <a:latin typeface="Arial"/>
                <a:cs typeface="Arial"/>
              </a:rPr>
              <a:t>answer </a:t>
            </a:r>
            <a:r>
              <a:rPr sz="1400" dirty="0">
                <a:latin typeface="Arial"/>
                <a:cs typeface="Arial"/>
              </a:rPr>
              <a:t>or complete, in order to </a:t>
            </a:r>
            <a:r>
              <a:rPr sz="1400" spc="-5" dirty="0">
                <a:latin typeface="Arial"/>
                <a:cs typeface="Arial"/>
              </a:rPr>
              <a:t>answer </a:t>
            </a:r>
            <a:r>
              <a:rPr sz="1400" dirty="0">
                <a:latin typeface="Arial"/>
                <a:cs typeface="Arial"/>
              </a:rPr>
              <a:t>the </a:t>
            </a:r>
            <a:r>
              <a:rPr sz="1400" spc="-5" dirty="0">
                <a:latin typeface="Arial"/>
                <a:cs typeface="Arial"/>
              </a:rPr>
              <a:t>overall</a:t>
            </a:r>
            <a:r>
              <a:rPr sz="1400" spc="-95" dirty="0">
                <a:latin typeface="Arial"/>
                <a:cs typeface="Arial"/>
              </a:rPr>
              <a:t> </a:t>
            </a:r>
            <a:r>
              <a:rPr sz="1400" dirty="0">
                <a:latin typeface="Arial"/>
                <a:cs typeface="Arial"/>
              </a:rPr>
              <a:t>research</a:t>
            </a:r>
            <a:r>
              <a:rPr sz="1400" spc="-35" dirty="0">
                <a:latin typeface="Arial"/>
                <a:cs typeface="Arial"/>
              </a:rPr>
              <a:t> </a:t>
            </a:r>
            <a:r>
              <a:rPr sz="1400" dirty="0">
                <a:latin typeface="Arial"/>
                <a:cs typeface="Arial"/>
              </a:rPr>
              <a:t>problem.	- Churchill,</a:t>
            </a:r>
            <a:r>
              <a:rPr sz="1400" spc="-70" dirty="0">
                <a:latin typeface="Arial"/>
                <a:cs typeface="Arial"/>
              </a:rPr>
              <a:t> </a:t>
            </a:r>
            <a:r>
              <a:rPr sz="1400" dirty="0">
                <a:latin typeface="Arial"/>
                <a:cs typeface="Arial"/>
              </a:rPr>
              <a:t>2001</a:t>
            </a:r>
            <a:endParaRPr sz="1400">
              <a:latin typeface="Arial"/>
              <a:cs typeface="Arial"/>
            </a:endParaRPr>
          </a:p>
          <a:p>
            <a:pPr marL="355600" marR="324485" indent="-342900">
              <a:lnSpc>
                <a:spcPct val="100000"/>
              </a:lnSpc>
              <a:spcBef>
                <a:spcPts val="335"/>
              </a:spcBef>
              <a:buChar char="•"/>
              <a:tabLst>
                <a:tab pos="354965" algn="l"/>
                <a:tab pos="355600" algn="l"/>
              </a:tabLst>
            </a:pPr>
            <a:r>
              <a:rPr sz="1400" spc="-5" dirty="0">
                <a:latin typeface="Arial"/>
                <a:cs typeface="Arial"/>
              </a:rPr>
              <a:t>The objectives </a:t>
            </a:r>
            <a:r>
              <a:rPr sz="1400" dirty="0">
                <a:latin typeface="Arial"/>
                <a:cs typeface="Arial"/>
              </a:rPr>
              <a:t>refer to the questions to be </a:t>
            </a:r>
            <a:r>
              <a:rPr sz="1400" spc="-5" dirty="0">
                <a:latin typeface="Arial"/>
                <a:cs typeface="Arial"/>
              </a:rPr>
              <a:t>answered </a:t>
            </a:r>
            <a:r>
              <a:rPr sz="1400" dirty="0">
                <a:latin typeface="Arial"/>
                <a:cs typeface="Arial"/>
              </a:rPr>
              <a:t>through the </a:t>
            </a:r>
            <a:r>
              <a:rPr sz="1400" spc="-20" dirty="0">
                <a:latin typeface="Arial"/>
                <a:cs typeface="Arial"/>
              </a:rPr>
              <a:t>study. </a:t>
            </a:r>
            <a:r>
              <a:rPr sz="1400" spc="-5" dirty="0">
                <a:latin typeface="Arial"/>
                <a:cs typeface="Arial"/>
              </a:rPr>
              <a:t>They </a:t>
            </a:r>
            <a:r>
              <a:rPr sz="1400" dirty="0">
                <a:latin typeface="Arial"/>
                <a:cs typeface="Arial"/>
              </a:rPr>
              <a:t>indicate </a:t>
            </a:r>
            <a:r>
              <a:rPr sz="1400" spc="-5" dirty="0">
                <a:latin typeface="Arial"/>
                <a:cs typeface="Arial"/>
              </a:rPr>
              <a:t>what </a:t>
            </a:r>
            <a:r>
              <a:rPr sz="1400" spc="-10" dirty="0">
                <a:latin typeface="Arial"/>
                <a:cs typeface="Arial"/>
              </a:rPr>
              <a:t>we</a:t>
            </a:r>
            <a:r>
              <a:rPr sz="1400" spc="-250" dirty="0">
                <a:latin typeface="Arial"/>
                <a:cs typeface="Arial"/>
              </a:rPr>
              <a:t> </a:t>
            </a:r>
            <a:r>
              <a:rPr sz="1400" dirty="0">
                <a:latin typeface="Arial"/>
                <a:cs typeface="Arial"/>
              </a:rPr>
              <a:t>are  </a:t>
            </a:r>
            <a:r>
              <a:rPr sz="1400" spc="-5" dirty="0">
                <a:latin typeface="Arial"/>
                <a:cs typeface="Arial"/>
              </a:rPr>
              <a:t>trying</a:t>
            </a:r>
            <a:r>
              <a:rPr sz="1400" spc="-10"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get</a:t>
            </a:r>
            <a:r>
              <a:rPr sz="1400" spc="-15" dirty="0">
                <a:latin typeface="Arial"/>
                <a:cs typeface="Arial"/>
              </a:rPr>
              <a:t> </a:t>
            </a:r>
            <a:r>
              <a:rPr sz="1400" dirty="0">
                <a:latin typeface="Arial"/>
                <a:cs typeface="Arial"/>
              </a:rPr>
              <a:t>from</a:t>
            </a:r>
            <a:r>
              <a:rPr sz="1400" spc="-4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study</a:t>
            </a:r>
            <a:r>
              <a:rPr sz="1400" spc="-40" dirty="0">
                <a:latin typeface="Arial"/>
                <a:cs typeface="Arial"/>
              </a:rPr>
              <a:t> </a:t>
            </a:r>
            <a:r>
              <a:rPr sz="1400" dirty="0">
                <a:latin typeface="Arial"/>
                <a:cs typeface="Arial"/>
              </a:rPr>
              <a:t>or</a:t>
            </a:r>
            <a:r>
              <a:rPr sz="1400" spc="-10" dirty="0">
                <a:latin typeface="Arial"/>
                <a:cs typeface="Arial"/>
              </a:rPr>
              <a:t> </a:t>
            </a:r>
            <a:r>
              <a:rPr sz="1400" dirty="0">
                <a:latin typeface="Arial"/>
                <a:cs typeface="Arial"/>
              </a:rPr>
              <a:t>the</a:t>
            </a:r>
            <a:r>
              <a:rPr sz="1400" spc="-20" dirty="0">
                <a:latin typeface="Arial"/>
                <a:cs typeface="Arial"/>
              </a:rPr>
              <a:t> </a:t>
            </a:r>
            <a:r>
              <a:rPr sz="1400" spc="-5" dirty="0">
                <a:latin typeface="Arial"/>
                <a:cs typeface="Arial"/>
              </a:rPr>
              <a:t>expected</a:t>
            </a:r>
            <a:r>
              <a:rPr sz="1400" spc="-30" dirty="0">
                <a:latin typeface="Arial"/>
                <a:cs typeface="Arial"/>
              </a:rPr>
              <a:t> </a:t>
            </a:r>
            <a:r>
              <a:rPr sz="1400" dirty="0">
                <a:latin typeface="Arial"/>
                <a:cs typeface="Arial"/>
              </a:rPr>
              <a:t>results</a:t>
            </a:r>
            <a:r>
              <a:rPr sz="1400" spc="-40" dirty="0">
                <a:latin typeface="Arial"/>
                <a:cs typeface="Arial"/>
              </a:rPr>
              <a:t> </a:t>
            </a:r>
            <a:r>
              <a:rPr sz="1400" dirty="0">
                <a:latin typeface="Arial"/>
                <a:cs typeface="Arial"/>
              </a:rPr>
              <a:t>/</a:t>
            </a:r>
            <a:r>
              <a:rPr sz="1400" spc="-15" dirty="0">
                <a:latin typeface="Arial"/>
                <a:cs typeface="Arial"/>
              </a:rPr>
              <a:t> </a:t>
            </a:r>
            <a:r>
              <a:rPr sz="1400" dirty="0">
                <a:latin typeface="Arial"/>
                <a:cs typeface="Arial"/>
              </a:rPr>
              <a:t>outcome</a:t>
            </a:r>
            <a:r>
              <a:rPr sz="1400" spc="-45" dirty="0">
                <a:latin typeface="Arial"/>
                <a:cs typeface="Arial"/>
              </a:rPr>
              <a:t> </a:t>
            </a:r>
            <a:r>
              <a:rPr sz="1400" dirty="0">
                <a:latin typeface="Arial"/>
                <a:cs typeface="Arial"/>
              </a:rPr>
              <a:t>of the</a:t>
            </a:r>
            <a:r>
              <a:rPr sz="1400" spc="-30" dirty="0">
                <a:latin typeface="Arial"/>
                <a:cs typeface="Arial"/>
              </a:rPr>
              <a:t> </a:t>
            </a:r>
            <a:r>
              <a:rPr sz="1400" spc="-20" dirty="0">
                <a:latin typeface="Arial"/>
                <a:cs typeface="Arial"/>
              </a:rPr>
              <a:t>study.</a:t>
            </a:r>
            <a:endParaRPr sz="1400">
              <a:latin typeface="Arial"/>
              <a:cs typeface="Arial"/>
            </a:endParaRPr>
          </a:p>
          <a:p>
            <a:pPr marL="355600" marR="5080" indent="-342900">
              <a:lnSpc>
                <a:spcPct val="100000"/>
              </a:lnSpc>
              <a:spcBef>
                <a:spcPts val="340"/>
              </a:spcBef>
              <a:buChar char="•"/>
              <a:tabLst>
                <a:tab pos="354965" algn="l"/>
                <a:tab pos="355600" algn="l"/>
              </a:tabLst>
            </a:pPr>
            <a:r>
              <a:rPr sz="1400" dirty="0">
                <a:latin typeface="Arial"/>
                <a:cs typeface="Arial"/>
              </a:rPr>
              <a:t>Research </a:t>
            </a:r>
            <a:r>
              <a:rPr sz="1400" spc="-5" dirty="0">
                <a:latin typeface="Arial"/>
                <a:cs typeface="Arial"/>
              </a:rPr>
              <a:t>Objectives </a:t>
            </a:r>
            <a:r>
              <a:rPr sz="1400" dirty="0">
                <a:latin typeface="Arial"/>
                <a:cs typeface="Arial"/>
              </a:rPr>
              <a:t>should be clear and </a:t>
            </a:r>
            <a:r>
              <a:rPr sz="1400" spc="-5" dirty="0">
                <a:latin typeface="Arial"/>
                <a:cs typeface="Arial"/>
              </a:rPr>
              <a:t>achievable, </a:t>
            </a:r>
            <a:r>
              <a:rPr sz="1400" dirty="0">
                <a:latin typeface="Arial"/>
                <a:cs typeface="Arial"/>
              </a:rPr>
              <a:t>as they directly assist in </a:t>
            </a:r>
            <a:r>
              <a:rPr sz="1400" spc="-5" dirty="0">
                <a:latin typeface="Arial"/>
                <a:cs typeface="Arial"/>
              </a:rPr>
              <a:t>answering </a:t>
            </a:r>
            <a:r>
              <a:rPr sz="1400" dirty="0">
                <a:latin typeface="Arial"/>
                <a:cs typeface="Arial"/>
              </a:rPr>
              <a:t>the</a:t>
            </a:r>
            <a:r>
              <a:rPr sz="1400" spc="-235" dirty="0">
                <a:latin typeface="Arial"/>
                <a:cs typeface="Arial"/>
              </a:rPr>
              <a:t> </a:t>
            </a:r>
            <a:r>
              <a:rPr sz="1400" dirty="0">
                <a:latin typeface="Arial"/>
                <a:cs typeface="Arial"/>
              </a:rPr>
              <a:t>research  problem.</a:t>
            </a:r>
            <a:endParaRPr sz="1400">
              <a:latin typeface="Arial"/>
              <a:cs typeface="Arial"/>
            </a:endParaRPr>
          </a:p>
          <a:p>
            <a:pPr marL="355600" indent="-342900">
              <a:lnSpc>
                <a:spcPct val="100000"/>
              </a:lnSpc>
              <a:spcBef>
                <a:spcPts val="335"/>
              </a:spcBef>
              <a:buChar char="•"/>
              <a:tabLst>
                <a:tab pos="354965" algn="l"/>
                <a:tab pos="355600" algn="l"/>
              </a:tabLst>
            </a:pPr>
            <a:r>
              <a:rPr sz="1400" spc="-5" dirty="0">
                <a:latin typeface="Arial"/>
                <a:cs typeface="Arial"/>
              </a:rPr>
              <a:t>The objectives may </a:t>
            </a:r>
            <a:r>
              <a:rPr sz="1400" dirty="0">
                <a:latin typeface="Arial"/>
                <a:cs typeface="Arial"/>
              </a:rPr>
              <a:t>be specified in the form of either </a:t>
            </a:r>
            <a:r>
              <a:rPr sz="1400" spc="-5" dirty="0">
                <a:latin typeface="Arial"/>
                <a:cs typeface="Arial"/>
              </a:rPr>
              <a:t>statements </a:t>
            </a:r>
            <a:r>
              <a:rPr sz="1400" dirty="0">
                <a:latin typeface="Arial"/>
                <a:cs typeface="Arial"/>
              </a:rPr>
              <a:t>or</a:t>
            </a:r>
            <a:r>
              <a:rPr sz="1400" spc="-254" dirty="0">
                <a:latin typeface="Arial"/>
                <a:cs typeface="Arial"/>
              </a:rPr>
              <a:t> </a:t>
            </a:r>
            <a:r>
              <a:rPr sz="1400" dirty="0">
                <a:latin typeface="Arial"/>
                <a:cs typeface="Arial"/>
              </a:rPr>
              <a:t>questions.</a:t>
            </a:r>
            <a:endParaRPr sz="1400">
              <a:latin typeface="Arial"/>
              <a:cs typeface="Arial"/>
            </a:endParaRPr>
          </a:p>
          <a:p>
            <a:pPr marL="355600" marR="537210" indent="-342900">
              <a:lnSpc>
                <a:spcPct val="100000"/>
              </a:lnSpc>
              <a:spcBef>
                <a:spcPts val="340"/>
              </a:spcBef>
              <a:buChar char="•"/>
              <a:tabLst>
                <a:tab pos="354965" algn="l"/>
                <a:tab pos="355600" algn="l"/>
              </a:tabLst>
            </a:pPr>
            <a:r>
              <a:rPr sz="1400" spc="-15" dirty="0">
                <a:latin typeface="Arial"/>
                <a:cs typeface="Arial"/>
              </a:rPr>
              <a:t>Generally, </a:t>
            </a:r>
            <a:r>
              <a:rPr sz="1400" spc="-5" dirty="0">
                <a:latin typeface="Arial"/>
                <a:cs typeface="Arial"/>
              </a:rPr>
              <a:t>they are written as statements, using </a:t>
            </a:r>
            <a:r>
              <a:rPr sz="1400" dirty="0">
                <a:latin typeface="Arial"/>
                <a:cs typeface="Arial"/>
              </a:rPr>
              <a:t>the </a:t>
            </a:r>
            <a:r>
              <a:rPr sz="1400" spc="-10" dirty="0">
                <a:latin typeface="Arial"/>
                <a:cs typeface="Arial"/>
              </a:rPr>
              <a:t>word </a:t>
            </a:r>
            <a:r>
              <a:rPr sz="1400" spc="-5" dirty="0">
                <a:latin typeface="Arial"/>
                <a:cs typeface="Arial"/>
              </a:rPr>
              <a:t>“to”. (For example, </a:t>
            </a:r>
            <a:r>
              <a:rPr sz="1400" dirty="0">
                <a:latin typeface="Arial"/>
                <a:cs typeface="Arial"/>
              </a:rPr>
              <a:t>‘to </a:t>
            </a:r>
            <a:r>
              <a:rPr sz="1400" spc="-5" dirty="0">
                <a:latin typeface="Arial"/>
                <a:cs typeface="Arial"/>
              </a:rPr>
              <a:t>discover …’, </a:t>
            </a:r>
            <a:r>
              <a:rPr sz="1400" dirty="0">
                <a:latin typeface="Arial"/>
                <a:cs typeface="Arial"/>
              </a:rPr>
              <a:t>‘to  </a:t>
            </a:r>
            <a:r>
              <a:rPr sz="1400" spc="-5" dirty="0">
                <a:latin typeface="Arial"/>
                <a:cs typeface="Arial"/>
              </a:rPr>
              <a:t>determine </a:t>
            </a:r>
            <a:r>
              <a:rPr sz="1400" dirty="0">
                <a:latin typeface="Arial"/>
                <a:cs typeface="Arial"/>
              </a:rPr>
              <a:t>…’, </a:t>
            </a:r>
            <a:r>
              <a:rPr sz="1400" spc="-5" dirty="0">
                <a:latin typeface="Arial"/>
                <a:cs typeface="Arial"/>
              </a:rPr>
              <a:t>‘to establish </a:t>
            </a:r>
            <a:r>
              <a:rPr sz="1400" dirty="0">
                <a:latin typeface="Arial"/>
                <a:cs typeface="Arial"/>
              </a:rPr>
              <a:t>…’, etc.</a:t>
            </a:r>
            <a:r>
              <a:rPr sz="1400" spc="-160" dirty="0">
                <a:latin typeface="Arial"/>
                <a:cs typeface="Arial"/>
              </a:rPr>
              <a:t> </a:t>
            </a:r>
            <a:r>
              <a:rPr sz="1400" dirty="0">
                <a:latin typeface="Arial"/>
                <a:cs typeface="Arial"/>
              </a:rPr>
              <a:t>)</a:t>
            </a:r>
            <a:endParaRPr sz="1400">
              <a:latin typeface="Arial"/>
              <a:cs typeface="Arial"/>
            </a:endParaRPr>
          </a:p>
        </p:txBody>
      </p:sp>
      <p:grpSp>
        <p:nvGrpSpPr>
          <p:cNvPr id="4" name="object 4"/>
          <p:cNvGrpSpPr/>
          <p:nvPr/>
        </p:nvGrpSpPr>
        <p:grpSpPr>
          <a:xfrm>
            <a:off x="3157727" y="414527"/>
            <a:ext cx="2636520" cy="3255645"/>
            <a:chOff x="3157727" y="414527"/>
            <a:chExt cx="2636520" cy="3255645"/>
          </a:xfrm>
        </p:grpSpPr>
        <p:sp>
          <p:nvSpPr>
            <p:cNvPr id="5" name="object 5"/>
            <p:cNvSpPr/>
            <p:nvPr/>
          </p:nvSpPr>
          <p:spPr>
            <a:xfrm>
              <a:off x="3157727" y="414527"/>
              <a:ext cx="2636520" cy="325526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352799" y="609599"/>
              <a:ext cx="2048255" cy="2667000"/>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26</a:t>
            </a:fld>
            <a:endParaRPr spc="-5" dirty="0"/>
          </a:p>
        </p:txBody>
      </p:sp>
      <p:sp>
        <p:nvSpPr>
          <p:cNvPr id="9" name="Rectangle 8"/>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11" name="Rectangle 10"/>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3"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00400" y="82943"/>
            <a:ext cx="4323588" cy="7040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429000" y="209804"/>
            <a:ext cx="39192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rPr>
              <a:t>1.11 LITERATURE</a:t>
            </a:r>
            <a:r>
              <a:rPr sz="2400" spc="-15" dirty="0">
                <a:solidFill>
                  <a:srgbClr val="FF0000"/>
                </a:solidFill>
              </a:rPr>
              <a:t> </a:t>
            </a:r>
            <a:r>
              <a:rPr sz="2400" spc="-5" dirty="0">
                <a:solidFill>
                  <a:srgbClr val="FF0000"/>
                </a:solidFill>
              </a:rPr>
              <a:t>REVIEW</a:t>
            </a:r>
            <a:endParaRPr sz="240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27</a:t>
            </a:fld>
            <a:endParaRPr spc="-5" dirty="0"/>
          </a:p>
        </p:txBody>
      </p:sp>
      <p:sp>
        <p:nvSpPr>
          <p:cNvPr id="4" name="object 4"/>
          <p:cNvSpPr txBox="1"/>
          <p:nvPr/>
        </p:nvSpPr>
        <p:spPr>
          <a:xfrm>
            <a:off x="685800" y="1143000"/>
            <a:ext cx="8122284" cy="4902835"/>
          </a:xfrm>
          <a:prstGeom prst="rect">
            <a:avLst/>
          </a:prstGeom>
        </p:spPr>
        <p:txBody>
          <a:bodyPr vert="horz" wrap="square" lIns="0" tIns="12065" rIns="0" bIns="0" rtlCol="0">
            <a:spAutoFit/>
          </a:bodyPr>
          <a:lstStyle/>
          <a:p>
            <a:pPr marL="355600" marR="80645" indent="-342900">
              <a:lnSpc>
                <a:spcPct val="100000"/>
              </a:lnSpc>
              <a:spcBef>
                <a:spcPts val="95"/>
              </a:spcBef>
              <a:buChar char="•"/>
              <a:tabLst>
                <a:tab pos="354965" algn="l"/>
                <a:tab pos="355600" algn="l"/>
              </a:tabLst>
            </a:pPr>
            <a:r>
              <a:rPr sz="1600" spc="-5" dirty="0">
                <a:latin typeface="Arial"/>
                <a:cs typeface="Arial"/>
              </a:rPr>
              <a:t>Literature Review is the documentation of a comprehensive review of the published  and unpublished </a:t>
            </a:r>
            <a:r>
              <a:rPr sz="1600" spc="-10" dirty="0">
                <a:latin typeface="Arial"/>
                <a:cs typeface="Arial"/>
              </a:rPr>
              <a:t>work </a:t>
            </a:r>
            <a:r>
              <a:rPr sz="1600" spc="-5" dirty="0">
                <a:latin typeface="Arial"/>
                <a:cs typeface="Arial"/>
              </a:rPr>
              <a:t>from secondary sources of data in the areas of specific interest  to the</a:t>
            </a:r>
            <a:r>
              <a:rPr sz="1600" spc="20" dirty="0">
                <a:latin typeface="Arial"/>
                <a:cs typeface="Arial"/>
              </a:rPr>
              <a:t> </a:t>
            </a:r>
            <a:r>
              <a:rPr sz="1600" spc="-15" dirty="0">
                <a:latin typeface="Arial"/>
                <a:cs typeface="Arial"/>
              </a:rPr>
              <a:t>researcher.</a:t>
            </a:r>
            <a:endParaRPr sz="1600" dirty="0">
              <a:latin typeface="Arial"/>
              <a:cs typeface="Arial"/>
            </a:endParaRPr>
          </a:p>
          <a:p>
            <a:pPr marL="355600" marR="22225" indent="-342900">
              <a:lnSpc>
                <a:spcPct val="100000"/>
              </a:lnSpc>
              <a:spcBef>
                <a:spcPts val="385"/>
              </a:spcBef>
              <a:buChar char="•"/>
              <a:tabLst>
                <a:tab pos="354965" algn="l"/>
                <a:tab pos="355600" algn="l"/>
              </a:tabLst>
            </a:pPr>
            <a:r>
              <a:rPr sz="1600" spc="-5" dirty="0">
                <a:latin typeface="Arial"/>
                <a:cs typeface="Arial"/>
              </a:rPr>
              <a:t>The main aim </a:t>
            </a:r>
            <a:r>
              <a:rPr sz="1600" dirty="0">
                <a:latin typeface="Arial"/>
                <a:cs typeface="Arial"/>
              </a:rPr>
              <a:t>is </a:t>
            </a:r>
            <a:r>
              <a:rPr sz="1600" spc="-5" dirty="0">
                <a:latin typeface="Arial"/>
                <a:cs typeface="Arial"/>
              </a:rPr>
              <a:t>to find out problems that are already investigated and those that need  further</a:t>
            </a:r>
            <a:r>
              <a:rPr sz="1600" spc="20" dirty="0">
                <a:latin typeface="Arial"/>
                <a:cs typeface="Arial"/>
              </a:rPr>
              <a:t> </a:t>
            </a:r>
            <a:r>
              <a:rPr sz="1600" spc="-5" dirty="0">
                <a:latin typeface="Arial"/>
                <a:cs typeface="Arial"/>
              </a:rPr>
              <a:t>investigation.</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It is an extensive survey of all available past studies relevant to the field</a:t>
            </a:r>
            <a:r>
              <a:rPr sz="1600" spc="110" dirty="0">
                <a:latin typeface="Arial"/>
                <a:cs typeface="Arial"/>
              </a:rPr>
              <a:t> </a:t>
            </a:r>
            <a:r>
              <a:rPr sz="1600" spc="-5" dirty="0">
                <a:latin typeface="Arial"/>
                <a:cs typeface="Arial"/>
              </a:rPr>
              <a:t>of</a:t>
            </a:r>
            <a:endParaRPr sz="1600" dirty="0">
              <a:latin typeface="Arial"/>
              <a:cs typeface="Arial"/>
            </a:endParaRPr>
          </a:p>
          <a:p>
            <a:pPr marL="355600">
              <a:lnSpc>
                <a:spcPct val="100000"/>
              </a:lnSpc>
              <a:spcBef>
                <a:spcPts val="5"/>
              </a:spcBef>
            </a:pPr>
            <a:r>
              <a:rPr sz="1600" spc="-5" dirty="0">
                <a:latin typeface="Arial"/>
                <a:cs typeface="Arial"/>
              </a:rPr>
              <a:t>investigation.</a:t>
            </a:r>
            <a:endParaRPr sz="1600" dirty="0">
              <a:latin typeface="Arial"/>
              <a:cs typeface="Arial"/>
            </a:endParaRPr>
          </a:p>
          <a:p>
            <a:pPr marL="355600" marR="315595" indent="-342900">
              <a:lnSpc>
                <a:spcPct val="100000"/>
              </a:lnSpc>
              <a:spcBef>
                <a:spcPts val="385"/>
              </a:spcBef>
              <a:buChar char="•"/>
              <a:tabLst>
                <a:tab pos="354965" algn="l"/>
                <a:tab pos="355600" algn="l"/>
              </a:tabLst>
            </a:pPr>
            <a:r>
              <a:rPr sz="1600" spc="-5" dirty="0">
                <a:latin typeface="Arial"/>
                <a:cs typeface="Arial"/>
              </a:rPr>
              <a:t>It gives us knowledge about </a:t>
            </a:r>
            <a:r>
              <a:rPr sz="1600" spc="-10" dirty="0">
                <a:latin typeface="Arial"/>
                <a:cs typeface="Arial"/>
              </a:rPr>
              <a:t>what </a:t>
            </a:r>
            <a:r>
              <a:rPr sz="1600" spc="-5" dirty="0">
                <a:latin typeface="Arial"/>
                <a:cs typeface="Arial"/>
              </a:rPr>
              <a:t>others have found out in the related field of study  and how they have done</a:t>
            </a:r>
            <a:r>
              <a:rPr sz="1600" spc="30" dirty="0">
                <a:latin typeface="Arial"/>
                <a:cs typeface="Arial"/>
              </a:rPr>
              <a:t> </a:t>
            </a:r>
            <a:r>
              <a:rPr sz="1600" spc="-5" dirty="0">
                <a:latin typeface="Arial"/>
                <a:cs typeface="Arial"/>
              </a:rPr>
              <a:t>so.</a:t>
            </a:r>
            <a:endParaRPr sz="1600" dirty="0">
              <a:latin typeface="Arial"/>
              <a:cs typeface="Arial"/>
            </a:endParaRPr>
          </a:p>
          <a:p>
            <a:pPr>
              <a:lnSpc>
                <a:spcPct val="100000"/>
              </a:lnSpc>
              <a:spcBef>
                <a:spcPts val="40"/>
              </a:spcBef>
            </a:pPr>
            <a:endParaRPr sz="2300" dirty="0">
              <a:latin typeface="Arial"/>
              <a:cs typeface="Arial"/>
            </a:endParaRPr>
          </a:p>
          <a:p>
            <a:pPr marL="12700">
              <a:lnSpc>
                <a:spcPct val="100000"/>
              </a:lnSpc>
              <a:spcBef>
                <a:spcPts val="5"/>
              </a:spcBef>
            </a:pPr>
            <a:r>
              <a:rPr sz="1600" b="1" spc="-5" dirty="0">
                <a:latin typeface="Arial"/>
                <a:cs typeface="Arial"/>
              </a:rPr>
              <a:t>a) Purpose of</a:t>
            </a:r>
            <a:r>
              <a:rPr sz="1600" b="1" spc="35" dirty="0">
                <a:latin typeface="Arial"/>
                <a:cs typeface="Arial"/>
              </a:rPr>
              <a:t> </a:t>
            </a:r>
            <a:r>
              <a:rPr sz="1600" b="1" spc="-10" dirty="0">
                <a:latin typeface="Arial"/>
                <a:cs typeface="Arial"/>
              </a:rPr>
              <a:t>review</a:t>
            </a:r>
            <a:endParaRPr sz="1600" dirty="0">
              <a:latin typeface="Arial"/>
              <a:cs typeface="Arial"/>
            </a:endParaRPr>
          </a:p>
          <a:p>
            <a:pPr marL="355600" indent="-342900">
              <a:lnSpc>
                <a:spcPct val="100000"/>
              </a:lnSpc>
              <a:spcBef>
                <a:spcPts val="385"/>
              </a:spcBef>
              <a:buChar char="•"/>
              <a:tabLst>
                <a:tab pos="354965" algn="l"/>
                <a:tab pos="355600" algn="l"/>
              </a:tabLst>
            </a:pPr>
            <a:r>
              <a:rPr sz="1600" spc="-95" dirty="0">
                <a:latin typeface="Arial"/>
                <a:cs typeface="Arial"/>
              </a:rPr>
              <a:t>To </a:t>
            </a:r>
            <a:r>
              <a:rPr sz="1600" spc="-5" dirty="0">
                <a:latin typeface="Arial"/>
                <a:cs typeface="Arial"/>
              </a:rPr>
              <a:t>gain a background knowledge of the research</a:t>
            </a:r>
            <a:r>
              <a:rPr sz="1600" spc="150" dirty="0">
                <a:latin typeface="Arial"/>
                <a:cs typeface="Arial"/>
              </a:rPr>
              <a:t> </a:t>
            </a:r>
            <a:r>
              <a:rPr sz="1600" spc="-5" dirty="0">
                <a:latin typeface="Arial"/>
                <a:cs typeface="Arial"/>
              </a:rPr>
              <a:t>topic.</a:t>
            </a:r>
            <a:endParaRPr sz="1600" dirty="0">
              <a:latin typeface="Arial"/>
              <a:cs typeface="Arial"/>
            </a:endParaRPr>
          </a:p>
          <a:p>
            <a:pPr marL="355600" marR="499109" indent="-342900">
              <a:lnSpc>
                <a:spcPct val="100000"/>
              </a:lnSpc>
              <a:spcBef>
                <a:spcPts val="384"/>
              </a:spcBef>
              <a:buChar char="•"/>
              <a:tabLst>
                <a:tab pos="354965" algn="l"/>
                <a:tab pos="355600" algn="l"/>
              </a:tabLst>
            </a:pPr>
            <a:r>
              <a:rPr sz="1600" spc="-95" dirty="0">
                <a:latin typeface="Arial"/>
                <a:cs typeface="Arial"/>
              </a:rPr>
              <a:t>To </a:t>
            </a:r>
            <a:r>
              <a:rPr sz="1600" spc="-5" dirty="0">
                <a:latin typeface="Arial"/>
                <a:cs typeface="Arial"/>
              </a:rPr>
              <a:t>identify the concepts relating to it, potential relationships between them and to  formulate researchable</a:t>
            </a:r>
            <a:r>
              <a:rPr sz="1600" spc="15" dirty="0">
                <a:latin typeface="Arial"/>
                <a:cs typeface="Arial"/>
              </a:rPr>
              <a:t> </a:t>
            </a:r>
            <a:r>
              <a:rPr sz="1600" spc="-5" dirty="0">
                <a:latin typeface="Arial"/>
                <a:cs typeface="Arial"/>
              </a:rPr>
              <a:t>hypothesis.</a:t>
            </a:r>
            <a:endParaRPr sz="1600" dirty="0">
              <a:latin typeface="Arial"/>
              <a:cs typeface="Arial"/>
            </a:endParaRPr>
          </a:p>
          <a:p>
            <a:pPr marL="355600" marR="5080" indent="-342900">
              <a:lnSpc>
                <a:spcPct val="100000"/>
              </a:lnSpc>
              <a:spcBef>
                <a:spcPts val="380"/>
              </a:spcBef>
              <a:buChar char="•"/>
              <a:tabLst>
                <a:tab pos="354965" algn="l"/>
                <a:tab pos="355600" algn="l"/>
              </a:tabLst>
            </a:pPr>
            <a:r>
              <a:rPr sz="1600" spc="-95" dirty="0">
                <a:latin typeface="Arial"/>
                <a:cs typeface="Arial"/>
              </a:rPr>
              <a:t>To </a:t>
            </a:r>
            <a:r>
              <a:rPr sz="1600" spc="-5" dirty="0">
                <a:latin typeface="Arial"/>
                <a:cs typeface="Arial"/>
              </a:rPr>
              <a:t>identify appropriate </a:t>
            </a:r>
            <a:r>
              <a:rPr sz="1600" spc="-15" dirty="0">
                <a:latin typeface="Arial"/>
                <a:cs typeface="Arial"/>
              </a:rPr>
              <a:t>methodology, </a:t>
            </a:r>
            <a:r>
              <a:rPr sz="1600" spc="-5" dirty="0">
                <a:latin typeface="Arial"/>
                <a:cs typeface="Arial"/>
              </a:rPr>
              <a:t>research design, methods of measuring concepts  and techniques of</a:t>
            </a:r>
            <a:r>
              <a:rPr sz="1600" spc="15" dirty="0">
                <a:latin typeface="Arial"/>
                <a:cs typeface="Arial"/>
              </a:rPr>
              <a:t> </a:t>
            </a:r>
            <a:r>
              <a:rPr sz="1600" spc="-5" dirty="0">
                <a:latin typeface="Arial"/>
                <a:cs typeface="Arial"/>
              </a:rPr>
              <a:t>analysis.</a:t>
            </a:r>
            <a:endParaRPr sz="1600" dirty="0">
              <a:latin typeface="Arial"/>
              <a:cs typeface="Arial"/>
            </a:endParaRPr>
          </a:p>
          <a:p>
            <a:pPr marL="355600" indent="-342900">
              <a:lnSpc>
                <a:spcPct val="100000"/>
              </a:lnSpc>
              <a:spcBef>
                <a:spcPts val="385"/>
              </a:spcBef>
              <a:buChar char="•"/>
              <a:tabLst>
                <a:tab pos="354965" algn="l"/>
                <a:tab pos="355600" algn="l"/>
              </a:tabLst>
            </a:pPr>
            <a:r>
              <a:rPr sz="1600" spc="-100" dirty="0">
                <a:latin typeface="Arial"/>
                <a:cs typeface="Arial"/>
              </a:rPr>
              <a:t>To </a:t>
            </a:r>
            <a:r>
              <a:rPr sz="1600" spc="-5" dirty="0">
                <a:latin typeface="Arial"/>
                <a:cs typeface="Arial"/>
              </a:rPr>
              <a:t>identify data sources </a:t>
            </a:r>
            <a:r>
              <a:rPr sz="1600" dirty="0">
                <a:latin typeface="Arial"/>
                <a:cs typeface="Arial"/>
              </a:rPr>
              <a:t>used </a:t>
            </a:r>
            <a:r>
              <a:rPr sz="1600" spc="-5" dirty="0">
                <a:latin typeface="Arial"/>
                <a:cs typeface="Arial"/>
              </a:rPr>
              <a:t>by other</a:t>
            </a:r>
            <a:r>
              <a:rPr sz="1600" spc="120" dirty="0">
                <a:latin typeface="Arial"/>
                <a:cs typeface="Arial"/>
              </a:rPr>
              <a:t> </a:t>
            </a:r>
            <a:r>
              <a:rPr sz="1600" spc="-5" dirty="0">
                <a:latin typeface="Arial"/>
                <a:cs typeface="Arial"/>
              </a:rPr>
              <a:t>researchers.</a:t>
            </a:r>
            <a:endParaRPr sz="1600" dirty="0">
              <a:latin typeface="Arial"/>
              <a:cs typeface="Arial"/>
            </a:endParaRPr>
          </a:p>
          <a:p>
            <a:pPr marL="355600" indent="-342900">
              <a:lnSpc>
                <a:spcPct val="100000"/>
              </a:lnSpc>
              <a:spcBef>
                <a:spcPts val="390"/>
              </a:spcBef>
              <a:buChar char="•"/>
              <a:tabLst>
                <a:tab pos="354965" algn="l"/>
                <a:tab pos="355600" algn="l"/>
              </a:tabLst>
            </a:pPr>
            <a:r>
              <a:rPr sz="1600" spc="-95" dirty="0">
                <a:latin typeface="Arial"/>
                <a:cs typeface="Arial"/>
              </a:rPr>
              <a:t>To </a:t>
            </a:r>
            <a:r>
              <a:rPr sz="1600" spc="-5" dirty="0">
                <a:latin typeface="Arial"/>
                <a:cs typeface="Arial"/>
              </a:rPr>
              <a:t>learn how others structured their</a:t>
            </a:r>
            <a:r>
              <a:rPr sz="1600" spc="165" dirty="0">
                <a:latin typeface="Arial"/>
                <a:cs typeface="Arial"/>
              </a:rPr>
              <a:t> </a:t>
            </a:r>
            <a:r>
              <a:rPr sz="1600" spc="-5" dirty="0">
                <a:latin typeface="Arial"/>
                <a:cs typeface="Arial"/>
              </a:rPr>
              <a:t>reports.</a:t>
            </a:r>
            <a:endParaRPr sz="1600" dirty="0">
              <a:latin typeface="Arial"/>
              <a:cs typeface="Arial"/>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000" y="214416"/>
            <a:ext cx="6619240" cy="5879465"/>
          </a:xfrm>
          <a:prstGeom prst="rect">
            <a:avLst/>
          </a:prstGeom>
        </p:spPr>
        <p:txBody>
          <a:bodyPr vert="horz" wrap="square" lIns="0" tIns="61594" rIns="0" bIns="0" rtlCol="0">
            <a:spAutoFit/>
          </a:bodyPr>
          <a:lstStyle/>
          <a:p>
            <a:pPr marL="12700">
              <a:lnSpc>
                <a:spcPct val="100000"/>
              </a:lnSpc>
              <a:spcBef>
                <a:spcPts val="484"/>
              </a:spcBef>
            </a:pPr>
            <a:r>
              <a:rPr sz="1600" b="1" spc="-5" dirty="0">
                <a:latin typeface="Arial"/>
                <a:cs typeface="Arial"/>
              </a:rPr>
              <a:t>b) How to conduct </a:t>
            </a:r>
            <a:r>
              <a:rPr sz="1600" b="1" spc="-10" dirty="0">
                <a:latin typeface="Arial"/>
                <a:cs typeface="Arial"/>
              </a:rPr>
              <a:t>the </a:t>
            </a:r>
            <a:r>
              <a:rPr sz="1600" b="1" spc="-5" dirty="0">
                <a:latin typeface="Arial"/>
                <a:cs typeface="Arial"/>
              </a:rPr>
              <a:t>literature</a:t>
            </a:r>
            <a:r>
              <a:rPr sz="1600" b="1" spc="130" dirty="0">
                <a:latin typeface="Arial"/>
                <a:cs typeface="Arial"/>
              </a:rPr>
              <a:t> </a:t>
            </a:r>
            <a:r>
              <a:rPr sz="1600" b="1" spc="-15" dirty="0">
                <a:latin typeface="Arial"/>
                <a:cs typeface="Arial"/>
              </a:rPr>
              <a:t>survey?</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Identify the relevant</a:t>
            </a:r>
            <a:r>
              <a:rPr sz="1600" spc="30" dirty="0">
                <a:latin typeface="Arial"/>
                <a:cs typeface="Arial"/>
              </a:rPr>
              <a:t> </a:t>
            </a:r>
            <a:r>
              <a:rPr sz="1600" spc="-5" dirty="0">
                <a:latin typeface="Arial"/>
                <a:cs typeface="Arial"/>
              </a:rPr>
              <a:t>sources.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Extract and Record relevant</a:t>
            </a:r>
            <a:r>
              <a:rPr sz="1600" spc="45" dirty="0">
                <a:latin typeface="Arial"/>
                <a:cs typeface="Arial"/>
              </a:rPr>
              <a:t> </a:t>
            </a:r>
            <a:r>
              <a:rPr sz="1600" spc="-5" dirty="0">
                <a:latin typeface="Arial"/>
                <a:cs typeface="Arial"/>
              </a:rPr>
              <a:t>information.</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Write-up the Literature</a:t>
            </a:r>
            <a:r>
              <a:rPr sz="1600" spc="40" dirty="0">
                <a:latin typeface="Arial"/>
                <a:cs typeface="Arial"/>
              </a:rPr>
              <a:t> </a:t>
            </a:r>
            <a:r>
              <a:rPr sz="1600" spc="-20" dirty="0">
                <a:latin typeface="Arial"/>
                <a:cs typeface="Arial"/>
              </a:rPr>
              <a:t>Review.</a:t>
            </a:r>
            <a:endParaRPr sz="1600" dirty="0">
              <a:latin typeface="Arial"/>
              <a:cs typeface="Arial"/>
            </a:endParaRPr>
          </a:p>
          <a:p>
            <a:pPr>
              <a:lnSpc>
                <a:spcPct val="100000"/>
              </a:lnSpc>
              <a:spcBef>
                <a:spcPts val="40"/>
              </a:spcBef>
            </a:pPr>
            <a:endParaRPr sz="2300" dirty="0">
              <a:latin typeface="Arial"/>
              <a:cs typeface="Arial"/>
            </a:endParaRPr>
          </a:p>
          <a:p>
            <a:pPr marL="12700">
              <a:lnSpc>
                <a:spcPct val="100000"/>
              </a:lnSpc>
              <a:spcBef>
                <a:spcPts val="5"/>
              </a:spcBef>
            </a:pPr>
            <a:r>
              <a:rPr sz="1600" b="1" spc="-5" dirty="0">
                <a:latin typeface="Arial"/>
                <a:cs typeface="Arial"/>
              </a:rPr>
              <a:t>c) Sources of</a:t>
            </a:r>
            <a:r>
              <a:rPr sz="1600" b="1" spc="25" dirty="0">
                <a:latin typeface="Arial"/>
                <a:cs typeface="Arial"/>
              </a:rPr>
              <a:t> </a:t>
            </a:r>
            <a:r>
              <a:rPr sz="1600" b="1" spc="-5" dirty="0">
                <a:latin typeface="Arial"/>
                <a:cs typeface="Arial"/>
              </a:rPr>
              <a:t>literature</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Books and Journals</a:t>
            </a:r>
            <a:endParaRPr sz="1600" dirty="0">
              <a:latin typeface="Arial"/>
              <a:cs typeface="Arial"/>
            </a:endParaRPr>
          </a:p>
          <a:p>
            <a:pPr marL="355600" indent="-342900">
              <a:lnSpc>
                <a:spcPct val="100000"/>
              </a:lnSpc>
              <a:spcBef>
                <a:spcPts val="390"/>
              </a:spcBef>
              <a:buChar char="•"/>
              <a:tabLst>
                <a:tab pos="354965" algn="l"/>
                <a:tab pos="355600" algn="l"/>
              </a:tabLst>
            </a:pPr>
            <a:r>
              <a:rPr sz="1600" spc="-5" dirty="0">
                <a:latin typeface="Arial"/>
                <a:cs typeface="Arial"/>
              </a:rPr>
              <a:t>Electronic</a:t>
            </a:r>
            <a:r>
              <a:rPr sz="1600" spc="-10" dirty="0">
                <a:latin typeface="Arial"/>
                <a:cs typeface="Arial"/>
              </a:rPr>
              <a:t> </a:t>
            </a:r>
            <a:r>
              <a:rPr sz="1600" spc="-5" dirty="0">
                <a:latin typeface="Arial"/>
                <a:cs typeface="Arial"/>
              </a:rPr>
              <a:t>Databases</a:t>
            </a:r>
            <a:endParaRPr sz="1600" dirty="0">
              <a:latin typeface="Arial"/>
              <a:cs typeface="Arial"/>
            </a:endParaRPr>
          </a:p>
          <a:p>
            <a:pPr marL="756285" lvl="1" indent="-287020">
              <a:lnSpc>
                <a:spcPct val="100000"/>
              </a:lnSpc>
              <a:spcBef>
                <a:spcPts val="384"/>
              </a:spcBef>
              <a:buFont typeface="Courier New"/>
              <a:buChar char="o"/>
              <a:tabLst>
                <a:tab pos="756920" algn="l"/>
              </a:tabLst>
            </a:pPr>
            <a:r>
              <a:rPr sz="1600" spc="-5" dirty="0">
                <a:latin typeface="Arial"/>
                <a:cs typeface="Arial"/>
              </a:rPr>
              <a:t>Bibliographic</a:t>
            </a:r>
            <a:r>
              <a:rPr sz="1600" spc="-15" dirty="0">
                <a:latin typeface="Arial"/>
                <a:cs typeface="Arial"/>
              </a:rPr>
              <a:t> </a:t>
            </a:r>
            <a:r>
              <a:rPr sz="1600" spc="-5" dirty="0">
                <a:latin typeface="Arial"/>
                <a:cs typeface="Arial"/>
              </a:rPr>
              <a:t>Databases</a:t>
            </a:r>
            <a:endParaRPr sz="1600" dirty="0">
              <a:latin typeface="Arial"/>
              <a:cs typeface="Arial"/>
            </a:endParaRPr>
          </a:p>
          <a:p>
            <a:pPr marL="756285" lvl="1" indent="-287020">
              <a:lnSpc>
                <a:spcPct val="100000"/>
              </a:lnSpc>
              <a:spcBef>
                <a:spcPts val="380"/>
              </a:spcBef>
              <a:buFont typeface="Courier New"/>
              <a:buChar char="o"/>
              <a:tabLst>
                <a:tab pos="756920" algn="l"/>
              </a:tabLst>
            </a:pPr>
            <a:r>
              <a:rPr sz="1600" spc="-5" dirty="0">
                <a:latin typeface="Arial"/>
                <a:cs typeface="Arial"/>
              </a:rPr>
              <a:t>Abstract</a:t>
            </a:r>
            <a:r>
              <a:rPr sz="1600" spc="-30" dirty="0">
                <a:latin typeface="Arial"/>
                <a:cs typeface="Arial"/>
              </a:rPr>
              <a:t> </a:t>
            </a:r>
            <a:r>
              <a:rPr sz="1600" spc="-5" dirty="0">
                <a:latin typeface="Arial"/>
                <a:cs typeface="Arial"/>
              </a:rPr>
              <a:t>Databases</a:t>
            </a:r>
            <a:endParaRPr sz="1600" dirty="0">
              <a:latin typeface="Arial"/>
              <a:cs typeface="Arial"/>
            </a:endParaRPr>
          </a:p>
          <a:p>
            <a:pPr marL="756285" lvl="1" indent="-287020">
              <a:lnSpc>
                <a:spcPct val="100000"/>
              </a:lnSpc>
              <a:spcBef>
                <a:spcPts val="385"/>
              </a:spcBef>
              <a:buFont typeface="Courier New"/>
              <a:buChar char="o"/>
              <a:tabLst>
                <a:tab pos="756920" algn="l"/>
              </a:tabLst>
            </a:pPr>
            <a:r>
              <a:rPr sz="1600" spc="-25" dirty="0">
                <a:latin typeface="Arial"/>
                <a:cs typeface="Arial"/>
              </a:rPr>
              <a:t>Full-Text</a:t>
            </a:r>
            <a:r>
              <a:rPr sz="1600" spc="-45" dirty="0">
                <a:latin typeface="Arial"/>
                <a:cs typeface="Arial"/>
              </a:rPr>
              <a:t> </a:t>
            </a:r>
            <a:r>
              <a:rPr sz="1600" spc="-5" dirty="0">
                <a:latin typeface="Arial"/>
                <a:cs typeface="Arial"/>
              </a:rPr>
              <a:t>Databases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Govt. and Industry</a:t>
            </a:r>
            <a:r>
              <a:rPr sz="1600" spc="45" dirty="0">
                <a:latin typeface="Arial"/>
                <a:cs typeface="Arial"/>
              </a:rPr>
              <a:t> </a:t>
            </a:r>
            <a:r>
              <a:rPr sz="1600" spc="-5" dirty="0">
                <a:latin typeface="Arial"/>
                <a:cs typeface="Arial"/>
              </a:rPr>
              <a:t>Reports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Internet</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Research Dissertations /</a:t>
            </a:r>
            <a:r>
              <a:rPr sz="1600" spc="-25" dirty="0">
                <a:latin typeface="Arial"/>
                <a:cs typeface="Arial"/>
              </a:rPr>
              <a:t> </a:t>
            </a:r>
            <a:r>
              <a:rPr sz="1600" spc="-5" dirty="0">
                <a:latin typeface="Arial"/>
                <a:cs typeface="Arial"/>
              </a:rPr>
              <a:t>Thesis</a:t>
            </a:r>
            <a:endParaRPr sz="1600" dirty="0">
              <a:latin typeface="Arial"/>
              <a:cs typeface="Arial"/>
            </a:endParaRPr>
          </a:p>
          <a:p>
            <a:pPr>
              <a:lnSpc>
                <a:spcPct val="100000"/>
              </a:lnSpc>
              <a:spcBef>
                <a:spcPts val="40"/>
              </a:spcBef>
            </a:pPr>
            <a:endParaRPr sz="2300" dirty="0">
              <a:latin typeface="Arial"/>
              <a:cs typeface="Arial"/>
            </a:endParaRPr>
          </a:p>
          <a:p>
            <a:pPr marL="12700">
              <a:lnSpc>
                <a:spcPct val="100000"/>
              </a:lnSpc>
              <a:spcBef>
                <a:spcPts val="5"/>
              </a:spcBef>
            </a:pPr>
            <a:r>
              <a:rPr sz="1600" b="1" spc="-5" dirty="0">
                <a:latin typeface="Arial"/>
                <a:cs typeface="Arial"/>
              </a:rPr>
              <a:t>d) Recording </a:t>
            </a:r>
            <a:r>
              <a:rPr sz="1600" b="1" spc="-10" dirty="0">
                <a:latin typeface="Arial"/>
                <a:cs typeface="Arial"/>
              </a:rPr>
              <a:t>the</a:t>
            </a:r>
            <a:r>
              <a:rPr sz="1600" b="1" spc="50" dirty="0">
                <a:latin typeface="Arial"/>
                <a:cs typeface="Arial"/>
              </a:rPr>
              <a:t> </a:t>
            </a:r>
            <a:r>
              <a:rPr sz="1600" b="1" spc="-5" dirty="0">
                <a:latin typeface="Arial"/>
                <a:cs typeface="Arial"/>
              </a:rPr>
              <a:t>literature</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The most suitable method of recording notes is the card</a:t>
            </a:r>
            <a:r>
              <a:rPr sz="1600" spc="110" dirty="0">
                <a:latin typeface="Arial"/>
                <a:cs typeface="Arial"/>
              </a:rPr>
              <a:t> </a:t>
            </a:r>
            <a:r>
              <a:rPr sz="1600" spc="-5" dirty="0">
                <a:latin typeface="Arial"/>
                <a:cs typeface="Arial"/>
              </a:rPr>
              <a:t>system.</a:t>
            </a:r>
            <a:endParaRPr sz="1600" dirty="0">
              <a:latin typeface="Arial"/>
              <a:cs typeface="Arial"/>
            </a:endParaRPr>
          </a:p>
          <a:p>
            <a:pPr marL="355600" indent="-342900">
              <a:lnSpc>
                <a:spcPct val="100000"/>
              </a:lnSpc>
              <a:spcBef>
                <a:spcPts val="390"/>
              </a:spcBef>
              <a:buChar char="•"/>
              <a:tabLst>
                <a:tab pos="354965" algn="l"/>
                <a:tab pos="355600" algn="l"/>
              </a:tabLst>
            </a:pPr>
            <a:r>
              <a:rPr sz="1600" spc="-5" dirty="0">
                <a:latin typeface="Arial"/>
                <a:cs typeface="Arial"/>
              </a:rPr>
              <a:t>The recording system involves use of </a:t>
            </a:r>
            <a:r>
              <a:rPr sz="1600" spc="-10" dirty="0">
                <a:latin typeface="Arial"/>
                <a:cs typeface="Arial"/>
              </a:rPr>
              <a:t>two </a:t>
            </a:r>
            <a:r>
              <a:rPr sz="1600" spc="-5" dirty="0">
                <a:latin typeface="Arial"/>
                <a:cs typeface="Arial"/>
              </a:rPr>
              <a:t>sets of</a:t>
            </a:r>
            <a:r>
              <a:rPr sz="1600" spc="105" dirty="0">
                <a:latin typeface="Arial"/>
                <a:cs typeface="Arial"/>
              </a:rPr>
              <a:t> </a:t>
            </a:r>
            <a:r>
              <a:rPr sz="1600" spc="-5" dirty="0">
                <a:latin typeface="Arial"/>
                <a:cs typeface="Arial"/>
              </a:rPr>
              <a:t>cards:</a:t>
            </a:r>
            <a:endParaRPr sz="1600" dirty="0">
              <a:latin typeface="Arial"/>
              <a:cs typeface="Arial"/>
            </a:endParaRPr>
          </a:p>
          <a:p>
            <a:pPr marL="812800" lvl="1" indent="-343535">
              <a:lnSpc>
                <a:spcPct val="100000"/>
              </a:lnSpc>
              <a:spcBef>
                <a:spcPts val="380"/>
              </a:spcBef>
              <a:buAutoNum type="arabicParenR"/>
              <a:tabLst>
                <a:tab pos="812800" algn="l"/>
                <a:tab pos="813435" algn="l"/>
              </a:tabLst>
            </a:pPr>
            <a:r>
              <a:rPr sz="1600" spc="-5" dirty="0">
                <a:latin typeface="Arial"/>
                <a:cs typeface="Arial"/>
              </a:rPr>
              <a:t>Source cards (3”x 5”) – used for noting bibliographic</a:t>
            </a:r>
            <a:r>
              <a:rPr sz="1600" spc="120" dirty="0">
                <a:latin typeface="Arial"/>
                <a:cs typeface="Arial"/>
              </a:rPr>
              <a:t> </a:t>
            </a:r>
            <a:r>
              <a:rPr sz="1600" spc="-5" dirty="0">
                <a:latin typeface="Arial"/>
                <a:cs typeface="Arial"/>
              </a:rPr>
              <a:t>information.</a:t>
            </a:r>
            <a:endParaRPr sz="1600" dirty="0">
              <a:latin typeface="Arial"/>
              <a:cs typeface="Arial"/>
            </a:endParaRPr>
          </a:p>
          <a:p>
            <a:pPr marL="812800" lvl="1" indent="-343535">
              <a:lnSpc>
                <a:spcPct val="100000"/>
              </a:lnSpc>
              <a:spcBef>
                <a:spcPts val="385"/>
              </a:spcBef>
              <a:buAutoNum type="arabicParenR"/>
              <a:tabLst>
                <a:tab pos="812800" algn="l"/>
                <a:tab pos="813435" algn="l"/>
              </a:tabLst>
            </a:pPr>
            <a:r>
              <a:rPr sz="1600" spc="-10" dirty="0">
                <a:latin typeface="Arial"/>
                <a:cs typeface="Arial"/>
              </a:rPr>
              <a:t>Note </a:t>
            </a:r>
            <a:r>
              <a:rPr sz="1600" spc="-5" dirty="0">
                <a:latin typeface="Arial"/>
                <a:cs typeface="Arial"/>
              </a:rPr>
              <a:t>cards (5”x 8”) – used for actual note</a:t>
            </a:r>
            <a:r>
              <a:rPr sz="1600" spc="114" dirty="0">
                <a:latin typeface="Arial"/>
                <a:cs typeface="Arial"/>
              </a:rPr>
              <a:t> </a:t>
            </a:r>
            <a:r>
              <a:rPr sz="1600" spc="-5" dirty="0">
                <a:latin typeface="Arial"/>
                <a:cs typeface="Arial"/>
              </a:rPr>
              <a:t>taking.</a:t>
            </a:r>
            <a:endParaRPr sz="16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28</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81000"/>
            <a:ext cx="181610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pc="-5" dirty="0"/>
              <a:t>1.	Source</a:t>
            </a:r>
            <a:r>
              <a:rPr spc="-50" dirty="0"/>
              <a:t> </a:t>
            </a:r>
            <a:r>
              <a:rPr spc="-5" dirty="0"/>
              <a:t>cards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29</a:t>
            </a:fld>
            <a:endParaRPr spc="-5" dirty="0"/>
          </a:p>
        </p:txBody>
      </p:sp>
      <p:sp>
        <p:nvSpPr>
          <p:cNvPr id="3" name="object 3"/>
          <p:cNvSpPr txBox="1"/>
          <p:nvPr/>
        </p:nvSpPr>
        <p:spPr>
          <a:xfrm>
            <a:off x="231140" y="1219200"/>
            <a:ext cx="8495665" cy="4976495"/>
          </a:xfrm>
          <a:prstGeom prst="rect">
            <a:avLst/>
          </a:prstGeom>
        </p:spPr>
        <p:txBody>
          <a:bodyPr vert="horz" wrap="square" lIns="0" tIns="55244" rIns="0" bIns="0" rtlCol="0">
            <a:spAutoFit/>
          </a:bodyPr>
          <a:lstStyle/>
          <a:p>
            <a:pPr marL="355600" indent="-342900">
              <a:lnSpc>
                <a:spcPct val="100000"/>
              </a:lnSpc>
              <a:spcBef>
                <a:spcPts val="434"/>
              </a:spcBef>
              <a:buChar char="•"/>
              <a:tabLst>
                <a:tab pos="354965" algn="l"/>
                <a:tab pos="355600" algn="l"/>
              </a:tabLst>
            </a:pPr>
            <a:r>
              <a:rPr sz="1400" dirty="0">
                <a:latin typeface="Arial"/>
                <a:cs typeface="Arial"/>
              </a:rPr>
              <a:t>Source Cards </a:t>
            </a:r>
            <a:r>
              <a:rPr sz="1400" spc="-5" dirty="0">
                <a:latin typeface="Arial"/>
                <a:cs typeface="Arial"/>
              </a:rPr>
              <a:t>serve two</a:t>
            </a:r>
            <a:r>
              <a:rPr sz="1400" spc="-60" dirty="0">
                <a:latin typeface="Arial"/>
                <a:cs typeface="Arial"/>
              </a:rPr>
              <a:t> </a:t>
            </a:r>
            <a:r>
              <a:rPr sz="1400" dirty="0">
                <a:latin typeface="Arial"/>
                <a:cs typeface="Arial"/>
              </a:rPr>
              <a:t>purposes:</a:t>
            </a:r>
          </a:p>
          <a:p>
            <a:pPr marL="1155700" lvl="1" indent="-229235">
              <a:lnSpc>
                <a:spcPct val="100000"/>
              </a:lnSpc>
              <a:spcBef>
                <a:spcPts val="335"/>
              </a:spcBef>
              <a:buChar char="•"/>
              <a:tabLst>
                <a:tab pos="1155700" algn="l"/>
                <a:tab pos="1156335" algn="l"/>
              </a:tabLst>
            </a:pPr>
            <a:r>
              <a:rPr sz="1400" spc="-5" dirty="0">
                <a:latin typeface="Arial"/>
                <a:cs typeface="Arial"/>
              </a:rPr>
              <a:t>Provide </a:t>
            </a:r>
            <a:r>
              <a:rPr sz="1400" dirty="0">
                <a:latin typeface="Arial"/>
                <a:cs typeface="Arial"/>
              </a:rPr>
              <a:t>documentary information for foot</a:t>
            </a:r>
            <a:r>
              <a:rPr sz="1400" spc="-165" dirty="0">
                <a:latin typeface="Arial"/>
                <a:cs typeface="Arial"/>
              </a:rPr>
              <a:t> </a:t>
            </a:r>
            <a:r>
              <a:rPr sz="1400" dirty="0">
                <a:latin typeface="Arial"/>
                <a:cs typeface="Arial"/>
              </a:rPr>
              <a:t>notes.</a:t>
            </a:r>
          </a:p>
          <a:p>
            <a:pPr marL="1155700" lvl="1" indent="-229235">
              <a:lnSpc>
                <a:spcPct val="100000"/>
              </a:lnSpc>
              <a:spcBef>
                <a:spcPts val="335"/>
              </a:spcBef>
              <a:buChar char="•"/>
              <a:tabLst>
                <a:tab pos="1155700" algn="l"/>
                <a:tab pos="1156335" algn="l"/>
              </a:tabLst>
            </a:pPr>
            <a:r>
              <a:rPr sz="1400" dirty="0">
                <a:latin typeface="Arial"/>
                <a:cs typeface="Arial"/>
              </a:rPr>
              <a:t>It is used for compiling </a:t>
            </a:r>
            <a:r>
              <a:rPr sz="1400" spc="-5" dirty="0">
                <a:latin typeface="Arial"/>
                <a:cs typeface="Arial"/>
              </a:rPr>
              <a:t>bibliography </a:t>
            </a:r>
            <a:r>
              <a:rPr sz="1400" dirty="0">
                <a:latin typeface="Arial"/>
                <a:cs typeface="Arial"/>
              </a:rPr>
              <a:t>to be </a:t>
            </a:r>
            <a:r>
              <a:rPr sz="1400" spc="-5" dirty="0">
                <a:latin typeface="Arial"/>
                <a:cs typeface="Arial"/>
              </a:rPr>
              <a:t>given </a:t>
            </a:r>
            <a:r>
              <a:rPr sz="1400" dirty="0">
                <a:latin typeface="Arial"/>
                <a:cs typeface="Arial"/>
              </a:rPr>
              <a:t>at the end of the</a:t>
            </a:r>
            <a:r>
              <a:rPr sz="1400" spc="-235" dirty="0">
                <a:latin typeface="Arial"/>
                <a:cs typeface="Arial"/>
              </a:rPr>
              <a:t> </a:t>
            </a:r>
            <a:r>
              <a:rPr sz="1400" dirty="0">
                <a:latin typeface="Arial"/>
                <a:cs typeface="Arial"/>
              </a:rPr>
              <a:t>report.</a:t>
            </a:r>
          </a:p>
          <a:p>
            <a:pPr lvl="1">
              <a:lnSpc>
                <a:spcPct val="100000"/>
              </a:lnSpc>
              <a:spcBef>
                <a:spcPts val="50"/>
              </a:spcBef>
              <a:buFont typeface="Arial"/>
              <a:buChar char="•"/>
            </a:pPr>
            <a:endParaRPr sz="2000" dirty="0">
              <a:latin typeface="Arial"/>
              <a:cs typeface="Arial"/>
            </a:endParaRPr>
          </a:p>
          <a:p>
            <a:pPr marL="355600" indent="-342900">
              <a:lnSpc>
                <a:spcPct val="100000"/>
              </a:lnSpc>
              <a:spcBef>
                <a:spcPts val="5"/>
              </a:spcBef>
              <a:buChar char="•"/>
              <a:tabLst>
                <a:tab pos="354965" algn="l"/>
                <a:tab pos="355600" algn="l"/>
              </a:tabLst>
            </a:pPr>
            <a:r>
              <a:rPr sz="1400" dirty="0">
                <a:latin typeface="Arial"/>
                <a:cs typeface="Arial"/>
              </a:rPr>
              <a:t>Source</a:t>
            </a:r>
            <a:r>
              <a:rPr sz="1400" spc="-30" dirty="0">
                <a:latin typeface="Arial"/>
                <a:cs typeface="Arial"/>
              </a:rPr>
              <a:t> </a:t>
            </a:r>
            <a:r>
              <a:rPr sz="1400" dirty="0">
                <a:latin typeface="Arial"/>
                <a:cs typeface="Arial"/>
              </a:rPr>
              <a:t>Cards</a:t>
            </a:r>
            <a:r>
              <a:rPr sz="1400" spc="-10" dirty="0">
                <a:latin typeface="Arial"/>
                <a:cs typeface="Arial"/>
              </a:rPr>
              <a:t> </a:t>
            </a:r>
            <a:r>
              <a:rPr sz="1400" dirty="0">
                <a:latin typeface="Arial"/>
                <a:cs typeface="Arial"/>
              </a:rPr>
              <a:t>can</a:t>
            </a:r>
            <a:r>
              <a:rPr sz="1400" spc="-15" dirty="0">
                <a:latin typeface="Arial"/>
                <a:cs typeface="Arial"/>
              </a:rPr>
              <a:t> </a:t>
            </a:r>
            <a:r>
              <a:rPr sz="1400" dirty="0">
                <a:latin typeface="Arial"/>
                <a:cs typeface="Arial"/>
              </a:rPr>
              <a:t>be</a:t>
            </a:r>
            <a:r>
              <a:rPr sz="1400" spc="-20" dirty="0">
                <a:latin typeface="Arial"/>
                <a:cs typeface="Arial"/>
              </a:rPr>
              <a:t> </a:t>
            </a:r>
            <a:r>
              <a:rPr sz="1400" dirty="0">
                <a:latin typeface="Arial"/>
                <a:cs typeface="Arial"/>
              </a:rPr>
              <a:t>coded</a:t>
            </a:r>
            <a:r>
              <a:rPr sz="1400" spc="-30" dirty="0">
                <a:latin typeface="Arial"/>
                <a:cs typeface="Arial"/>
              </a:rPr>
              <a:t> </a:t>
            </a:r>
            <a:r>
              <a:rPr sz="1400" dirty="0">
                <a:latin typeface="Arial"/>
                <a:cs typeface="Arial"/>
              </a:rPr>
              <a:t>by</a:t>
            </a:r>
            <a:r>
              <a:rPr sz="1400" spc="-10" dirty="0">
                <a:latin typeface="Arial"/>
                <a:cs typeface="Arial"/>
              </a:rPr>
              <a:t> </a:t>
            </a:r>
            <a:r>
              <a:rPr sz="1400" dirty="0">
                <a:latin typeface="Arial"/>
                <a:cs typeface="Arial"/>
              </a:rPr>
              <a:t>a</a:t>
            </a:r>
            <a:r>
              <a:rPr sz="1400" spc="-5" dirty="0">
                <a:latin typeface="Arial"/>
                <a:cs typeface="Arial"/>
              </a:rPr>
              <a:t> </a:t>
            </a:r>
            <a:r>
              <a:rPr sz="1400" dirty="0">
                <a:latin typeface="Arial"/>
                <a:cs typeface="Arial"/>
              </a:rPr>
              <a:t>simple</a:t>
            </a:r>
            <a:r>
              <a:rPr sz="1400" spc="-20" dirty="0">
                <a:latin typeface="Arial"/>
                <a:cs typeface="Arial"/>
              </a:rPr>
              <a:t> </a:t>
            </a:r>
            <a:r>
              <a:rPr sz="1400" spc="-5" dirty="0">
                <a:latin typeface="Arial"/>
                <a:cs typeface="Arial"/>
              </a:rPr>
              <a:t>system</a:t>
            </a:r>
            <a:r>
              <a:rPr sz="1400" spc="-20" dirty="0">
                <a:latin typeface="Arial"/>
                <a:cs typeface="Arial"/>
              </a:rPr>
              <a:t> </a:t>
            </a:r>
            <a:r>
              <a:rPr sz="1400" dirty="0">
                <a:latin typeface="Arial"/>
                <a:cs typeface="Arial"/>
              </a:rPr>
              <a:t>in</a:t>
            </a:r>
            <a:r>
              <a:rPr sz="1400" spc="-5" dirty="0">
                <a:latin typeface="Arial"/>
                <a:cs typeface="Arial"/>
              </a:rPr>
              <a:t> </a:t>
            </a:r>
            <a:r>
              <a:rPr sz="1400" dirty="0">
                <a:latin typeface="Arial"/>
                <a:cs typeface="Arial"/>
              </a:rPr>
              <a:t>order</a:t>
            </a:r>
            <a:r>
              <a:rPr sz="1400" spc="-25"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relate</a:t>
            </a:r>
            <a:r>
              <a:rPr sz="1400" spc="-25" dirty="0">
                <a:latin typeface="Arial"/>
                <a:cs typeface="Arial"/>
              </a:rPr>
              <a:t> </a:t>
            </a:r>
            <a:r>
              <a:rPr sz="1400" dirty="0">
                <a:latin typeface="Arial"/>
                <a:cs typeface="Arial"/>
              </a:rPr>
              <a:t>them</a:t>
            </a:r>
            <a:r>
              <a:rPr sz="1400" spc="-20" dirty="0">
                <a:latin typeface="Arial"/>
                <a:cs typeface="Arial"/>
              </a:rPr>
              <a:t> </a:t>
            </a:r>
            <a:r>
              <a:rPr sz="1400" dirty="0">
                <a:latin typeface="Arial"/>
                <a:cs typeface="Arial"/>
              </a:rPr>
              <a:t>to</a:t>
            </a:r>
            <a:r>
              <a:rPr sz="1400" spc="-15" dirty="0">
                <a:latin typeface="Arial"/>
                <a:cs typeface="Arial"/>
              </a:rPr>
              <a:t> </a:t>
            </a:r>
            <a:r>
              <a:rPr sz="1400" dirty="0">
                <a:latin typeface="Arial"/>
                <a:cs typeface="Arial"/>
              </a:rPr>
              <a:t>the</a:t>
            </a:r>
            <a:r>
              <a:rPr sz="1400" spc="-20" dirty="0">
                <a:latin typeface="Arial"/>
                <a:cs typeface="Arial"/>
              </a:rPr>
              <a:t> </a:t>
            </a:r>
            <a:r>
              <a:rPr sz="1400" spc="-5" dirty="0">
                <a:latin typeface="Arial"/>
                <a:cs typeface="Arial"/>
              </a:rPr>
              <a:t>corresponding</a:t>
            </a:r>
            <a:r>
              <a:rPr sz="1400" spc="-40" dirty="0">
                <a:latin typeface="Arial"/>
                <a:cs typeface="Arial"/>
              </a:rPr>
              <a:t> </a:t>
            </a:r>
            <a:r>
              <a:rPr sz="1400" dirty="0">
                <a:latin typeface="Arial"/>
                <a:cs typeface="Arial"/>
              </a:rPr>
              <a:t>note</a:t>
            </a:r>
            <a:r>
              <a:rPr sz="1400" spc="-15" dirty="0">
                <a:latin typeface="Arial"/>
                <a:cs typeface="Arial"/>
              </a:rPr>
              <a:t> </a:t>
            </a:r>
            <a:r>
              <a:rPr sz="1400" dirty="0">
                <a:latin typeface="Arial"/>
                <a:cs typeface="Arial"/>
              </a:rPr>
              <a:t>cards.</a:t>
            </a:r>
          </a:p>
          <a:p>
            <a:pPr>
              <a:lnSpc>
                <a:spcPct val="100000"/>
              </a:lnSpc>
              <a:spcBef>
                <a:spcPts val="50"/>
              </a:spcBef>
              <a:buFont typeface="Arial"/>
              <a:buChar char="•"/>
            </a:pPr>
            <a:endParaRPr sz="2000" dirty="0">
              <a:latin typeface="Arial"/>
              <a:cs typeface="Arial"/>
            </a:endParaRPr>
          </a:p>
          <a:p>
            <a:pPr marL="355600" marR="355600" indent="-342900">
              <a:lnSpc>
                <a:spcPct val="100000"/>
              </a:lnSpc>
              <a:spcBef>
                <a:spcPts val="5"/>
              </a:spcBef>
              <a:buChar char="•"/>
              <a:tabLst>
                <a:tab pos="354965" algn="l"/>
                <a:tab pos="355600" algn="l"/>
              </a:tabLst>
            </a:pPr>
            <a:r>
              <a:rPr sz="1400" dirty="0">
                <a:latin typeface="Arial"/>
                <a:cs typeface="Arial"/>
              </a:rPr>
              <a:t>Marking a </a:t>
            </a:r>
            <a:r>
              <a:rPr sz="1400" spc="-5" dirty="0">
                <a:latin typeface="Arial"/>
                <a:cs typeface="Arial"/>
              </a:rPr>
              <a:t>combination of letters and </a:t>
            </a:r>
            <a:r>
              <a:rPr sz="1400" dirty="0">
                <a:latin typeface="Arial"/>
                <a:cs typeface="Arial"/>
              </a:rPr>
              <a:t>a </a:t>
            </a:r>
            <a:r>
              <a:rPr sz="1400" spc="-5" dirty="0">
                <a:latin typeface="Arial"/>
                <a:cs typeface="Arial"/>
              </a:rPr>
              <a:t>number on </a:t>
            </a:r>
            <a:r>
              <a:rPr sz="1400" dirty="0">
                <a:latin typeface="Arial"/>
                <a:cs typeface="Arial"/>
              </a:rPr>
              <a:t>the right </a:t>
            </a:r>
            <a:r>
              <a:rPr sz="1400" spc="-5" dirty="0">
                <a:latin typeface="Arial"/>
                <a:cs typeface="Arial"/>
              </a:rPr>
              <a:t>hand </a:t>
            </a:r>
            <a:r>
              <a:rPr sz="1400" dirty="0">
                <a:latin typeface="Arial"/>
                <a:cs typeface="Arial"/>
              </a:rPr>
              <a:t>top </a:t>
            </a:r>
            <a:r>
              <a:rPr sz="1400" spc="-5" dirty="0">
                <a:latin typeface="Arial"/>
                <a:cs typeface="Arial"/>
              </a:rPr>
              <a:t>corner that begins with ‘C’. For  example; C1, C2</a:t>
            </a:r>
            <a:r>
              <a:rPr sz="1400" spc="-25" dirty="0">
                <a:latin typeface="Arial"/>
                <a:cs typeface="Arial"/>
              </a:rPr>
              <a:t> </a:t>
            </a:r>
            <a:r>
              <a:rPr sz="1400" dirty="0">
                <a:latin typeface="Arial"/>
                <a:cs typeface="Arial"/>
              </a:rPr>
              <a:t>etc.</a:t>
            </a:r>
          </a:p>
          <a:p>
            <a:pPr marL="34290" algn="ctr">
              <a:lnSpc>
                <a:spcPct val="100000"/>
              </a:lnSpc>
              <a:spcBef>
                <a:spcPts val="335"/>
              </a:spcBef>
            </a:pPr>
            <a:r>
              <a:rPr sz="1400" spc="-5" dirty="0">
                <a:latin typeface="Arial"/>
                <a:cs typeface="Arial"/>
              </a:rPr>
              <a:t>OR</a:t>
            </a:r>
            <a:endParaRPr sz="1400" dirty="0">
              <a:latin typeface="Arial"/>
              <a:cs typeface="Arial"/>
            </a:endParaRPr>
          </a:p>
          <a:p>
            <a:pPr marL="355600" indent="-342900">
              <a:lnSpc>
                <a:spcPct val="100000"/>
              </a:lnSpc>
              <a:spcBef>
                <a:spcPts val="335"/>
              </a:spcBef>
              <a:buChar char="•"/>
              <a:tabLst>
                <a:tab pos="354965" algn="l"/>
                <a:tab pos="355600" algn="l"/>
              </a:tabLst>
            </a:pPr>
            <a:r>
              <a:rPr sz="1400" spc="-5" dirty="0">
                <a:latin typeface="Arial"/>
                <a:cs typeface="Arial"/>
              </a:rPr>
              <a:t>Marking</a:t>
            </a:r>
            <a:r>
              <a:rPr sz="1400" spc="-30" dirty="0">
                <a:latin typeface="Arial"/>
                <a:cs typeface="Arial"/>
              </a:rPr>
              <a:t> </a:t>
            </a:r>
            <a:r>
              <a:rPr sz="1400" dirty="0">
                <a:latin typeface="Arial"/>
                <a:cs typeface="Arial"/>
              </a:rPr>
              <a:t>the</a:t>
            </a:r>
            <a:r>
              <a:rPr sz="1400" spc="-15" dirty="0">
                <a:latin typeface="Arial"/>
                <a:cs typeface="Arial"/>
              </a:rPr>
              <a:t> </a:t>
            </a:r>
            <a:r>
              <a:rPr sz="1400" spc="-5" dirty="0">
                <a:latin typeface="Arial"/>
                <a:cs typeface="Arial"/>
              </a:rPr>
              <a:t>letter</a:t>
            </a:r>
            <a:r>
              <a:rPr sz="1400" spc="-40" dirty="0">
                <a:latin typeface="Arial"/>
                <a:cs typeface="Arial"/>
              </a:rPr>
              <a:t> </a:t>
            </a:r>
            <a:r>
              <a:rPr sz="1400" spc="-5" dirty="0">
                <a:latin typeface="Arial"/>
                <a:cs typeface="Arial"/>
              </a:rPr>
              <a:t>‘B’</a:t>
            </a:r>
            <a:r>
              <a:rPr sz="1400" spc="-55" dirty="0">
                <a:latin typeface="Arial"/>
                <a:cs typeface="Arial"/>
              </a:rPr>
              <a:t> </a:t>
            </a:r>
            <a:r>
              <a:rPr sz="1400" spc="-5" dirty="0">
                <a:latin typeface="Arial"/>
                <a:cs typeface="Arial"/>
              </a:rPr>
              <a:t>or ‘J’</a:t>
            </a:r>
            <a:r>
              <a:rPr sz="1400" spc="-60" dirty="0">
                <a:latin typeface="Arial"/>
                <a:cs typeface="Arial"/>
              </a:rPr>
              <a:t> </a:t>
            </a:r>
            <a:r>
              <a:rPr sz="1400" spc="-5" dirty="0">
                <a:latin typeface="Arial"/>
                <a:cs typeface="Arial"/>
              </a:rPr>
              <a:t>or</a:t>
            </a:r>
            <a:r>
              <a:rPr sz="1400" spc="-10" dirty="0">
                <a:latin typeface="Arial"/>
                <a:cs typeface="Arial"/>
              </a:rPr>
              <a:t> </a:t>
            </a:r>
            <a:r>
              <a:rPr sz="1400" spc="-5" dirty="0">
                <a:latin typeface="Arial"/>
                <a:cs typeface="Arial"/>
              </a:rPr>
              <a:t>‘R’</a:t>
            </a:r>
            <a:r>
              <a:rPr sz="1400" spc="-50" dirty="0">
                <a:latin typeface="Arial"/>
                <a:cs typeface="Arial"/>
              </a:rPr>
              <a:t> </a:t>
            </a:r>
            <a:r>
              <a:rPr sz="1400" dirty="0">
                <a:latin typeface="Arial"/>
                <a:cs typeface="Arial"/>
              </a:rPr>
              <a:t>(B=Books,</a:t>
            </a:r>
            <a:r>
              <a:rPr sz="1400" spc="-35" dirty="0">
                <a:latin typeface="Arial"/>
                <a:cs typeface="Arial"/>
              </a:rPr>
              <a:t> </a:t>
            </a:r>
            <a:r>
              <a:rPr sz="1400" spc="-5" dirty="0">
                <a:latin typeface="Arial"/>
                <a:cs typeface="Arial"/>
              </a:rPr>
              <a:t>J=Journal,</a:t>
            </a:r>
            <a:r>
              <a:rPr sz="1400" spc="-40" dirty="0">
                <a:latin typeface="Arial"/>
                <a:cs typeface="Arial"/>
              </a:rPr>
              <a:t> </a:t>
            </a:r>
            <a:r>
              <a:rPr sz="1400" spc="-5" dirty="0">
                <a:latin typeface="Arial"/>
                <a:cs typeface="Arial"/>
              </a:rPr>
              <a:t>R=Report)</a:t>
            </a:r>
            <a:r>
              <a:rPr sz="1400" spc="-25" dirty="0">
                <a:latin typeface="Arial"/>
                <a:cs typeface="Arial"/>
              </a:rPr>
              <a:t> </a:t>
            </a:r>
            <a:r>
              <a:rPr sz="1400" spc="-5" dirty="0">
                <a:latin typeface="Arial"/>
                <a:cs typeface="Arial"/>
              </a:rPr>
              <a:t>on</a:t>
            </a:r>
            <a:r>
              <a:rPr sz="1400" spc="-15" dirty="0">
                <a:latin typeface="Arial"/>
                <a:cs typeface="Arial"/>
              </a:rPr>
              <a:t> </a:t>
            </a:r>
            <a:r>
              <a:rPr sz="1400" dirty="0">
                <a:latin typeface="Arial"/>
                <a:cs typeface="Arial"/>
              </a:rPr>
              <a:t>the</a:t>
            </a:r>
            <a:r>
              <a:rPr sz="1400" spc="-15" dirty="0">
                <a:latin typeface="Arial"/>
                <a:cs typeface="Arial"/>
              </a:rPr>
              <a:t> </a:t>
            </a:r>
            <a:r>
              <a:rPr sz="1400" spc="-5" dirty="0">
                <a:latin typeface="Arial"/>
                <a:cs typeface="Arial"/>
              </a:rPr>
              <a:t>left</a:t>
            </a:r>
            <a:r>
              <a:rPr sz="1400" spc="-30" dirty="0">
                <a:latin typeface="Arial"/>
                <a:cs typeface="Arial"/>
              </a:rPr>
              <a:t> </a:t>
            </a:r>
            <a:r>
              <a:rPr sz="1400" spc="-5" dirty="0">
                <a:latin typeface="Arial"/>
                <a:cs typeface="Arial"/>
              </a:rPr>
              <a:t>hand</a:t>
            </a:r>
            <a:r>
              <a:rPr sz="1400" spc="-20" dirty="0">
                <a:latin typeface="Arial"/>
                <a:cs typeface="Arial"/>
              </a:rPr>
              <a:t> </a:t>
            </a:r>
            <a:r>
              <a:rPr sz="1400" dirty="0">
                <a:latin typeface="Arial"/>
                <a:cs typeface="Arial"/>
              </a:rPr>
              <a:t>top</a:t>
            </a:r>
            <a:r>
              <a:rPr sz="1400" spc="-15" dirty="0">
                <a:latin typeface="Arial"/>
                <a:cs typeface="Arial"/>
              </a:rPr>
              <a:t> corner.</a:t>
            </a:r>
            <a:endParaRPr sz="1400" dirty="0">
              <a:latin typeface="Arial"/>
              <a:cs typeface="Arial"/>
            </a:endParaRPr>
          </a:p>
          <a:p>
            <a:pPr marL="355600" indent="-342900">
              <a:lnSpc>
                <a:spcPct val="100000"/>
              </a:lnSpc>
              <a:spcBef>
                <a:spcPts val="335"/>
              </a:spcBef>
              <a:buFont typeface="Arial"/>
              <a:buChar char="•"/>
              <a:tabLst>
                <a:tab pos="354965" algn="l"/>
                <a:tab pos="355600" algn="l"/>
              </a:tabLst>
            </a:pPr>
            <a:r>
              <a:rPr sz="1400" b="1" spc="-5" dirty="0">
                <a:latin typeface="Arial"/>
                <a:cs typeface="Arial"/>
              </a:rPr>
              <a:t>The recording of bibliographic information should be </a:t>
            </a:r>
            <a:r>
              <a:rPr sz="1400" b="1" dirty="0">
                <a:latin typeface="Arial"/>
                <a:cs typeface="Arial"/>
              </a:rPr>
              <a:t>made in </a:t>
            </a:r>
            <a:r>
              <a:rPr sz="1400" b="1" spc="-5" dirty="0">
                <a:latin typeface="Arial"/>
                <a:cs typeface="Arial"/>
              </a:rPr>
              <a:t>proper bibliographic</a:t>
            </a:r>
            <a:r>
              <a:rPr sz="1400" b="1" spc="-235" dirty="0">
                <a:latin typeface="Arial"/>
                <a:cs typeface="Arial"/>
              </a:rPr>
              <a:t> </a:t>
            </a:r>
            <a:r>
              <a:rPr sz="1400" b="1" dirty="0">
                <a:latin typeface="Arial"/>
                <a:cs typeface="Arial"/>
              </a:rPr>
              <a:t>format.</a:t>
            </a:r>
            <a:endParaRPr sz="1400" dirty="0">
              <a:latin typeface="Arial"/>
              <a:cs typeface="Arial"/>
            </a:endParaRPr>
          </a:p>
          <a:p>
            <a:pPr>
              <a:lnSpc>
                <a:spcPct val="100000"/>
              </a:lnSpc>
              <a:spcBef>
                <a:spcPts val="55"/>
              </a:spcBef>
              <a:buFont typeface="Arial"/>
              <a:buChar char="•"/>
            </a:pPr>
            <a:endParaRPr sz="2000" dirty="0">
              <a:latin typeface="Arial"/>
              <a:cs typeface="Arial"/>
            </a:endParaRPr>
          </a:p>
          <a:p>
            <a:pPr marL="355600" marR="594360" indent="-342900">
              <a:lnSpc>
                <a:spcPct val="100000"/>
              </a:lnSpc>
              <a:buChar char="•"/>
              <a:tabLst>
                <a:tab pos="354965" algn="l"/>
                <a:tab pos="355600" algn="l"/>
              </a:tabLst>
            </a:pPr>
            <a:r>
              <a:rPr sz="1400" spc="-5" dirty="0">
                <a:latin typeface="Arial"/>
                <a:cs typeface="Arial"/>
              </a:rPr>
              <a:t>The </a:t>
            </a:r>
            <a:r>
              <a:rPr sz="1400" dirty="0">
                <a:latin typeface="Arial"/>
                <a:cs typeface="Arial"/>
              </a:rPr>
              <a:t>format for citing a book is: </a:t>
            </a:r>
            <a:r>
              <a:rPr sz="1400" b="1" spc="-10" dirty="0">
                <a:latin typeface="Arial"/>
                <a:cs typeface="Arial"/>
              </a:rPr>
              <a:t>Author’s </a:t>
            </a:r>
            <a:r>
              <a:rPr sz="1400" b="1" dirty="0">
                <a:latin typeface="Arial"/>
                <a:cs typeface="Arial"/>
              </a:rPr>
              <a:t>name, </a:t>
            </a:r>
            <a:r>
              <a:rPr sz="1400" b="1" spc="-10" dirty="0">
                <a:latin typeface="Arial"/>
                <a:cs typeface="Arial"/>
              </a:rPr>
              <a:t>(year), </a:t>
            </a:r>
            <a:r>
              <a:rPr sz="1400" b="1" spc="-5" dirty="0">
                <a:latin typeface="Arial"/>
                <a:cs typeface="Arial"/>
              </a:rPr>
              <a:t>Title of the book, </a:t>
            </a:r>
            <a:r>
              <a:rPr sz="1400" b="1" dirty="0">
                <a:latin typeface="Arial"/>
                <a:cs typeface="Arial"/>
              </a:rPr>
              <a:t>Place </a:t>
            </a:r>
            <a:r>
              <a:rPr sz="1400" b="1" spc="-5" dirty="0">
                <a:latin typeface="Arial"/>
                <a:cs typeface="Arial"/>
              </a:rPr>
              <a:t>of publication,  Publisher’s</a:t>
            </a:r>
            <a:r>
              <a:rPr sz="1400" b="1" spc="-50" dirty="0">
                <a:latin typeface="Arial"/>
                <a:cs typeface="Arial"/>
              </a:rPr>
              <a:t> </a:t>
            </a:r>
            <a:r>
              <a:rPr sz="1400" b="1" spc="-5" dirty="0">
                <a:latin typeface="Arial"/>
                <a:cs typeface="Arial"/>
              </a:rPr>
              <a:t>name.</a:t>
            </a:r>
            <a:endParaRPr sz="1400" dirty="0">
              <a:latin typeface="Arial"/>
              <a:cs typeface="Arial"/>
            </a:endParaRPr>
          </a:p>
          <a:p>
            <a:pPr marL="403860" indent="-391795">
              <a:lnSpc>
                <a:spcPct val="100000"/>
              </a:lnSpc>
              <a:spcBef>
                <a:spcPts val="335"/>
              </a:spcBef>
              <a:buChar char="•"/>
              <a:tabLst>
                <a:tab pos="403860" algn="l"/>
                <a:tab pos="404495" algn="l"/>
              </a:tabLst>
            </a:pPr>
            <a:r>
              <a:rPr sz="1400" spc="-5" dirty="0">
                <a:latin typeface="Arial"/>
                <a:cs typeface="Arial"/>
              </a:rPr>
              <a:t>For Example; </a:t>
            </a:r>
            <a:r>
              <a:rPr sz="1400" dirty="0">
                <a:latin typeface="Arial"/>
                <a:cs typeface="Arial"/>
              </a:rPr>
              <a:t>Koontz Harold (1980), </a:t>
            </a:r>
            <a:r>
              <a:rPr sz="1400" spc="-5" dirty="0">
                <a:latin typeface="Arial"/>
                <a:cs typeface="Arial"/>
              </a:rPr>
              <a:t>Management, New Delhi, McGraw-Hill</a:t>
            </a:r>
            <a:r>
              <a:rPr sz="1400" spc="-120" dirty="0">
                <a:latin typeface="Arial"/>
                <a:cs typeface="Arial"/>
              </a:rPr>
              <a:t> </a:t>
            </a:r>
            <a:r>
              <a:rPr sz="1400" spc="-5" dirty="0">
                <a:latin typeface="Arial"/>
                <a:cs typeface="Arial"/>
              </a:rPr>
              <a:t>International.</a:t>
            </a:r>
            <a:endParaRPr sz="1400" dirty="0">
              <a:latin typeface="Arial"/>
              <a:cs typeface="Arial"/>
            </a:endParaRPr>
          </a:p>
          <a:p>
            <a:pPr marL="12700">
              <a:lnSpc>
                <a:spcPct val="100000"/>
              </a:lnSpc>
              <a:spcBef>
                <a:spcPts val="335"/>
              </a:spcBef>
            </a:pPr>
            <a:r>
              <a:rPr sz="1400" dirty="0">
                <a:latin typeface="Arial"/>
                <a:cs typeface="Arial"/>
              </a:rPr>
              <a:t>•</a:t>
            </a:r>
          </a:p>
          <a:p>
            <a:pPr marL="355600" marR="346075" indent="-342900">
              <a:lnSpc>
                <a:spcPct val="100000"/>
              </a:lnSpc>
              <a:spcBef>
                <a:spcPts val="340"/>
              </a:spcBef>
              <a:buChar char="•"/>
              <a:tabLst>
                <a:tab pos="354965" algn="l"/>
                <a:tab pos="355600" algn="l"/>
              </a:tabLst>
            </a:pPr>
            <a:r>
              <a:rPr sz="1400" spc="-5" dirty="0">
                <a:latin typeface="Arial"/>
                <a:cs typeface="Arial"/>
              </a:rPr>
              <a:t>The </a:t>
            </a:r>
            <a:r>
              <a:rPr sz="1400" dirty="0">
                <a:latin typeface="Arial"/>
                <a:cs typeface="Arial"/>
              </a:rPr>
              <a:t>format for citing a journal article </a:t>
            </a:r>
            <a:r>
              <a:rPr sz="1400" spc="5" dirty="0">
                <a:latin typeface="Arial"/>
                <a:cs typeface="Arial"/>
              </a:rPr>
              <a:t>is: </a:t>
            </a:r>
            <a:r>
              <a:rPr sz="1400" b="1" spc="-10" dirty="0">
                <a:latin typeface="Arial"/>
                <a:cs typeface="Arial"/>
              </a:rPr>
              <a:t>Author’s </a:t>
            </a:r>
            <a:r>
              <a:rPr sz="1400" b="1" dirty="0">
                <a:latin typeface="Arial"/>
                <a:cs typeface="Arial"/>
              </a:rPr>
              <a:t>name, </a:t>
            </a:r>
            <a:r>
              <a:rPr sz="1400" b="1" spc="-10" dirty="0">
                <a:latin typeface="Arial"/>
                <a:cs typeface="Arial"/>
              </a:rPr>
              <a:t>(year), </a:t>
            </a:r>
            <a:r>
              <a:rPr sz="1400" b="1" spc="-5" dirty="0">
                <a:latin typeface="Arial"/>
                <a:cs typeface="Arial"/>
              </a:rPr>
              <a:t>Title of the </a:t>
            </a:r>
            <a:r>
              <a:rPr sz="1400" b="1" dirty="0">
                <a:latin typeface="Arial"/>
                <a:cs typeface="Arial"/>
              </a:rPr>
              <a:t>article, </a:t>
            </a:r>
            <a:r>
              <a:rPr sz="1400" b="1" spc="-5" dirty="0">
                <a:latin typeface="Arial"/>
                <a:cs typeface="Arial"/>
              </a:rPr>
              <a:t>Journal</a:t>
            </a:r>
            <a:r>
              <a:rPr sz="1400" b="1" spc="-229" dirty="0">
                <a:latin typeface="Arial"/>
                <a:cs typeface="Arial"/>
              </a:rPr>
              <a:t> </a:t>
            </a:r>
            <a:r>
              <a:rPr sz="1400" b="1" dirty="0">
                <a:latin typeface="Arial"/>
                <a:cs typeface="Arial"/>
              </a:rPr>
              <a:t>name,  </a:t>
            </a:r>
            <a:r>
              <a:rPr sz="1400" b="1" spc="-20" dirty="0">
                <a:latin typeface="Arial"/>
                <a:cs typeface="Arial"/>
              </a:rPr>
              <a:t>Volume </a:t>
            </a:r>
            <a:r>
              <a:rPr sz="1400" b="1" spc="-5" dirty="0">
                <a:latin typeface="Arial"/>
                <a:cs typeface="Arial"/>
              </a:rPr>
              <a:t>(number),</a:t>
            </a:r>
            <a:r>
              <a:rPr sz="1400" b="1" spc="-35" dirty="0">
                <a:latin typeface="Arial"/>
                <a:cs typeface="Arial"/>
              </a:rPr>
              <a:t> </a:t>
            </a:r>
            <a:r>
              <a:rPr sz="1400" b="1" spc="-5" dirty="0">
                <a:latin typeface="Arial"/>
                <a:cs typeface="Arial"/>
              </a:rPr>
              <a:t>pages.</a:t>
            </a:r>
            <a:endParaRPr sz="1400" dirty="0">
              <a:latin typeface="Arial"/>
              <a:cs typeface="Arial"/>
            </a:endParaRPr>
          </a:p>
          <a:p>
            <a:pPr marL="355600" marR="90170" indent="-342900">
              <a:lnSpc>
                <a:spcPct val="100000"/>
              </a:lnSpc>
              <a:spcBef>
                <a:spcPts val="335"/>
              </a:spcBef>
              <a:buChar char="•"/>
              <a:tabLst>
                <a:tab pos="354965" algn="l"/>
                <a:tab pos="355600" algn="l"/>
              </a:tabLst>
            </a:pPr>
            <a:r>
              <a:rPr sz="1400" spc="-5" dirty="0">
                <a:latin typeface="Arial"/>
                <a:cs typeface="Arial"/>
              </a:rPr>
              <a:t>For</a:t>
            </a:r>
            <a:r>
              <a:rPr sz="1400" spc="-20" dirty="0">
                <a:latin typeface="Arial"/>
                <a:cs typeface="Arial"/>
              </a:rPr>
              <a:t> </a:t>
            </a:r>
            <a:r>
              <a:rPr sz="1400" spc="-5" dirty="0">
                <a:latin typeface="Arial"/>
                <a:cs typeface="Arial"/>
              </a:rPr>
              <a:t>Example;</a:t>
            </a:r>
            <a:r>
              <a:rPr sz="1400" dirty="0">
                <a:latin typeface="Arial"/>
                <a:cs typeface="Arial"/>
              </a:rPr>
              <a:t> Sheth</a:t>
            </a:r>
            <a:r>
              <a:rPr sz="1400" spc="-25" dirty="0">
                <a:latin typeface="Arial"/>
                <a:cs typeface="Arial"/>
              </a:rPr>
              <a:t> </a:t>
            </a:r>
            <a:r>
              <a:rPr sz="1400" dirty="0">
                <a:latin typeface="Arial"/>
                <a:cs typeface="Arial"/>
              </a:rPr>
              <a:t>J.N</a:t>
            </a:r>
            <a:r>
              <a:rPr sz="1400" spc="-5" dirty="0">
                <a:latin typeface="Arial"/>
                <a:cs typeface="Arial"/>
              </a:rPr>
              <a:t> </a:t>
            </a:r>
            <a:r>
              <a:rPr sz="1400" dirty="0">
                <a:latin typeface="Arial"/>
                <a:cs typeface="Arial"/>
              </a:rPr>
              <a:t>(1973),</a:t>
            </a:r>
            <a:r>
              <a:rPr sz="1400" spc="-120" dirty="0">
                <a:latin typeface="Arial"/>
                <a:cs typeface="Arial"/>
              </a:rPr>
              <a:t> </a:t>
            </a:r>
            <a:r>
              <a:rPr sz="1400" dirty="0">
                <a:latin typeface="Arial"/>
                <a:cs typeface="Arial"/>
              </a:rPr>
              <a:t>A</a:t>
            </a:r>
            <a:r>
              <a:rPr sz="1400" spc="-75" dirty="0">
                <a:latin typeface="Arial"/>
                <a:cs typeface="Arial"/>
              </a:rPr>
              <a:t> </a:t>
            </a:r>
            <a:r>
              <a:rPr sz="1400" dirty="0">
                <a:latin typeface="Arial"/>
                <a:cs typeface="Arial"/>
              </a:rPr>
              <a:t>Model</a:t>
            </a:r>
            <a:r>
              <a:rPr sz="1400" spc="-1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Industrial</a:t>
            </a:r>
            <a:r>
              <a:rPr sz="1400" spc="-30" dirty="0">
                <a:latin typeface="Arial"/>
                <a:cs typeface="Arial"/>
              </a:rPr>
              <a:t> </a:t>
            </a:r>
            <a:r>
              <a:rPr sz="1400" spc="-5" dirty="0">
                <a:latin typeface="Arial"/>
                <a:cs typeface="Arial"/>
              </a:rPr>
              <a:t>Buying </a:t>
            </a:r>
            <a:r>
              <a:rPr sz="1400" spc="-10" dirty="0">
                <a:latin typeface="Arial"/>
                <a:cs typeface="Arial"/>
              </a:rPr>
              <a:t>Behavior, </a:t>
            </a:r>
            <a:r>
              <a:rPr sz="1400" dirty="0">
                <a:latin typeface="Arial"/>
                <a:cs typeface="Arial"/>
              </a:rPr>
              <a:t>Journal</a:t>
            </a:r>
            <a:r>
              <a:rPr sz="1400" spc="-40"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Marketing,</a:t>
            </a:r>
            <a:r>
              <a:rPr sz="1400" spc="-45" dirty="0">
                <a:latin typeface="Arial"/>
                <a:cs typeface="Arial"/>
              </a:rPr>
              <a:t> </a:t>
            </a:r>
            <a:r>
              <a:rPr sz="1400" dirty="0">
                <a:latin typeface="Arial"/>
                <a:cs typeface="Arial"/>
              </a:rPr>
              <a:t>37(4),</a:t>
            </a:r>
            <a:r>
              <a:rPr sz="1400" spc="-25" dirty="0">
                <a:latin typeface="Arial"/>
                <a:cs typeface="Arial"/>
              </a:rPr>
              <a:t> </a:t>
            </a:r>
            <a:r>
              <a:rPr sz="1400" spc="5" dirty="0">
                <a:latin typeface="Arial"/>
                <a:cs typeface="Arial"/>
              </a:rPr>
              <a:t>50-  </a:t>
            </a:r>
            <a:r>
              <a:rPr sz="1400" spc="-5" dirty="0">
                <a:latin typeface="Arial"/>
                <a:cs typeface="Arial"/>
              </a:rPr>
              <a:t>56.</a:t>
            </a:r>
            <a:endParaRPr sz="1400" dirty="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361" y="2362961"/>
            <a:ext cx="8686800" cy="585470"/>
          </a:xfrm>
          <a:prstGeom prst="rect">
            <a:avLst/>
          </a:prstGeom>
          <a:solidFill>
            <a:srgbClr val="758085"/>
          </a:solidFill>
          <a:ln w="50292">
            <a:solidFill>
              <a:srgbClr val="FFFFFF"/>
            </a:solidFill>
          </a:ln>
        </p:spPr>
        <p:txBody>
          <a:bodyPr vert="horz" wrap="square" lIns="0" tIns="33655" rIns="0" bIns="0" rtlCol="0">
            <a:spAutoFit/>
          </a:bodyPr>
          <a:lstStyle/>
          <a:p>
            <a:pPr marL="177800">
              <a:lnSpc>
                <a:spcPct val="100000"/>
              </a:lnSpc>
              <a:spcBef>
                <a:spcPts val="265"/>
              </a:spcBef>
            </a:pPr>
            <a:r>
              <a:rPr sz="3200" dirty="0">
                <a:solidFill>
                  <a:srgbClr val="FFFFFF"/>
                </a:solidFill>
              </a:rPr>
              <a:t>INTRODUCTION </a:t>
            </a:r>
            <a:r>
              <a:rPr sz="3200" spc="-30" dirty="0">
                <a:solidFill>
                  <a:srgbClr val="FFFFFF"/>
                </a:solidFill>
              </a:rPr>
              <a:t>TO </a:t>
            </a:r>
            <a:r>
              <a:rPr sz="3200" dirty="0">
                <a:solidFill>
                  <a:srgbClr val="FFFFFF"/>
                </a:solidFill>
              </a:rPr>
              <a:t>RESEARCH</a:t>
            </a:r>
            <a:r>
              <a:rPr sz="3200" spc="-55" dirty="0">
                <a:solidFill>
                  <a:srgbClr val="FFFFFF"/>
                </a:solidFill>
              </a:rPr>
              <a:t> </a:t>
            </a:r>
            <a:r>
              <a:rPr sz="3200" dirty="0">
                <a:solidFill>
                  <a:srgbClr val="FFFFFF"/>
                </a:solidFill>
              </a:rPr>
              <a:t>METHODS</a:t>
            </a:r>
            <a:endParaRPr sz="3200"/>
          </a:p>
        </p:txBody>
      </p:sp>
      <p:sp>
        <p:nvSpPr>
          <p:cNvPr id="3" name="object 3"/>
          <p:cNvSpPr/>
          <p:nvPr/>
        </p:nvSpPr>
        <p:spPr>
          <a:xfrm>
            <a:off x="2819400" y="3200400"/>
            <a:ext cx="3936492" cy="262280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a:t>
            </a:fld>
            <a:endParaRPr spc="-5" dirty="0"/>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62001"/>
            <a:ext cx="1460500" cy="299720"/>
          </a:xfrm>
          <a:prstGeom prst="rect">
            <a:avLst/>
          </a:prstGeom>
        </p:spPr>
        <p:txBody>
          <a:bodyPr vert="horz" wrap="square" lIns="0" tIns="12700" rIns="0" bIns="0" rtlCol="0">
            <a:spAutoFit/>
          </a:bodyPr>
          <a:lstStyle/>
          <a:p>
            <a:pPr marL="12700">
              <a:lnSpc>
                <a:spcPct val="100000"/>
              </a:lnSpc>
              <a:spcBef>
                <a:spcPts val="100"/>
              </a:spcBef>
            </a:pPr>
            <a:r>
              <a:rPr dirty="0"/>
              <a:t>2. Note</a:t>
            </a:r>
            <a:r>
              <a:rPr spc="-75" dirty="0"/>
              <a:t> </a:t>
            </a:r>
            <a:r>
              <a:rPr spc="-5" dirty="0"/>
              <a:t>cards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30</a:t>
            </a:fld>
            <a:endParaRPr spc="-5" dirty="0"/>
          </a:p>
        </p:txBody>
      </p:sp>
      <p:sp>
        <p:nvSpPr>
          <p:cNvPr id="3" name="object 3"/>
          <p:cNvSpPr txBox="1"/>
          <p:nvPr/>
        </p:nvSpPr>
        <p:spPr>
          <a:xfrm>
            <a:off x="231140" y="1066800"/>
            <a:ext cx="8325484" cy="5049520"/>
          </a:xfrm>
          <a:prstGeom prst="rect">
            <a:avLst/>
          </a:prstGeom>
        </p:spPr>
        <p:txBody>
          <a:bodyPr vert="horz" wrap="square" lIns="0" tIns="61594" rIns="0" bIns="0" rtlCol="0">
            <a:spAutoFit/>
          </a:bodyPr>
          <a:lstStyle/>
          <a:p>
            <a:pPr marL="355600" indent="-342900">
              <a:lnSpc>
                <a:spcPct val="100000"/>
              </a:lnSpc>
              <a:spcBef>
                <a:spcPts val="484"/>
              </a:spcBef>
              <a:buChar char="•"/>
              <a:tabLst>
                <a:tab pos="354965" algn="l"/>
                <a:tab pos="355600" algn="l"/>
              </a:tabLst>
            </a:pPr>
            <a:r>
              <a:rPr sz="1600" spc="-5" dirty="0">
                <a:latin typeface="Arial"/>
                <a:cs typeface="Arial"/>
              </a:rPr>
              <a:t>Detailed Information extracted from a printed source is recorded on the note</a:t>
            </a:r>
            <a:r>
              <a:rPr sz="1600" spc="215" dirty="0">
                <a:latin typeface="Arial"/>
                <a:cs typeface="Arial"/>
              </a:rPr>
              <a:t> </a:t>
            </a:r>
            <a:r>
              <a:rPr sz="1600" spc="-5" dirty="0">
                <a:latin typeface="Arial"/>
                <a:cs typeface="Arial"/>
              </a:rPr>
              <a:t>cards.</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It is desirable to note a single fact or idea on each card, on one side</a:t>
            </a:r>
            <a:r>
              <a:rPr sz="1600" spc="100" dirty="0">
                <a:latin typeface="Arial"/>
                <a:cs typeface="Arial"/>
              </a:rPr>
              <a:t> </a:t>
            </a:r>
            <a:r>
              <a:rPr sz="1600" spc="-30" dirty="0">
                <a:latin typeface="Arial"/>
                <a:cs typeface="Arial"/>
              </a:rPr>
              <a:t>only.</a:t>
            </a:r>
            <a:endParaRPr sz="1600" dirty="0">
              <a:latin typeface="Arial"/>
              <a:cs typeface="Arial"/>
            </a:endParaRPr>
          </a:p>
          <a:p>
            <a:pPr>
              <a:lnSpc>
                <a:spcPct val="100000"/>
              </a:lnSpc>
              <a:spcBef>
                <a:spcPts val="45"/>
              </a:spcBef>
              <a:buFont typeface="Arial"/>
              <a:buChar char="•"/>
            </a:pPr>
            <a:endParaRPr sz="2300" dirty="0">
              <a:latin typeface="Arial"/>
              <a:cs typeface="Arial"/>
            </a:endParaRPr>
          </a:p>
          <a:p>
            <a:pPr marL="355600" indent="-342900">
              <a:lnSpc>
                <a:spcPct val="100000"/>
              </a:lnSpc>
              <a:buFont typeface="Arial"/>
              <a:buChar char="•"/>
              <a:tabLst>
                <a:tab pos="354965" algn="l"/>
                <a:tab pos="355600" algn="l"/>
              </a:tabLst>
            </a:pPr>
            <a:r>
              <a:rPr sz="1600" b="1" spc="-5" dirty="0">
                <a:latin typeface="Arial"/>
                <a:cs typeface="Arial"/>
              </a:rPr>
              <a:t>How to </a:t>
            </a:r>
            <a:r>
              <a:rPr sz="1600" b="1" spc="5" dirty="0">
                <a:latin typeface="Arial"/>
                <a:cs typeface="Arial"/>
              </a:rPr>
              <a:t>write </a:t>
            </a:r>
            <a:r>
              <a:rPr sz="1600" b="1" spc="-10" dirty="0">
                <a:latin typeface="Arial"/>
                <a:cs typeface="Arial"/>
              </a:rPr>
              <a:t>the</a:t>
            </a:r>
            <a:r>
              <a:rPr sz="1600" b="1" spc="15" dirty="0">
                <a:latin typeface="Arial"/>
                <a:cs typeface="Arial"/>
              </a:rPr>
              <a:t> </a:t>
            </a:r>
            <a:r>
              <a:rPr sz="1600" b="1" spc="-5" dirty="0">
                <a:latin typeface="Arial"/>
                <a:cs typeface="Arial"/>
              </a:rPr>
              <a:t>review?</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There are several </a:t>
            </a:r>
            <a:r>
              <a:rPr sz="1600" spc="-15" dirty="0">
                <a:latin typeface="Arial"/>
                <a:cs typeface="Arial"/>
              </a:rPr>
              <a:t>ways </a:t>
            </a:r>
            <a:r>
              <a:rPr sz="1600" spc="-5" dirty="0">
                <a:latin typeface="Arial"/>
                <a:cs typeface="Arial"/>
              </a:rPr>
              <a:t>of presenting the ideas of others within the body of the</a:t>
            </a:r>
            <a:r>
              <a:rPr sz="1600" spc="270" dirty="0">
                <a:latin typeface="Arial"/>
                <a:cs typeface="Arial"/>
              </a:rPr>
              <a:t> </a:t>
            </a:r>
            <a:r>
              <a:rPr sz="1600" spc="-20" dirty="0">
                <a:latin typeface="Arial"/>
                <a:cs typeface="Arial"/>
              </a:rPr>
              <a:t>paper.</a:t>
            </a:r>
            <a:endParaRPr sz="1600" dirty="0">
              <a:latin typeface="Arial"/>
              <a:cs typeface="Arial"/>
            </a:endParaRPr>
          </a:p>
          <a:p>
            <a:pPr>
              <a:lnSpc>
                <a:spcPct val="100000"/>
              </a:lnSpc>
              <a:spcBef>
                <a:spcPts val="45"/>
              </a:spcBef>
              <a:buFont typeface="Arial"/>
              <a:buChar char="•"/>
            </a:pPr>
            <a:endParaRPr sz="2300" dirty="0">
              <a:latin typeface="Arial"/>
              <a:cs typeface="Arial"/>
            </a:endParaRPr>
          </a:p>
          <a:p>
            <a:pPr marL="355600" marR="167005" indent="-342900">
              <a:lnSpc>
                <a:spcPct val="100000"/>
              </a:lnSpc>
              <a:buChar char="•"/>
              <a:tabLst>
                <a:tab pos="354965" algn="l"/>
                <a:tab pos="355600" algn="l"/>
              </a:tabLst>
            </a:pPr>
            <a:r>
              <a:rPr sz="1600" spc="-5" dirty="0">
                <a:latin typeface="Arial"/>
                <a:cs typeface="Arial"/>
              </a:rPr>
              <a:t>For </a:t>
            </a:r>
            <a:r>
              <a:rPr sz="1600" spc="-10" dirty="0">
                <a:latin typeface="Arial"/>
                <a:cs typeface="Arial"/>
              </a:rPr>
              <a:t>Example; </a:t>
            </a:r>
            <a:r>
              <a:rPr sz="1600" spc="-5" dirty="0">
                <a:latin typeface="Arial"/>
                <a:cs typeface="Arial"/>
              </a:rPr>
              <a:t>If </a:t>
            </a:r>
            <a:r>
              <a:rPr sz="1600" spc="-15" dirty="0">
                <a:latin typeface="Arial"/>
                <a:cs typeface="Arial"/>
              </a:rPr>
              <a:t>you </a:t>
            </a:r>
            <a:r>
              <a:rPr sz="1600" spc="-10" dirty="0">
                <a:latin typeface="Arial"/>
                <a:cs typeface="Arial"/>
              </a:rPr>
              <a:t>are </a:t>
            </a:r>
            <a:r>
              <a:rPr sz="1600" spc="-5" dirty="0">
                <a:latin typeface="Arial"/>
                <a:cs typeface="Arial"/>
              </a:rPr>
              <a:t>referring the major influencing factors in the </a:t>
            </a:r>
            <a:r>
              <a:rPr sz="1600" spc="-10" dirty="0">
                <a:latin typeface="Arial"/>
                <a:cs typeface="Arial"/>
              </a:rPr>
              <a:t>Sheth’s model of  </a:t>
            </a:r>
            <a:r>
              <a:rPr sz="1600" spc="-5" dirty="0">
                <a:latin typeface="Arial"/>
                <a:cs typeface="Arial"/>
              </a:rPr>
              <a:t>Industrial Buying </a:t>
            </a:r>
            <a:r>
              <a:rPr sz="1600" spc="-15" dirty="0">
                <a:latin typeface="Arial"/>
                <a:cs typeface="Arial"/>
              </a:rPr>
              <a:t>Behavior, </a:t>
            </a:r>
            <a:r>
              <a:rPr sz="1600" spc="-5" dirty="0">
                <a:latin typeface="Arial"/>
                <a:cs typeface="Arial"/>
              </a:rPr>
              <a:t>it can be written </a:t>
            </a:r>
            <a:r>
              <a:rPr sz="1600" spc="5" dirty="0">
                <a:latin typeface="Arial"/>
                <a:cs typeface="Arial"/>
              </a:rPr>
              <a:t>as, </a:t>
            </a:r>
            <a:r>
              <a:rPr sz="1600" spc="-5" dirty="0">
                <a:latin typeface="Arial"/>
                <a:cs typeface="Arial"/>
              </a:rPr>
              <a:t>Sheth (1973, p-50) has suggested that,  there </a:t>
            </a:r>
            <a:r>
              <a:rPr sz="1600" spc="-10" dirty="0">
                <a:latin typeface="Arial"/>
                <a:cs typeface="Arial"/>
              </a:rPr>
              <a:t>are </a:t>
            </a:r>
            <a:r>
              <a:rPr sz="1600" spc="-5" dirty="0">
                <a:latin typeface="Arial"/>
                <a:cs typeface="Arial"/>
              </a:rPr>
              <a:t>a </a:t>
            </a:r>
            <a:r>
              <a:rPr sz="1600" spc="-10" dirty="0">
                <a:latin typeface="Arial"/>
                <a:cs typeface="Arial"/>
              </a:rPr>
              <a:t>number </a:t>
            </a:r>
            <a:r>
              <a:rPr sz="1600" spc="-5" dirty="0">
                <a:latin typeface="Arial"/>
                <a:cs typeface="Arial"/>
              </a:rPr>
              <a:t>of influencing factors</a:t>
            </a:r>
            <a:r>
              <a:rPr sz="1600" spc="65" dirty="0">
                <a:latin typeface="Arial"/>
                <a:cs typeface="Arial"/>
              </a:rPr>
              <a:t> </a:t>
            </a:r>
            <a:r>
              <a:rPr sz="1600" spc="-5" dirty="0">
                <a:latin typeface="Arial"/>
                <a:cs typeface="Arial"/>
              </a:rPr>
              <a:t>……..</a:t>
            </a:r>
            <a:endParaRPr sz="1600" dirty="0">
              <a:latin typeface="Arial"/>
              <a:cs typeface="Arial"/>
            </a:endParaRPr>
          </a:p>
          <a:p>
            <a:pPr>
              <a:lnSpc>
                <a:spcPct val="100000"/>
              </a:lnSpc>
              <a:spcBef>
                <a:spcPts val="45"/>
              </a:spcBef>
              <a:buFont typeface="Arial"/>
              <a:buChar char="•"/>
            </a:pPr>
            <a:endParaRPr sz="2300" dirty="0">
              <a:latin typeface="Arial"/>
              <a:cs typeface="Arial"/>
            </a:endParaRPr>
          </a:p>
          <a:p>
            <a:pPr marL="355600" marR="351155" indent="-342900">
              <a:lnSpc>
                <a:spcPct val="100000"/>
              </a:lnSpc>
              <a:buChar char="•"/>
              <a:tabLst>
                <a:tab pos="354965" algn="l"/>
                <a:tab pos="355600" algn="l"/>
              </a:tabLst>
            </a:pPr>
            <a:r>
              <a:rPr sz="1600" spc="-5" dirty="0">
                <a:latin typeface="Arial"/>
                <a:cs typeface="Arial"/>
              </a:rPr>
              <a:t>According to Sheth (1973) model of industrial </a:t>
            </a:r>
            <a:r>
              <a:rPr sz="1600" spc="-10" dirty="0">
                <a:latin typeface="Arial"/>
                <a:cs typeface="Arial"/>
              </a:rPr>
              <a:t>buying </a:t>
            </a:r>
            <a:r>
              <a:rPr sz="1600" spc="-15" dirty="0">
                <a:latin typeface="Arial"/>
                <a:cs typeface="Arial"/>
              </a:rPr>
              <a:t>behavior, </a:t>
            </a:r>
            <a:r>
              <a:rPr sz="1600" spc="-5" dirty="0">
                <a:latin typeface="Arial"/>
                <a:cs typeface="Arial"/>
              </a:rPr>
              <a:t>there are a number of  influencing</a:t>
            </a:r>
            <a:r>
              <a:rPr sz="1600" spc="-30" dirty="0">
                <a:latin typeface="Arial"/>
                <a:cs typeface="Arial"/>
              </a:rPr>
              <a:t> </a:t>
            </a:r>
            <a:r>
              <a:rPr sz="1600" spc="-5" dirty="0">
                <a:latin typeface="Arial"/>
                <a:cs typeface="Arial"/>
              </a:rPr>
              <a:t>factors……..</a:t>
            </a:r>
            <a:endParaRPr sz="1600" dirty="0">
              <a:latin typeface="Arial"/>
              <a:cs typeface="Arial"/>
            </a:endParaRPr>
          </a:p>
          <a:p>
            <a:pPr>
              <a:lnSpc>
                <a:spcPct val="100000"/>
              </a:lnSpc>
              <a:spcBef>
                <a:spcPts val="45"/>
              </a:spcBef>
              <a:buFont typeface="Arial"/>
              <a:buChar char="•"/>
            </a:pPr>
            <a:endParaRPr sz="2300" dirty="0">
              <a:latin typeface="Arial"/>
              <a:cs typeface="Arial"/>
            </a:endParaRPr>
          </a:p>
          <a:p>
            <a:pPr marL="355600" marR="191770" indent="-342900">
              <a:lnSpc>
                <a:spcPct val="100000"/>
              </a:lnSpc>
              <a:buChar char="•"/>
              <a:tabLst>
                <a:tab pos="354965" algn="l"/>
                <a:tab pos="355600" algn="l"/>
              </a:tabLst>
            </a:pPr>
            <a:r>
              <a:rPr sz="1600" spc="-5" dirty="0">
                <a:latin typeface="Arial"/>
                <a:cs typeface="Arial"/>
              </a:rPr>
              <a:t>In some models of industrial </a:t>
            </a:r>
            <a:r>
              <a:rPr sz="1600" spc="-10" dirty="0">
                <a:latin typeface="Arial"/>
                <a:cs typeface="Arial"/>
              </a:rPr>
              <a:t>buying </a:t>
            </a:r>
            <a:r>
              <a:rPr sz="1600" spc="-15" dirty="0">
                <a:latin typeface="Arial"/>
                <a:cs typeface="Arial"/>
              </a:rPr>
              <a:t>behavior, </a:t>
            </a:r>
            <a:r>
              <a:rPr sz="1600" spc="-5" dirty="0">
                <a:latin typeface="Arial"/>
                <a:cs typeface="Arial"/>
              </a:rPr>
              <a:t>there are a number of influencing factors  (Sheth,</a:t>
            </a:r>
            <a:r>
              <a:rPr sz="1600" spc="15" dirty="0">
                <a:latin typeface="Arial"/>
                <a:cs typeface="Arial"/>
              </a:rPr>
              <a:t> </a:t>
            </a:r>
            <a:r>
              <a:rPr sz="1600" spc="-5" dirty="0">
                <a:latin typeface="Arial"/>
                <a:cs typeface="Arial"/>
              </a:rPr>
              <a:t>1973).</a:t>
            </a:r>
            <a:endParaRPr sz="1600" dirty="0">
              <a:latin typeface="Arial"/>
              <a:cs typeface="Arial"/>
            </a:endParaRPr>
          </a:p>
          <a:p>
            <a:pPr marL="355600" indent="-342900">
              <a:lnSpc>
                <a:spcPct val="100000"/>
              </a:lnSpc>
              <a:spcBef>
                <a:spcPts val="384"/>
              </a:spcBef>
              <a:buChar char="•"/>
              <a:tabLst>
                <a:tab pos="354965" algn="l"/>
                <a:tab pos="355600" algn="l"/>
              </a:tabLst>
            </a:pPr>
            <a:r>
              <a:rPr sz="1600" spc="-5" dirty="0">
                <a:latin typeface="Arial"/>
                <a:cs typeface="Arial"/>
              </a:rPr>
              <a:t>In some models of industrial </a:t>
            </a:r>
            <a:r>
              <a:rPr sz="1600" spc="-10" dirty="0">
                <a:latin typeface="Arial"/>
                <a:cs typeface="Arial"/>
              </a:rPr>
              <a:t>buying </a:t>
            </a:r>
            <a:r>
              <a:rPr sz="1600" spc="-15" dirty="0">
                <a:latin typeface="Arial"/>
                <a:cs typeface="Arial"/>
              </a:rPr>
              <a:t>behavior, </a:t>
            </a:r>
            <a:r>
              <a:rPr sz="1600" spc="-5" dirty="0">
                <a:latin typeface="Arial"/>
                <a:cs typeface="Arial"/>
              </a:rPr>
              <a:t>there are a number of influencing</a:t>
            </a:r>
            <a:r>
              <a:rPr sz="1600" spc="280" dirty="0">
                <a:latin typeface="Arial"/>
                <a:cs typeface="Arial"/>
              </a:rPr>
              <a:t> </a:t>
            </a:r>
            <a:r>
              <a:rPr sz="1600" spc="-5" dirty="0">
                <a:latin typeface="Arial"/>
                <a:cs typeface="Arial"/>
              </a:rPr>
              <a:t>factors1.</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Sheth J.N (1973), A Model of Industrial Buying </a:t>
            </a:r>
            <a:r>
              <a:rPr sz="1600" spc="-15" dirty="0">
                <a:latin typeface="Arial"/>
                <a:cs typeface="Arial"/>
              </a:rPr>
              <a:t>Behavior, </a:t>
            </a:r>
            <a:r>
              <a:rPr sz="1600" spc="-5" dirty="0">
                <a:latin typeface="Arial"/>
                <a:cs typeface="Arial"/>
              </a:rPr>
              <a:t>Journal of Marketing, 37(4),</a:t>
            </a:r>
            <a:r>
              <a:rPr sz="1600" spc="135" dirty="0">
                <a:latin typeface="Arial"/>
                <a:cs typeface="Arial"/>
              </a:rPr>
              <a:t> </a:t>
            </a:r>
            <a:r>
              <a:rPr sz="1600" dirty="0">
                <a:latin typeface="Arial"/>
                <a:cs typeface="Arial"/>
              </a:rPr>
              <a:t>50-</a:t>
            </a:r>
          </a:p>
          <a:p>
            <a:pPr marL="355600">
              <a:lnSpc>
                <a:spcPct val="100000"/>
              </a:lnSpc>
              <a:spcBef>
                <a:spcPts val="5"/>
              </a:spcBef>
            </a:pPr>
            <a:r>
              <a:rPr sz="1600" spc="-5" dirty="0">
                <a:latin typeface="Arial"/>
                <a:cs typeface="Arial"/>
              </a:rPr>
              <a:t>56.</a:t>
            </a:r>
            <a:endParaRPr sz="1600" dirty="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288" y="838200"/>
            <a:ext cx="8325484" cy="5391785"/>
          </a:xfrm>
          <a:prstGeom prst="rect">
            <a:avLst/>
          </a:prstGeom>
        </p:spPr>
        <p:txBody>
          <a:bodyPr vert="horz" wrap="square" lIns="0" tIns="61594" rIns="0" bIns="0" rtlCol="0">
            <a:spAutoFit/>
          </a:bodyPr>
          <a:lstStyle/>
          <a:p>
            <a:pPr marL="12700">
              <a:lnSpc>
                <a:spcPct val="100000"/>
              </a:lnSpc>
              <a:spcBef>
                <a:spcPts val="484"/>
              </a:spcBef>
            </a:pPr>
            <a:r>
              <a:rPr sz="1600" b="1" spc="-5" dirty="0">
                <a:latin typeface="Arial"/>
                <a:cs typeface="Arial"/>
              </a:rPr>
              <a:t>e) How to </a:t>
            </a:r>
            <a:r>
              <a:rPr sz="1600" b="1" spc="5" dirty="0">
                <a:latin typeface="Arial"/>
                <a:cs typeface="Arial"/>
              </a:rPr>
              <a:t>write </a:t>
            </a:r>
            <a:r>
              <a:rPr sz="1600" b="1" spc="-10" dirty="0">
                <a:latin typeface="Arial"/>
                <a:cs typeface="Arial"/>
              </a:rPr>
              <a:t>the</a:t>
            </a:r>
            <a:r>
              <a:rPr sz="1600" b="1" spc="35" dirty="0">
                <a:latin typeface="Arial"/>
                <a:cs typeface="Arial"/>
              </a:rPr>
              <a:t> </a:t>
            </a:r>
            <a:r>
              <a:rPr sz="1600" b="1" spc="-5" dirty="0">
                <a:latin typeface="Arial"/>
                <a:cs typeface="Arial"/>
              </a:rPr>
              <a:t>review?</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There are several </a:t>
            </a:r>
            <a:r>
              <a:rPr sz="1600" spc="-15" dirty="0">
                <a:latin typeface="Arial"/>
                <a:cs typeface="Arial"/>
              </a:rPr>
              <a:t>ways </a:t>
            </a:r>
            <a:r>
              <a:rPr sz="1600" spc="-5" dirty="0">
                <a:latin typeface="Arial"/>
                <a:cs typeface="Arial"/>
              </a:rPr>
              <a:t>of presenting the ideas of others within the body of the</a:t>
            </a:r>
            <a:r>
              <a:rPr sz="1600" spc="270" dirty="0">
                <a:latin typeface="Arial"/>
                <a:cs typeface="Arial"/>
              </a:rPr>
              <a:t> </a:t>
            </a:r>
            <a:r>
              <a:rPr sz="1600" spc="-20" dirty="0">
                <a:latin typeface="Arial"/>
                <a:cs typeface="Arial"/>
              </a:rPr>
              <a:t>paper.</a:t>
            </a:r>
            <a:endParaRPr sz="1600" dirty="0">
              <a:latin typeface="Arial"/>
              <a:cs typeface="Arial"/>
            </a:endParaRPr>
          </a:p>
          <a:p>
            <a:pPr marL="355600" marR="261620" indent="-342900">
              <a:lnSpc>
                <a:spcPct val="100000"/>
              </a:lnSpc>
              <a:spcBef>
                <a:spcPts val="385"/>
              </a:spcBef>
              <a:buChar char="•"/>
              <a:tabLst>
                <a:tab pos="354965" algn="l"/>
                <a:tab pos="355600" algn="l"/>
              </a:tabLst>
            </a:pPr>
            <a:r>
              <a:rPr sz="1600" spc="-5" dirty="0">
                <a:latin typeface="Arial"/>
                <a:cs typeface="Arial"/>
              </a:rPr>
              <a:t>For Example; If </a:t>
            </a:r>
            <a:r>
              <a:rPr sz="1600" spc="-15" dirty="0">
                <a:latin typeface="Arial"/>
                <a:cs typeface="Arial"/>
              </a:rPr>
              <a:t>you </a:t>
            </a:r>
            <a:r>
              <a:rPr sz="1600" spc="-10" dirty="0">
                <a:latin typeface="Arial"/>
                <a:cs typeface="Arial"/>
              </a:rPr>
              <a:t>are </a:t>
            </a:r>
            <a:r>
              <a:rPr sz="1600" spc="-5" dirty="0">
                <a:latin typeface="Arial"/>
                <a:cs typeface="Arial"/>
              </a:rPr>
              <a:t>referring the major influencing factors in the </a:t>
            </a:r>
            <a:r>
              <a:rPr sz="1600" spc="-10" dirty="0">
                <a:latin typeface="Arial"/>
                <a:cs typeface="Arial"/>
              </a:rPr>
              <a:t>Sheth’s </a:t>
            </a:r>
            <a:r>
              <a:rPr sz="1600" spc="-5" dirty="0">
                <a:latin typeface="Arial"/>
                <a:cs typeface="Arial"/>
              </a:rPr>
              <a:t>model </a:t>
            </a:r>
            <a:r>
              <a:rPr sz="1600" spc="-10" dirty="0">
                <a:latin typeface="Arial"/>
                <a:cs typeface="Arial"/>
              </a:rPr>
              <a:t>of  </a:t>
            </a:r>
            <a:r>
              <a:rPr sz="1600" spc="-5" dirty="0">
                <a:latin typeface="Arial"/>
                <a:cs typeface="Arial"/>
              </a:rPr>
              <a:t>Industrial Buying </a:t>
            </a:r>
            <a:r>
              <a:rPr sz="1600" spc="-15" dirty="0">
                <a:latin typeface="Arial"/>
                <a:cs typeface="Arial"/>
              </a:rPr>
              <a:t>Behavior, </a:t>
            </a:r>
            <a:r>
              <a:rPr sz="1600" spc="-5" dirty="0">
                <a:latin typeface="Arial"/>
                <a:cs typeface="Arial"/>
              </a:rPr>
              <a:t>it can be written</a:t>
            </a:r>
            <a:r>
              <a:rPr sz="1600" spc="60" dirty="0">
                <a:latin typeface="Arial"/>
                <a:cs typeface="Arial"/>
              </a:rPr>
              <a:t> </a:t>
            </a:r>
            <a:r>
              <a:rPr sz="1600" spc="-5" dirty="0">
                <a:latin typeface="Arial"/>
                <a:cs typeface="Arial"/>
              </a:rPr>
              <a:t>as,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Sheth (1973, p-50) </a:t>
            </a:r>
            <a:r>
              <a:rPr sz="1600" spc="-10" dirty="0">
                <a:latin typeface="Arial"/>
                <a:cs typeface="Arial"/>
              </a:rPr>
              <a:t>has </a:t>
            </a:r>
            <a:r>
              <a:rPr sz="1600" spc="-5" dirty="0">
                <a:latin typeface="Arial"/>
                <a:cs typeface="Arial"/>
              </a:rPr>
              <a:t>suggested that, there </a:t>
            </a:r>
            <a:r>
              <a:rPr sz="1600" spc="-10" dirty="0">
                <a:latin typeface="Arial"/>
                <a:cs typeface="Arial"/>
              </a:rPr>
              <a:t>are </a:t>
            </a:r>
            <a:r>
              <a:rPr sz="1600" spc="-5" dirty="0">
                <a:latin typeface="Arial"/>
                <a:cs typeface="Arial"/>
              </a:rPr>
              <a:t>a </a:t>
            </a:r>
            <a:r>
              <a:rPr sz="1600" spc="-10" dirty="0">
                <a:latin typeface="Arial"/>
                <a:cs typeface="Arial"/>
              </a:rPr>
              <a:t>number </a:t>
            </a:r>
            <a:r>
              <a:rPr sz="1600" spc="-5" dirty="0">
                <a:latin typeface="Arial"/>
                <a:cs typeface="Arial"/>
              </a:rPr>
              <a:t>of influencing factors</a:t>
            </a:r>
            <a:r>
              <a:rPr sz="1600" spc="225" dirty="0">
                <a:latin typeface="Arial"/>
                <a:cs typeface="Arial"/>
              </a:rPr>
              <a:t> </a:t>
            </a:r>
            <a:r>
              <a:rPr sz="1600" spc="-5" dirty="0">
                <a:latin typeface="Arial"/>
                <a:cs typeface="Arial"/>
              </a:rPr>
              <a:t>……..</a:t>
            </a:r>
            <a:endParaRPr sz="1600" dirty="0">
              <a:latin typeface="Arial"/>
              <a:cs typeface="Arial"/>
            </a:endParaRPr>
          </a:p>
          <a:p>
            <a:pPr marL="355600" indent="-342900">
              <a:lnSpc>
                <a:spcPct val="100000"/>
              </a:lnSpc>
              <a:spcBef>
                <a:spcPts val="384"/>
              </a:spcBef>
              <a:buChar char="•"/>
              <a:tabLst>
                <a:tab pos="354965" algn="l"/>
                <a:tab pos="355600" algn="l"/>
              </a:tabLst>
            </a:pPr>
            <a:r>
              <a:rPr sz="1600" spc="-5" dirty="0">
                <a:latin typeface="Arial"/>
                <a:cs typeface="Arial"/>
              </a:rPr>
              <a:t>According to Sheth (1973) model of industrial </a:t>
            </a:r>
            <a:r>
              <a:rPr sz="1600" spc="-10" dirty="0">
                <a:latin typeface="Arial"/>
                <a:cs typeface="Arial"/>
              </a:rPr>
              <a:t>buying </a:t>
            </a:r>
            <a:r>
              <a:rPr sz="1600" spc="-15" dirty="0">
                <a:latin typeface="Arial"/>
                <a:cs typeface="Arial"/>
              </a:rPr>
              <a:t>behavior, </a:t>
            </a:r>
            <a:r>
              <a:rPr sz="1600" spc="-5" dirty="0">
                <a:latin typeface="Arial"/>
                <a:cs typeface="Arial"/>
              </a:rPr>
              <a:t>there are a number</a:t>
            </a:r>
            <a:r>
              <a:rPr sz="1600" spc="235" dirty="0">
                <a:latin typeface="Arial"/>
                <a:cs typeface="Arial"/>
              </a:rPr>
              <a:t> </a:t>
            </a:r>
            <a:r>
              <a:rPr sz="1600" spc="-5" dirty="0">
                <a:latin typeface="Arial"/>
                <a:cs typeface="Arial"/>
              </a:rPr>
              <a:t>of</a:t>
            </a:r>
            <a:endParaRPr sz="1600" dirty="0">
              <a:latin typeface="Arial"/>
              <a:cs typeface="Arial"/>
            </a:endParaRPr>
          </a:p>
          <a:p>
            <a:pPr marL="355600">
              <a:lnSpc>
                <a:spcPct val="100000"/>
              </a:lnSpc>
            </a:pPr>
            <a:r>
              <a:rPr sz="1600" spc="-5" dirty="0">
                <a:latin typeface="Arial"/>
                <a:cs typeface="Arial"/>
              </a:rPr>
              <a:t>influencing</a:t>
            </a:r>
            <a:r>
              <a:rPr sz="1600" spc="-35" dirty="0">
                <a:latin typeface="Arial"/>
                <a:cs typeface="Arial"/>
              </a:rPr>
              <a:t> </a:t>
            </a:r>
            <a:r>
              <a:rPr sz="1600" spc="-5" dirty="0">
                <a:latin typeface="Arial"/>
                <a:cs typeface="Arial"/>
              </a:rPr>
              <a:t>factors……..</a:t>
            </a:r>
            <a:endParaRPr sz="1600" dirty="0">
              <a:latin typeface="Arial"/>
              <a:cs typeface="Arial"/>
            </a:endParaRPr>
          </a:p>
          <a:p>
            <a:pPr marL="355600" marR="191770" indent="-342900">
              <a:lnSpc>
                <a:spcPct val="100000"/>
              </a:lnSpc>
              <a:spcBef>
                <a:spcPts val="385"/>
              </a:spcBef>
              <a:buChar char="•"/>
              <a:tabLst>
                <a:tab pos="354965" algn="l"/>
                <a:tab pos="355600" algn="l"/>
              </a:tabLst>
            </a:pPr>
            <a:r>
              <a:rPr sz="1600" spc="-5" dirty="0">
                <a:latin typeface="Arial"/>
                <a:cs typeface="Arial"/>
              </a:rPr>
              <a:t>In some models of industrial </a:t>
            </a:r>
            <a:r>
              <a:rPr sz="1600" spc="-10" dirty="0">
                <a:latin typeface="Arial"/>
                <a:cs typeface="Arial"/>
              </a:rPr>
              <a:t>buying </a:t>
            </a:r>
            <a:r>
              <a:rPr sz="1600" spc="-15" dirty="0">
                <a:latin typeface="Arial"/>
                <a:cs typeface="Arial"/>
              </a:rPr>
              <a:t>behavior, </a:t>
            </a:r>
            <a:r>
              <a:rPr sz="1600" spc="-5" dirty="0">
                <a:latin typeface="Arial"/>
                <a:cs typeface="Arial"/>
              </a:rPr>
              <a:t>there are a number of influencing factors  (Sheth,</a:t>
            </a:r>
            <a:r>
              <a:rPr sz="1600" spc="15" dirty="0">
                <a:latin typeface="Arial"/>
                <a:cs typeface="Arial"/>
              </a:rPr>
              <a:t> </a:t>
            </a:r>
            <a:r>
              <a:rPr sz="1600" spc="-5" dirty="0">
                <a:latin typeface="Arial"/>
                <a:cs typeface="Arial"/>
              </a:rPr>
              <a:t>1973).</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In some models of industrial </a:t>
            </a:r>
            <a:r>
              <a:rPr sz="1600" spc="-10" dirty="0">
                <a:latin typeface="Arial"/>
                <a:cs typeface="Arial"/>
              </a:rPr>
              <a:t>buying </a:t>
            </a:r>
            <a:r>
              <a:rPr sz="1600" spc="-15" dirty="0">
                <a:latin typeface="Arial"/>
                <a:cs typeface="Arial"/>
              </a:rPr>
              <a:t>behavior, </a:t>
            </a:r>
            <a:r>
              <a:rPr sz="1600" spc="-5" dirty="0">
                <a:latin typeface="Arial"/>
                <a:cs typeface="Arial"/>
              </a:rPr>
              <a:t>there are a number of influencing</a:t>
            </a:r>
            <a:r>
              <a:rPr sz="1600" spc="280" dirty="0">
                <a:latin typeface="Arial"/>
                <a:cs typeface="Arial"/>
              </a:rPr>
              <a:t> </a:t>
            </a:r>
            <a:r>
              <a:rPr sz="1600" spc="-5" dirty="0">
                <a:latin typeface="Arial"/>
                <a:cs typeface="Arial"/>
              </a:rPr>
              <a:t>factors1.</a:t>
            </a:r>
            <a:endParaRPr sz="1600" dirty="0">
              <a:latin typeface="Arial"/>
              <a:cs typeface="Arial"/>
            </a:endParaRPr>
          </a:p>
          <a:p>
            <a:pPr marL="355600" marR="5080" indent="-342900">
              <a:lnSpc>
                <a:spcPct val="100000"/>
              </a:lnSpc>
              <a:spcBef>
                <a:spcPts val="384"/>
              </a:spcBef>
              <a:buChar char="•"/>
              <a:tabLst>
                <a:tab pos="354965" algn="l"/>
                <a:tab pos="355600" algn="l"/>
              </a:tabLst>
            </a:pPr>
            <a:r>
              <a:rPr sz="1600" spc="-5" dirty="0">
                <a:latin typeface="Arial"/>
                <a:cs typeface="Arial"/>
              </a:rPr>
              <a:t>Sheth J.N (1973), A Model of Industrial Buying </a:t>
            </a:r>
            <a:r>
              <a:rPr sz="1600" spc="-15" dirty="0">
                <a:latin typeface="Arial"/>
                <a:cs typeface="Arial"/>
              </a:rPr>
              <a:t>Behavior, </a:t>
            </a:r>
            <a:r>
              <a:rPr sz="1600" spc="-5" dirty="0">
                <a:latin typeface="Arial"/>
                <a:cs typeface="Arial"/>
              </a:rPr>
              <a:t>Journal of Marketing, 37(4), </a:t>
            </a:r>
            <a:r>
              <a:rPr sz="1600" dirty="0">
                <a:latin typeface="Arial"/>
                <a:cs typeface="Arial"/>
              </a:rPr>
              <a:t>50-  </a:t>
            </a:r>
            <a:r>
              <a:rPr sz="1600" spc="-5" dirty="0">
                <a:latin typeface="Arial"/>
                <a:cs typeface="Arial"/>
              </a:rPr>
              <a:t>56.</a:t>
            </a:r>
            <a:endParaRPr sz="1600" dirty="0">
              <a:latin typeface="Arial"/>
              <a:cs typeface="Arial"/>
            </a:endParaRPr>
          </a:p>
          <a:p>
            <a:pPr>
              <a:lnSpc>
                <a:spcPct val="100000"/>
              </a:lnSpc>
              <a:spcBef>
                <a:spcPts val="45"/>
              </a:spcBef>
            </a:pPr>
            <a:endParaRPr sz="2300" dirty="0">
              <a:latin typeface="Arial"/>
              <a:cs typeface="Arial"/>
            </a:endParaRPr>
          </a:p>
          <a:p>
            <a:pPr marL="12700">
              <a:lnSpc>
                <a:spcPct val="100000"/>
              </a:lnSpc>
            </a:pPr>
            <a:r>
              <a:rPr sz="1600" b="1" spc="-5" dirty="0">
                <a:latin typeface="Arial"/>
                <a:cs typeface="Arial"/>
              </a:rPr>
              <a:t>f) Points to be kept in mind </a:t>
            </a:r>
            <a:r>
              <a:rPr sz="1600" b="1" spc="5" dirty="0">
                <a:latin typeface="Arial"/>
                <a:cs typeface="Arial"/>
              </a:rPr>
              <a:t>while </a:t>
            </a:r>
            <a:r>
              <a:rPr sz="1600" b="1" spc="-5" dirty="0">
                <a:latin typeface="Arial"/>
                <a:cs typeface="Arial"/>
              </a:rPr>
              <a:t>reviewing</a:t>
            </a:r>
            <a:r>
              <a:rPr sz="1600" b="1" spc="105" dirty="0">
                <a:latin typeface="Arial"/>
                <a:cs typeface="Arial"/>
              </a:rPr>
              <a:t> </a:t>
            </a:r>
            <a:r>
              <a:rPr sz="1600" b="1" spc="-5" dirty="0">
                <a:latin typeface="Arial"/>
                <a:cs typeface="Arial"/>
              </a:rPr>
              <a:t>literature.</a:t>
            </a:r>
            <a:endParaRPr sz="1600" dirty="0">
              <a:latin typeface="Arial"/>
              <a:cs typeface="Arial"/>
            </a:endParaRPr>
          </a:p>
          <a:p>
            <a:pPr marL="355600" indent="-342900">
              <a:lnSpc>
                <a:spcPct val="100000"/>
              </a:lnSpc>
              <a:spcBef>
                <a:spcPts val="384"/>
              </a:spcBef>
              <a:buChar char="•"/>
              <a:tabLst>
                <a:tab pos="354965" algn="l"/>
                <a:tab pos="355600" algn="l"/>
              </a:tabLst>
            </a:pPr>
            <a:r>
              <a:rPr sz="1600" spc="-5" dirty="0">
                <a:latin typeface="Arial"/>
                <a:cs typeface="Arial"/>
              </a:rPr>
              <a:t>Read relevant</a:t>
            </a:r>
            <a:r>
              <a:rPr sz="1600" spc="5" dirty="0">
                <a:latin typeface="Arial"/>
                <a:cs typeface="Arial"/>
              </a:rPr>
              <a:t> </a:t>
            </a:r>
            <a:r>
              <a:rPr sz="1600" spc="-5" dirty="0">
                <a:latin typeface="Arial"/>
                <a:cs typeface="Arial"/>
              </a:rPr>
              <a:t>literature.</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Refer original works.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Read </a:t>
            </a:r>
            <a:r>
              <a:rPr sz="1600" spc="-10" dirty="0">
                <a:latin typeface="Arial"/>
                <a:cs typeface="Arial"/>
              </a:rPr>
              <a:t>with</a:t>
            </a:r>
            <a:r>
              <a:rPr sz="1600" spc="5" dirty="0">
                <a:latin typeface="Arial"/>
                <a:cs typeface="Arial"/>
              </a:rPr>
              <a:t> </a:t>
            </a:r>
            <a:r>
              <a:rPr sz="1600" spc="-5" dirty="0">
                <a:latin typeface="Arial"/>
                <a:cs typeface="Arial"/>
              </a:rPr>
              <a:t>comprehension.</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Read in</a:t>
            </a:r>
            <a:r>
              <a:rPr sz="1600" spc="-10" dirty="0">
                <a:latin typeface="Arial"/>
                <a:cs typeface="Arial"/>
              </a:rPr>
              <a:t> </a:t>
            </a:r>
            <a:r>
              <a:rPr sz="1600" spc="-5" dirty="0">
                <a:latin typeface="Arial"/>
                <a:cs typeface="Arial"/>
              </a:rPr>
              <a:t>time.</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Index the</a:t>
            </a:r>
            <a:r>
              <a:rPr sz="1600" spc="10" dirty="0">
                <a:latin typeface="Arial"/>
                <a:cs typeface="Arial"/>
              </a:rPr>
              <a:t> </a:t>
            </a:r>
            <a:r>
              <a:rPr sz="1600" spc="-5" dirty="0">
                <a:latin typeface="Arial"/>
                <a:cs typeface="Arial"/>
              </a:rPr>
              <a:t>literature.</a:t>
            </a:r>
            <a:endParaRPr sz="16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31</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4403" y="76200"/>
            <a:ext cx="3066288" cy="69189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59397" y="211334"/>
            <a:ext cx="26650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Palatino Linotype"/>
                <a:cs typeface="Palatino Linotype"/>
              </a:rPr>
              <a:t>1.12</a:t>
            </a:r>
            <a:r>
              <a:rPr sz="2400" spc="-90" dirty="0">
                <a:solidFill>
                  <a:srgbClr val="FF0000"/>
                </a:solidFill>
                <a:latin typeface="Palatino Linotype"/>
                <a:cs typeface="Palatino Linotype"/>
              </a:rPr>
              <a:t> </a:t>
            </a:r>
            <a:r>
              <a:rPr sz="2400" dirty="0">
                <a:solidFill>
                  <a:srgbClr val="FF0000"/>
                </a:solidFill>
                <a:latin typeface="Palatino Linotype"/>
                <a:cs typeface="Palatino Linotype"/>
              </a:rPr>
              <a:t>HYPOTHESIS</a:t>
            </a:r>
            <a:endParaRPr sz="2400" dirty="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32</a:t>
            </a:fld>
            <a:endParaRPr spc="-5" dirty="0"/>
          </a:p>
        </p:txBody>
      </p:sp>
      <p:sp>
        <p:nvSpPr>
          <p:cNvPr id="4" name="object 4"/>
          <p:cNvSpPr txBox="1"/>
          <p:nvPr/>
        </p:nvSpPr>
        <p:spPr>
          <a:xfrm>
            <a:off x="383540" y="665124"/>
            <a:ext cx="8248015" cy="5658599"/>
          </a:xfrm>
          <a:prstGeom prst="rect">
            <a:avLst/>
          </a:prstGeom>
        </p:spPr>
        <p:txBody>
          <a:bodyPr vert="horz" wrap="square" lIns="0" tIns="61594" rIns="0" bIns="0" rtlCol="0">
            <a:spAutoFit/>
          </a:bodyPr>
          <a:lstStyle/>
          <a:p>
            <a:pPr marL="12700">
              <a:lnSpc>
                <a:spcPct val="100000"/>
              </a:lnSpc>
              <a:spcBef>
                <a:spcPts val="484"/>
              </a:spcBef>
            </a:pPr>
            <a:r>
              <a:rPr lang="en-US" sz="1600" b="1" spc="-5" dirty="0" smtClean="0">
                <a:latin typeface="Arial"/>
                <a:cs typeface="Arial"/>
              </a:rPr>
              <a:t>                   </a:t>
            </a:r>
            <a:r>
              <a:rPr sz="1600" b="1" spc="-5" dirty="0" smtClean="0">
                <a:latin typeface="Arial"/>
                <a:cs typeface="Arial"/>
              </a:rPr>
              <a:t>a</a:t>
            </a:r>
            <a:r>
              <a:rPr sz="1600" b="1" spc="-5" dirty="0">
                <a:latin typeface="Arial"/>
                <a:cs typeface="Arial"/>
              </a:rPr>
              <a:t>.</a:t>
            </a:r>
            <a:r>
              <a:rPr sz="1600" b="1" spc="5" dirty="0">
                <a:latin typeface="Arial"/>
                <a:cs typeface="Arial"/>
              </a:rPr>
              <a:t> </a:t>
            </a:r>
            <a:r>
              <a:rPr sz="1600" b="1" spc="-10" dirty="0">
                <a:latin typeface="Arial"/>
                <a:cs typeface="Arial"/>
              </a:rPr>
              <a:t>Hypothesis</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A hypothesis is an assumption about relations between</a:t>
            </a:r>
            <a:r>
              <a:rPr sz="1600" spc="-25" dirty="0">
                <a:latin typeface="Arial"/>
                <a:cs typeface="Arial"/>
              </a:rPr>
              <a:t> </a:t>
            </a:r>
            <a:r>
              <a:rPr sz="1600" spc="-5" dirty="0">
                <a:latin typeface="Arial"/>
                <a:cs typeface="Arial"/>
              </a:rPr>
              <a:t>variables.</a:t>
            </a:r>
            <a:endParaRPr sz="1600" dirty="0">
              <a:latin typeface="Arial"/>
              <a:cs typeface="Arial"/>
            </a:endParaRPr>
          </a:p>
          <a:p>
            <a:pPr marL="355600" marR="123189" indent="-342900">
              <a:lnSpc>
                <a:spcPct val="100000"/>
              </a:lnSpc>
              <a:spcBef>
                <a:spcPts val="385"/>
              </a:spcBef>
              <a:buChar char="•"/>
              <a:tabLst>
                <a:tab pos="354965" algn="l"/>
                <a:tab pos="355600" algn="l"/>
              </a:tabLst>
            </a:pPr>
            <a:r>
              <a:rPr sz="1600" spc="-5" dirty="0">
                <a:latin typeface="Arial"/>
                <a:cs typeface="Arial"/>
              </a:rPr>
              <a:t>Hypothesis can be defined as a logically conjectured relationship between </a:t>
            </a:r>
            <a:r>
              <a:rPr sz="1600" spc="-10" dirty="0">
                <a:latin typeface="Arial"/>
                <a:cs typeface="Arial"/>
              </a:rPr>
              <a:t>two </a:t>
            </a:r>
            <a:r>
              <a:rPr sz="1600" spc="-5" dirty="0">
                <a:latin typeface="Arial"/>
                <a:cs typeface="Arial"/>
              </a:rPr>
              <a:t>or more  variables expressed in the form of a testable</a:t>
            </a:r>
            <a:r>
              <a:rPr sz="1600" spc="65" dirty="0">
                <a:latin typeface="Arial"/>
                <a:cs typeface="Arial"/>
              </a:rPr>
              <a:t> </a:t>
            </a:r>
            <a:r>
              <a:rPr sz="1600" spc="-5" dirty="0">
                <a:latin typeface="Arial"/>
                <a:cs typeface="Arial"/>
              </a:rPr>
              <a:t>statement.</a:t>
            </a:r>
            <a:endParaRPr sz="1600" dirty="0">
              <a:latin typeface="Arial"/>
              <a:cs typeface="Arial"/>
            </a:endParaRPr>
          </a:p>
          <a:p>
            <a:pPr marL="355600" marR="29845" indent="-342900">
              <a:lnSpc>
                <a:spcPct val="100000"/>
              </a:lnSpc>
              <a:spcBef>
                <a:spcPts val="385"/>
              </a:spcBef>
              <a:buChar char="•"/>
              <a:tabLst>
                <a:tab pos="354965" algn="l"/>
                <a:tab pos="355600" algn="l"/>
              </a:tabLst>
            </a:pPr>
            <a:r>
              <a:rPr sz="1600" spc="-5" dirty="0">
                <a:latin typeface="Arial"/>
                <a:cs typeface="Arial"/>
              </a:rPr>
              <a:t>Relationships are conjectured on the basis of the network of associations established in  the theoretical framework formulated for the research</a:t>
            </a:r>
            <a:r>
              <a:rPr sz="1600" spc="135" dirty="0">
                <a:latin typeface="Arial"/>
                <a:cs typeface="Arial"/>
              </a:rPr>
              <a:t> </a:t>
            </a:r>
            <a:r>
              <a:rPr sz="1600" spc="-30" dirty="0">
                <a:latin typeface="Arial"/>
                <a:cs typeface="Arial"/>
              </a:rPr>
              <a:t>study.</a:t>
            </a:r>
            <a:endParaRPr sz="1600" dirty="0">
              <a:latin typeface="Arial"/>
              <a:cs typeface="Arial"/>
            </a:endParaRPr>
          </a:p>
          <a:p>
            <a:pPr>
              <a:lnSpc>
                <a:spcPct val="100000"/>
              </a:lnSpc>
              <a:spcBef>
                <a:spcPts val="45"/>
              </a:spcBef>
            </a:pPr>
            <a:endParaRPr sz="2300" dirty="0">
              <a:latin typeface="Arial"/>
              <a:cs typeface="Arial"/>
            </a:endParaRPr>
          </a:p>
          <a:p>
            <a:pPr marL="12700">
              <a:lnSpc>
                <a:spcPct val="100000"/>
              </a:lnSpc>
            </a:pPr>
            <a:r>
              <a:rPr sz="1600" b="1" spc="-5" dirty="0">
                <a:latin typeface="Arial"/>
                <a:cs typeface="Arial"/>
              </a:rPr>
              <a:t>b.</a:t>
            </a:r>
            <a:r>
              <a:rPr sz="1600" b="1" dirty="0">
                <a:latin typeface="Arial"/>
                <a:cs typeface="Arial"/>
              </a:rPr>
              <a:t> </a:t>
            </a:r>
            <a:r>
              <a:rPr sz="1600" b="1" spc="-15" dirty="0">
                <a:latin typeface="Arial"/>
                <a:cs typeface="Arial"/>
              </a:rPr>
              <a:t>Variables</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Anything that can vary can be considered as a</a:t>
            </a:r>
            <a:r>
              <a:rPr sz="1600" spc="70" dirty="0">
                <a:latin typeface="Arial"/>
                <a:cs typeface="Arial"/>
              </a:rPr>
              <a:t> </a:t>
            </a:r>
            <a:r>
              <a:rPr sz="1600" spc="-5" dirty="0">
                <a:latin typeface="Arial"/>
                <a:cs typeface="Arial"/>
              </a:rPr>
              <a:t>variable.</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A variable is anything that can take on differing or </a:t>
            </a:r>
            <a:r>
              <a:rPr sz="1600" spc="-10" dirty="0">
                <a:latin typeface="Arial"/>
                <a:cs typeface="Arial"/>
              </a:rPr>
              <a:t>varying</a:t>
            </a:r>
            <a:r>
              <a:rPr sz="1600" dirty="0">
                <a:latin typeface="Arial"/>
                <a:cs typeface="Arial"/>
              </a:rPr>
              <a:t> </a:t>
            </a:r>
            <a:r>
              <a:rPr sz="1600" spc="-5" dirty="0">
                <a:latin typeface="Arial"/>
                <a:cs typeface="Arial"/>
              </a:rPr>
              <a:t>values.</a:t>
            </a:r>
            <a:endParaRPr sz="1600" dirty="0">
              <a:latin typeface="Arial"/>
              <a:cs typeface="Arial"/>
            </a:endParaRPr>
          </a:p>
          <a:p>
            <a:pPr marL="756285" lvl="1" indent="-287020">
              <a:lnSpc>
                <a:spcPct val="100000"/>
              </a:lnSpc>
              <a:spcBef>
                <a:spcPts val="385"/>
              </a:spcBef>
              <a:buFont typeface="Courier New"/>
              <a:buChar char="o"/>
              <a:tabLst>
                <a:tab pos="756920" algn="l"/>
              </a:tabLst>
            </a:pPr>
            <a:r>
              <a:rPr sz="1600" spc="-5" dirty="0">
                <a:latin typeface="Arial"/>
                <a:cs typeface="Arial"/>
              </a:rPr>
              <a:t>For example; Age, Production units, Absenteeism, Sex, Motivation, Income,</a:t>
            </a:r>
            <a:r>
              <a:rPr sz="1600" spc="65" dirty="0">
                <a:latin typeface="Arial"/>
                <a:cs typeface="Arial"/>
              </a:rPr>
              <a:t> </a:t>
            </a:r>
            <a:r>
              <a:rPr sz="1600" spc="-5" dirty="0">
                <a:latin typeface="Arial"/>
                <a:cs typeface="Arial"/>
              </a:rPr>
              <a:t>Height,</a:t>
            </a:r>
            <a:endParaRPr sz="1600" dirty="0">
              <a:latin typeface="Arial"/>
              <a:cs typeface="Arial"/>
            </a:endParaRPr>
          </a:p>
          <a:p>
            <a:pPr marL="756285">
              <a:lnSpc>
                <a:spcPct val="100000"/>
              </a:lnSpc>
            </a:pPr>
            <a:r>
              <a:rPr sz="1600" spc="-10" dirty="0">
                <a:latin typeface="Arial"/>
                <a:cs typeface="Arial"/>
              </a:rPr>
              <a:t>Weight </a:t>
            </a:r>
            <a:r>
              <a:rPr sz="1600" spc="-5" dirty="0">
                <a:latin typeface="Arial"/>
                <a:cs typeface="Arial"/>
              </a:rPr>
              <a:t>etc.</a:t>
            </a:r>
            <a:endParaRPr sz="1600" dirty="0">
              <a:latin typeface="Arial"/>
              <a:cs typeface="Arial"/>
            </a:endParaRPr>
          </a:p>
          <a:p>
            <a:pPr marL="355600" marR="340995" indent="-342900">
              <a:lnSpc>
                <a:spcPct val="100000"/>
              </a:lnSpc>
              <a:spcBef>
                <a:spcPts val="385"/>
              </a:spcBef>
              <a:buChar char="•"/>
              <a:tabLst>
                <a:tab pos="354965" algn="l"/>
                <a:tab pos="355600" algn="l"/>
              </a:tabLst>
            </a:pPr>
            <a:r>
              <a:rPr sz="1600" spc="-5" dirty="0">
                <a:latin typeface="Arial"/>
                <a:cs typeface="Arial"/>
              </a:rPr>
              <a:t>Note: The values can differ at various times for the same object or person (or) at the  same time for different objects or</a:t>
            </a:r>
            <a:r>
              <a:rPr sz="1600" spc="55" dirty="0">
                <a:latin typeface="Arial"/>
                <a:cs typeface="Arial"/>
              </a:rPr>
              <a:t> </a:t>
            </a:r>
            <a:r>
              <a:rPr sz="1600" spc="-5" dirty="0">
                <a:latin typeface="Arial"/>
                <a:cs typeface="Arial"/>
              </a:rPr>
              <a:t>persons.</a:t>
            </a:r>
            <a:endParaRPr sz="1600" dirty="0">
              <a:latin typeface="Arial"/>
              <a:cs typeface="Arial"/>
            </a:endParaRPr>
          </a:p>
          <a:p>
            <a:pPr marL="355600" marR="45085" indent="-342900">
              <a:lnSpc>
                <a:spcPct val="100000"/>
              </a:lnSpc>
              <a:spcBef>
                <a:spcPts val="385"/>
              </a:spcBef>
              <a:buChar char="•"/>
              <a:tabLst>
                <a:tab pos="354965" algn="l"/>
                <a:tab pos="355600" algn="l"/>
              </a:tabLst>
            </a:pPr>
            <a:r>
              <a:rPr sz="1600" spc="-5" dirty="0">
                <a:latin typeface="Arial"/>
                <a:cs typeface="Arial"/>
              </a:rPr>
              <a:t>A variable is a characteristic that takes on </a:t>
            </a:r>
            <a:r>
              <a:rPr sz="1600" spc="-10" dirty="0">
                <a:latin typeface="Arial"/>
                <a:cs typeface="Arial"/>
              </a:rPr>
              <a:t>two </a:t>
            </a:r>
            <a:r>
              <a:rPr sz="1600" spc="-5" dirty="0">
                <a:latin typeface="Arial"/>
                <a:cs typeface="Arial"/>
              </a:rPr>
              <a:t>or more values whereas; an attribute is a  specific value on a variable</a:t>
            </a:r>
            <a:r>
              <a:rPr sz="1600" spc="-25" dirty="0">
                <a:latin typeface="Arial"/>
                <a:cs typeface="Arial"/>
              </a:rPr>
              <a:t> </a:t>
            </a:r>
            <a:r>
              <a:rPr sz="1600" spc="-5" dirty="0">
                <a:latin typeface="Arial"/>
                <a:cs typeface="Arial"/>
              </a:rPr>
              <a:t>(qualitative).</a:t>
            </a:r>
            <a:endParaRPr sz="1600" dirty="0">
              <a:latin typeface="Arial"/>
              <a:cs typeface="Arial"/>
            </a:endParaRPr>
          </a:p>
          <a:p>
            <a:pPr marL="756285" lvl="1" indent="-287020">
              <a:lnSpc>
                <a:spcPct val="100000"/>
              </a:lnSpc>
              <a:spcBef>
                <a:spcPts val="384"/>
              </a:spcBef>
              <a:buFont typeface="Courier New"/>
              <a:buChar char="o"/>
              <a:tabLst>
                <a:tab pos="756920" algn="l"/>
              </a:tabLst>
            </a:pPr>
            <a:r>
              <a:rPr sz="1600" spc="-5" dirty="0">
                <a:latin typeface="Arial"/>
                <a:cs typeface="Arial"/>
              </a:rPr>
              <a:t>For</a:t>
            </a:r>
            <a:r>
              <a:rPr sz="1600" dirty="0">
                <a:latin typeface="Arial"/>
                <a:cs typeface="Arial"/>
              </a:rPr>
              <a:t> </a:t>
            </a:r>
            <a:r>
              <a:rPr sz="1600" spc="-5" dirty="0">
                <a:latin typeface="Arial"/>
                <a:cs typeface="Arial"/>
              </a:rPr>
              <a:t>example;</a:t>
            </a:r>
            <a:endParaRPr sz="1600" dirty="0">
              <a:latin typeface="Arial"/>
              <a:cs typeface="Arial"/>
            </a:endParaRPr>
          </a:p>
          <a:p>
            <a:pPr marL="756285" lvl="1" indent="-287020">
              <a:lnSpc>
                <a:spcPct val="100000"/>
              </a:lnSpc>
              <a:spcBef>
                <a:spcPts val="385"/>
              </a:spcBef>
              <a:buFont typeface="Courier New"/>
              <a:buChar char="o"/>
              <a:tabLst>
                <a:tab pos="756920" algn="l"/>
              </a:tabLst>
            </a:pPr>
            <a:r>
              <a:rPr sz="1600" spc="-5" dirty="0">
                <a:latin typeface="Arial"/>
                <a:cs typeface="Arial"/>
              </a:rPr>
              <a:t>The variable SEX/GENDER has 2 attributes - Male and</a:t>
            </a:r>
            <a:r>
              <a:rPr sz="1600" spc="85" dirty="0">
                <a:latin typeface="Arial"/>
                <a:cs typeface="Arial"/>
              </a:rPr>
              <a:t> </a:t>
            </a:r>
            <a:r>
              <a:rPr sz="1600" spc="-5" dirty="0">
                <a:latin typeface="Arial"/>
                <a:cs typeface="Arial"/>
              </a:rPr>
              <a:t>Female.</a:t>
            </a:r>
            <a:endParaRPr sz="1600" dirty="0">
              <a:latin typeface="Arial"/>
              <a:cs typeface="Arial"/>
            </a:endParaRPr>
          </a:p>
          <a:p>
            <a:pPr marL="756285" marR="565785" lvl="1" indent="-287020">
              <a:lnSpc>
                <a:spcPct val="100000"/>
              </a:lnSpc>
              <a:spcBef>
                <a:spcPts val="384"/>
              </a:spcBef>
              <a:buFont typeface="Courier New"/>
              <a:buChar char="o"/>
              <a:tabLst>
                <a:tab pos="756920" algn="l"/>
              </a:tabLst>
            </a:pPr>
            <a:r>
              <a:rPr sz="1600" spc="-5" dirty="0">
                <a:latin typeface="Arial"/>
                <a:cs typeface="Arial"/>
              </a:rPr>
              <a:t>The variable AGREEMENT has 5 attributes – Strongly Agree, Agree,</a:t>
            </a:r>
            <a:r>
              <a:rPr sz="1600" spc="-100" dirty="0">
                <a:latin typeface="Arial"/>
                <a:cs typeface="Arial"/>
              </a:rPr>
              <a:t> </a:t>
            </a:r>
            <a:r>
              <a:rPr sz="1600" spc="-5" dirty="0">
                <a:latin typeface="Arial"/>
                <a:cs typeface="Arial"/>
              </a:rPr>
              <a:t>Neutral,  Disagree, and Strongly</a:t>
            </a:r>
            <a:r>
              <a:rPr sz="1600" spc="10" dirty="0">
                <a:latin typeface="Arial"/>
                <a:cs typeface="Arial"/>
              </a:rPr>
              <a:t> </a:t>
            </a:r>
            <a:r>
              <a:rPr sz="1600" spc="-5" dirty="0">
                <a:latin typeface="Arial"/>
                <a:cs typeface="Arial"/>
              </a:rPr>
              <a:t>Disagree.</a:t>
            </a:r>
            <a:endParaRPr sz="1600" dirty="0">
              <a:latin typeface="Arial"/>
              <a:cs typeface="Arial"/>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4376" y="1371600"/>
            <a:ext cx="8435975" cy="412242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c. </a:t>
            </a:r>
            <a:r>
              <a:rPr sz="1600" b="1" spc="-40" dirty="0">
                <a:latin typeface="Arial"/>
                <a:cs typeface="Arial"/>
              </a:rPr>
              <a:t>Types </a:t>
            </a:r>
            <a:r>
              <a:rPr sz="1600" b="1" spc="-5" dirty="0">
                <a:latin typeface="Arial"/>
                <a:cs typeface="Arial"/>
              </a:rPr>
              <a:t>of</a:t>
            </a:r>
            <a:r>
              <a:rPr sz="1600" b="1" spc="100" dirty="0">
                <a:latin typeface="Arial"/>
                <a:cs typeface="Arial"/>
              </a:rPr>
              <a:t> </a:t>
            </a:r>
            <a:r>
              <a:rPr sz="1600" b="1" spc="-10" dirty="0">
                <a:latin typeface="Arial"/>
                <a:cs typeface="Arial"/>
              </a:rPr>
              <a:t>variables</a:t>
            </a:r>
            <a:endParaRPr sz="1600" dirty="0">
              <a:latin typeface="Arial"/>
              <a:cs typeface="Arial"/>
            </a:endParaRPr>
          </a:p>
          <a:p>
            <a:pPr>
              <a:lnSpc>
                <a:spcPct val="100000"/>
              </a:lnSpc>
              <a:spcBef>
                <a:spcPts val="45"/>
              </a:spcBef>
            </a:pPr>
            <a:endParaRPr sz="2300" dirty="0">
              <a:latin typeface="Arial"/>
              <a:cs typeface="Arial"/>
            </a:endParaRPr>
          </a:p>
          <a:p>
            <a:pPr marL="355600" indent="-342900">
              <a:lnSpc>
                <a:spcPct val="100000"/>
              </a:lnSpc>
              <a:buFont typeface="Arial"/>
              <a:buChar char="•"/>
              <a:tabLst>
                <a:tab pos="354965" algn="l"/>
                <a:tab pos="355600" algn="l"/>
              </a:tabLst>
            </a:pPr>
            <a:r>
              <a:rPr sz="1600" b="1" spc="-5" dirty="0">
                <a:latin typeface="Arial"/>
                <a:cs typeface="Arial"/>
              </a:rPr>
              <a:t>Explanatory Vs Extraneous</a:t>
            </a:r>
            <a:r>
              <a:rPr sz="1600" b="1" spc="45" dirty="0">
                <a:latin typeface="Arial"/>
                <a:cs typeface="Arial"/>
              </a:rPr>
              <a:t> </a:t>
            </a:r>
            <a:r>
              <a:rPr sz="1600" b="1" spc="-15" dirty="0">
                <a:latin typeface="Arial"/>
                <a:cs typeface="Arial"/>
              </a:rPr>
              <a:t>Variable</a:t>
            </a:r>
            <a:endParaRPr sz="1600" dirty="0">
              <a:latin typeface="Arial"/>
              <a:cs typeface="Arial"/>
            </a:endParaRPr>
          </a:p>
          <a:p>
            <a:pPr marL="355600" marR="5080" indent="-342900">
              <a:lnSpc>
                <a:spcPct val="100000"/>
              </a:lnSpc>
              <a:spcBef>
                <a:spcPts val="385"/>
              </a:spcBef>
              <a:buChar char="•"/>
              <a:tabLst>
                <a:tab pos="354965" algn="l"/>
                <a:tab pos="355600" algn="l"/>
              </a:tabLst>
            </a:pPr>
            <a:r>
              <a:rPr sz="1600" spc="-5" dirty="0">
                <a:latin typeface="Arial"/>
                <a:cs typeface="Arial"/>
              </a:rPr>
              <a:t>The variables selected for analysis are called explanatory variables and </a:t>
            </a:r>
            <a:r>
              <a:rPr sz="1600" dirty="0">
                <a:latin typeface="Arial"/>
                <a:cs typeface="Arial"/>
              </a:rPr>
              <a:t>all </a:t>
            </a:r>
            <a:r>
              <a:rPr sz="1600" spc="-5" dirty="0">
                <a:latin typeface="Arial"/>
                <a:cs typeface="Arial"/>
              </a:rPr>
              <a:t>other variables  that are not related to the purpose of the study but may </a:t>
            </a:r>
            <a:r>
              <a:rPr sz="1600" spc="-10" dirty="0">
                <a:latin typeface="Arial"/>
                <a:cs typeface="Arial"/>
              </a:rPr>
              <a:t>affect </a:t>
            </a:r>
            <a:r>
              <a:rPr sz="1600" spc="-5" dirty="0">
                <a:latin typeface="Arial"/>
                <a:cs typeface="Arial"/>
              </a:rPr>
              <a:t>the dependent variable are  extraneous.</a:t>
            </a:r>
            <a:endParaRPr sz="1600" dirty="0">
              <a:latin typeface="Arial"/>
              <a:cs typeface="Arial"/>
            </a:endParaRPr>
          </a:p>
          <a:p>
            <a:pPr>
              <a:lnSpc>
                <a:spcPct val="100000"/>
              </a:lnSpc>
              <a:spcBef>
                <a:spcPts val="45"/>
              </a:spcBef>
              <a:buFont typeface="Arial"/>
              <a:buChar char="•"/>
            </a:pPr>
            <a:endParaRPr sz="2300" dirty="0">
              <a:latin typeface="Arial"/>
              <a:cs typeface="Arial"/>
            </a:endParaRPr>
          </a:p>
          <a:p>
            <a:pPr marL="355600" indent="-342900">
              <a:lnSpc>
                <a:spcPct val="100000"/>
              </a:lnSpc>
              <a:buFont typeface="Arial"/>
              <a:buChar char="•"/>
              <a:tabLst>
                <a:tab pos="354965" algn="l"/>
                <a:tab pos="355600" algn="l"/>
              </a:tabLst>
            </a:pPr>
            <a:r>
              <a:rPr sz="1600" b="1" spc="-5" dirty="0">
                <a:latin typeface="Arial"/>
                <a:cs typeface="Arial"/>
              </a:rPr>
              <a:t>Dependant Vs Independent</a:t>
            </a:r>
            <a:r>
              <a:rPr sz="1600" b="1" spc="45" dirty="0">
                <a:latin typeface="Arial"/>
                <a:cs typeface="Arial"/>
              </a:rPr>
              <a:t> </a:t>
            </a:r>
            <a:r>
              <a:rPr sz="1600" b="1" spc="-15" dirty="0">
                <a:latin typeface="Arial"/>
                <a:cs typeface="Arial"/>
              </a:rPr>
              <a:t>Variable</a:t>
            </a:r>
            <a:endParaRPr sz="1600" dirty="0">
              <a:latin typeface="Arial"/>
              <a:cs typeface="Arial"/>
            </a:endParaRPr>
          </a:p>
          <a:p>
            <a:pPr marL="355600" marR="621665" indent="-342900">
              <a:lnSpc>
                <a:spcPct val="100000"/>
              </a:lnSpc>
              <a:spcBef>
                <a:spcPts val="385"/>
              </a:spcBef>
              <a:buChar char="•"/>
              <a:tabLst>
                <a:tab pos="354965" algn="l"/>
                <a:tab pos="355600" algn="l"/>
              </a:tabLst>
            </a:pPr>
            <a:r>
              <a:rPr sz="1600" spc="-5" dirty="0">
                <a:latin typeface="Arial"/>
                <a:cs typeface="Arial"/>
              </a:rPr>
              <a:t>The variable that changes in relationship to changes in another variable(s) is called  dependant</a:t>
            </a:r>
            <a:r>
              <a:rPr sz="1600" spc="5" dirty="0">
                <a:latin typeface="Arial"/>
                <a:cs typeface="Arial"/>
              </a:rPr>
              <a:t> </a:t>
            </a:r>
            <a:r>
              <a:rPr sz="1600" spc="-5" dirty="0">
                <a:latin typeface="Arial"/>
                <a:cs typeface="Arial"/>
              </a:rPr>
              <a:t>variable.</a:t>
            </a:r>
            <a:endParaRPr sz="1600" dirty="0">
              <a:latin typeface="Arial"/>
              <a:cs typeface="Arial"/>
            </a:endParaRPr>
          </a:p>
          <a:p>
            <a:pPr marL="355600" marR="864235" indent="-342900">
              <a:lnSpc>
                <a:spcPct val="100000"/>
              </a:lnSpc>
              <a:spcBef>
                <a:spcPts val="384"/>
              </a:spcBef>
              <a:buChar char="•"/>
              <a:tabLst>
                <a:tab pos="354965" algn="l"/>
                <a:tab pos="355600" algn="l"/>
              </a:tabLst>
            </a:pPr>
            <a:r>
              <a:rPr sz="1600" spc="-5" dirty="0">
                <a:latin typeface="Arial"/>
                <a:cs typeface="Arial"/>
              </a:rPr>
              <a:t>The variable whose change results in the change </a:t>
            </a:r>
            <a:r>
              <a:rPr sz="1600" dirty="0">
                <a:latin typeface="Arial"/>
                <a:cs typeface="Arial"/>
              </a:rPr>
              <a:t>in </a:t>
            </a:r>
            <a:r>
              <a:rPr sz="1600" spc="-5" dirty="0">
                <a:latin typeface="Arial"/>
                <a:cs typeface="Arial"/>
              </a:rPr>
              <a:t>another variable is called an  independent</a:t>
            </a:r>
            <a:r>
              <a:rPr sz="1600" spc="-10" dirty="0">
                <a:latin typeface="Arial"/>
                <a:cs typeface="Arial"/>
              </a:rPr>
              <a:t> </a:t>
            </a:r>
            <a:r>
              <a:rPr sz="1600" spc="-5" dirty="0">
                <a:latin typeface="Arial"/>
                <a:cs typeface="Arial"/>
              </a:rPr>
              <a:t>variable.</a:t>
            </a:r>
            <a:endParaRPr sz="1600" dirty="0">
              <a:latin typeface="Arial"/>
              <a:cs typeface="Arial"/>
            </a:endParaRPr>
          </a:p>
          <a:p>
            <a:pPr marL="355600" indent="-342900">
              <a:lnSpc>
                <a:spcPct val="100000"/>
              </a:lnSpc>
              <a:spcBef>
                <a:spcPts val="380"/>
              </a:spcBef>
              <a:buChar char="•"/>
              <a:tabLst>
                <a:tab pos="354965" algn="l"/>
                <a:tab pos="355600" algn="l"/>
              </a:tabLst>
            </a:pPr>
            <a:r>
              <a:rPr sz="1600" spc="-15" dirty="0">
                <a:latin typeface="Arial"/>
                <a:cs typeface="Arial"/>
              </a:rPr>
              <a:t>OR</a:t>
            </a:r>
            <a:endParaRPr sz="1600" dirty="0">
              <a:latin typeface="Arial"/>
              <a:cs typeface="Arial"/>
            </a:endParaRPr>
          </a:p>
          <a:p>
            <a:pPr marL="355600" marR="510540" indent="-342900">
              <a:lnSpc>
                <a:spcPct val="100000"/>
              </a:lnSpc>
              <a:spcBef>
                <a:spcPts val="390"/>
              </a:spcBef>
              <a:buChar char="•"/>
              <a:tabLst>
                <a:tab pos="354965" algn="l"/>
                <a:tab pos="355600" algn="l"/>
              </a:tabLst>
            </a:pPr>
            <a:r>
              <a:rPr sz="1600" spc="-5" dirty="0">
                <a:latin typeface="Arial"/>
                <a:cs typeface="Arial"/>
              </a:rPr>
              <a:t>An independent variable is the one that influences the dependant variable in either a  positive or negative</a:t>
            </a:r>
            <a:r>
              <a:rPr sz="1600" spc="-20" dirty="0">
                <a:latin typeface="Arial"/>
                <a:cs typeface="Arial"/>
              </a:rPr>
              <a:t> </a:t>
            </a:r>
            <a:r>
              <a:rPr sz="1600" spc="-45" dirty="0">
                <a:latin typeface="Arial"/>
                <a:cs typeface="Arial"/>
              </a:rPr>
              <a:t>way.</a:t>
            </a:r>
            <a:endParaRPr sz="16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33</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066800"/>
            <a:ext cx="8469630" cy="5019675"/>
          </a:xfrm>
          <a:prstGeom prst="rect">
            <a:avLst/>
          </a:prstGeom>
        </p:spPr>
        <p:txBody>
          <a:bodyPr vert="horz" wrap="square" lIns="0" tIns="67945" rIns="0" bIns="0" rtlCol="0">
            <a:spAutoFit/>
          </a:bodyPr>
          <a:lstStyle/>
          <a:p>
            <a:pPr marL="12700">
              <a:lnSpc>
                <a:spcPct val="100000"/>
              </a:lnSpc>
              <a:spcBef>
                <a:spcPts val="535"/>
              </a:spcBef>
            </a:pPr>
            <a:r>
              <a:rPr sz="1800" b="1" dirty="0">
                <a:latin typeface="Arial"/>
                <a:cs typeface="Arial"/>
              </a:rPr>
              <a:t>d.</a:t>
            </a:r>
            <a:r>
              <a:rPr sz="1800" b="1" spc="-10" dirty="0">
                <a:latin typeface="Arial"/>
                <a:cs typeface="Arial"/>
              </a:rPr>
              <a:t> </a:t>
            </a:r>
            <a:r>
              <a:rPr sz="1800" b="1" spc="-5" dirty="0">
                <a:latin typeface="Arial"/>
                <a:cs typeface="Arial"/>
              </a:rPr>
              <a:t>Hypothesis</a:t>
            </a:r>
            <a:endParaRPr sz="1800" dirty="0">
              <a:latin typeface="Arial"/>
              <a:cs typeface="Arial"/>
            </a:endParaRPr>
          </a:p>
          <a:p>
            <a:pPr marL="355600" marR="579755" indent="-342900">
              <a:lnSpc>
                <a:spcPct val="100000"/>
              </a:lnSpc>
              <a:spcBef>
                <a:spcPts val="430"/>
              </a:spcBef>
              <a:buChar char="•"/>
              <a:tabLst>
                <a:tab pos="354965" algn="l"/>
                <a:tab pos="355600" algn="l"/>
              </a:tabLst>
            </a:pPr>
            <a:r>
              <a:rPr sz="1800" spc="-5" dirty="0">
                <a:latin typeface="Arial"/>
                <a:cs typeface="Arial"/>
              </a:rPr>
              <a:t>Research </a:t>
            </a:r>
            <a:r>
              <a:rPr sz="1800" spc="-10" dirty="0">
                <a:latin typeface="Arial"/>
                <a:cs typeface="Arial"/>
              </a:rPr>
              <a:t>Hypothesis </a:t>
            </a:r>
            <a:r>
              <a:rPr sz="1800" spc="-5" dirty="0">
                <a:latin typeface="Arial"/>
                <a:cs typeface="Arial"/>
              </a:rPr>
              <a:t>is a predictive statement that relates an independent  variable </a:t>
            </a:r>
            <a:r>
              <a:rPr sz="1800" dirty="0">
                <a:latin typeface="Arial"/>
                <a:cs typeface="Arial"/>
              </a:rPr>
              <a:t>to </a:t>
            </a:r>
            <a:r>
              <a:rPr sz="1800" spc="-5" dirty="0">
                <a:latin typeface="Arial"/>
                <a:cs typeface="Arial"/>
              </a:rPr>
              <a:t>a dependant</a:t>
            </a:r>
            <a:r>
              <a:rPr sz="1800" spc="35" dirty="0">
                <a:latin typeface="Arial"/>
                <a:cs typeface="Arial"/>
              </a:rPr>
              <a:t> </a:t>
            </a:r>
            <a:r>
              <a:rPr sz="1800" spc="-5" dirty="0">
                <a:latin typeface="Arial"/>
                <a:cs typeface="Arial"/>
              </a:rPr>
              <a:t>variable.</a:t>
            </a:r>
            <a:endParaRPr sz="1800" dirty="0">
              <a:latin typeface="Arial"/>
              <a:cs typeface="Arial"/>
            </a:endParaRPr>
          </a:p>
          <a:p>
            <a:pPr marL="756285" marR="962025" indent="-287020">
              <a:lnSpc>
                <a:spcPct val="100000"/>
              </a:lnSpc>
              <a:spcBef>
                <a:spcPts val="434"/>
              </a:spcBef>
            </a:pPr>
            <a:r>
              <a:rPr sz="1800" dirty="0">
                <a:latin typeface="Courier New"/>
                <a:cs typeface="Courier New"/>
              </a:rPr>
              <a:t>o </a:t>
            </a:r>
            <a:r>
              <a:rPr sz="1800" spc="-10" dirty="0">
                <a:latin typeface="Arial"/>
                <a:cs typeface="Arial"/>
              </a:rPr>
              <a:t>Hypothesis </a:t>
            </a:r>
            <a:r>
              <a:rPr sz="1800" dirty="0">
                <a:latin typeface="Arial"/>
                <a:cs typeface="Arial"/>
              </a:rPr>
              <a:t>must </a:t>
            </a:r>
            <a:r>
              <a:rPr sz="1800" spc="-5" dirty="0">
                <a:latin typeface="Arial"/>
                <a:cs typeface="Arial"/>
              </a:rPr>
              <a:t>contain atleast one independent variable and one  dependant</a:t>
            </a:r>
            <a:r>
              <a:rPr sz="1800" spc="20" dirty="0">
                <a:latin typeface="Arial"/>
                <a:cs typeface="Arial"/>
              </a:rPr>
              <a:t> </a:t>
            </a:r>
            <a:r>
              <a:rPr sz="1800" spc="-5" dirty="0">
                <a:latin typeface="Arial"/>
                <a:cs typeface="Arial"/>
              </a:rPr>
              <a:t>variable.</a:t>
            </a:r>
            <a:endParaRPr sz="1800" dirty="0">
              <a:latin typeface="Arial"/>
              <a:cs typeface="Arial"/>
            </a:endParaRPr>
          </a:p>
          <a:p>
            <a:pPr marL="355600" indent="-342900">
              <a:lnSpc>
                <a:spcPct val="100000"/>
              </a:lnSpc>
              <a:spcBef>
                <a:spcPts val="430"/>
              </a:spcBef>
              <a:buChar char="•"/>
              <a:tabLst>
                <a:tab pos="354965" algn="l"/>
                <a:tab pos="355600" algn="l"/>
              </a:tabLst>
            </a:pPr>
            <a:r>
              <a:rPr sz="1800" spc="-10" dirty="0">
                <a:latin typeface="Arial"/>
                <a:cs typeface="Arial"/>
              </a:rPr>
              <a:t>Hypotheses </a:t>
            </a:r>
            <a:r>
              <a:rPr sz="1800" spc="-5" dirty="0">
                <a:latin typeface="Arial"/>
                <a:cs typeface="Arial"/>
              </a:rPr>
              <a:t>are tentative, intelligent guesses as </a:t>
            </a:r>
            <a:r>
              <a:rPr sz="1800" dirty="0">
                <a:latin typeface="Arial"/>
                <a:cs typeface="Arial"/>
              </a:rPr>
              <a:t>to the </a:t>
            </a:r>
            <a:r>
              <a:rPr sz="1800" spc="-5" dirty="0">
                <a:latin typeface="Arial"/>
                <a:cs typeface="Arial"/>
              </a:rPr>
              <a:t>solution </a:t>
            </a:r>
            <a:r>
              <a:rPr sz="1800" dirty="0">
                <a:latin typeface="Arial"/>
                <a:cs typeface="Arial"/>
              </a:rPr>
              <a:t>of the</a:t>
            </a:r>
            <a:r>
              <a:rPr sz="1800" spc="140" dirty="0">
                <a:latin typeface="Arial"/>
                <a:cs typeface="Arial"/>
              </a:rPr>
              <a:t> </a:t>
            </a:r>
            <a:r>
              <a:rPr sz="1800" spc="-5" dirty="0">
                <a:latin typeface="Arial"/>
                <a:cs typeface="Arial"/>
              </a:rPr>
              <a:t>problem.</a:t>
            </a:r>
            <a:endParaRPr sz="1800" dirty="0">
              <a:latin typeface="Arial"/>
              <a:cs typeface="Arial"/>
            </a:endParaRPr>
          </a:p>
          <a:p>
            <a:pPr marL="355600" marR="245745" indent="-342900">
              <a:lnSpc>
                <a:spcPct val="100000"/>
              </a:lnSpc>
              <a:spcBef>
                <a:spcPts val="434"/>
              </a:spcBef>
              <a:buChar char="•"/>
              <a:tabLst>
                <a:tab pos="354965" algn="l"/>
                <a:tab pos="355600" algn="l"/>
              </a:tabLst>
            </a:pPr>
            <a:r>
              <a:rPr sz="1800" spc="-10" dirty="0">
                <a:latin typeface="Arial"/>
                <a:cs typeface="Arial"/>
              </a:rPr>
              <a:t>Hypothesis </a:t>
            </a:r>
            <a:r>
              <a:rPr sz="1800" spc="-5" dirty="0">
                <a:latin typeface="Arial"/>
                <a:cs typeface="Arial"/>
              </a:rPr>
              <a:t>is a specific statement </a:t>
            </a:r>
            <a:r>
              <a:rPr sz="1800" dirty="0">
                <a:latin typeface="Arial"/>
                <a:cs typeface="Arial"/>
              </a:rPr>
              <a:t>of </a:t>
            </a:r>
            <a:r>
              <a:rPr sz="1800" spc="-5" dirty="0">
                <a:latin typeface="Arial"/>
                <a:cs typeface="Arial"/>
              </a:rPr>
              <a:t>prediction. </a:t>
            </a:r>
            <a:r>
              <a:rPr sz="1800" dirty="0">
                <a:latin typeface="Arial"/>
                <a:cs typeface="Arial"/>
              </a:rPr>
              <a:t>It </a:t>
            </a:r>
            <a:r>
              <a:rPr sz="1800" spc="-5" dirty="0">
                <a:latin typeface="Arial"/>
                <a:cs typeface="Arial"/>
              </a:rPr>
              <a:t>describes in concrete </a:t>
            </a:r>
            <a:r>
              <a:rPr sz="1800" dirty="0">
                <a:latin typeface="Arial"/>
                <a:cs typeface="Arial"/>
              </a:rPr>
              <a:t>terms  </a:t>
            </a:r>
            <a:r>
              <a:rPr sz="1800" spc="-15" dirty="0">
                <a:latin typeface="Arial"/>
                <a:cs typeface="Arial"/>
              </a:rPr>
              <a:t>what </a:t>
            </a:r>
            <a:r>
              <a:rPr sz="1800" spc="-10" dirty="0">
                <a:latin typeface="Arial"/>
                <a:cs typeface="Arial"/>
              </a:rPr>
              <a:t>you expect </a:t>
            </a:r>
            <a:r>
              <a:rPr sz="1800" dirty="0">
                <a:latin typeface="Arial"/>
                <a:cs typeface="Arial"/>
              </a:rPr>
              <a:t>to </a:t>
            </a:r>
            <a:r>
              <a:rPr sz="1800" spc="-5" dirty="0">
                <a:latin typeface="Arial"/>
                <a:cs typeface="Arial"/>
              </a:rPr>
              <a:t>happen in </a:t>
            </a:r>
            <a:r>
              <a:rPr sz="1800" dirty="0">
                <a:latin typeface="Arial"/>
                <a:cs typeface="Arial"/>
              </a:rPr>
              <a:t>the</a:t>
            </a:r>
            <a:r>
              <a:rPr sz="1800" spc="120" dirty="0">
                <a:latin typeface="Arial"/>
                <a:cs typeface="Arial"/>
              </a:rPr>
              <a:t> </a:t>
            </a:r>
            <a:r>
              <a:rPr sz="1800" spc="-30" dirty="0">
                <a:latin typeface="Arial"/>
                <a:cs typeface="Arial"/>
              </a:rPr>
              <a:t>study.</a:t>
            </a:r>
            <a:endParaRPr sz="1800" dirty="0">
              <a:latin typeface="Arial"/>
              <a:cs typeface="Arial"/>
            </a:endParaRPr>
          </a:p>
          <a:p>
            <a:pPr marL="355600" indent="-342900">
              <a:lnSpc>
                <a:spcPct val="100000"/>
              </a:lnSpc>
              <a:spcBef>
                <a:spcPts val="434"/>
              </a:spcBef>
              <a:buChar char="•"/>
              <a:tabLst>
                <a:tab pos="354965" algn="l"/>
                <a:tab pos="355600" algn="l"/>
              </a:tabLst>
            </a:pPr>
            <a:r>
              <a:rPr sz="1800" spc="-10" dirty="0">
                <a:latin typeface="Arial"/>
                <a:cs typeface="Arial"/>
              </a:rPr>
              <a:t>Hypothesis </a:t>
            </a:r>
            <a:r>
              <a:rPr sz="1800" spc="-5" dirty="0">
                <a:latin typeface="Arial"/>
                <a:cs typeface="Arial"/>
              </a:rPr>
              <a:t>is an assumption about </a:t>
            </a:r>
            <a:r>
              <a:rPr sz="1800" dirty="0">
                <a:latin typeface="Arial"/>
                <a:cs typeface="Arial"/>
              </a:rPr>
              <a:t>the </a:t>
            </a:r>
            <a:r>
              <a:rPr sz="1800" spc="-5" dirty="0">
                <a:latin typeface="Arial"/>
                <a:cs typeface="Arial"/>
              </a:rPr>
              <a:t>population </a:t>
            </a:r>
            <a:r>
              <a:rPr sz="1800" dirty="0">
                <a:latin typeface="Arial"/>
                <a:cs typeface="Arial"/>
              </a:rPr>
              <a:t>of </a:t>
            </a:r>
            <a:r>
              <a:rPr sz="1800" spc="-5" dirty="0">
                <a:latin typeface="Arial"/>
                <a:cs typeface="Arial"/>
              </a:rPr>
              <a:t>the</a:t>
            </a:r>
            <a:r>
              <a:rPr sz="1800" spc="95" dirty="0">
                <a:latin typeface="Arial"/>
                <a:cs typeface="Arial"/>
              </a:rPr>
              <a:t> </a:t>
            </a:r>
            <a:r>
              <a:rPr sz="1800" spc="-30" dirty="0">
                <a:latin typeface="Arial"/>
                <a:cs typeface="Arial"/>
              </a:rPr>
              <a:t>study.</a:t>
            </a:r>
            <a:endParaRPr sz="1800" dirty="0">
              <a:latin typeface="Arial"/>
              <a:cs typeface="Arial"/>
            </a:endParaRPr>
          </a:p>
          <a:p>
            <a:pPr marL="355600" indent="-342900">
              <a:lnSpc>
                <a:spcPct val="100000"/>
              </a:lnSpc>
              <a:spcBef>
                <a:spcPts val="430"/>
              </a:spcBef>
              <a:buChar char="•"/>
              <a:tabLst>
                <a:tab pos="354965" algn="l"/>
                <a:tab pos="355600" algn="l"/>
              </a:tabLst>
            </a:pPr>
            <a:r>
              <a:rPr sz="1800" dirty="0">
                <a:latin typeface="Arial"/>
                <a:cs typeface="Arial"/>
              </a:rPr>
              <a:t>It </a:t>
            </a:r>
            <a:r>
              <a:rPr sz="1800" spc="-5" dirty="0">
                <a:latin typeface="Arial"/>
                <a:cs typeface="Arial"/>
              </a:rPr>
              <a:t>delimits </a:t>
            </a:r>
            <a:r>
              <a:rPr sz="1800" dirty="0">
                <a:latin typeface="Arial"/>
                <a:cs typeface="Arial"/>
              </a:rPr>
              <a:t>the </a:t>
            </a:r>
            <a:r>
              <a:rPr sz="1800" spc="-5" dirty="0">
                <a:latin typeface="Arial"/>
                <a:cs typeface="Arial"/>
              </a:rPr>
              <a:t>area </a:t>
            </a:r>
            <a:r>
              <a:rPr sz="1800" dirty="0">
                <a:latin typeface="Arial"/>
                <a:cs typeface="Arial"/>
              </a:rPr>
              <a:t>of </a:t>
            </a:r>
            <a:r>
              <a:rPr sz="1800" spc="-5" dirty="0">
                <a:latin typeface="Arial"/>
                <a:cs typeface="Arial"/>
              </a:rPr>
              <a:t>research and keeps </a:t>
            </a:r>
            <a:r>
              <a:rPr sz="1800" dirty="0">
                <a:latin typeface="Arial"/>
                <a:cs typeface="Arial"/>
              </a:rPr>
              <a:t>the </a:t>
            </a:r>
            <a:r>
              <a:rPr sz="1800" spc="-5" dirty="0">
                <a:latin typeface="Arial"/>
                <a:cs typeface="Arial"/>
              </a:rPr>
              <a:t>researcher on </a:t>
            </a:r>
            <a:r>
              <a:rPr sz="1800" dirty="0">
                <a:latin typeface="Arial"/>
                <a:cs typeface="Arial"/>
              </a:rPr>
              <a:t>the </a:t>
            </a:r>
            <a:r>
              <a:rPr sz="1800" spc="-5" dirty="0">
                <a:latin typeface="Arial"/>
                <a:cs typeface="Arial"/>
              </a:rPr>
              <a:t>right</a:t>
            </a:r>
            <a:r>
              <a:rPr sz="1800" spc="45" dirty="0">
                <a:latin typeface="Arial"/>
                <a:cs typeface="Arial"/>
              </a:rPr>
              <a:t> </a:t>
            </a:r>
            <a:r>
              <a:rPr sz="1800" dirty="0">
                <a:latin typeface="Arial"/>
                <a:cs typeface="Arial"/>
              </a:rPr>
              <a:t>track.</a:t>
            </a:r>
          </a:p>
          <a:p>
            <a:pPr>
              <a:lnSpc>
                <a:spcPct val="100000"/>
              </a:lnSpc>
              <a:spcBef>
                <a:spcPts val="35"/>
              </a:spcBef>
            </a:pPr>
            <a:endParaRPr sz="2600" dirty="0">
              <a:latin typeface="Arial"/>
              <a:cs typeface="Arial"/>
            </a:endParaRPr>
          </a:p>
          <a:p>
            <a:pPr marL="12700">
              <a:lnSpc>
                <a:spcPct val="100000"/>
              </a:lnSpc>
            </a:pPr>
            <a:r>
              <a:rPr sz="1800" b="1" dirty="0">
                <a:latin typeface="Arial"/>
                <a:cs typeface="Arial"/>
              </a:rPr>
              <a:t>e. Problem </a:t>
            </a:r>
            <a:r>
              <a:rPr sz="1800" b="1" spc="-15" dirty="0">
                <a:latin typeface="Arial"/>
                <a:cs typeface="Arial"/>
              </a:rPr>
              <a:t>(vs)</a:t>
            </a:r>
            <a:r>
              <a:rPr sz="1800" b="1" spc="35" dirty="0">
                <a:latin typeface="Arial"/>
                <a:cs typeface="Arial"/>
              </a:rPr>
              <a:t> </a:t>
            </a:r>
            <a:r>
              <a:rPr sz="1800" b="1" spc="-5" dirty="0">
                <a:latin typeface="Arial"/>
                <a:cs typeface="Arial"/>
              </a:rPr>
              <a:t>Hypothesis</a:t>
            </a:r>
            <a:endParaRPr sz="1800" dirty="0">
              <a:latin typeface="Arial"/>
              <a:cs typeface="Arial"/>
            </a:endParaRPr>
          </a:p>
          <a:p>
            <a:pPr marL="355600" marR="16510" indent="-342900">
              <a:lnSpc>
                <a:spcPct val="100000"/>
              </a:lnSpc>
              <a:spcBef>
                <a:spcPts val="434"/>
              </a:spcBef>
              <a:buChar char="•"/>
              <a:tabLst>
                <a:tab pos="354965" algn="l"/>
                <a:tab pos="355600" algn="l"/>
              </a:tabLst>
            </a:pPr>
            <a:r>
              <a:rPr sz="1800" spc="-10" dirty="0">
                <a:latin typeface="Arial"/>
                <a:cs typeface="Arial"/>
              </a:rPr>
              <a:t>Hypothesis </a:t>
            </a:r>
            <a:r>
              <a:rPr sz="1800" spc="-5" dirty="0">
                <a:latin typeface="Arial"/>
                <a:cs typeface="Arial"/>
              </a:rPr>
              <a:t>is an assumption, </a:t>
            </a:r>
            <a:r>
              <a:rPr sz="1800" spc="-15" dirty="0">
                <a:latin typeface="Arial"/>
                <a:cs typeface="Arial"/>
              </a:rPr>
              <a:t>which </a:t>
            </a:r>
            <a:r>
              <a:rPr sz="1800" spc="-5" dirty="0">
                <a:latin typeface="Arial"/>
                <a:cs typeface="Arial"/>
              </a:rPr>
              <a:t>can be tested and can be proved </a:t>
            </a:r>
            <a:r>
              <a:rPr sz="1800" dirty="0">
                <a:latin typeface="Arial"/>
                <a:cs typeface="Arial"/>
              </a:rPr>
              <a:t>to </a:t>
            </a:r>
            <a:r>
              <a:rPr sz="1800" spc="-5" dirty="0">
                <a:latin typeface="Arial"/>
                <a:cs typeface="Arial"/>
              </a:rPr>
              <a:t>be right  or </a:t>
            </a:r>
            <a:r>
              <a:rPr sz="1800" spc="-10" dirty="0">
                <a:latin typeface="Arial"/>
                <a:cs typeface="Arial"/>
              </a:rPr>
              <a:t>wrong.</a:t>
            </a:r>
            <a:endParaRPr sz="1800" dirty="0">
              <a:latin typeface="Arial"/>
              <a:cs typeface="Arial"/>
            </a:endParaRPr>
          </a:p>
          <a:p>
            <a:pPr marL="355600" marR="5080" indent="-342900">
              <a:lnSpc>
                <a:spcPct val="100000"/>
              </a:lnSpc>
              <a:spcBef>
                <a:spcPts val="430"/>
              </a:spcBef>
              <a:buChar char="•"/>
              <a:tabLst>
                <a:tab pos="354965" algn="l"/>
                <a:tab pos="355600" algn="l"/>
              </a:tabLst>
            </a:pPr>
            <a:r>
              <a:rPr sz="1800" dirty="0">
                <a:latin typeface="Arial"/>
                <a:cs typeface="Arial"/>
              </a:rPr>
              <a:t>A </a:t>
            </a:r>
            <a:r>
              <a:rPr sz="1800" spc="-5" dirty="0">
                <a:latin typeface="Arial"/>
                <a:cs typeface="Arial"/>
              </a:rPr>
              <a:t>problem is a broad question </a:t>
            </a:r>
            <a:r>
              <a:rPr sz="1800" spc="-15" dirty="0">
                <a:latin typeface="Arial"/>
                <a:cs typeface="Arial"/>
              </a:rPr>
              <a:t>which </a:t>
            </a:r>
            <a:r>
              <a:rPr sz="1800" spc="-5" dirty="0">
                <a:latin typeface="Arial"/>
                <a:cs typeface="Arial"/>
              </a:rPr>
              <a:t>cannot be directly tested. </a:t>
            </a:r>
            <a:r>
              <a:rPr sz="1800" dirty="0">
                <a:latin typeface="Arial"/>
                <a:cs typeface="Arial"/>
              </a:rPr>
              <a:t>A </a:t>
            </a:r>
            <a:r>
              <a:rPr sz="1800" spc="-5" dirty="0">
                <a:latin typeface="Arial"/>
                <a:cs typeface="Arial"/>
              </a:rPr>
              <a:t>problem can</a:t>
            </a:r>
            <a:r>
              <a:rPr sz="1800" spc="-80" dirty="0">
                <a:latin typeface="Arial"/>
                <a:cs typeface="Arial"/>
              </a:rPr>
              <a:t> </a:t>
            </a:r>
            <a:r>
              <a:rPr sz="1800" spc="-5" dirty="0">
                <a:latin typeface="Arial"/>
                <a:cs typeface="Arial"/>
              </a:rPr>
              <a:t>be  scientifically investigated </a:t>
            </a:r>
            <a:r>
              <a:rPr sz="1800" dirty="0">
                <a:latin typeface="Arial"/>
                <a:cs typeface="Arial"/>
              </a:rPr>
              <a:t>after </a:t>
            </a:r>
            <a:r>
              <a:rPr sz="1800" spc="-5" dirty="0">
                <a:latin typeface="Arial"/>
                <a:cs typeface="Arial"/>
              </a:rPr>
              <a:t>converting </a:t>
            </a:r>
            <a:r>
              <a:rPr sz="1800" dirty="0">
                <a:latin typeface="Arial"/>
                <a:cs typeface="Arial"/>
              </a:rPr>
              <a:t>it </a:t>
            </a:r>
            <a:r>
              <a:rPr sz="1800" spc="-5" dirty="0">
                <a:latin typeface="Arial"/>
                <a:cs typeface="Arial"/>
              </a:rPr>
              <a:t>into a </a:t>
            </a:r>
            <a:r>
              <a:rPr sz="1800" dirty="0">
                <a:latin typeface="Arial"/>
                <a:cs typeface="Arial"/>
              </a:rPr>
              <a:t>form of</a:t>
            </a:r>
            <a:r>
              <a:rPr sz="1800" spc="55" dirty="0">
                <a:latin typeface="Arial"/>
                <a:cs typeface="Arial"/>
              </a:rPr>
              <a:t> </a:t>
            </a:r>
            <a:r>
              <a:rPr sz="1800" spc="-5" dirty="0">
                <a:latin typeface="Arial"/>
                <a:cs typeface="Arial"/>
              </a:rPr>
              <a:t>hypothesis.</a:t>
            </a:r>
            <a:endParaRPr sz="18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34</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685800"/>
            <a:ext cx="8514715" cy="5681555"/>
          </a:xfrm>
          <a:prstGeom prst="rect">
            <a:avLst/>
          </a:prstGeom>
        </p:spPr>
        <p:txBody>
          <a:bodyPr vert="horz" wrap="square" lIns="0" tIns="12700" rIns="0" bIns="0" rtlCol="0">
            <a:spAutoFit/>
          </a:bodyPr>
          <a:lstStyle/>
          <a:p>
            <a:pPr marL="12700">
              <a:lnSpc>
                <a:spcPct val="100000"/>
              </a:lnSpc>
              <a:spcBef>
                <a:spcPts val="100"/>
              </a:spcBef>
            </a:pPr>
            <a:r>
              <a:rPr lang="en-US" sz="1700" b="1" dirty="0" smtClean="0">
                <a:latin typeface="Arial"/>
                <a:cs typeface="Arial"/>
              </a:rPr>
              <a:t>                          </a:t>
            </a:r>
            <a:r>
              <a:rPr sz="1700" b="1" dirty="0" smtClean="0">
                <a:latin typeface="Arial"/>
                <a:cs typeface="Arial"/>
              </a:rPr>
              <a:t>f</a:t>
            </a:r>
            <a:r>
              <a:rPr sz="1700" b="1" dirty="0">
                <a:latin typeface="Arial"/>
                <a:cs typeface="Arial"/>
              </a:rPr>
              <a:t>. Characteristics of</a:t>
            </a:r>
            <a:r>
              <a:rPr sz="1700" b="1" spc="-5" dirty="0">
                <a:latin typeface="Arial"/>
                <a:cs typeface="Arial"/>
              </a:rPr>
              <a:t> Hypothesis</a:t>
            </a:r>
            <a:endParaRPr sz="1700" dirty="0">
              <a:latin typeface="Arial"/>
              <a:cs typeface="Arial"/>
            </a:endParaRPr>
          </a:p>
          <a:p>
            <a:pPr>
              <a:lnSpc>
                <a:spcPct val="100000"/>
              </a:lnSpc>
              <a:spcBef>
                <a:spcPts val="30"/>
              </a:spcBef>
            </a:pPr>
            <a:endParaRPr sz="1750" dirty="0">
              <a:latin typeface="Arial"/>
              <a:cs typeface="Arial"/>
            </a:endParaRPr>
          </a:p>
          <a:p>
            <a:pPr marL="355600" indent="-342900">
              <a:lnSpc>
                <a:spcPct val="100000"/>
              </a:lnSpc>
              <a:buChar char="•"/>
              <a:tabLst>
                <a:tab pos="354965" algn="l"/>
                <a:tab pos="355600" algn="l"/>
              </a:tabLst>
            </a:pPr>
            <a:r>
              <a:rPr sz="1700" dirty="0">
                <a:latin typeface="Arial"/>
                <a:cs typeface="Arial"/>
              </a:rPr>
              <a:t>Conceptual Clarity - </a:t>
            </a:r>
            <a:r>
              <a:rPr sz="1700" spc="-5" dirty="0">
                <a:latin typeface="Arial"/>
                <a:cs typeface="Arial"/>
              </a:rPr>
              <a:t>It </a:t>
            </a:r>
            <a:r>
              <a:rPr sz="1700" dirty="0">
                <a:latin typeface="Arial"/>
                <a:cs typeface="Arial"/>
              </a:rPr>
              <a:t>should be clear and</a:t>
            </a:r>
            <a:r>
              <a:rPr sz="1700" spc="-15" dirty="0">
                <a:latin typeface="Arial"/>
                <a:cs typeface="Arial"/>
              </a:rPr>
              <a:t> </a:t>
            </a:r>
            <a:r>
              <a:rPr sz="1700" dirty="0">
                <a:latin typeface="Arial"/>
                <a:cs typeface="Arial"/>
              </a:rPr>
              <a:t>precise.</a:t>
            </a:r>
          </a:p>
          <a:p>
            <a:pPr>
              <a:lnSpc>
                <a:spcPct val="100000"/>
              </a:lnSpc>
              <a:spcBef>
                <a:spcPts val="30"/>
              </a:spcBef>
              <a:buFont typeface="Arial"/>
              <a:buChar char="•"/>
            </a:pPr>
            <a:endParaRPr sz="1750" dirty="0">
              <a:latin typeface="Arial"/>
              <a:cs typeface="Arial"/>
            </a:endParaRPr>
          </a:p>
          <a:p>
            <a:pPr marL="355600" indent="-342900">
              <a:lnSpc>
                <a:spcPct val="100000"/>
              </a:lnSpc>
              <a:buChar char="•"/>
              <a:tabLst>
                <a:tab pos="354965" algn="l"/>
                <a:tab pos="355600" algn="l"/>
              </a:tabLst>
            </a:pPr>
            <a:r>
              <a:rPr sz="1700" dirty="0">
                <a:latin typeface="Arial"/>
                <a:cs typeface="Arial"/>
              </a:rPr>
              <a:t>Specificity - </a:t>
            </a:r>
            <a:r>
              <a:rPr sz="1700" spc="-5" dirty="0">
                <a:latin typeface="Arial"/>
                <a:cs typeface="Arial"/>
              </a:rPr>
              <a:t>It </a:t>
            </a:r>
            <a:r>
              <a:rPr sz="1700" dirty="0">
                <a:latin typeface="Arial"/>
                <a:cs typeface="Arial"/>
              </a:rPr>
              <a:t>should be specific and limited in</a:t>
            </a:r>
            <a:r>
              <a:rPr sz="1700" spc="-45" dirty="0">
                <a:latin typeface="Arial"/>
                <a:cs typeface="Arial"/>
              </a:rPr>
              <a:t> </a:t>
            </a:r>
            <a:r>
              <a:rPr sz="1700" dirty="0">
                <a:latin typeface="Arial"/>
                <a:cs typeface="Arial"/>
              </a:rPr>
              <a:t>scope.</a:t>
            </a:r>
          </a:p>
          <a:p>
            <a:pPr>
              <a:lnSpc>
                <a:spcPct val="100000"/>
              </a:lnSpc>
              <a:spcBef>
                <a:spcPts val="25"/>
              </a:spcBef>
              <a:buFont typeface="Arial"/>
              <a:buChar char="•"/>
            </a:pPr>
            <a:endParaRPr sz="1750" dirty="0">
              <a:latin typeface="Arial"/>
              <a:cs typeface="Arial"/>
            </a:endParaRPr>
          </a:p>
          <a:p>
            <a:pPr marL="355600" indent="-342900">
              <a:lnSpc>
                <a:spcPct val="100000"/>
              </a:lnSpc>
              <a:spcBef>
                <a:spcPts val="5"/>
              </a:spcBef>
              <a:buChar char="•"/>
              <a:tabLst>
                <a:tab pos="354965" algn="l"/>
                <a:tab pos="355600" algn="l"/>
              </a:tabLst>
            </a:pPr>
            <a:r>
              <a:rPr sz="1700" dirty="0">
                <a:latin typeface="Arial"/>
                <a:cs typeface="Arial"/>
              </a:rPr>
              <a:t>Consistency - </a:t>
            </a:r>
            <a:r>
              <a:rPr sz="1700" spc="-5" dirty="0">
                <a:latin typeface="Arial"/>
                <a:cs typeface="Arial"/>
              </a:rPr>
              <a:t>It </a:t>
            </a:r>
            <a:r>
              <a:rPr sz="1700" dirty="0">
                <a:latin typeface="Arial"/>
                <a:cs typeface="Arial"/>
              </a:rPr>
              <a:t>should be consistent </a:t>
            </a:r>
            <a:r>
              <a:rPr sz="1700" spc="-10" dirty="0">
                <a:latin typeface="Arial"/>
                <a:cs typeface="Arial"/>
              </a:rPr>
              <a:t>with </a:t>
            </a:r>
            <a:r>
              <a:rPr sz="1700" spc="-5" dirty="0">
                <a:latin typeface="Arial"/>
                <a:cs typeface="Arial"/>
              </a:rPr>
              <a:t>the </a:t>
            </a:r>
            <a:r>
              <a:rPr sz="1700" dirty="0">
                <a:latin typeface="Arial"/>
                <a:cs typeface="Arial"/>
              </a:rPr>
              <a:t>objectives of</a:t>
            </a:r>
            <a:r>
              <a:rPr sz="1700" spc="30" dirty="0">
                <a:latin typeface="Arial"/>
                <a:cs typeface="Arial"/>
              </a:rPr>
              <a:t> </a:t>
            </a:r>
            <a:r>
              <a:rPr sz="1700" dirty="0">
                <a:latin typeface="Arial"/>
                <a:cs typeface="Arial"/>
              </a:rPr>
              <a:t>research.</a:t>
            </a:r>
          </a:p>
          <a:p>
            <a:pPr>
              <a:lnSpc>
                <a:spcPct val="100000"/>
              </a:lnSpc>
              <a:spcBef>
                <a:spcPts val="25"/>
              </a:spcBef>
              <a:buFont typeface="Arial"/>
              <a:buChar char="•"/>
            </a:pPr>
            <a:endParaRPr sz="1750" dirty="0">
              <a:latin typeface="Arial"/>
              <a:cs typeface="Arial"/>
            </a:endParaRPr>
          </a:p>
          <a:p>
            <a:pPr marL="355600" indent="-342900">
              <a:lnSpc>
                <a:spcPct val="100000"/>
              </a:lnSpc>
              <a:spcBef>
                <a:spcPts val="5"/>
              </a:spcBef>
              <a:buChar char="•"/>
              <a:tabLst>
                <a:tab pos="354965" algn="l"/>
                <a:tab pos="355600" algn="l"/>
              </a:tabLst>
            </a:pPr>
            <a:r>
              <a:rPr sz="1700" spc="-20" dirty="0">
                <a:latin typeface="Arial"/>
                <a:cs typeface="Arial"/>
              </a:rPr>
              <a:t>Testability </a:t>
            </a:r>
            <a:r>
              <a:rPr sz="1700" dirty="0">
                <a:latin typeface="Arial"/>
                <a:cs typeface="Arial"/>
              </a:rPr>
              <a:t>- </a:t>
            </a:r>
            <a:r>
              <a:rPr sz="1700" spc="-5" dirty="0">
                <a:latin typeface="Arial"/>
                <a:cs typeface="Arial"/>
              </a:rPr>
              <a:t>It </a:t>
            </a:r>
            <a:r>
              <a:rPr sz="1700" dirty="0">
                <a:latin typeface="Arial"/>
                <a:cs typeface="Arial"/>
              </a:rPr>
              <a:t>should be capable of being</a:t>
            </a:r>
            <a:r>
              <a:rPr sz="1700" spc="15" dirty="0">
                <a:latin typeface="Arial"/>
                <a:cs typeface="Arial"/>
              </a:rPr>
              <a:t> </a:t>
            </a:r>
            <a:r>
              <a:rPr sz="1700" spc="-5" dirty="0">
                <a:latin typeface="Arial"/>
                <a:cs typeface="Arial"/>
              </a:rPr>
              <a:t>tested.</a:t>
            </a:r>
            <a:endParaRPr sz="1700" dirty="0">
              <a:latin typeface="Arial"/>
              <a:cs typeface="Arial"/>
            </a:endParaRPr>
          </a:p>
          <a:p>
            <a:pPr>
              <a:lnSpc>
                <a:spcPct val="100000"/>
              </a:lnSpc>
              <a:spcBef>
                <a:spcPts val="25"/>
              </a:spcBef>
              <a:buFont typeface="Arial"/>
              <a:buChar char="•"/>
            </a:pPr>
            <a:endParaRPr sz="1750" dirty="0">
              <a:latin typeface="Arial"/>
              <a:cs typeface="Arial"/>
            </a:endParaRPr>
          </a:p>
          <a:p>
            <a:pPr marL="355600" indent="-342900">
              <a:lnSpc>
                <a:spcPct val="100000"/>
              </a:lnSpc>
              <a:buChar char="•"/>
              <a:tabLst>
                <a:tab pos="354965" algn="l"/>
                <a:tab pos="355600" algn="l"/>
              </a:tabLst>
            </a:pPr>
            <a:r>
              <a:rPr sz="1700" dirty="0">
                <a:latin typeface="Arial"/>
                <a:cs typeface="Arial"/>
              </a:rPr>
              <a:t>Expectancy - </a:t>
            </a:r>
            <a:r>
              <a:rPr sz="1700" spc="-5" dirty="0">
                <a:latin typeface="Arial"/>
                <a:cs typeface="Arial"/>
              </a:rPr>
              <a:t>It </a:t>
            </a:r>
            <a:r>
              <a:rPr sz="1700" dirty="0">
                <a:latin typeface="Arial"/>
                <a:cs typeface="Arial"/>
              </a:rPr>
              <a:t>should </a:t>
            </a:r>
            <a:r>
              <a:rPr sz="1700" spc="-5" dirty="0">
                <a:latin typeface="Arial"/>
                <a:cs typeface="Arial"/>
              </a:rPr>
              <a:t>state the </a:t>
            </a:r>
            <a:r>
              <a:rPr sz="1700" dirty="0">
                <a:latin typeface="Arial"/>
                <a:cs typeface="Arial"/>
              </a:rPr>
              <a:t>expected relationships </a:t>
            </a:r>
            <a:r>
              <a:rPr sz="1700" spc="-5" dirty="0">
                <a:latin typeface="Arial"/>
                <a:cs typeface="Arial"/>
              </a:rPr>
              <a:t>between</a:t>
            </a:r>
            <a:r>
              <a:rPr sz="1700" spc="95" dirty="0">
                <a:latin typeface="Arial"/>
                <a:cs typeface="Arial"/>
              </a:rPr>
              <a:t> </a:t>
            </a:r>
            <a:r>
              <a:rPr sz="1700" dirty="0">
                <a:latin typeface="Arial"/>
                <a:cs typeface="Arial"/>
              </a:rPr>
              <a:t>variables.</a:t>
            </a:r>
          </a:p>
          <a:p>
            <a:pPr>
              <a:lnSpc>
                <a:spcPct val="100000"/>
              </a:lnSpc>
              <a:spcBef>
                <a:spcPts val="30"/>
              </a:spcBef>
              <a:buFont typeface="Arial"/>
              <a:buChar char="•"/>
            </a:pPr>
            <a:endParaRPr sz="1750" dirty="0">
              <a:latin typeface="Arial"/>
              <a:cs typeface="Arial"/>
            </a:endParaRPr>
          </a:p>
          <a:p>
            <a:pPr marL="355600" indent="-342900">
              <a:lnSpc>
                <a:spcPct val="100000"/>
              </a:lnSpc>
              <a:buChar char="•"/>
              <a:tabLst>
                <a:tab pos="354965" algn="l"/>
                <a:tab pos="355600" algn="l"/>
              </a:tabLst>
            </a:pPr>
            <a:r>
              <a:rPr sz="1700" dirty="0">
                <a:latin typeface="Arial"/>
                <a:cs typeface="Arial"/>
              </a:rPr>
              <a:t>Simplicity - </a:t>
            </a:r>
            <a:r>
              <a:rPr sz="1700" spc="-5" dirty="0">
                <a:latin typeface="Arial"/>
                <a:cs typeface="Arial"/>
              </a:rPr>
              <a:t>It </a:t>
            </a:r>
            <a:r>
              <a:rPr sz="1700" dirty="0">
                <a:latin typeface="Arial"/>
                <a:cs typeface="Arial"/>
              </a:rPr>
              <a:t>should be </a:t>
            </a:r>
            <a:r>
              <a:rPr sz="1700" spc="-5" dirty="0">
                <a:latin typeface="Arial"/>
                <a:cs typeface="Arial"/>
              </a:rPr>
              <a:t>stated </a:t>
            </a:r>
            <a:r>
              <a:rPr sz="1700" dirty="0">
                <a:latin typeface="Arial"/>
                <a:cs typeface="Arial"/>
              </a:rPr>
              <a:t>as </a:t>
            </a:r>
            <a:r>
              <a:rPr sz="1700" spc="-5" dirty="0">
                <a:latin typeface="Arial"/>
                <a:cs typeface="Arial"/>
              </a:rPr>
              <a:t>far </a:t>
            </a:r>
            <a:r>
              <a:rPr sz="1700" dirty="0">
                <a:latin typeface="Arial"/>
                <a:cs typeface="Arial"/>
              </a:rPr>
              <a:t>as possible in simple </a:t>
            </a:r>
            <a:r>
              <a:rPr sz="1700" spc="-5" dirty="0">
                <a:latin typeface="Arial"/>
                <a:cs typeface="Arial"/>
              </a:rPr>
              <a:t>terms.</a:t>
            </a:r>
            <a:endParaRPr sz="1700" dirty="0">
              <a:latin typeface="Arial"/>
              <a:cs typeface="Arial"/>
            </a:endParaRPr>
          </a:p>
          <a:p>
            <a:pPr>
              <a:lnSpc>
                <a:spcPct val="100000"/>
              </a:lnSpc>
              <a:spcBef>
                <a:spcPts val="20"/>
              </a:spcBef>
              <a:buFont typeface="Arial"/>
              <a:buChar char="•"/>
            </a:pPr>
            <a:endParaRPr sz="2100" dirty="0">
              <a:latin typeface="Arial"/>
              <a:cs typeface="Arial"/>
            </a:endParaRPr>
          </a:p>
          <a:p>
            <a:pPr marL="355600" marR="719455" indent="-342900">
              <a:lnSpc>
                <a:spcPts val="1630"/>
              </a:lnSpc>
              <a:buChar char="•"/>
              <a:tabLst>
                <a:tab pos="354965" algn="l"/>
                <a:tab pos="355600" algn="l"/>
              </a:tabLst>
            </a:pPr>
            <a:r>
              <a:rPr sz="1700" spc="-5" dirty="0">
                <a:latin typeface="Arial"/>
                <a:cs typeface="Arial"/>
              </a:rPr>
              <a:t>Objectivity </a:t>
            </a:r>
            <a:r>
              <a:rPr sz="1700" dirty="0">
                <a:latin typeface="Arial"/>
                <a:cs typeface="Arial"/>
              </a:rPr>
              <a:t>- </a:t>
            </a:r>
            <a:r>
              <a:rPr sz="1700" spc="-5" dirty="0">
                <a:latin typeface="Arial"/>
                <a:cs typeface="Arial"/>
              </a:rPr>
              <a:t>It </a:t>
            </a:r>
            <a:r>
              <a:rPr sz="1700" dirty="0">
                <a:latin typeface="Arial"/>
                <a:cs typeface="Arial"/>
              </a:rPr>
              <a:t>should not include value judgments, relative </a:t>
            </a:r>
            <a:r>
              <a:rPr sz="1700" spc="-5" dirty="0">
                <a:latin typeface="Arial"/>
                <a:cs typeface="Arial"/>
              </a:rPr>
              <a:t>terms </a:t>
            </a:r>
            <a:r>
              <a:rPr sz="1700" dirty="0">
                <a:latin typeface="Arial"/>
                <a:cs typeface="Arial"/>
              </a:rPr>
              <a:t>or any </a:t>
            </a:r>
            <a:r>
              <a:rPr sz="1700" spc="-5" dirty="0">
                <a:latin typeface="Arial"/>
                <a:cs typeface="Arial"/>
              </a:rPr>
              <a:t>moral  </a:t>
            </a:r>
            <a:r>
              <a:rPr sz="1700" dirty="0">
                <a:latin typeface="Arial"/>
                <a:cs typeface="Arial"/>
              </a:rPr>
              <a:t>preaching.</a:t>
            </a:r>
          </a:p>
          <a:p>
            <a:pPr>
              <a:lnSpc>
                <a:spcPct val="100000"/>
              </a:lnSpc>
              <a:spcBef>
                <a:spcPts val="40"/>
              </a:spcBef>
              <a:buFont typeface="Arial"/>
              <a:buChar char="•"/>
            </a:pPr>
            <a:endParaRPr sz="2100" dirty="0">
              <a:latin typeface="Arial"/>
              <a:cs typeface="Arial"/>
            </a:endParaRPr>
          </a:p>
          <a:p>
            <a:pPr marL="355600" marR="5080" indent="-342900">
              <a:lnSpc>
                <a:spcPts val="1630"/>
              </a:lnSpc>
              <a:buChar char="•"/>
              <a:tabLst>
                <a:tab pos="354965" algn="l"/>
                <a:tab pos="355600" algn="l"/>
              </a:tabLst>
            </a:pPr>
            <a:r>
              <a:rPr sz="1700" dirty="0">
                <a:latin typeface="Arial"/>
                <a:cs typeface="Arial"/>
              </a:rPr>
              <a:t>Theoretical Relevance - </a:t>
            </a:r>
            <a:r>
              <a:rPr sz="1700" spc="-5" dirty="0">
                <a:latin typeface="Arial"/>
                <a:cs typeface="Arial"/>
              </a:rPr>
              <a:t>It </a:t>
            </a:r>
            <a:r>
              <a:rPr sz="1700" dirty="0">
                <a:latin typeface="Arial"/>
                <a:cs typeface="Arial"/>
              </a:rPr>
              <a:t>should be consistent </a:t>
            </a:r>
            <a:r>
              <a:rPr sz="1700" spc="-5" dirty="0">
                <a:latin typeface="Arial"/>
                <a:cs typeface="Arial"/>
              </a:rPr>
              <a:t>with </a:t>
            </a:r>
            <a:r>
              <a:rPr sz="1700" dirty="0">
                <a:latin typeface="Arial"/>
                <a:cs typeface="Arial"/>
              </a:rPr>
              <a:t>a substantial body of established  or </a:t>
            </a:r>
            <a:r>
              <a:rPr sz="1700" spc="-5" dirty="0">
                <a:latin typeface="Arial"/>
                <a:cs typeface="Arial"/>
              </a:rPr>
              <a:t>known facts </a:t>
            </a:r>
            <a:r>
              <a:rPr sz="1700" dirty="0">
                <a:latin typeface="Arial"/>
                <a:cs typeface="Arial"/>
              </a:rPr>
              <a:t>or </a:t>
            </a:r>
            <a:r>
              <a:rPr sz="1700" spc="-5" dirty="0">
                <a:latin typeface="Arial"/>
                <a:cs typeface="Arial"/>
              </a:rPr>
              <a:t>existing</a:t>
            </a:r>
            <a:r>
              <a:rPr sz="1700" spc="35" dirty="0">
                <a:latin typeface="Arial"/>
                <a:cs typeface="Arial"/>
              </a:rPr>
              <a:t> </a:t>
            </a:r>
            <a:r>
              <a:rPr sz="1700" spc="-25" dirty="0">
                <a:latin typeface="Arial"/>
                <a:cs typeface="Arial"/>
              </a:rPr>
              <a:t>theory.</a:t>
            </a:r>
            <a:endParaRPr sz="1700" dirty="0">
              <a:latin typeface="Arial"/>
              <a:cs typeface="Arial"/>
            </a:endParaRPr>
          </a:p>
          <a:p>
            <a:pPr>
              <a:lnSpc>
                <a:spcPct val="100000"/>
              </a:lnSpc>
              <a:spcBef>
                <a:spcPts val="50"/>
              </a:spcBef>
              <a:buFont typeface="Arial"/>
              <a:buChar char="•"/>
            </a:pPr>
            <a:endParaRPr sz="2100" dirty="0">
              <a:latin typeface="Arial"/>
              <a:cs typeface="Arial"/>
            </a:endParaRPr>
          </a:p>
          <a:p>
            <a:pPr marL="355600" marR="398780" indent="-342900">
              <a:lnSpc>
                <a:spcPct val="80000"/>
              </a:lnSpc>
              <a:buChar char="•"/>
              <a:tabLst>
                <a:tab pos="354965" algn="l"/>
                <a:tab pos="355600" algn="l"/>
              </a:tabLst>
            </a:pPr>
            <a:r>
              <a:rPr sz="1700" spc="-5" dirty="0">
                <a:latin typeface="Arial"/>
                <a:cs typeface="Arial"/>
              </a:rPr>
              <a:t>Availability </a:t>
            </a:r>
            <a:r>
              <a:rPr sz="1700" dirty="0">
                <a:latin typeface="Arial"/>
                <a:cs typeface="Arial"/>
              </a:rPr>
              <a:t>of </a:t>
            </a:r>
            <a:r>
              <a:rPr sz="1700" spc="-20" dirty="0">
                <a:latin typeface="Arial"/>
                <a:cs typeface="Arial"/>
              </a:rPr>
              <a:t>Techniques </a:t>
            </a:r>
            <a:r>
              <a:rPr sz="1700" dirty="0">
                <a:latin typeface="Arial"/>
                <a:cs typeface="Arial"/>
              </a:rPr>
              <a:t>– </a:t>
            </a:r>
            <a:r>
              <a:rPr sz="1700" spc="-5" dirty="0">
                <a:latin typeface="Arial"/>
                <a:cs typeface="Arial"/>
              </a:rPr>
              <a:t>Statistical </a:t>
            </a:r>
            <a:r>
              <a:rPr sz="1700" dirty="0">
                <a:latin typeface="Arial"/>
                <a:cs typeface="Arial"/>
              </a:rPr>
              <a:t>methods should be available </a:t>
            </a:r>
            <a:r>
              <a:rPr sz="1700" spc="-5" dirty="0">
                <a:latin typeface="Arial"/>
                <a:cs typeface="Arial"/>
              </a:rPr>
              <a:t>for </a:t>
            </a:r>
            <a:r>
              <a:rPr sz="1700" dirty="0">
                <a:latin typeface="Arial"/>
                <a:cs typeface="Arial"/>
              </a:rPr>
              <a:t>testing </a:t>
            </a:r>
            <a:r>
              <a:rPr sz="1700" spc="-5" dirty="0">
                <a:latin typeface="Arial"/>
                <a:cs typeface="Arial"/>
              </a:rPr>
              <a:t>the  </a:t>
            </a:r>
            <a:r>
              <a:rPr sz="1700" dirty="0">
                <a:latin typeface="Arial"/>
                <a:cs typeface="Arial"/>
              </a:rPr>
              <a:t>proposed </a:t>
            </a:r>
            <a:r>
              <a:rPr sz="1700" spc="-5" dirty="0">
                <a:latin typeface="Arial"/>
                <a:cs typeface="Arial"/>
              </a:rPr>
              <a:t>hypothesis.</a:t>
            </a:r>
            <a:endParaRPr sz="17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35</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367355"/>
            <a:ext cx="9144000" cy="490645"/>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254000"/>
            <a:ext cx="8127365" cy="5906745"/>
          </a:xfrm>
          <a:prstGeom prst="rect">
            <a:avLst/>
          </a:prstGeom>
        </p:spPr>
        <p:txBody>
          <a:bodyPr vert="horz" wrap="square" lIns="0" tIns="12700" rIns="0" bIns="0" rtlCol="0">
            <a:spAutoFit/>
          </a:bodyPr>
          <a:lstStyle/>
          <a:p>
            <a:pPr marL="12700">
              <a:lnSpc>
                <a:spcPct val="100000"/>
              </a:lnSpc>
              <a:spcBef>
                <a:spcPts val="100"/>
              </a:spcBef>
            </a:pPr>
            <a:r>
              <a:rPr lang="en-US" sz="2000" b="1" dirty="0" smtClean="0">
                <a:latin typeface="Arial"/>
                <a:cs typeface="Arial"/>
              </a:rPr>
              <a:t>                                 </a:t>
            </a:r>
            <a:r>
              <a:rPr sz="2000" b="1" dirty="0" smtClean="0">
                <a:latin typeface="Arial"/>
                <a:cs typeface="Arial"/>
              </a:rPr>
              <a:t>g</a:t>
            </a:r>
            <a:r>
              <a:rPr sz="2000" b="1" dirty="0">
                <a:latin typeface="Arial"/>
                <a:cs typeface="Arial"/>
              </a:rPr>
              <a:t>. Sources of</a:t>
            </a:r>
            <a:r>
              <a:rPr sz="2000" b="1" spc="-45" dirty="0">
                <a:latin typeface="Arial"/>
                <a:cs typeface="Arial"/>
              </a:rPr>
              <a:t> </a:t>
            </a:r>
            <a:r>
              <a:rPr sz="2000" b="1" spc="-5" dirty="0">
                <a:latin typeface="Arial"/>
                <a:cs typeface="Arial"/>
              </a:rPr>
              <a:t>Hypothesis</a:t>
            </a:r>
            <a:endParaRPr sz="2000" dirty="0">
              <a:latin typeface="Arial"/>
              <a:cs typeface="Arial"/>
            </a:endParaRPr>
          </a:p>
          <a:p>
            <a:pPr>
              <a:lnSpc>
                <a:spcPct val="100000"/>
              </a:lnSpc>
              <a:spcBef>
                <a:spcPts val="30"/>
              </a:spcBef>
            </a:pPr>
            <a:endParaRPr sz="2900" dirty="0">
              <a:latin typeface="Arial"/>
              <a:cs typeface="Arial"/>
            </a:endParaRPr>
          </a:p>
          <a:p>
            <a:pPr marL="355600" marR="5080" indent="-342900">
              <a:lnSpc>
                <a:spcPct val="100000"/>
              </a:lnSpc>
              <a:buChar char="•"/>
              <a:tabLst>
                <a:tab pos="354965" algn="l"/>
                <a:tab pos="355600" algn="l"/>
              </a:tabLst>
            </a:pPr>
            <a:r>
              <a:rPr sz="2000" dirty="0">
                <a:latin typeface="Arial"/>
                <a:cs typeface="Arial"/>
              </a:rPr>
              <a:t>Discussions with colleagues and experts about the problem, its</a:t>
            </a:r>
            <a:r>
              <a:rPr sz="2000" spc="-195" dirty="0">
                <a:latin typeface="Arial"/>
                <a:cs typeface="Arial"/>
              </a:rPr>
              <a:t> </a:t>
            </a:r>
            <a:r>
              <a:rPr sz="2000" dirty="0">
                <a:latin typeface="Arial"/>
                <a:cs typeface="Arial"/>
              </a:rPr>
              <a:t>origin  and objectives in seeking a</a:t>
            </a:r>
            <a:r>
              <a:rPr sz="2000" spc="-80" dirty="0">
                <a:latin typeface="Arial"/>
                <a:cs typeface="Arial"/>
              </a:rPr>
              <a:t> </a:t>
            </a:r>
            <a:r>
              <a:rPr sz="2000" dirty="0">
                <a:latin typeface="Arial"/>
                <a:cs typeface="Arial"/>
              </a:rPr>
              <a:t>solution.</a:t>
            </a:r>
          </a:p>
          <a:p>
            <a:pPr>
              <a:lnSpc>
                <a:spcPct val="100000"/>
              </a:lnSpc>
              <a:spcBef>
                <a:spcPts val="25"/>
              </a:spcBef>
              <a:buFont typeface="Arial"/>
              <a:buChar char="•"/>
            </a:pPr>
            <a:endParaRPr sz="2900" dirty="0">
              <a:latin typeface="Arial"/>
              <a:cs typeface="Arial"/>
            </a:endParaRPr>
          </a:p>
          <a:p>
            <a:pPr marL="355600" indent="-342900">
              <a:lnSpc>
                <a:spcPct val="100000"/>
              </a:lnSpc>
              <a:spcBef>
                <a:spcPts val="5"/>
              </a:spcBef>
              <a:buChar char="•"/>
              <a:tabLst>
                <a:tab pos="354965" algn="l"/>
                <a:tab pos="355600" algn="l"/>
              </a:tabLst>
            </a:pPr>
            <a:r>
              <a:rPr sz="2000" dirty="0">
                <a:latin typeface="Arial"/>
                <a:cs typeface="Arial"/>
              </a:rPr>
              <a:t>Examination of data and records for possible trends,</a:t>
            </a:r>
            <a:r>
              <a:rPr sz="2000" spc="-195" dirty="0">
                <a:latin typeface="Arial"/>
                <a:cs typeface="Arial"/>
              </a:rPr>
              <a:t> </a:t>
            </a:r>
            <a:r>
              <a:rPr sz="2000" dirty="0">
                <a:latin typeface="Arial"/>
                <a:cs typeface="Arial"/>
              </a:rPr>
              <a:t>peculiarities.</a:t>
            </a:r>
          </a:p>
          <a:p>
            <a:pPr>
              <a:lnSpc>
                <a:spcPct val="100000"/>
              </a:lnSpc>
              <a:spcBef>
                <a:spcPts val="20"/>
              </a:spcBef>
              <a:buFont typeface="Arial"/>
              <a:buChar char="•"/>
            </a:pPr>
            <a:endParaRPr sz="2900" dirty="0">
              <a:latin typeface="Arial"/>
              <a:cs typeface="Arial"/>
            </a:endParaRPr>
          </a:p>
          <a:p>
            <a:pPr marL="355600" indent="-342900">
              <a:lnSpc>
                <a:spcPct val="100000"/>
              </a:lnSpc>
              <a:spcBef>
                <a:spcPts val="5"/>
              </a:spcBef>
              <a:buChar char="•"/>
              <a:tabLst>
                <a:tab pos="354965" algn="l"/>
                <a:tab pos="355600" algn="l"/>
              </a:tabLst>
            </a:pPr>
            <a:r>
              <a:rPr sz="2000" dirty="0">
                <a:latin typeface="Arial"/>
                <a:cs typeface="Arial"/>
              </a:rPr>
              <a:t>Review of similar</a:t>
            </a:r>
            <a:r>
              <a:rPr sz="2000" spc="-35" dirty="0">
                <a:latin typeface="Arial"/>
                <a:cs typeface="Arial"/>
              </a:rPr>
              <a:t> </a:t>
            </a:r>
            <a:r>
              <a:rPr sz="2000" dirty="0">
                <a:latin typeface="Arial"/>
                <a:cs typeface="Arial"/>
              </a:rPr>
              <a:t>studies.</a:t>
            </a:r>
          </a:p>
          <a:p>
            <a:pPr>
              <a:lnSpc>
                <a:spcPct val="100000"/>
              </a:lnSpc>
              <a:spcBef>
                <a:spcPts val="25"/>
              </a:spcBef>
              <a:buFont typeface="Arial"/>
              <a:buChar char="•"/>
            </a:pPr>
            <a:endParaRPr sz="2900" dirty="0">
              <a:latin typeface="Arial"/>
              <a:cs typeface="Arial"/>
            </a:endParaRPr>
          </a:p>
          <a:p>
            <a:pPr marL="355600" indent="-342900">
              <a:lnSpc>
                <a:spcPct val="100000"/>
              </a:lnSpc>
              <a:buChar char="•"/>
              <a:tabLst>
                <a:tab pos="354965" algn="l"/>
                <a:tab pos="355600" algn="l"/>
              </a:tabLst>
            </a:pPr>
            <a:r>
              <a:rPr sz="2000" dirty="0">
                <a:latin typeface="Arial"/>
                <a:cs typeface="Arial"/>
              </a:rPr>
              <a:t>Exploratory personal investigation /</a:t>
            </a:r>
            <a:r>
              <a:rPr sz="2000" spc="-95" dirty="0">
                <a:latin typeface="Arial"/>
                <a:cs typeface="Arial"/>
              </a:rPr>
              <a:t> </a:t>
            </a:r>
            <a:r>
              <a:rPr sz="2000" dirty="0">
                <a:latin typeface="Arial"/>
                <a:cs typeface="Arial"/>
              </a:rPr>
              <a:t>Observation.</a:t>
            </a:r>
          </a:p>
          <a:p>
            <a:pPr>
              <a:lnSpc>
                <a:spcPct val="100000"/>
              </a:lnSpc>
              <a:spcBef>
                <a:spcPts val="25"/>
              </a:spcBef>
              <a:buFont typeface="Arial"/>
              <a:buChar char="•"/>
            </a:pPr>
            <a:endParaRPr sz="2900" dirty="0">
              <a:latin typeface="Arial"/>
              <a:cs typeface="Arial"/>
            </a:endParaRPr>
          </a:p>
          <a:p>
            <a:pPr marL="355600" indent="-342900">
              <a:lnSpc>
                <a:spcPct val="100000"/>
              </a:lnSpc>
              <a:buChar char="•"/>
              <a:tabLst>
                <a:tab pos="354965" algn="l"/>
                <a:tab pos="355600" algn="l"/>
              </a:tabLst>
            </a:pPr>
            <a:r>
              <a:rPr sz="2000" dirty="0">
                <a:latin typeface="Arial"/>
                <a:cs typeface="Arial"/>
              </a:rPr>
              <a:t>Logical deduction from the existing</a:t>
            </a:r>
            <a:r>
              <a:rPr sz="2000" spc="-114" dirty="0">
                <a:latin typeface="Arial"/>
                <a:cs typeface="Arial"/>
              </a:rPr>
              <a:t> </a:t>
            </a:r>
            <a:r>
              <a:rPr sz="2000" spc="-20" dirty="0">
                <a:latin typeface="Arial"/>
                <a:cs typeface="Arial"/>
              </a:rPr>
              <a:t>theory.</a:t>
            </a:r>
            <a:endParaRPr sz="2000" dirty="0">
              <a:latin typeface="Arial"/>
              <a:cs typeface="Arial"/>
            </a:endParaRPr>
          </a:p>
          <a:p>
            <a:pPr>
              <a:lnSpc>
                <a:spcPct val="100000"/>
              </a:lnSpc>
              <a:spcBef>
                <a:spcPts val="25"/>
              </a:spcBef>
              <a:buFont typeface="Arial"/>
              <a:buChar char="•"/>
            </a:pPr>
            <a:endParaRPr sz="2900" dirty="0">
              <a:latin typeface="Arial"/>
              <a:cs typeface="Arial"/>
            </a:endParaRPr>
          </a:p>
          <a:p>
            <a:pPr marL="355600" indent="-342900">
              <a:lnSpc>
                <a:spcPct val="100000"/>
              </a:lnSpc>
              <a:buChar char="•"/>
              <a:tabLst>
                <a:tab pos="354965" algn="l"/>
                <a:tab pos="355600" algn="l"/>
              </a:tabLst>
            </a:pPr>
            <a:r>
              <a:rPr sz="2000" dirty="0">
                <a:latin typeface="Arial"/>
                <a:cs typeface="Arial"/>
              </a:rPr>
              <a:t>Continuity of</a:t>
            </a:r>
            <a:r>
              <a:rPr sz="2000" spc="-40" dirty="0">
                <a:latin typeface="Arial"/>
                <a:cs typeface="Arial"/>
              </a:rPr>
              <a:t> </a:t>
            </a:r>
            <a:r>
              <a:rPr sz="2000" dirty="0">
                <a:latin typeface="Arial"/>
                <a:cs typeface="Arial"/>
              </a:rPr>
              <a:t>research.</a:t>
            </a:r>
          </a:p>
          <a:p>
            <a:pPr>
              <a:lnSpc>
                <a:spcPct val="100000"/>
              </a:lnSpc>
              <a:spcBef>
                <a:spcPts val="30"/>
              </a:spcBef>
              <a:buFont typeface="Arial"/>
              <a:buChar char="•"/>
            </a:pPr>
            <a:endParaRPr sz="2900" dirty="0">
              <a:latin typeface="Arial"/>
              <a:cs typeface="Arial"/>
            </a:endParaRPr>
          </a:p>
          <a:p>
            <a:pPr marL="355600" indent="-342900">
              <a:lnSpc>
                <a:spcPct val="100000"/>
              </a:lnSpc>
              <a:buChar char="•"/>
              <a:tabLst>
                <a:tab pos="354965" algn="l"/>
                <a:tab pos="355600" algn="l"/>
              </a:tabLst>
            </a:pPr>
            <a:r>
              <a:rPr sz="2000" dirty="0">
                <a:latin typeface="Arial"/>
                <a:cs typeface="Arial"/>
              </a:rPr>
              <a:t>Intuition and personal</a:t>
            </a:r>
            <a:r>
              <a:rPr sz="2000" spc="-65" dirty="0">
                <a:latin typeface="Arial"/>
                <a:cs typeface="Arial"/>
              </a:rPr>
              <a:t> </a:t>
            </a:r>
            <a:r>
              <a:rPr sz="2000" dirty="0">
                <a:latin typeface="Arial"/>
                <a:cs typeface="Arial"/>
              </a:rPr>
              <a:t>experience.</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36</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6191" y="152400"/>
            <a:ext cx="7999730" cy="5944704"/>
          </a:xfrm>
          <a:prstGeom prst="rect">
            <a:avLst/>
          </a:prstGeom>
        </p:spPr>
        <p:txBody>
          <a:bodyPr vert="horz" wrap="square" lIns="0" tIns="12700" rIns="0" bIns="0" rtlCol="0">
            <a:spAutoFit/>
          </a:bodyPr>
          <a:lstStyle/>
          <a:p>
            <a:pPr marL="12700" marR="5452745">
              <a:lnSpc>
                <a:spcPct val="120100"/>
              </a:lnSpc>
              <a:spcBef>
                <a:spcPts val="100"/>
              </a:spcBef>
            </a:pPr>
            <a:r>
              <a:rPr lang="en-US" sz="1800" b="1" dirty="0" smtClean="0">
                <a:latin typeface="Arial"/>
                <a:cs typeface="Arial"/>
              </a:rPr>
              <a:t>      </a:t>
            </a:r>
            <a:r>
              <a:rPr sz="1800" b="1" dirty="0" smtClean="0">
                <a:latin typeface="Arial"/>
                <a:cs typeface="Arial"/>
              </a:rPr>
              <a:t>h</a:t>
            </a:r>
            <a:r>
              <a:rPr sz="1800" b="1" dirty="0">
                <a:latin typeface="Arial"/>
                <a:cs typeface="Arial"/>
              </a:rPr>
              <a:t>. </a:t>
            </a:r>
            <a:r>
              <a:rPr sz="1800" b="1" spc="-30" dirty="0">
                <a:latin typeface="Arial"/>
                <a:cs typeface="Arial"/>
              </a:rPr>
              <a:t>Types </a:t>
            </a:r>
            <a:r>
              <a:rPr sz="1800" b="1" dirty="0" smtClean="0">
                <a:latin typeface="Arial"/>
                <a:cs typeface="Arial"/>
              </a:rPr>
              <a:t>of</a:t>
            </a:r>
            <a:r>
              <a:rPr lang="en-US" sz="1800" b="1" dirty="0" smtClean="0">
                <a:latin typeface="Arial"/>
                <a:cs typeface="Arial"/>
              </a:rPr>
              <a:t>                    </a:t>
            </a:r>
            <a:r>
              <a:rPr lang="en-US" b="1" spc="-5" dirty="0" smtClean="0">
                <a:latin typeface="Arial"/>
                <a:cs typeface="Arial"/>
              </a:rPr>
              <a:t>Hypothesis  </a:t>
            </a:r>
            <a:r>
              <a:rPr sz="1800" b="1" spc="-10" dirty="0" smtClean="0">
                <a:latin typeface="Arial"/>
                <a:cs typeface="Arial"/>
              </a:rPr>
              <a:t>Descriptive</a:t>
            </a:r>
            <a:r>
              <a:rPr sz="1800" b="1" spc="30" dirty="0" smtClean="0">
                <a:latin typeface="Arial"/>
                <a:cs typeface="Arial"/>
              </a:rPr>
              <a:t> </a:t>
            </a:r>
            <a:r>
              <a:rPr sz="1800" b="1" spc="-5" dirty="0">
                <a:latin typeface="Arial"/>
                <a:cs typeface="Arial"/>
              </a:rPr>
              <a:t>Hypothesis</a:t>
            </a:r>
            <a:endParaRPr sz="1800" dirty="0">
              <a:latin typeface="Arial"/>
              <a:cs typeface="Arial"/>
            </a:endParaRPr>
          </a:p>
          <a:p>
            <a:pPr marL="355600" marR="5080" indent="-342900">
              <a:lnSpc>
                <a:spcPct val="100000"/>
              </a:lnSpc>
              <a:spcBef>
                <a:spcPts val="430"/>
              </a:spcBef>
              <a:buChar char="•"/>
              <a:tabLst>
                <a:tab pos="354965" algn="l"/>
                <a:tab pos="355600" algn="l"/>
              </a:tabLst>
            </a:pPr>
            <a:r>
              <a:rPr sz="1800" spc="-5" dirty="0">
                <a:latin typeface="Arial"/>
                <a:cs typeface="Arial"/>
              </a:rPr>
              <a:t>These are assumptions that describe </a:t>
            </a:r>
            <a:r>
              <a:rPr sz="1800" dirty="0">
                <a:latin typeface="Arial"/>
                <a:cs typeface="Arial"/>
              </a:rPr>
              <a:t>the </a:t>
            </a:r>
            <a:r>
              <a:rPr sz="1800" spc="-5" dirty="0">
                <a:latin typeface="Arial"/>
                <a:cs typeface="Arial"/>
              </a:rPr>
              <a:t>characteristics (such as size, </a:t>
            </a:r>
            <a:r>
              <a:rPr sz="1800" dirty="0">
                <a:latin typeface="Arial"/>
                <a:cs typeface="Arial"/>
              </a:rPr>
              <a:t>form  </a:t>
            </a:r>
            <a:r>
              <a:rPr sz="1800" spc="-5" dirty="0">
                <a:latin typeface="Arial"/>
                <a:cs typeface="Arial"/>
              </a:rPr>
              <a:t>or distribution) </a:t>
            </a:r>
            <a:r>
              <a:rPr sz="1800" dirty="0">
                <a:latin typeface="Arial"/>
                <a:cs typeface="Arial"/>
              </a:rPr>
              <a:t>of </a:t>
            </a:r>
            <a:r>
              <a:rPr sz="1800" spc="-5" dirty="0">
                <a:latin typeface="Arial"/>
                <a:cs typeface="Arial"/>
              </a:rPr>
              <a:t>a variable. </a:t>
            </a:r>
            <a:r>
              <a:rPr sz="1800" dirty="0">
                <a:latin typeface="Arial"/>
                <a:cs typeface="Arial"/>
              </a:rPr>
              <a:t>The </a:t>
            </a:r>
            <a:r>
              <a:rPr sz="1800" spc="-5" dirty="0">
                <a:latin typeface="Arial"/>
                <a:cs typeface="Arial"/>
              </a:rPr>
              <a:t>variable </a:t>
            </a:r>
            <a:r>
              <a:rPr sz="1800" dirty="0">
                <a:latin typeface="Arial"/>
                <a:cs typeface="Arial"/>
              </a:rPr>
              <a:t>may </a:t>
            </a:r>
            <a:r>
              <a:rPr sz="1800" spc="-5" dirty="0">
                <a:latin typeface="Arial"/>
                <a:cs typeface="Arial"/>
              </a:rPr>
              <a:t>be an object, person,  organization, situation or</a:t>
            </a:r>
            <a:r>
              <a:rPr sz="1800" spc="35" dirty="0">
                <a:latin typeface="Arial"/>
                <a:cs typeface="Arial"/>
              </a:rPr>
              <a:t> </a:t>
            </a:r>
            <a:r>
              <a:rPr sz="1800" spc="-5" dirty="0">
                <a:latin typeface="Arial"/>
                <a:cs typeface="Arial"/>
              </a:rPr>
              <a:t>event.</a:t>
            </a:r>
            <a:endParaRPr sz="1800" dirty="0">
              <a:latin typeface="Arial"/>
              <a:cs typeface="Arial"/>
            </a:endParaRPr>
          </a:p>
          <a:p>
            <a:pPr marL="355600" indent="-342900">
              <a:lnSpc>
                <a:spcPct val="100000"/>
              </a:lnSpc>
              <a:spcBef>
                <a:spcPts val="430"/>
              </a:spcBef>
              <a:buFont typeface="Arial"/>
              <a:buChar char="•"/>
              <a:tabLst>
                <a:tab pos="354965" algn="l"/>
                <a:tab pos="355600" algn="l"/>
              </a:tabLst>
            </a:pPr>
            <a:r>
              <a:rPr sz="1800" b="1" spc="-5" dirty="0">
                <a:latin typeface="Arial"/>
                <a:cs typeface="Arial"/>
              </a:rPr>
              <a:t>Examples: </a:t>
            </a:r>
            <a:r>
              <a:rPr sz="1800" b="1" dirty="0">
                <a:latin typeface="Arial"/>
                <a:cs typeface="Arial"/>
              </a:rPr>
              <a:t>“Public </a:t>
            </a:r>
            <a:r>
              <a:rPr sz="1800" b="1" spc="-5" dirty="0">
                <a:latin typeface="Arial"/>
                <a:cs typeface="Arial"/>
              </a:rPr>
              <a:t>enterprises are more amenable </a:t>
            </a:r>
            <a:r>
              <a:rPr sz="1800" b="1" dirty="0">
                <a:latin typeface="Arial"/>
                <a:cs typeface="Arial"/>
              </a:rPr>
              <a:t>for</a:t>
            </a:r>
            <a:r>
              <a:rPr sz="1800" b="1" spc="-5" dirty="0">
                <a:latin typeface="Arial"/>
                <a:cs typeface="Arial"/>
              </a:rPr>
              <a:t> centralized</a:t>
            </a:r>
            <a:endParaRPr sz="1800" dirty="0">
              <a:latin typeface="Arial"/>
              <a:cs typeface="Arial"/>
            </a:endParaRPr>
          </a:p>
          <a:p>
            <a:pPr marL="355600">
              <a:lnSpc>
                <a:spcPct val="100000"/>
              </a:lnSpc>
            </a:pPr>
            <a:r>
              <a:rPr sz="1800" b="1" dirty="0">
                <a:latin typeface="Arial"/>
                <a:cs typeface="Arial"/>
              </a:rPr>
              <a:t>planning”.</a:t>
            </a:r>
            <a:endParaRPr sz="1800" dirty="0">
              <a:latin typeface="Arial"/>
              <a:cs typeface="Arial"/>
            </a:endParaRPr>
          </a:p>
          <a:p>
            <a:pPr>
              <a:lnSpc>
                <a:spcPct val="100000"/>
              </a:lnSpc>
              <a:spcBef>
                <a:spcPts val="40"/>
              </a:spcBef>
            </a:pPr>
            <a:endParaRPr sz="2600" dirty="0">
              <a:latin typeface="Arial"/>
              <a:cs typeface="Arial"/>
            </a:endParaRPr>
          </a:p>
          <a:p>
            <a:pPr marL="12700">
              <a:lnSpc>
                <a:spcPct val="100000"/>
              </a:lnSpc>
              <a:tabLst>
                <a:tab pos="2526665" algn="l"/>
              </a:tabLst>
            </a:pPr>
            <a:r>
              <a:rPr sz="1800" b="1" spc="-5" dirty="0">
                <a:latin typeface="Arial"/>
                <a:cs typeface="Arial"/>
              </a:rPr>
              <a:t>Relational</a:t>
            </a:r>
            <a:r>
              <a:rPr sz="1800" b="1" spc="20" dirty="0">
                <a:latin typeface="Arial"/>
                <a:cs typeface="Arial"/>
              </a:rPr>
              <a:t> </a:t>
            </a:r>
            <a:r>
              <a:rPr sz="1800" b="1" spc="-5" dirty="0">
                <a:latin typeface="Arial"/>
                <a:cs typeface="Arial"/>
              </a:rPr>
              <a:t>Hypothesis	[Explanatory Hypothesis]</a:t>
            </a:r>
            <a:endParaRPr sz="1800" dirty="0">
              <a:latin typeface="Arial"/>
              <a:cs typeface="Arial"/>
            </a:endParaRPr>
          </a:p>
          <a:p>
            <a:pPr marL="355600" marR="225425" indent="-342900">
              <a:lnSpc>
                <a:spcPct val="100000"/>
              </a:lnSpc>
              <a:spcBef>
                <a:spcPts val="430"/>
              </a:spcBef>
              <a:buChar char="•"/>
              <a:tabLst>
                <a:tab pos="354965" algn="l"/>
                <a:tab pos="355600" algn="l"/>
              </a:tabLst>
            </a:pPr>
            <a:r>
              <a:rPr sz="1800" spc="-5" dirty="0">
                <a:latin typeface="Arial"/>
                <a:cs typeface="Arial"/>
              </a:rPr>
              <a:t>These are assumptions that describe </a:t>
            </a:r>
            <a:r>
              <a:rPr sz="1800" dirty="0">
                <a:latin typeface="Arial"/>
                <a:cs typeface="Arial"/>
              </a:rPr>
              <a:t>the </a:t>
            </a:r>
            <a:r>
              <a:rPr sz="1800" spc="-5" dirty="0">
                <a:latin typeface="Arial"/>
                <a:cs typeface="Arial"/>
              </a:rPr>
              <a:t>relationship </a:t>
            </a:r>
            <a:r>
              <a:rPr sz="1800" spc="-10" dirty="0">
                <a:latin typeface="Arial"/>
                <a:cs typeface="Arial"/>
              </a:rPr>
              <a:t>between </a:t>
            </a:r>
            <a:r>
              <a:rPr sz="1800" spc="-15" dirty="0">
                <a:latin typeface="Arial"/>
                <a:cs typeface="Arial"/>
              </a:rPr>
              <a:t>two  </a:t>
            </a:r>
            <a:r>
              <a:rPr sz="1800" spc="-5" dirty="0">
                <a:latin typeface="Arial"/>
                <a:cs typeface="Arial"/>
              </a:rPr>
              <a:t>variables. </a:t>
            </a:r>
            <a:r>
              <a:rPr sz="1800" dirty="0">
                <a:latin typeface="Arial"/>
                <a:cs typeface="Arial"/>
              </a:rPr>
              <a:t>The </a:t>
            </a:r>
            <a:r>
              <a:rPr sz="1800" spc="-5" dirty="0">
                <a:latin typeface="Arial"/>
                <a:cs typeface="Arial"/>
              </a:rPr>
              <a:t>relationship suggested may be positive, negative or causal  relationship.</a:t>
            </a:r>
            <a:endParaRPr sz="1800" dirty="0">
              <a:latin typeface="Arial"/>
              <a:cs typeface="Arial"/>
            </a:endParaRPr>
          </a:p>
          <a:p>
            <a:pPr marL="355600" indent="-342900">
              <a:lnSpc>
                <a:spcPct val="100000"/>
              </a:lnSpc>
              <a:spcBef>
                <a:spcPts val="434"/>
              </a:spcBef>
              <a:buFont typeface="Arial"/>
              <a:buChar char="•"/>
              <a:tabLst>
                <a:tab pos="354965" algn="l"/>
                <a:tab pos="355600" algn="l"/>
              </a:tabLst>
            </a:pPr>
            <a:r>
              <a:rPr sz="1800" b="1" spc="-5" dirty="0">
                <a:latin typeface="Arial"/>
                <a:cs typeface="Arial"/>
              </a:rPr>
              <a:t>Examples: “Families </a:t>
            </a:r>
            <a:r>
              <a:rPr sz="1800" b="1" spc="5" dirty="0">
                <a:latin typeface="Arial"/>
                <a:cs typeface="Arial"/>
              </a:rPr>
              <a:t>with </a:t>
            </a:r>
            <a:r>
              <a:rPr sz="1800" b="1" dirty="0">
                <a:latin typeface="Arial"/>
                <a:cs typeface="Arial"/>
              </a:rPr>
              <a:t>higher </a:t>
            </a:r>
            <a:r>
              <a:rPr sz="1800" b="1" spc="-5" dirty="0">
                <a:latin typeface="Arial"/>
                <a:cs typeface="Arial"/>
              </a:rPr>
              <a:t>incomes spend more </a:t>
            </a:r>
            <a:r>
              <a:rPr sz="1800" b="1" dirty="0">
                <a:latin typeface="Arial"/>
                <a:cs typeface="Arial"/>
              </a:rPr>
              <a:t>for</a:t>
            </a:r>
            <a:r>
              <a:rPr sz="1800" b="1" spc="-45" dirty="0">
                <a:latin typeface="Arial"/>
                <a:cs typeface="Arial"/>
              </a:rPr>
              <a:t> </a:t>
            </a:r>
            <a:r>
              <a:rPr sz="1800" b="1" spc="-5" dirty="0">
                <a:latin typeface="Arial"/>
                <a:cs typeface="Arial"/>
              </a:rPr>
              <a:t>recreation”.</a:t>
            </a:r>
            <a:endParaRPr sz="1800" dirty="0">
              <a:latin typeface="Arial"/>
              <a:cs typeface="Arial"/>
            </a:endParaRPr>
          </a:p>
          <a:p>
            <a:pPr>
              <a:lnSpc>
                <a:spcPct val="100000"/>
              </a:lnSpc>
              <a:spcBef>
                <a:spcPts val="35"/>
              </a:spcBef>
              <a:buFont typeface="Arial"/>
              <a:buChar char="•"/>
            </a:pPr>
            <a:endParaRPr sz="2600" dirty="0">
              <a:latin typeface="Arial"/>
              <a:cs typeface="Arial"/>
            </a:endParaRPr>
          </a:p>
          <a:p>
            <a:pPr marL="12700">
              <a:lnSpc>
                <a:spcPct val="100000"/>
              </a:lnSpc>
            </a:pPr>
            <a:r>
              <a:rPr sz="1800" b="1" spc="-5" dirty="0">
                <a:latin typeface="Arial"/>
                <a:cs typeface="Arial"/>
              </a:rPr>
              <a:t>Casual</a:t>
            </a:r>
            <a:r>
              <a:rPr sz="1800" b="1" spc="5" dirty="0">
                <a:latin typeface="Arial"/>
                <a:cs typeface="Arial"/>
              </a:rPr>
              <a:t> </a:t>
            </a:r>
            <a:r>
              <a:rPr sz="1800" b="1" spc="-5" dirty="0">
                <a:latin typeface="Arial"/>
                <a:cs typeface="Arial"/>
              </a:rPr>
              <a:t>Hypothesis</a:t>
            </a:r>
            <a:endParaRPr sz="1800" dirty="0">
              <a:latin typeface="Arial"/>
              <a:cs typeface="Arial"/>
            </a:endParaRPr>
          </a:p>
          <a:p>
            <a:pPr marL="355600" marR="128270" indent="-342900">
              <a:lnSpc>
                <a:spcPct val="100000"/>
              </a:lnSpc>
              <a:spcBef>
                <a:spcPts val="430"/>
              </a:spcBef>
              <a:buChar char="•"/>
              <a:tabLst>
                <a:tab pos="354965" algn="l"/>
                <a:tab pos="355600" algn="l"/>
              </a:tabLst>
            </a:pPr>
            <a:r>
              <a:rPr sz="1800" spc="-5" dirty="0">
                <a:latin typeface="Arial"/>
                <a:cs typeface="Arial"/>
              </a:rPr>
              <a:t>Causal </a:t>
            </a:r>
            <a:r>
              <a:rPr sz="1800" spc="-10" dirty="0">
                <a:latin typeface="Arial"/>
                <a:cs typeface="Arial"/>
              </a:rPr>
              <a:t>Hypothesis </a:t>
            </a:r>
            <a:r>
              <a:rPr sz="1800" dirty="0">
                <a:latin typeface="Arial"/>
                <a:cs typeface="Arial"/>
              </a:rPr>
              <a:t>state </a:t>
            </a:r>
            <a:r>
              <a:rPr sz="1800" spc="-5" dirty="0">
                <a:latin typeface="Arial"/>
                <a:cs typeface="Arial"/>
              </a:rPr>
              <a:t>that </a:t>
            </a:r>
            <a:r>
              <a:rPr sz="1800" dirty="0">
                <a:latin typeface="Arial"/>
                <a:cs typeface="Arial"/>
              </a:rPr>
              <a:t>the </a:t>
            </a:r>
            <a:r>
              <a:rPr sz="1800" spc="-5" dirty="0">
                <a:latin typeface="Arial"/>
                <a:cs typeface="Arial"/>
              </a:rPr>
              <a:t>existence </a:t>
            </a:r>
            <a:r>
              <a:rPr sz="1800" dirty="0">
                <a:latin typeface="Arial"/>
                <a:cs typeface="Arial"/>
              </a:rPr>
              <a:t>of </a:t>
            </a:r>
            <a:r>
              <a:rPr sz="1800" spc="-5" dirty="0">
                <a:latin typeface="Arial"/>
                <a:cs typeface="Arial"/>
              </a:rPr>
              <a:t>or change in one variable  causes or </a:t>
            </a:r>
            <a:r>
              <a:rPr sz="1800" spc="-10" dirty="0">
                <a:latin typeface="Arial"/>
                <a:cs typeface="Arial"/>
              </a:rPr>
              <a:t>leads </a:t>
            </a:r>
            <a:r>
              <a:rPr sz="1800" dirty="0">
                <a:latin typeface="Arial"/>
                <a:cs typeface="Arial"/>
              </a:rPr>
              <a:t>to </a:t>
            </a:r>
            <a:r>
              <a:rPr sz="1800" spc="-5" dirty="0">
                <a:latin typeface="Arial"/>
                <a:cs typeface="Arial"/>
              </a:rPr>
              <a:t>an </a:t>
            </a:r>
            <a:r>
              <a:rPr sz="1800" spc="-10" dirty="0">
                <a:latin typeface="Arial"/>
                <a:cs typeface="Arial"/>
              </a:rPr>
              <a:t>effect </a:t>
            </a:r>
            <a:r>
              <a:rPr sz="1800" spc="-5" dirty="0">
                <a:latin typeface="Arial"/>
                <a:cs typeface="Arial"/>
              </a:rPr>
              <a:t>on another variable. </a:t>
            </a:r>
            <a:r>
              <a:rPr sz="1800" dirty="0">
                <a:latin typeface="Arial"/>
                <a:cs typeface="Arial"/>
              </a:rPr>
              <a:t>The first </a:t>
            </a:r>
            <a:r>
              <a:rPr sz="1800" spc="-5" dirty="0">
                <a:latin typeface="Arial"/>
                <a:cs typeface="Arial"/>
              </a:rPr>
              <a:t>variable </a:t>
            </a:r>
            <a:r>
              <a:rPr sz="1800" dirty="0">
                <a:latin typeface="Arial"/>
                <a:cs typeface="Arial"/>
              </a:rPr>
              <a:t>is </a:t>
            </a:r>
            <a:r>
              <a:rPr sz="1800" spc="-5" dirty="0">
                <a:latin typeface="Arial"/>
                <a:cs typeface="Arial"/>
              </a:rPr>
              <a:t>called  the independent variable and </a:t>
            </a:r>
            <a:r>
              <a:rPr sz="1800" dirty="0">
                <a:latin typeface="Arial"/>
                <a:cs typeface="Arial"/>
              </a:rPr>
              <a:t>the latter </a:t>
            </a:r>
            <a:r>
              <a:rPr sz="1800" spc="-5" dirty="0">
                <a:latin typeface="Arial"/>
                <a:cs typeface="Arial"/>
              </a:rPr>
              <a:t>is the dependant</a:t>
            </a:r>
            <a:r>
              <a:rPr sz="1800" spc="65" dirty="0">
                <a:latin typeface="Arial"/>
                <a:cs typeface="Arial"/>
              </a:rPr>
              <a:t> </a:t>
            </a:r>
            <a:r>
              <a:rPr sz="1800" spc="-5" dirty="0">
                <a:latin typeface="Arial"/>
                <a:cs typeface="Arial"/>
              </a:rPr>
              <a:t>variable.</a:t>
            </a:r>
            <a:endParaRPr sz="18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37</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219200"/>
            <a:ext cx="8444865" cy="4485005"/>
          </a:xfrm>
          <a:prstGeom prst="rect">
            <a:avLst/>
          </a:prstGeom>
        </p:spPr>
        <p:txBody>
          <a:bodyPr vert="horz" wrap="square" lIns="0" tIns="12065" rIns="0" bIns="0" rtlCol="0">
            <a:spAutoFit/>
          </a:bodyPr>
          <a:lstStyle/>
          <a:p>
            <a:pPr marL="76200">
              <a:lnSpc>
                <a:spcPct val="100000"/>
              </a:lnSpc>
              <a:spcBef>
                <a:spcPts val="95"/>
              </a:spcBef>
            </a:pPr>
            <a:r>
              <a:rPr sz="1900" b="1" spc="-5" dirty="0">
                <a:latin typeface="Arial"/>
                <a:cs typeface="Arial"/>
              </a:rPr>
              <a:t>Null Hypothesis</a:t>
            </a:r>
            <a:endParaRPr sz="1900" dirty="0">
              <a:latin typeface="Arial"/>
              <a:cs typeface="Arial"/>
            </a:endParaRPr>
          </a:p>
          <a:p>
            <a:pPr marL="419100" marR="120014" indent="-342900">
              <a:lnSpc>
                <a:spcPct val="80000"/>
              </a:lnSpc>
              <a:spcBef>
                <a:spcPts val="459"/>
              </a:spcBef>
              <a:buChar char="•"/>
              <a:tabLst>
                <a:tab pos="418465" algn="l"/>
                <a:tab pos="419100" algn="l"/>
                <a:tab pos="6767195" algn="l"/>
              </a:tabLst>
            </a:pPr>
            <a:r>
              <a:rPr sz="1900" spc="-5" dirty="0">
                <a:latin typeface="Arial"/>
                <a:cs typeface="Arial"/>
              </a:rPr>
              <a:t>When a hypothesis is stated </a:t>
            </a:r>
            <a:r>
              <a:rPr sz="1900" spc="-15" dirty="0">
                <a:latin typeface="Arial"/>
                <a:cs typeface="Arial"/>
              </a:rPr>
              <a:t>negatively, </a:t>
            </a:r>
            <a:r>
              <a:rPr sz="1900" spc="-5" dirty="0">
                <a:latin typeface="Arial"/>
                <a:cs typeface="Arial"/>
              </a:rPr>
              <a:t>it is called null hypothesis. It is a  </a:t>
            </a:r>
            <a:r>
              <a:rPr sz="1900" spc="-10" dirty="0">
                <a:latin typeface="Arial"/>
                <a:cs typeface="Arial"/>
              </a:rPr>
              <a:t>‘no difference’, ‘no </a:t>
            </a:r>
            <a:r>
              <a:rPr sz="1900" spc="-5" dirty="0">
                <a:latin typeface="Arial"/>
                <a:cs typeface="Arial"/>
              </a:rPr>
              <a:t>relationship’ </a:t>
            </a:r>
            <a:r>
              <a:rPr sz="1900" spc="-10" dirty="0">
                <a:latin typeface="Arial"/>
                <a:cs typeface="Arial"/>
              </a:rPr>
              <a:t>hypothesis. </a:t>
            </a:r>
            <a:r>
              <a:rPr sz="1900" spc="-5" dirty="0">
                <a:latin typeface="Arial"/>
                <a:cs typeface="Arial"/>
              </a:rPr>
              <a:t>ie., It states that, no </a:t>
            </a:r>
            <a:r>
              <a:rPr sz="1900" spc="-10" dirty="0">
                <a:latin typeface="Arial"/>
                <a:cs typeface="Arial"/>
              </a:rPr>
              <a:t>difference  </a:t>
            </a:r>
            <a:r>
              <a:rPr sz="1900" spc="-5" dirty="0">
                <a:latin typeface="Arial"/>
                <a:cs typeface="Arial"/>
              </a:rPr>
              <a:t>exists between the parameter and statistic being compared to or no  relationship exists between the variables</a:t>
            </a:r>
            <a:r>
              <a:rPr sz="1900" spc="260" dirty="0">
                <a:latin typeface="Arial"/>
                <a:cs typeface="Arial"/>
              </a:rPr>
              <a:t> </a:t>
            </a:r>
            <a:r>
              <a:rPr sz="1900" spc="-5" dirty="0">
                <a:latin typeface="Arial"/>
                <a:cs typeface="Arial"/>
              </a:rPr>
              <a:t>being</a:t>
            </a:r>
            <a:r>
              <a:rPr sz="1900" spc="45" dirty="0">
                <a:latin typeface="Arial"/>
                <a:cs typeface="Arial"/>
              </a:rPr>
              <a:t> </a:t>
            </a:r>
            <a:r>
              <a:rPr sz="1900" spc="-5" dirty="0">
                <a:latin typeface="Arial"/>
                <a:cs typeface="Arial"/>
              </a:rPr>
              <a:t>compared.	It is usually  represented as </a:t>
            </a:r>
            <a:r>
              <a:rPr sz="1900" spc="10" dirty="0">
                <a:latin typeface="Arial"/>
                <a:cs typeface="Arial"/>
              </a:rPr>
              <a:t>H</a:t>
            </a:r>
            <a:r>
              <a:rPr sz="1875" spc="15" baseline="-20000" dirty="0">
                <a:latin typeface="Arial"/>
                <a:cs typeface="Arial"/>
              </a:rPr>
              <a:t>O </a:t>
            </a:r>
            <a:r>
              <a:rPr sz="1900" spc="-5" dirty="0">
                <a:latin typeface="Arial"/>
                <a:cs typeface="Arial"/>
              </a:rPr>
              <a:t>or</a:t>
            </a:r>
            <a:r>
              <a:rPr sz="1900" spc="55" dirty="0">
                <a:latin typeface="Arial"/>
                <a:cs typeface="Arial"/>
              </a:rPr>
              <a:t> </a:t>
            </a:r>
            <a:r>
              <a:rPr sz="1900" spc="5" dirty="0">
                <a:latin typeface="Arial"/>
                <a:cs typeface="Arial"/>
              </a:rPr>
              <a:t>H</a:t>
            </a:r>
            <a:r>
              <a:rPr sz="1875" spc="7" baseline="-20000" dirty="0">
                <a:latin typeface="Arial"/>
                <a:cs typeface="Arial"/>
              </a:rPr>
              <a:t>0.</a:t>
            </a:r>
            <a:endParaRPr sz="1875" baseline="-20000" dirty="0">
              <a:latin typeface="Arial"/>
              <a:cs typeface="Arial"/>
            </a:endParaRPr>
          </a:p>
          <a:p>
            <a:pPr>
              <a:lnSpc>
                <a:spcPct val="100000"/>
              </a:lnSpc>
              <a:spcBef>
                <a:spcPts val="35"/>
              </a:spcBef>
              <a:buFont typeface="Arial"/>
              <a:buChar char="•"/>
            </a:pPr>
            <a:endParaRPr sz="1950" dirty="0">
              <a:latin typeface="Arial"/>
              <a:cs typeface="Arial"/>
            </a:endParaRPr>
          </a:p>
          <a:p>
            <a:pPr marL="419100" indent="-342900">
              <a:lnSpc>
                <a:spcPts val="2055"/>
              </a:lnSpc>
              <a:buFont typeface="Arial"/>
              <a:buChar char="•"/>
              <a:tabLst>
                <a:tab pos="418465" algn="l"/>
                <a:tab pos="419100" algn="l"/>
              </a:tabLst>
            </a:pPr>
            <a:r>
              <a:rPr sz="1900" b="1" spc="-5" dirty="0">
                <a:latin typeface="Arial"/>
                <a:cs typeface="Arial"/>
              </a:rPr>
              <a:t>Example: </a:t>
            </a:r>
            <a:r>
              <a:rPr sz="1900" b="1" dirty="0">
                <a:latin typeface="Arial"/>
                <a:cs typeface="Arial"/>
              </a:rPr>
              <a:t>H</a:t>
            </a:r>
            <a:r>
              <a:rPr sz="1875" b="1" baseline="-20000" dirty="0">
                <a:latin typeface="Arial"/>
                <a:cs typeface="Arial"/>
              </a:rPr>
              <a:t>0</a:t>
            </a:r>
            <a:r>
              <a:rPr sz="1900" b="1" dirty="0">
                <a:latin typeface="Arial"/>
                <a:cs typeface="Arial"/>
              </a:rPr>
              <a:t>: There </a:t>
            </a:r>
            <a:r>
              <a:rPr sz="1900" b="1" spc="-5" dirty="0">
                <a:latin typeface="Arial"/>
                <a:cs typeface="Arial"/>
              </a:rPr>
              <a:t>is no relationship </a:t>
            </a:r>
            <a:r>
              <a:rPr sz="1900" b="1" dirty="0">
                <a:latin typeface="Arial"/>
                <a:cs typeface="Arial"/>
              </a:rPr>
              <a:t>between </a:t>
            </a:r>
            <a:r>
              <a:rPr sz="1900" b="1" spc="-5" dirty="0">
                <a:latin typeface="Arial"/>
                <a:cs typeface="Arial"/>
              </a:rPr>
              <a:t>a </a:t>
            </a:r>
            <a:r>
              <a:rPr sz="1900" b="1" spc="-15" dirty="0">
                <a:latin typeface="Arial"/>
                <a:cs typeface="Arial"/>
              </a:rPr>
              <a:t>family’s </a:t>
            </a:r>
            <a:r>
              <a:rPr sz="1900" b="1" spc="-5" dirty="0">
                <a:latin typeface="Arial"/>
                <a:cs typeface="Arial"/>
              </a:rPr>
              <a:t>income</a:t>
            </a:r>
            <a:r>
              <a:rPr sz="1900" b="1" spc="135" dirty="0">
                <a:latin typeface="Arial"/>
                <a:cs typeface="Arial"/>
              </a:rPr>
              <a:t> </a:t>
            </a:r>
            <a:r>
              <a:rPr sz="1900" b="1" spc="-10" dirty="0">
                <a:latin typeface="Arial"/>
                <a:cs typeface="Arial"/>
              </a:rPr>
              <a:t>and</a:t>
            </a:r>
            <a:endParaRPr sz="1900" dirty="0">
              <a:latin typeface="Arial"/>
              <a:cs typeface="Arial"/>
            </a:endParaRPr>
          </a:p>
          <a:p>
            <a:pPr marL="419100">
              <a:lnSpc>
                <a:spcPts val="2055"/>
              </a:lnSpc>
            </a:pPr>
            <a:r>
              <a:rPr sz="1900" b="1" spc="-5" dirty="0">
                <a:latin typeface="Arial"/>
                <a:cs typeface="Arial"/>
              </a:rPr>
              <a:t>expenditure on</a:t>
            </a:r>
            <a:r>
              <a:rPr sz="1900" b="1" spc="10" dirty="0">
                <a:latin typeface="Arial"/>
                <a:cs typeface="Arial"/>
              </a:rPr>
              <a:t> </a:t>
            </a:r>
            <a:r>
              <a:rPr sz="1900" b="1" spc="-5" dirty="0">
                <a:latin typeface="Arial"/>
                <a:cs typeface="Arial"/>
              </a:rPr>
              <a:t>recreation.</a:t>
            </a:r>
            <a:endParaRPr sz="1900" dirty="0">
              <a:latin typeface="Arial"/>
              <a:cs typeface="Arial"/>
            </a:endParaRPr>
          </a:p>
          <a:p>
            <a:pPr>
              <a:lnSpc>
                <a:spcPct val="100000"/>
              </a:lnSpc>
              <a:spcBef>
                <a:spcPts val="35"/>
              </a:spcBef>
            </a:pPr>
            <a:endParaRPr sz="1950" dirty="0">
              <a:latin typeface="Arial"/>
              <a:cs typeface="Arial"/>
            </a:endParaRPr>
          </a:p>
          <a:p>
            <a:pPr marL="76200">
              <a:lnSpc>
                <a:spcPct val="100000"/>
              </a:lnSpc>
              <a:spcBef>
                <a:spcPts val="5"/>
              </a:spcBef>
            </a:pPr>
            <a:r>
              <a:rPr sz="1900" b="1" spc="-5" dirty="0">
                <a:latin typeface="Arial"/>
                <a:cs typeface="Arial"/>
              </a:rPr>
              <a:t>Alternate</a:t>
            </a:r>
            <a:r>
              <a:rPr sz="1900" b="1" spc="25" dirty="0">
                <a:latin typeface="Arial"/>
                <a:cs typeface="Arial"/>
              </a:rPr>
              <a:t> </a:t>
            </a:r>
            <a:r>
              <a:rPr sz="1900" b="1" spc="-5" dirty="0">
                <a:latin typeface="Arial"/>
                <a:cs typeface="Arial"/>
              </a:rPr>
              <a:t>Hypothesis</a:t>
            </a:r>
            <a:endParaRPr sz="1900" dirty="0">
              <a:latin typeface="Arial"/>
              <a:cs typeface="Arial"/>
            </a:endParaRPr>
          </a:p>
          <a:p>
            <a:pPr marL="419100" marR="368300" indent="-342900">
              <a:lnSpc>
                <a:spcPct val="80000"/>
              </a:lnSpc>
              <a:spcBef>
                <a:spcPts val="455"/>
              </a:spcBef>
              <a:buChar char="•"/>
              <a:tabLst>
                <a:tab pos="418465" algn="l"/>
                <a:tab pos="419100" algn="l"/>
              </a:tabLst>
            </a:pPr>
            <a:r>
              <a:rPr sz="1900" spc="-5" dirty="0">
                <a:latin typeface="Arial"/>
                <a:cs typeface="Arial"/>
              </a:rPr>
              <a:t>It is the hypothesis that </a:t>
            </a:r>
            <a:r>
              <a:rPr sz="1900" spc="-10" dirty="0">
                <a:latin typeface="Arial"/>
                <a:cs typeface="Arial"/>
              </a:rPr>
              <a:t>describes </a:t>
            </a:r>
            <a:r>
              <a:rPr sz="1900" spc="-5" dirty="0">
                <a:latin typeface="Arial"/>
                <a:cs typeface="Arial"/>
              </a:rPr>
              <a:t>the </a:t>
            </a:r>
            <a:r>
              <a:rPr sz="1900" dirty="0">
                <a:latin typeface="Arial"/>
                <a:cs typeface="Arial"/>
              </a:rPr>
              <a:t>researcher’s </a:t>
            </a:r>
            <a:r>
              <a:rPr sz="1900" spc="-10" dirty="0">
                <a:latin typeface="Arial"/>
                <a:cs typeface="Arial"/>
              </a:rPr>
              <a:t>prediction </a:t>
            </a:r>
            <a:r>
              <a:rPr sz="1900" spc="-5" dirty="0">
                <a:latin typeface="Arial"/>
                <a:cs typeface="Arial"/>
              </a:rPr>
              <a:t>that, there  exist a relationship between </a:t>
            </a:r>
            <a:r>
              <a:rPr sz="1900" spc="-10" dirty="0">
                <a:latin typeface="Arial"/>
                <a:cs typeface="Arial"/>
              </a:rPr>
              <a:t>two </a:t>
            </a:r>
            <a:r>
              <a:rPr sz="1900" spc="-5" dirty="0">
                <a:latin typeface="Arial"/>
                <a:cs typeface="Arial"/>
              </a:rPr>
              <a:t>variables or it is the opposite of null  hypothesis. It is represented as </a:t>
            </a:r>
            <a:r>
              <a:rPr sz="1900" spc="10" dirty="0">
                <a:latin typeface="Arial"/>
                <a:cs typeface="Arial"/>
              </a:rPr>
              <a:t>H</a:t>
            </a:r>
            <a:r>
              <a:rPr sz="1875" spc="15" baseline="-20000" dirty="0">
                <a:latin typeface="Arial"/>
                <a:cs typeface="Arial"/>
              </a:rPr>
              <a:t>A </a:t>
            </a:r>
            <a:r>
              <a:rPr sz="1900" spc="-5" dirty="0">
                <a:latin typeface="Arial"/>
                <a:cs typeface="Arial"/>
              </a:rPr>
              <a:t>or</a:t>
            </a:r>
            <a:r>
              <a:rPr sz="1900" spc="180" dirty="0">
                <a:latin typeface="Arial"/>
                <a:cs typeface="Arial"/>
              </a:rPr>
              <a:t> </a:t>
            </a:r>
            <a:r>
              <a:rPr sz="1900" spc="5" dirty="0">
                <a:latin typeface="Arial"/>
                <a:cs typeface="Arial"/>
              </a:rPr>
              <a:t>H</a:t>
            </a:r>
            <a:r>
              <a:rPr sz="1875" spc="7" baseline="-20000" dirty="0">
                <a:latin typeface="Arial"/>
                <a:cs typeface="Arial"/>
              </a:rPr>
              <a:t>1.</a:t>
            </a:r>
            <a:endParaRPr sz="1875" baseline="-20000" dirty="0">
              <a:latin typeface="Arial"/>
              <a:cs typeface="Arial"/>
            </a:endParaRPr>
          </a:p>
          <a:p>
            <a:pPr>
              <a:lnSpc>
                <a:spcPct val="100000"/>
              </a:lnSpc>
              <a:spcBef>
                <a:spcPts val="20"/>
              </a:spcBef>
              <a:buFont typeface="Arial"/>
              <a:buChar char="•"/>
            </a:pPr>
            <a:endParaRPr sz="2350" dirty="0">
              <a:latin typeface="Arial"/>
              <a:cs typeface="Arial"/>
            </a:endParaRPr>
          </a:p>
          <a:p>
            <a:pPr marL="419100" marR="68580" indent="-342900">
              <a:lnSpc>
                <a:spcPts val="1820"/>
              </a:lnSpc>
              <a:spcBef>
                <a:spcPts val="5"/>
              </a:spcBef>
              <a:buFont typeface="Arial"/>
              <a:buChar char="•"/>
              <a:tabLst>
                <a:tab pos="418465" algn="l"/>
                <a:tab pos="419100" algn="l"/>
              </a:tabLst>
            </a:pPr>
            <a:r>
              <a:rPr sz="1900" b="1" spc="-5" dirty="0">
                <a:latin typeface="Arial"/>
                <a:cs typeface="Arial"/>
              </a:rPr>
              <a:t>Example: </a:t>
            </a:r>
            <a:r>
              <a:rPr sz="1900" dirty="0">
                <a:latin typeface="Arial"/>
                <a:cs typeface="Arial"/>
              </a:rPr>
              <a:t>H</a:t>
            </a:r>
            <a:r>
              <a:rPr sz="1875" baseline="-20000" dirty="0">
                <a:latin typeface="Arial"/>
                <a:cs typeface="Arial"/>
              </a:rPr>
              <a:t>A</a:t>
            </a:r>
            <a:r>
              <a:rPr sz="1900" dirty="0">
                <a:latin typeface="Arial"/>
                <a:cs typeface="Arial"/>
              </a:rPr>
              <a:t>: </a:t>
            </a:r>
            <a:r>
              <a:rPr sz="1900" b="1" spc="-5" dirty="0">
                <a:latin typeface="Arial"/>
                <a:cs typeface="Arial"/>
              </a:rPr>
              <a:t>There is a definite relationship </a:t>
            </a:r>
            <a:r>
              <a:rPr sz="1900" b="1" dirty="0">
                <a:latin typeface="Arial"/>
                <a:cs typeface="Arial"/>
              </a:rPr>
              <a:t>between </a:t>
            </a:r>
            <a:r>
              <a:rPr sz="1900" b="1" spc="-20" dirty="0">
                <a:latin typeface="Arial"/>
                <a:cs typeface="Arial"/>
              </a:rPr>
              <a:t>family’s </a:t>
            </a:r>
            <a:r>
              <a:rPr sz="1900" b="1" spc="-5" dirty="0">
                <a:latin typeface="Arial"/>
                <a:cs typeface="Arial"/>
              </a:rPr>
              <a:t>income  and expenditure on</a:t>
            </a:r>
            <a:r>
              <a:rPr sz="1900" b="1" spc="15" dirty="0">
                <a:latin typeface="Arial"/>
                <a:cs typeface="Arial"/>
              </a:rPr>
              <a:t> </a:t>
            </a:r>
            <a:r>
              <a:rPr sz="1900" b="1" spc="-5" dirty="0">
                <a:latin typeface="Arial"/>
                <a:cs typeface="Arial"/>
              </a:rPr>
              <a:t>recreation.</a:t>
            </a:r>
            <a:endParaRPr sz="19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38</a:t>
            </a:fld>
            <a:endParaRPr spc="-5" dirty="0"/>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1905000"/>
            <a:ext cx="8337550" cy="2891790"/>
          </a:xfrm>
          <a:prstGeom prst="rect">
            <a:avLst/>
          </a:prstGeom>
        </p:spPr>
        <p:txBody>
          <a:bodyPr vert="horz" wrap="square" lIns="0" tIns="73660" rIns="0" bIns="0" rtlCol="0">
            <a:spAutoFit/>
          </a:bodyPr>
          <a:lstStyle/>
          <a:p>
            <a:pPr marL="12700">
              <a:lnSpc>
                <a:spcPct val="100000"/>
              </a:lnSpc>
              <a:spcBef>
                <a:spcPts val="580"/>
              </a:spcBef>
            </a:pPr>
            <a:r>
              <a:rPr sz="2000" b="1" spc="-5" dirty="0">
                <a:latin typeface="Arial"/>
                <a:cs typeface="Arial"/>
              </a:rPr>
              <a:t>i. </a:t>
            </a:r>
            <a:r>
              <a:rPr sz="2000" b="1" dirty="0">
                <a:latin typeface="Arial"/>
                <a:cs typeface="Arial"/>
              </a:rPr>
              <a:t>Functions or </a:t>
            </a:r>
            <a:r>
              <a:rPr sz="2000" b="1" spc="-5" dirty="0">
                <a:latin typeface="Arial"/>
                <a:cs typeface="Arial"/>
              </a:rPr>
              <a:t>role </a:t>
            </a:r>
            <a:r>
              <a:rPr sz="2000" b="1" dirty="0">
                <a:latin typeface="Arial"/>
                <a:cs typeface="Arial"/>
              </a:rPr>
              <a:t>of</a:t>
            </a:r>
            <a:r>
              <a:rPr sz="2000" b="1" spc="-65" dirty="0">
                <a:latin typeface="Arial"/>
                <a:cs typeface="Arial"/>
              </a:rPr>
              <a:t> </a:t>
            </a:r>
            <a:r>
              <a:rPr sz="2000" b="1" spc="-5" dirty="0">
                <a:latin typeface="Arial"/>
                <a:cs typeface="Arial"/>
              </a:rPr>
              <a:t>hypothesis</a:t>
            </a:r>
            <a:endParaRPr sz="2000" dirty="0">
              <a:latin typeface="Arial"/>
              <a:cs typeface="Arial"/>
            </a:endParaRPr>
          </a:p>
          <a:p>
            <a:pPr marL="355600" marR="5080" indent="-342900">
              <a:lnSpc>
                <a:spcPct val="100000"/>
              </a:lnSpc>
              <a:spcBef>
                <a:spcPts val="480"/>
              </a:spcBef>
              <a:buChar char="•"/>
              <a:tabLst>
                <a:tab pos="354965" algn="l"/>
                <a:tab pos="355600" algn="l"/>
              </a:tabLst>
            </a:pPr>
            <a:r>
              <a:rPr sz="2000" dirty="0">
                <a:latin typeface="Arial"/>
                <a:cs typeface="Arial"/>
              </a:rPr>
              <a:t>It gives a definite point to the investigation and provides direction to</a:t>
            </a:r>
            <a:r>
              <a:rPr sz="2000" spc="-215" dirty="0">
                <a:latin typeface="Arial"/>
                <a:cs typeface="Arial"/>
              </a:rPr>
              <a:t> </a:t>
            </a:r>
            <a:r>
              <a:rPr sz="2000" dirty="0">
                <a:latin typeface="Arial"/>
                <a:cs typeface="Arial"/>
              </a:rPr>
              <a:t>the  </a:t>
            </a:r>
            <a:r>
              <a:rPr sz="2000" spc="-25" dirty="0">
                <a:latin typeface="Arial"/>
                <a:cs typeface="Arial"/>
              </a:rPr>
              <a:t>study.</a:t>
            </a:r>
            <a:endParaRPr sz="2000" dirty="0">
              <a:latin typeface="Arial"/>
              <a:cs typeface="Arial"/>
            </a:endParaRPr>
          </a:p>
          <a:p>
            <a:pPr marL="355600" indent="-342900">
              <a:lnSpc>
                <a:spcPct val="100000"/>
              </a:lnSpc>
              <a:spcBef>
                <a:spcPts val="480"/>
              </a:spcBef>
              <a:buChar char="•"/>
              <a:tabLst>
                <a:tab pos="354965" algn="l"/>
                <a:tab pos="355600" algn="l"/>
              </a:tabLst>
            </a:pPr>
            <a:r>
              <a:rPr sz="2000" dirty="0">
                <a:latin typeface="Arial"/>
                <a:cs typeface="Arial"/>
              </a:rPr>
              <a:t>It determines the data</a:t>
            </a:r>
            <a:r>
              <a:rPr sz="2000" spc="-105" dirty="0">
                <a:latin typeface="Arial"/>
                <a:cs typeface="Arial"/>
              </a:rPr>
              <a:t> </a:t>
            </a:r>
            <a:r>
              <a:rPr sz="2000" dirty="0">
                <a:latin typeface="Arial"/>
                <a:cs typeface="Arial"/>
              </a:rPr>
              <a:t>needs.</a:t>
            </a:r>
          </a:p>
          <a:p>
            <a:pPr marL="355600" indent="-342900">
              <a:lnSpc>
                <a:spcPct val="100000"/>
              </a:lnSpc>
              <a:spcBef>
                <a:spcPts val="480"/>
              </a:spcBef>
              <a:buChar char="•"/>
              <a:tabLst>
                <a:tab pos="354965" algn="l"/>
                <a:tab pos="355600" algn="l"/>
              </a:tabLst>
            </a:pPr>
            <a:r>
              <a:rPr sz="2000" dirty="0">
                <a:latin typeface="Arial"/>
                <a:cs typeface="Arial"/>
              </a:rPr>
              <a:t>It specifies the sources of</a:t>
            </a:r>
            <a:r>
              <a:rPr sz="2000" spc="-135" dirty="0">
                <a:latin typeface="Arial"/>
                <a:cs typeface="Arial"/>
              </a:rPr>
              <a:t> </a:t>
            </a:r>
            <a:r>
              <a:rPr sz="2000" dirty="0">
                <a:latin typeface="Arial"/>
                <a:cs typeface="Arial"/>
              </a:rPr>
              <a:t>data.</a:t>
            </a:r>
          </a:p>
          <a:p>
            <a:pPr marL="355600" indent="-342900">
              <a:lnSpc>
                <a:spcPct val="100000"/>
              </a:lnSpc>
              <a:spcBef>
                <a:spcPts val="484"/>
              </a:spcBef>
              <a:buChar char="•"/>
              <a:tabLst>
                <a:tab pos="354965" algn="l"/>
                <a:tab pos="355600" algn="l"/>
              </a:tabLst>
            </a:pPr>
            <a:r>
              <a:rPr sz="2000" dirty="0">
                <a:latin typeface="Arial"/>
                <a:cs typeface="Arial"/>
              </a:rPr>
              <a:t>It suggests which </a:t>
            </a:r>
            <a:r>
              <a:rPr sz="2000" spc="-5" dirty="0">
                <a:latin typeface="Arial"/>
                <a:cs typeface="Arial"/>
              </a:rPr>
              <a:t>type </a:t>
            </a:r>
            <a:r>
              <a:rPr sz="2000" dirty="0">
                <a:latin typeface="Arial"/>
                <a:cs typeface="Arial"/>
              </a:rPr>
              <a:t>of research is likely to be more</a:t>
            </a:r>
            <a:r>
              <a:rPr sz="2000" spc="-204" dirty="0">
                <a:latin typeface="Arial"/>
                <a:cs typeface="Arial"/>
              </a:rPr>
              <a:t> </a:t>
            </a:r>
            <a:r>
              <a:rPr sz="2000" dirty="0">
                <a:latin typeface="Arial"/>
                <a:cs typeface="Arial"/>
              </a:rPr>
              <a:t>appropriate.</a:t>
            </a:r>
          </a:p>
          <a:p>
            <a:pPr marL="355600" indent="-342900">
              <a:lnSpc>
                <a:spcPct val="100000"/>
              </a:lnSpc>
              <a:spcBef>
                <a:spcPts val="480"/>
              </a:spcBef>
              <a:buChar char="•"/>
              <a:tabLst>
                <a:tab pos="354965" algn="l"/>
                <a:tab pos="355600" algn="l"/>
              </a:tabLst>
            </a:pPr>
            <a:r>
              <a:rPr sz="2000" dirty="0">
                <a:latin typeface="Arial"/>
                <a:cs typeface="Arial"/>
              </a:rPr>
              <a:t>It determines the most appropriate technique of</a:t>
            </a:r>
            <a:r>
              <a:rPr sz="2000" spc="-210" dirty="0">
                <a:latin typeface="Arial"/>
                <a:cs typeface="Arial"/>
              </a:rPr>
              <a:t> </a:t>
            </a:r>
            <a:r>
              <a:rPr sz="2000" dirty="0">
                <a:latin typeface="Arial"/>
                <a:cs typeface="Arial"/>
              </a:rPr>
              <a:t>analysis.</a:t>
            </a:r>
          </a:p>
          <a:p>
            <a:pPr marL="355600" indent="-342900">
              <a:lnSpc>
                <a:spcPct val="100000"/>
              </a:lnSpc>
              <a:spcBef>
                <a:spcPts val="480"/>
              </a:spcBef>
              <a:buChar char="•"/>
              <a:tabLst>
                <a:tab pos="354965" algn="l"/>
                <a:tab pos="355600" algn="l"/>
              </a:tabLst>
            </a:pPr>
            <a:r>
              <a:rPr sz="2000" dirty="0">
                <a:latin typeface="Arial"/>
                <a:cs typeface="Arial"/>
              </a:rPr>
              <a:t>It contributes to the development of</a:t>
            </a:r>
            <a:r>
              <a:rPr sz="2000" spc="-155" dirty="0">
                <a:latin typeface="Arial"/>
                <a:cs typeface="Arial"/>
              </a:rPr>
              <a:t> </a:t>
            </a:r>
            <a:r>
              <a:rPr sz="2000" spc="-20" dirty="0">
                <a:latin typeface="Arial"/>
                <a:cs typeface="Arial"/>
              </a:rPr>
              <a:t>theory.</a:t>
            </a:r>
            <a:endParaRPr sz="2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39</a:t>
            </a:fld>
            <a:endParaRPr spc="-5" dirty="0"/>
          </a:p>
        </p:txBody>
      </p:sp>
      <p:sp>
        <p:nvSpPr>
          <p:cNvPr id="5" name="Rectangle 4"/>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7" name="Rectangle 6"/>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9"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09" y="838200"/>
            <a:ext cx="3206115" cy="566822"/>
          </a:xfrm>
          <a:prstGeom prst="rect">
            <a:avLst/>
          </a:prstGeom>
        </p:spPr>
        <p:txBody>
          <a:bodyPr vert="horz" wrap="square" lIns="0" tIns="12700" rIns="0" bIns="0" rtlCol="0">
            <a:spAutoFit/>
          </a:bodyPr>
          <a:lstStyle/>
          <a:p>
            <a:pPr marL="12700">
              <a:lnSpc>
                <a:spcPct val="100000"/>
              </a:lnSpc>
              <a:spcBef>
                <a:spcPts val="100"/>
              </a:spcBef>
            </a:pPr>
            <a:r>
              <a:rPr lang="en-US" spc="-5" dirty="0" smtClean="0">
                <a:solidFill>
                  <a:srgbClr val="FF0000"/>
                </a:solidFill>
              </a:rPr>
              <a:t/>
            </a:r>
            <a:br>
              <a:rPr lang="en-US" spc="-5" dirty="0" smtClean="0">
                <a:solidFill>
                  <a:srgbClr val="FF0000"/>
                </a:solidFill>
              </a:rPr>
            </a:br>
            <a:r>
              <a:rPr spc="-5" dirty="0" smtClean="0">
                <a:solidFill>
                  <a:srgbClr val="FF0000"/>
                </a:solidFill>
              </a:rPr>
              <a:t>1.1 </a:t>
            </a:r>
            <a:r>
              <a:rPr spc="-10" dirty="0">
                <a:solidFill>
                  <a:srgbClr val="FF0000"/>
                </a:solidFill>
              </a:rPr>
              <a:t>MEANING </a:t>
            </a:r>
            <a:r>
              <a:rPr dirty="0">
                <a:solidFill>
                  <a:srgbClr val="FF0000"/>
                </a:solidFill>
              </a:rPr>
              <a:t>OF</a:t>
            </a:r>
            <a:r>
              <a:rPr spc="5" dirty="0">
                <a:solidFill>
                  <a:srgbClr val="FF0000"/>
                </a:solidFill>
              </a:rPr>
              <a:t> </a:t>
            </a:r>
            <a:r>
              <a:rPr spc="-10" dirty="0">
                <a:solidFill>
                  <a:srgbClr val="FF0000"/>
                </a:solidFill>
              </a:rPr>
              <a:t>RESEARCH</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a:t>
            </a:fld>
            <a:endParaRPr spc="-5" dirty="0"/>
          </a:p>
        </p:txBody>
      </p:sp>
      <p:sp>
        <p:nvSpPr>
          <p:cNvPr id="3" name="object 3"/>
          <p:cNvSpPr txBox="1"/>
          <p:nvPr/>
        </p:nvSpPr>
        <p:spPr>
          <a:xfrm>
            <a:off x="117361" y="990600"/>
            <a:ext cx="8674100" cy="5077031"/>
          </a:xfrm>
          <a:prstGeom prst="rect">
            <a:avLst/>
          </a:prstGeom>
        </p:spPr>
        <p:txBody>
          <a:bodyPr vert="horz" wrap="square" lIns="0" tIns="107950" rIns="0" bIns="0" rtlCol="0">
            <a:spAutoFit/>
          </a:bodyPr>
          <a:lstStyle/>
          <a:p>
            <a:pPr marL="12700">
              <a:lnSpc>
                <a:spcPct val="100000"/>
              </a:lnSpc>
              <a:spcBef>
                <a:spcPts val="850"/>
              </a:spcBef>
              <a:tabLst>
                <a:tab pos="354965" algn="l"/>
                <a:tab pos="355600" algn="l"/>
              </a:tabLst>
            </a:pPr>
            <a:endParaRPr lang="en-US" sz="1200" spc="-5" dirty="0">
              <a:latin typeface="Arial"/>
              <a:cs typeface="Arial"/>
            </a:endParaRPr>
          </a:p>
          <a:p>
            <a:pPr marL="355600" indent="-342900">
              <a:lnSpc>
                <a:spcPct val="100000"/>
              </a:lnSpc>
              <a:spcBef>
                <a:spcPts val="850"/>
              </a:spcBef>
              <a:buChar char="•"/>
              <a:tabLst>
                <a:tab pos="354965" algn="l"/>
                <a:tab pos="355600" algn="l"/>
              </a:tabLst>
            </a:pPr>
            <a:r>
              <a:rPr sz="1200" spc="-5" dirty="0" smtClean="0">
                <a:latin typeface="Arial"/>
                <a:cs typeface="Arial"/>
              </a:rPr>
              <a:t>Research </a:t>
            </a:r>
            <a:r>
              <a:rPr sz="1200" spc="-5" dirty="0">
                <a:latin typeface="Arial"/>
                <a:cs typeface="Arial"/>
              </a:rPr>
              <a:t>in general </a:t>
            </a:r>
            <a:r>
              <a:rPr sz="1200" dirty="0">
                <a:latin typeface="Arial"/>
                <a:cs typeface="Arial"/>
              </a:rPr>
              <a:t>refers</a:t>
            </a:r>
            <a:r>
              <a:rPr sz="1200" spc="-85" dirty="0">
                <a:latin typeface="Arial"/>
                <a:cs typeface="Arial"/>
              </a:rPr>
              <a:t> </a:t>
            </a:r>
            <a:r>
              <a:rPr sz="1200" dirty="0">
                <a:latin typeface="Arial"/>
                <a:cs typeface="Arial"/>
              </a:rPr>
              <a:t>to</a:t>
            </a:r>
            <a:r>
              <a:rPr sz="1200" dirty="0" smtClean="0">
                <a:latin typeface="Arial"/>
                <a:cs typeface="Arial"/>
              </a:rPr>
              <a:t>….</a:t>
            </a:r>
            <a:endParaRPr lang="en-US" sz="1200" dirty="0">
              <a:latin typeface="Arial"/>
              <a:cs typeface="Arial"/>
            </a:endParaRPr>
          </a:p>
          <a:p>
            <a:pPr marL="756285" lvl="1" indent="-287020">
              <a:lnSpc>
                <a:spcPct val="100000"/>
              </a:lnSpc>
              <a:spcBef>
                <a:spcPts val="745"/>
              </a:spcBef>
              <a:buFont typeface="Courier New"/>
              <a:buChar char="o"/>
              <a:tabLst>
                <a:tab pos="756285" algn="l"/>
                <a:tab pos="756920" algn="l"/>
              </a:tabLst>
            </a:pPr>
            <a:r>
              <a:rPr sz="1200" dirty="0" smtClean="0">
                <a:latin typeface="Arial"/>
                <a:cs typeface="Arial"/>
              </a:rPr>
              <a:t>A </a:t>
            </a:r>
            <a:r>
              <a:rPr sz="1200" spc="-5" dirty="0">
                <a:latin typeface="Arial"/>
                <a:cs typeface="Arial"/>
              </a:rPr>
              <a:t>search </a:t>
            </a:r>
            <a:r>
              <a:rPr sz="1200" dirty="0">
                <a:latin typeface="Arial"/>
                <a:cs typeface="Arial"/>
              </a:rPr>
              <a:t>for</a:t>
            </a:r>
            <a:r>
              <a:rPr sz="1200" spc="-110" dirty="0">
                <a:latin typeface="Arial"/>
                <a:cs typeface="Arial"/>
              </a:rPr>
              <a:t> </a:t>
            </a:r>
            <a:r>
              <a:rPr sz="1200" spc="-5" dirty="0">
                <a:latin typeface="Arial"/>
                <a:cs typeface="Arial"/>
              </a:rPr>
              <a:t>knowledge.</a:t>
            </a:r>
            <a:endParaRPr sz="1200" dirty="0">
              <a:latin typeface="Arial"/>
              <a:cs typeface="Arial"/>
            </a:endParaRPr>
          </a:p>
          <a:p>
            <a:pPr marL="756285" lvl="1" indent="-287020">
              <a:lnSpc>
                <a:spcPct val="100000"/>
              </a:lnSpc>
              <a:spcBef>
                <a:spcPts val="1005"/>
              </a:spcBef>
              <a:buFont typeface="Courier New"/>
              <a:buChar char="o"/>
              <a:tabLst>
                <a:tab pos="756285" algn="l"/>
                <a:tab pos="756920" algn="l"/>
              </a:tabLst>
            </a:pPr>
            <a:r>
              <a:rPr sz="1200" dirty="0">
                <a:latin typeface="Arial"/>
                <a:cs typeface="Arial"/>
              </a:rPr>
              <a:t>A scientific </a:t>
            </a:r>
            <a:r>
              <a:rPr sz="1200" spc="-5" dirty="0">
                <a:latin typeface="Arial"/>
                <a:cs typeface="Arial"/>
              </a:rPr>
              <a:t>and systematic search </a:t>
            </a:r>
            <a:r>
              <a:rPr sz="1200" dirty="0">
                <a:latin typeface="Arial"/>
                <a:cs typeface="Arial"/>
              </a:rPr>
              <a:t>for </a:t>
            </a:r>
            <a:r>
              <a:rPr sz="1200" spc="-5" dirty="0">
                <a:latin typeface="Arial"/>
                <a:cs typeface="Arial"/>
              </a:rPr>
              <a:t>relevant information on a </a:t>
            </a:r>
            <a:r>
              <a:rPr sz="1200" dirty="0">
                <a:latin typeface="Arial"/>
                <a:cs typeface="Arial"/>
              </a:rPr>
              <a:t>specific</a:t>
            </a:r>
            <a:r>
              <a:rPr sz="1200" spc="-220" dirty="0">
                <a:latin typeface="Arial"/>
                <a:cs typeface="Arial"/>
              </a:rPr>
              <a:t> </a:t>
            </a:r>
            <a:r>
              <a:rPr sz="1200" dirty="0">
                <a:latin typeface="Arial"/>
                <a:cs typeface="Arial"/>
              </a:rPr>
              <a:t>topic.</a:t>
            </a:r>
          </a:p>
          <a:p>
            <a:pPr marL="756285" lvl="1" indent="-287020">
              <a:lnSpc>
                <a:spcPct val="100000"/>
              </a:lnSpc>
              <a:spcBef>
                <a:spcPts val="1010"/>
              </a:spcBef>
              <a:buFont typeface="Courier New"/>
              <a:buChar char="o"/>
              <a:tabLst>
                <a:tab pos="756285" algn="l"/>
                <a:tab pos="756920" algn="l"/>
              </a:tabLst>
            </a:pPr>
            <a:r>
              <a:rPr sz="1200" dirty="0">
                <a:latin typeface="Arial"/>
                <a:cs typeface="Arial"/>
              </a:rPr>
              <a:t>Research </a:t>
            </a:r>
            <a:r>
              <a:rPr sz="1200" spc="-5" dirty="0">
                <a:latin typeface="Arial"/>
                <a:cs typeface="Arial"/>
              </a:rPr>
              <a:t>is an </a:t>
            </a:r>
            <a:r>
              <a:rPr sz="1200" dirty="0">
                <a:latin typeface="Arial"/>
                <a:cs typeface="Arial"/>
              </a:rPr>
              <a:t>art of scientific</a:t>
            </a:r>
            <a:r>
              <a:rPr sz="1200" spc="-95" dirty="0">
                <a:latin typeface="Arial"/>
                <a:cs typeface="Arial"/>
              </a:rPr>
              <a:t> </a:t>
            </a:r>
            <a:r>
              <a:rPr sz="1200" spc="-5" dirty="0">
                <a:latin typeface="Arial"/>
                <a:cs typeface="Arial"/>
              </a:rPr>
              <a:t>investigation.</a:t>
            </a:r>
            <a:endParaRPr sz="1200" dirty="0">
              <a:latin typeface="Arial"/>
              <a:cs typeface="Arial"/>
            </a:endParaRPr>
          </a:p>
          <a:p>
            <a:pPr marL="756285" lvl="1" indent="-287020">
              <a:lnSpc>
                <a:spcPct val="100000"/>
              </a:lnSpc>
              <a:spcBef>
                <a:spcPts val="1010"/>
              </a:spcBef>
              <a:buFont typeface="Courier New"/>
              <a:buChar char="o"/>
              <a:tabLst>
                <a:tab pos="756285" algn="l"/>
                <a:tab pos="756920" algn="l"/>
              </a:tabLst>
            </a:pPr>
            <a:r>
              <a:rPr sz="1200" dirty="0">
                <a:latin typeface="Arial"/>
                <a:cs typeface="Arial"/>
              </a:rPr>
              <a:t>Research </a:t>
            </a:r>
            <a:r>
              <a:rPr sz="1200" spc="-5" dirty="0">
                <a:latin typeface="Arial"/>
                <a:cs typeface="Arial"/>
              </a:rPr>
              <a:t>is a </a:t>
            </a:r>
            <a:r>
              <a:rPr sz="1200" dirty="0">
                <a:latin typeface="Arial"/>
                <a:cs typeface="Arial"/>
              </a:rPr>
              <a:t>careful </a:t>
            </a:r>
            <a:r>
              <a:rPr sz="1200" spc="-5" dirty="0">
                <a:latin typeface="Arial"/>
                <a:cs typeface="Arial"/>
              </a:rPr>
              <a:t>investigation or inquiry especially through search </a:t>
            </a:r>
            <a:r>
              <a:rPr sz="1200" dirty="0">
                <a:latin typeface="Arial"/>
                <a:cs typeface="Arial"/>
              </a:rPr>
              <a:t>for </a:t>
            </a:r>
            <a:r>
              <a:rPr sz="1200" spc="-5" dirty="0">
                <a:latin typeface="Arial"/>
                <a:cs typeface="Arial"/>
              </a:rPr>
              <a:t>new </a:t>
            </a:r>
            <a:r>
              <a:rPr sz="1200" dirty="0">
                <a:latin typeface="Arial"/>
                <a:cs typeface="Arial"/>
              </a:rPr>
              <a:t>facts </a:t>
            </a:r>
            <a:r>
              <a:rPr sz="1200" spc="-5" dirty="0">
                <a:latin typeface="Arial"/>
                <a:cs typeface="Arial"/>
              </a:rPr>
              <a:t>in any branch </a:t>
            </a:r>
            <a:r>
              <a:rPr sz="1200" dirty="0">
                <a:latin typeface="Arial"/>
                <a:cs typeface="Arial"/>
              </a:rPr>
              <a:t>of</a:t>
            </a:r>
            <a:r>
              <a:rPr sz="1200" spc="-114" dirty="0">
                <a:latin typeface="Arial"/>
                <a:cs typeface="Arial"/>
              </a:rPr>
              <a:t> </a:t>
            </a:r>
            <a:r>
              <a:rPr sz="1200" dirty="0">
                <a:latin typeface="Arial"/>
                <a:cs typeface="Arial"/>
              </a:rPr>
              <a:t>knowledge.</a:t>
            </a:r>
          </a:p>
          <a:p>
            <a:pPr marL="756285" lvl="1" indent="-287020">
              <a:lnSpc>
                <a:spcPct val="100000"/>
              </a:lnSpc>
              <a:spcBef>
                <a:spcPts val="1005"/>
              </a:spcBef>
              <a:buFont typeface="Courier New"/>
              <a:buChar char="o"/>
              <a:tabLst>
                <a:tab pos="756285" algn="l"/>
                <a:tab pos="756920" algn="l"/>
              </a:tabLst>
            </a:pPr>
            <a:r>
              <a:rPr sz="1200" dirty="0">
                <a:latin typeface="Arial"/>
                <a:cs typeface="Arial"/>
              </a:rPr>
              <a:t>“Redman </a:t>
            </a:r>
            <a:r>
              <a:rPr sz="1200" spc="-5" dirty="0">
                <a:latin typeface="Arial"/>
                <a:cs typeface="Arial"/>
              </a:rPr>
              <a:t>and Mory” define research </a:t>
            </a:r>
            <a:r>
              <a:rPr sz="1200" dirty="0">
                <a:latin typeface="Arial"/>
                <a:cs typeface="Arial"/>
              </a:rPr>
              <a:t>as a </a:t>
            </a:r>
            <a:r>
              <a:rPr sz="1200" spc="-5" dirty="0">
                <a:latin typeface="Arial"/>
                <a:cs typeface="Arial"/>
              </a:rPr>
              <a:t>“systematized effort </a:t>
            </a:r>
            <a:r>
              <a:rPr sz="1200" dirty="0">
                <a:latin typeface="Arial"/>
                <a:cs typeface="Arial"/>
              </a:rPr>
              <a:t>to </a:t>
            </a:r>
            <a:r>
              <a:rPr sz="1200" spc="-5" dirty="0">
                <a:latin typeface="Arial"/>
                <a:cs typeface="Arial"/>
              </a:rPr>
              <a:t>gain </a:t>
            </a:r>
            <a:r>
              <a:rPr sz="1200" dirty="0">
                <a:latin typeface="Arial"/>
                <a:cs typeface="Arial"/>
              </a:rPr>
              <a:t>new</a:t>
            </a:r>
            <a:r>
              <a:rPr sz="1200" spc="-114" dirty="0">
                <a:latin typeface="Arial"/>
                <a:cs typeface="Arial"/>
              </a:rPr>
              <a:t> </a:t>
            </a:r>
            <a:r>
              <a:rPr sz="1200" dirty="0">
                <a:latin typeface="Arial"/>
                <a:cs typeface="Arial"/>
              </a:rPr>
              <a:t>knowledge.”</a:t>
            </a:r>
          </a:p>
          <a:p>
            <a:pPr marL="756285" lvl="1" indent="-287020">
              <a:lnSpc>
                <a:spcPct val="100000"/>
              </a:lnSpc>
              <a:spcBef>
                <a:spcPts val="1010"/>
              </a:spcBef>
              <a:buFont typeface="Courier New"/>
              <a:buChar char="o"/>
              <a:tabLst>
                <a:tab pos="756285" algn="l"/>
                <a:tab pos="756920" algn="l"/>
              </a:tabLst>
            </a:pPr>
            <a:r>
              <a:rPr sz="1200" dirty="0">
                <a:latin typeface="Arial"/>
                <a:cs typeface="Arial"/>
              </a:rPr>
              <a:t>Research </a:t>
            </a:r>
            <a:r>
              <a:rPr sz="1200" spc="-5" dirty="0">
                <a:latin typeface="Arial"/>
                <a:cs typeface="Arial"/>
              </a:rPr>
              <a:t>is a movement, a movement </a:t>
            </a:r>
            <a:r>
              <a:rPr sz="1200" dirty="0">
                <a:latin typeface="Arial"/>
                <a:cs typeface="Arial"/>
              </a:rPr>
              <a:t>from the </a:t>
            </a:r>
            <a:r>
              <a:rPr sz="1200" spc="-5" dirty="0">
                <a:latin typeface="Arial"/>
                <a:cs typeface="Arial"/>
              </a:rPr>
              <a:t>known </a:t>
            </a:r>
            <a:r>
              <a:rPr sz="1200" dirty="0">
                <a:latin typeface="Arial"/>
                <a:cs typeface="Arial"/>
              </a:rPr>
              <a:t>to the</a:t>
            </a:r>
            <a:r>
              <a:rPr sz="1200" spc="-120" dirty="0">
                <a:latin typeface="Arial"/>
                <a:cs typeface="Arial"/>
              </a:rPr>
              <a:t> </a:t>
            </a:r>
            <a:r>
              <a:rPr sz="1200" spc="-5" dirty="0">
                <a:latin typeface="Arial"/>
                <a:cs typeface="Arial"/>
              </a:rPr>
              <a:t>unknown.</a:t>
            </a:r>
            <a:endParaRPr sz="1200" dirty="0">
              <a:latin typeface="Arial"/>
              <a:cs typeface="Arial"/>
            </a:endParaRPr>
          </a:p>
          <a:p>
            <a:pPr marL="756285" lvl="1" indent="-287020">
              <a:lnSpc>
                <a:spcPct val="100000"/>
              </a:lnSpc>
              <a:spcBef>
                <a:spcPts val="1010"/>
              </a:spcBef>
              <a:buFont typeface="Courier New"/>
              <a:buChar char="o"/>
              <a:tabLst>
                <a:tab pos="756285" algn="l"/>
                <a:tab pos="756920" algn="l"/>
              </a:tabLst>
            </a:pPr>
            <a:r>
              <a:rPr sz="1200" dirty="0">
                <a:latin typeface="Arial"/>
                <a:cs typeface="Arial"/>
              </a:rPr>
              <a:t>A </a:t>
            </a:r>
            <a:r>
              <a:rPr sz="1200" spc="-10" dirty="0">
                <a:latin typeface="Arial"/>
                <a:cs typeface="Arial"/>
              </a:rPr>
              <a:t>voyage </a:t>
            </a:r>
            <a:r>
              <a:rPr sz="1200" dirty="0">
                <a:latin typeface="Arial"/>
                <a:cs typeface="Arial"/>
              </a:rPr>
              <a:t>of</a:t>
            </a:r>
            <a:r>
              <a:rPr sz="1200" spc="-60" dirty="0">
                <a:latin typeface="Arial"/>
                <a:cs typeface="Arial"/>
              </a:rPr>
              <a:t> </a:t>
            </a:r>
            <a:r>
              <a:rPr sz="1200" spc="-15" dirty="0">
                <a:latin typeface="Arial"/>
                <a:cs typeface="Arial"/>
              </a:rPr>
              <a:t>discovery.</a:t>
            </a:r>
            <a:endParaRPr sz="1200" dirty="0">
              <a:latin typeface="Arial"/>
              <a:cs typeface="Arial"/>
            </a:endParaRPr>
          </a:p>
          <a:p>
            <a:pPr marL="756285" marR="88900" lvl="1" indent="-287020">
              <a:lnSpc>
                <a:spcPct val="150000"/>
              </a:lnSpc>
              <a:spcBef>
                <a:spcPts val="290"/>
              </a:spcBef>
              <a:buFont typeface="Courier New"/>
              <a:buChar char="o"/>
              <a:tabLst>
                <a:tab pos="756285" algn="l"/>
                <a:tab pos="756920" algn="l"/>
              </a:tabLst>
            </a:pPr>
            <a:r>
              <a:rPr sz="1200" spc="-5" dirty="0">
                <a:latin typeface="Arial"/>
                <a:cs typeface="Arial"/>
              </a:rPr>
              <a:t>“Clifford Woody” defines </a:t>
            </a:r>
            <a:r>
              <a:rPr sz="1200" dirty="0">
                <a:latin typeface="Arial"/>
                <a:cs typeface="Arial"/>
              </a:rPr>
              <a:t>research as “a comprises </a:t>
            </a:r>
            <a:r>
              <a:rPr sz="1200" spc="-5" dirty="0">
                <a:latin typeface="Arial"/>
                <a:cs typeface="Arial"/>
              </a:rPr>
              <a:t>defining </a:t>
            </a:r>
            <a:r>
              <a:rPr sz="1200" dirty="0">
                <a:latin typeface="Arial"/>
                <a:cs typeface="Arial"/>
              </a:rPr>
              <a:t>and </a:t>
            </a:r>
            <a:r>
              <a:rPr sz="1200" spc="-5" dirty="0">
                <a:latin typeface="Arial"/>
                <a:cs typeface="Arial"/>
              </a:rPr>
              <a:t>redefining problems, formulating hypothesis </a:t>
            </a:r>
            <a:r>
              <a:rPr sz="1200" dirty="0">
                <a:latin typeface="Arial"/>
                <a:cs typeface="Arial"/>
              </a:rPr>
              <a:t>or  </a:t>
            </a:r>
            <a:r>
              <a:rPr sz="1200" spc="-5" dirty="0">
                <a:latin typeface="Arial"/>
                <a:cs typeface="Arial"/>
              </a:rPr>
              <a:t>suggested </a:t>
            </a:r>
            <a:r>
              <a:rPr sz="1200" dirty="0">
                <a:latin typeface="Arial"/>
                <a:cs typeface="Arial"/>
              </a:rPr>
              <a:t>solutions; </a:t>
            </a:r>
            <a:r>
              <a:rPr sz="1200" spc="-5" dirty="0">
                <a:latin typeface="Arial"/>
                <a:cs typeface="Arial"/>
              </a:rPr>
              <a:t>collecting, organizing and evaluating </a:t>
            </a:r>
            <a:r>
              <a:rPr sz="1200" dirty="0">
                <a:latin typeface="Arial"/>
                <a:cs typeface="Arial"/>
              </a:rPr>
              <a:t>data; making </a:t>
            </a:r>
            <a:r>
              <a:rPr sz="1200" spc="-5" dirty="0">
                <a:latin typeface="Arial"/>
                <a:cs typeface="Arial"/>
              </a:rPr>
              <a:t>deductions and reaching conclusions; and </a:t>
            </a:r>
            <a:r>
              <a:rPr sz="1200" dirty="0">
                <a:latin typeface="Arial"/>
                <a:cs typeface="Arial"/>
              </a:rPr>
              <a:t>at  last carefully testing the </a:t>
            </a:r>
            <a:r>
              <a:rPr sz="1200" spc="-5" dirty="0">
                <a:latin typeface="Arial"/>
                <a:cs typeface="Arial"/>
              </a:rPr>
              <a:t>conclusions </a:t>
            </a:r>
            <a:r>
              <a:rPr sz="1200" dirty="0">
                <a:latin typeface="Arial"/>
                <a:cs typeface="Arial"/>
              </a:rPr>
              <a:t>to determine </a:t>
            </a:r>
            <a:r>
              <a:rPr sz="1200" spc="-5" dirty="0">
                <a:latin typeface="Arial"/>
                <a:cs typeface="Arial"/>
              </a:rPr>
              <a:t>whether </a:t>
            </a:r>
            <a:r>
              <a:rPr sz="1200" dirty="0">
                <a:latin typeface="Arial"/>
                <a:cs typeface="Arial"/>
              </a:rPr>
              <a:t>they </a:t>
            </a:r>
            <a:r>
              <a:rPr sz="1200" spc="5" dirty="0">
                <a:latin typeface="Arial"/>
                <a:cs typeface="Arial"/>
              </a:rPr>
              <a:t>fit </a:t>
            </a:r>
            <a:r>
              <a:rPr sz="1200" dirty="0">
                <a:latin typeface="Arial"/>
                <a:cs typeface="Arial"/>
              </a:rPr>
              <a:t>the </a:t>
            </a:r>
            <a:r>
              <a:rPr sz="1200" spc="-5" dirty="0">
                <a:latin typeface="Arial"/>
                <a:cs typeface="Arial"/>
              </a:rPr>
              <a:t>formulating</a:t>
            </a:r>
            <a:r>
              <a:rPr sz="1200" spc="-225" dirty="0">
                <a:latin typeface="Arial"/>
                <a:cs typeface="Arial"/>
              </a:rPr>
              <a:t> </a:t>
            </a:r>
            <a:r>
              <a:rPr sz="1200" dirty="0">
                <a:latin typeface="Arial"/>
                <a:cs typeface="Arial"/>
              </a:rPr>
              <a:t>hypothesis”.</a:t>
            </a:r>
          </a:p>
          <a:p>
            <a:pPr marL="756285" marR="5080" lvl="1" indent="-287020">
              <a:lnSpc>
                <a:spcPct val="150000"/>
              </a:lnSpc>
              <a:spcBef>
                <a:spcPts val="290"/>
              </a:spcBef>
              <a:buFont typeface="Courier New"/>
              <a:buChar char="o"/>
              <a:tabLst>
                <a:tab pos="756285" algn="l"/>
                <a:tab pos="756920" algn="l"/>
              </a:tabLst>
            </a:pPr>
            <a:r>
              <a:rPr sz="1200" spc="-5" dirty="0">
                <a:latin typeface="Arial"/>
                <a:cs typeface="Arial"/>
              </a:rPr>
              <a:t>D. Slesinger </a:t>
            </a:r>
            <a:r>
              <a:rPr sz="1200" dirty="0">
                <a:latin typeface="Arial"/>
                <a:cs typeface="Arial"/>
              </a:rPr>
              <a:t>and </a:t>
            </a:r>
            <a:r>
              <a:rPr sz="1200" spc="-5" dirty="0">
                <a:latin typeface="Arial"/>
                <a:cs typeface="Arial"/>
              </a:rPr>
              <a:t>M. Stephenson, defines </a:t>
            </a:r>
            <a:r>
              <a:rPr sz="1200" dirty="0">
                <a:latin typeface="Arial"/>
                <a:cs typeface="Arial"/>
              </a:rPr>
              <a:t>research </a:t>
            </a:r>
            <a:r>
              <a:rPr sz="1200" spc="-5" dirty="0">
                <a:latin typeface="Arial"/>
                <a:cs typeface="Arial"/>
              </a:rPr>
              <a:t>is </a:t>
            </a:r>
            <a:r>
              <a:rPr sz="1200" dirty="0">
                <a:latin typeface="Arial"/>
                <a:cs typeface="Arial"/>
              </a:rPr>
              <a:t>“the </a:t>
            </a:r>
            <a:r>
              <a:rPr sz="1200" spc="-5" dirty="0">
                <a:latin typeface="Arial"/>
                <a:cs typeface="Arial"/>
              </a:rPr>
              <a:t>manipulation </a:t>
            </a:r>
            <a:r>
              <a:rPr sz="1200" dirty="0">
                <a:latin typeface="Arial"/>
                <a:cs typeface="Arial"/>
              </a:rPr>
              <a:t>of </a:t>
            </a:r>
            <a:r>
              <a:rPr sz="1200" spc="-5" dirty="0">
                <a:latin typeface="Arial"/>
                <a:cs typeface="Arial"/>
              </a:rPr>
              <a:t>things, </a:t>
            </a:r>
            <a:r>
              <a:rPr sz="1200" dirty="0">
                <a:latin typeface="Arial"/>
                <a:cs typeface="Arial"/>
              </a:rPr>
              <a:t>concepts or </a:t>
            </a:r>
            <a:r>
              <a:rPr sz="1200" spc="-5" dirty="0">
                <a:latin typeface="Arial"/>
                <a:cs typeface="Arial"/>
              </a:rPr>
              <a:t>symbols </a:t>
            </a:r>
            <a:r>
              <a:rPr sz="1200" dirty="0">
                <a:latin typeface="Arial"/>
                <a:cs typeface="Arial"/>
              </a:rPr>
              <a:t>for the </a:t>
            </a:r>
            <a:r>
              <a:rPr sz="1200" spc="-5" dirty="0">
                <a:latin typeface="Arial"/>
                <a:cs typeface="Arial"/>
              </a:rPr>
              <a:t>purpose  </a:t>
            </a:r>
            <a:r>
              <a:rPr sz="1200" dirty="0">
                <a:latin typeface="Arial"/>
                <a:cs typeface="Arial"/>
              </a:rPr>
              <a:t>of </a:t>
            </a:r>
            <a:r>
              <a:rPr sz="1200" spc="-5" dirty="0">
                <a:latin typeface="Arial"/>
                <a:cs typeface="Arial"/>
              </a:rPr>
              <a:t>generalizing </a:t>
            </a:r>
            <a:r>
              <a:rPr sz="1200" dirty="0">
                <a:latin typeface="Arial"/>
                <a:cs typeface="Arial"/>
              </a:rPr>
              <a:t>to </a:t>
            </a:r>
            <a:r>
              <a:rPr sz="1200" spc="-5" dirty="0">
                <a:latin typeface="Arial"/>
                <a:cs typeface="Arial"/>
              </a:rPr>
              <a:t>extend, correct or verify knowledge, whether </a:t>
            </a:r>
            <a:r>
              <a:rPr sz="1200" dirty="0">
                <a:latin typeface="Arial"/>
                <a:cs typeface="Arial"/>
              </a:rPr>
              <a:t>that </a:t>
            </a:r>
            <a:r>
              <a:rPr sz="1200" spc="-5" dirty="0">
                <a:latin typeface="Arial"/>
                <a:cs typeface="Arial"/>
              </a:rPr>
              <a:t>knowledge aids in </a:t>
            </a:r>
            <a:r>
              <a:rPr sz="1200" dirty="0">
                <a:latin typeface="Arial"/>
                <a:cs typeface="Arial"/>
              </a:rPr>
              <a:t>construction of theory </a:t>
            </a:r>
            <a:r>
              <a:rPr sz="1200" spc="-5" dirty="0">
                <a:latin typeface="Arial"/>
                <a:cs typeface="Arial"/>
              </a:rPr>
              <a:t>or in </a:t>
            </a:r>
            <a:r>
              <a:rPr sz="1200" dirty="0">
                <a:latin typeface="Arial"/>
                <a:cs typeface="Arial"/>
              </a:rPr>
              <a:t>the  </a:t>
            </a:r>
            <a:r>
              <a:rPr sz="1200" spc="-5" dirty="0">
                <a:latin typeface="Arial"/>
                <a:cs typeface="Arial"/>
              </a:rPr>
              <a:t>practice </a:t>
            </a:r>
            <a:r>
              <a:rPr sz="1200" dirty="0">
                <a:latin typeface="Arial"/>
                <a:cs typeface="Arial"/>
              </a:rPr>
              <a:t>of </a:t>
            </a:r>
            <a:r>
              <a:rPr sz="1200" spc="-5" dirty="0">
                <a:latin typeface="Arial"/>
                <a:cs typeface="Arial"/>
              </a:rPr>
              <a:t>an</a:t>
            </a:r>
            <a:r>
              <a:rPr sz="1200" spc="-40" dirty="0">
                <a:latin typeface="Arial"/>
                <a:cs typeface="Arial"/>
              </a:rPr>
              <a:t> </a:t>
            </a:r>
            <a:r>
              <a:rPr sz="1200" dirty="0">
                <a:latin typeface="Arial"/>
                <a:cs typeface="Arial"/>
              </a:rPr>
              <a:t>art.”</a:t>
            </a:r>
          </a:p>
          <a:p>
            <a:pPr marL="756285" marR="859155" lvl="1" indent="-287020">
              <a:lnSpc>
                <a:spcPct val="150000"/>
              </a:lnSpc>
              <a:spcBef>
                <a:spcPts val="285"/>
              </a:spcBef>
              <a:buFont typeface="Courier New"/>
              <a:buChar char="o"/>
              <a:tabLst>
                <a:tab pos="756285" algn="l"/>
                <a:tab pos="756920" algn="l"/>
              </a:tabLst>
            </a:pPr>
            <a:r>
              <a:rPr sz="1200" dirty="0">
                <a:latin typeface="Arial"/>
                <a:cs typeface="Arial"/>
              </a:rPr>
              <a:t>Research </a:t>
            </a:r>
            <a:r>
              <a:rPr sz="1200" spc="-5" dirty="0">
                <a:latin typeface="Arial"/>
                <a:cs typeface="Arial"/>
              </a:rPr>
              <a:t>is </a:t>
            </a:r>
            <a:r>
              <a:rPr sz="1200" dirty="0">
                <a:latin typeface="Arial"/>
                <a:cs typeface="Arial"/>
              </a:rPr>
              <a:t>the </a:t>
            </a:r>
            <a:r>
              <a:rPr sz="1200" spc="-5" dirty="0">
                <a:latin typeface="Arial"/>
                <a:cs typeface="Arial"/>
              </a:rPr>
              <a:t>systematic process </a:t>
            </a:r>
            <a:r>
              <a:rPr sz="1200" dirty="0">
                <a:latin typeface="Arial"/>
                <a:cs typeface="Arial"/>
              </a:rPr>
              <a:t>of </a:t>
            </a:r>
            <a:r>
              <a:rPr sz="1200" spc="-5" dirty="0">
                <a:latin typeface="Arial"/>
                <a:cs typeface="Arial"/>
              </a:rPr>
              <a:t>collecting and analyzing information (data) in order </a:t>
            </a:r>
            <a:r>
              <a:rPr sz="1200" dirty="0">
                <a:latin typeface="Arial"/>
                <a:cs typeface="Arial"/>
              </a:rPr>
              <a:t>to </a:t>
            </a:r>
            <a:r>
              <a:rPr sz="1200" spc="-5" dirty="0">
                <a:latin typeface="Arial"/>
                <a:cs typeface="Arial"/>
              </a:rPr>
              <a:t>increase our  understanding </a:t>
            </a:r>
            <a:r>
              <a:rPr sz="1200" dirty="0">
                <a:latin typeface="Arial"/>
                <a:cs typeface="Arial"/>
              </a:rPr>
              <a:t>of the </a:t>
            </a:r>
            <a:r>
              <a:rPr sz="1200" spc="-5" dirty="0">
                <a:latin typeface="Arial"/>
                <a:cs typeface="Arial"/>
              </a:rPr>
              <a:t>phenomenon about which </a:t>
            </a:r>
            <a:r>
              <a:rPr sz="1200" spc="-10" dirty="0">
                <a:latin typeface="Arial"/>
                <a:cs typeface="Arial"/>
              </a:rPr>
              <a:t>we </a:t>
            </a:r>
            <a:r>
              <a:rPr sz="1200" dirty="0">
                <a:latin typeface="Arial"/>
                <a:cs typeface="Arial"/>
              </a:rPr>
              <a:t>are </a:t>
            </a:r>
            <a:r>
              <a:rPr sz="1200" spc="-5" dirty="0">
                <a:latin typeface="Arial"/>
                <a:cs typeface="Arial"/>
              </a:rPr>
              <a:t>concerned or</a:t>
            </a:r>
            <a:r>
              <a:rPr sz="1200" spc="-145" dirty="0">
                <a:latin typeface="Arial"/>
                <a:cs typeface="Arial"/>
              </a:rPr>
              <a:t> </a:t>
            </a:r>
            <a:r>
              <a:rPr sz="1200" spc="-5" dirty="0">
                <a:latin typeface="Arial"/>
                <a:cs typeface="Arial"/>
              </a:rPr>
              <a:t>interested.</a:t>
            </a:r>
            <a:endParaRPr sz="1200" dirty="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47800" y="973384"/>
            <a:ext cx="55225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Palatino Linotype"/>
                <a:cs typeface="Palatino Linotype"/>
              </a:rPr>
              <a:t>1.13 </a:t>
            </a:r>
            <a:r>
              <a:rPr sz="2400" spc="-5" dirty="0">
                <a:solidFill>
                  <a:srgbClr val="FF0000"/>
                </a:solidFill>
                <a:latin typeface="Palatino Linotype"/>
                <a:cs typeface="Palatino Linotype"/>
              </a:rPr>
              <a:t>CRITERIA </a:t>
            </a:r>
            <a:r>
              <a:rPr sz="2400" dirty="0">
                <a:solidFill>
                  <a:srgbClr val="FF0000"/>
                </a:solidFill>
                <a:latin typeface="Palatino Linotype"/>
                <a:cs typeface="Palatino Linotype"/>
              </a:rPr>
              <a:t>OF GOOD</a:t>
            </a:r>
            <a:r>
              <a:rPr sz="2400" spc="-80" dirty="0">
                <a:solidFill>
                  <a:srgbClr val="FF0000"/>
                </a:solidFill>
                <a:latin typeface="Palatino Linotype"/>
                <a:cs typeface="Palatino Linotype"/>
              </a:rPr>
              <a:t> </a:t>
            </a:r>
            <a:r>
              <a:rPr sz="2400" dirty="0">
                <a:solidFill>
                  <a:srgbClr val="FF0000"/>
                </a:solidFill>
                <a:latin typeface="Palatino Linotype"/>
                <a:cs typeface="Palatino Linotype"/>
              </a:rPr>
              <a:t>RESEARCH</a:t>
            </a:r>
            <a:endParaRPr sz="2400" dirty="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40</a:t>
            </a:fld>
            <a:endParaRPr spc="-5" dirty="0"/>
          </a:p>
        </p:txBody>
      </p:sp>
      <p:sp>
        <p:nvSpPr>
          <p:cNvPr id="4" name="object 4"/>
          <p:cNvSpPr txBox="1"/>
          <p:nvPr/>
        </p:nvSpPr>
        <p:spPr>
          <a:xfrm>
            <a:off x="206088" y="1447800"/>
            <a:ext cx="8495665" cy="4318000"/>
          </a:xfrm>
          <a:prstGeom prst="rect">
            <a:avLst/>
          </a:prstGeom>
        </p:spPr>
        <p:txBody>
          <a:bodyPr vert="horz" wrap="square" lIns="0" tIns="61594" rIns="0" bIns="0" rtlCol="0">
            <a:spAutoFit/>
          </a:bodyPr>
          <a:lstStyle/>
          <a:p>
            <a:pPr marL="355600" indent="-342900">
              <a:lnSpc>
                <a:spcPct val="100000"/>
              </a:lnSpc>
              <a:spcBef>
                <a:spcPts val="484"/>
              </a:spcBef>
              <a:buChar char="•"/>
              <a:tabLst>
                <a:tab pos="354965" algn="l"/>
                <a:tab pos="355600" algn="l"/>
              </a:tabLst>
            </a:pPr>
            <a:r>
              <a:rPr sz="1600" spc="-5" dirty="0">
                <a:latin typeface="Arial"/>
                <a:cs typeface="Arial"/>
              </a:rPr>
              <a:t>The scientific research must satisfy the following</a:t>
            </a:r>
            <a:r>
              <a:rPr sz="1600" spc="35" dirty="0">
                <a:latin typeface="Arial"/>
                <a:cs typeface="Arial"/>
              </a:rPr>
              <a:t> </a:t>
            </a:r>
            <a:r>
              <a:rPr sz="1600" spc="-5" dirty="0">
                <a:latin typeface="Arial"/>
                <a:cs typeface="Arial"/>
              </a:rPr>
              <a:t>criteria:</a:t>
            </a:r>
            <a:endParaRPr sz="1600" dirty="0">
              <a:latin typeface="Arial"/>
              <a:cs typeface="Arial"/>
            </a:endParaRPr>
          </a:p>
          <a:p>
            <a:pPr marL="355600" indent="-342900">
              <a:lnSpc>
                <a:spcPct val="100000"/>
              </a:lnSpc>
              <a:spcBef>
                <a:spcPts val="380"/>
              </a:spcBef>
              <a:buChar char="•"/>
              <a:tabLst>
                <a:tab pos="354965" algn="l"/>
                <a:tab pos="355600" algn="l"/>
              </a:tabLst>
            </a:pPr>
            <a:r>
              <a:rPr sz="1600" spc="-5" dirty="0">
                <a:latin typeface="Arial"/>
                <a:cs typeface="Arial"/>
              </a:rPr>
              <a:t>The purpose of the research should be clearly defined and common concepts be</a:t>
            </a:r>
            <a:r>
              <a:rPr sz="1600" spc="170" dirty="0">
                <a:latin typeface="Arial"/>
                <a:cs typeface="Arial"/>
              </a:rPr>
              <a:t> </a:t>
            </a:r>
            <a:r>
              <a:rPr sz="1600" spc="-5" dirty="0">
                <a:latin typeface="Arial"/>
                <a:cs typeface="Arial"/>
              </a:rPr>
              <a:t>used.</a:t>
            </a:r>
            <a:endParaRPr sz="1600" dirty="0">
              <a:latin typeface="Arial"/>
              <a:cs typeface="Arial"/>
            </a:endParaRPr>
          </a:p>
          <a:p>
            <a:pPr marL="355600" marR="110489" indent="-342900">
              <a:lnSpc>
                <a:spcPct val="100000"/>
              </a:lnSpc>
              <a:spcBef>
                <a:spcPts val="385"/>
              </a:spcBef>
              <a:buChar char="•"/>
              <a:tabLst>
                <a:tab pos="354965" algn="l"/>
                <a:tab pos="355600" algn="l"/>
              </a:tabLst>
            </a:pPr>
            <a:r>
              <a:rPr sz="1600" spc="-5" dirty="0">
                <a:latin typeface="Arial"/>
                <a:cs typeface="Arial"/>
              </a:rPr>
              <a:t>The research procedure used should be described </a:t>
            </a:r>
            <a:r>
              <a:rPr sz="1600" dirty="0">
                <a:latin typeface="Arial"/>
                <a:cs typeface="Arial"/>
              </a:rPr>
              <a:t>in </a:t>
            </a:r>
            <a:r>
              <a:rPr sz="1600" spc="-5" dirty="0">
                <a:latin typeface="Arial"/>
                <a:cs typeface="Arial"/>
              </a:rPr>
              <a:t>sufficient detail to permit another  researcher to repeat the research for further advancement, keeping the continuity of </a:t>
            </a:r>
            <a:r>
              <a:rPr sz="1600" spc="-10" dirty="0">
                <a:latin typeface="Arial"/>
                <a:cs typeface="Arial"/>
              </a:rPr>
              <a:t>what  </a:t>
            </a:r>
            <a:r>
              <a:rPr sz="1600" spc="-5" dirty="0">
                <a:latin typeface="Arial"/>
                <a:cs typeface="Arial"/>
              </a:rPr>
              <a:t>has already been</a:t>
            </a:r>
            <a:r>
              <a:rPr sz="1600" spc="5" dirty="0">
                <a:latin typeface="Arial"/>
                <a:cs typeface="Arial"/>
              </a:rPr>
              <a:t> </a:t>
            </a:r>
            <a:r>
              <a:rPr sz="1600" spc="-5" dirty="0">
                <a:latin typeface="Arial"/>
                <a:cs typeface="Arial"/>
              </a:rPr>
              <a:t>attained.</a:t>
            </a:r>
            <a:endParaRPr sz="1600" dirty="0">
              <a:latin typeface="Arial"/>
              <a:cs typeface="Arial"/>
            </a:endParaRPr>
          </a:p>
          <a:p>
            <a:pPr marL="355600" marR="71755" indent="-342900">
              <a:lnSpc>
                <a:spcPct val="100000"/>
              </a:lnSpc>
              <a:spcBef>
                <a:spcPts val="390"/>
              </a:spcBef>
              <a:buChar char="•"/>
              <a:tabLst>
                <a:tab pos="354965" algn="l"/>
                <a:tab pos="355600" algn="l"/>
              </a:tabLst>
            </a:pPr>
            <a:r>
              <a:rPr sz="1600" spc="-5" dirty="0">
                <a:latin typeface="Arial"/>
                <a:cs typeface="Arial"/>
              </a:rPr>
              <a:t>The procedural design of the research should be carefully planned to </a:t>
            </a:r>
            <a:r>
              <a:rPr sz="1600" spc="-10" dirty="0">
                <a:latin typeface="Arial"/>
                <a:cs typeface="Arial"/>
              </a:rPr>
              <a:t>yield </a:t>
            </a:r>
            <a:r>
              <a:rPr sz="1600" spc="-5" dirty="0">
                <a:latin typeface="Arial"/>
                <a:cs typeface="Arial"/>
              </a:rPr>
              <a:t>results that are  as objective as</a:t>
            </a:r>
            <a:r>
              <a:rPr sz="1600" spc="-10" dirty="0">
                <a:latin typeface="Arial"/>
                <a:cs typeface="Arial"/>
              </a:rPr>
              <a:t> </a:t>
            </a:r>
            <a:r>
              <a:rPr sz="1600" spc="-5" dirty="0">
                <a:latin typeface="Arial"/>
                <a:cs typeface="Arial"/>
              </a:rPr>
              <a:t>possible.</a:t>
            </a:r>
            <a:endParaRPr sz="1600" dirty="0">
              <a:latin typeface="Arial"/>
              <a:cs typeface="Arial"/>
            </a:endParaRPr>
          </a:p>
          <a:p>
            <a:pPr marL="355600" marR="421640" indent="-342900">
              <a:lnSpc>
                <a:spcPct val="100000"/>
              </a:lnSpc>
              <a:spcBef>
                <a:spcPts val="380"/>
              </a:spcBef>
              <a:buChar char="•"/>
              <a:tabLst>
                <a:tab pos="354965" algn="l"/>
                <a:tab pos="355600" algn="l"/>
              </a:tabLst>
            </a:pPr>
            <a:r>
              <a:rPr sz="1600" spc="-5" dirty="0">
                <a:latin typeface="Arial"/>
                <a:cs typeface="Arial"/>
              </a:rPr>
              <a:t>The researcher should report </a:t>
            </a:r>
            <a:r>
              <a:rPr sz="1600" spc="-10" dirty="0">
                <a:latin typeface="Arial"/>
                <a:cs typeface="Arial"/>
              </a:rPr>
              <a:t>with </a:t>
            </a:r>
            <a:r>
              <a:rPr sz="1600" spc="-5" dirty="0">
                <a:latin typeface="Arial"/>
                <a:cs typeface="Arial"/>
              </a:rPr>
              <a:t>complete frankness, flaws in procedural design and  estimate their </a:t>
            </a:r>
            <a:r>
              <a:rPr sz="1600" spc="-10" dirty="0">
                <a:latin typeface="Arial"/>
                <a:cs typeface="Arial"/>
              </a:rPr>
              <a:t>effects </a:t>
            </a:r>
            <a:r>
              <a:rPr sz="1600" spc="-5" dirty="0">
                <a:latin typeface="Arial"/>
                <a:cs typeface="Arial"/>
              </a:rPr>
              <a:t>upon the</a:t>
            </a:r>
            <a:r>
              <a:rPr sz="1600" spc="60" dirty="0">
                <a:latin typeface="Arial"/>
                <a:cs typeface="Arial"/>
              </a:rPr>
              <a:t> </a:t>
            </a:r>
            <a:r>
              <a:rPr sz="1600" spc="-5" dirty="0">
                <a:latin typeface="Arial"/>
                <a:cs typeface="Arial"/>
              </a:rPr>
              <a:t>findings.</a:t>
            </a:r>
            <a:endParaRPr sz="1600" dirty="0">
              <a:latin typeface="Arial"/>
              <a:cs typeface="Arial"/>
            </a:endParaRPr>
          </a:p>
          <a:p>
            <a:pPr marL="355600" marR="426084" indent="-342900">
              <a:lnSpc>
                <a:spcPct val="100000"/>
              </a:lnSpc>
              <a:spcBef>
                <a:spcPts val="385"/>
              </a:spcBef>
              <a:buChar char="•"/>
              <a:tabLst>
                <a:tab pos="354965" algn="l"/>
                <a:tab pos="355600" algn="l"/>
              </a:tabLst>
            </a:pPr>
            <a:r>
              <a:rPr sz="1600" spc="-5" dirty="0">
                <a:latin typeface="Arial"/>
                <a:cs typeface="Arial"/>
              </a:rPr>
              <a:t>The analysis of data should be sufficiently adequate to reveal its significance and the  methods of analysis used should be appropriate. The validity and reliability of the data  should be checked</a:t>
            </a:r>
            <a:r>
              <a:rPr sz="1600" spc="-10" dirty="0">
                <a:latin typeface="Arial"/>
                <a:cs typeface="Arial"/>
              </a:rPr>
              <a:t> </a:t>
            </a:r>
            <a:r>
              <a:rPr sz="1600" spc="-20" dirty="0">
                <a:latin typeface="Arial"/>
                <a:cs typeface="Arial"/>
              </a:rPr>
              <a:t>carefully.</a:t>
            </a:r>
            <a:endParaRPr sz="1600" dirty="0">
              <a:latin typeface="Arial"/>
              <a:cs typeface="Arial"/>
            </a:endParaRPr>
          </a:p>
          <a:p>
            <a:pPr marL="355600" marR="5080" indent="-342900">
              <a:lnSpc>
                <a:spcPct val="100000"/>
              </a:lnSpc>
              <a:spcBef>
                <a:spcPts val="385"/>
              </a:spcBef>
              <a:buChar char="•"/>
              <a:tabLst>
                <a:tab pos="354965" algn="l"/>
                <a:tab pos="355600" algn="l"/>
              </a:tabLst>
            </a:pPr>
            <a:r>
              <a:rPr sz="1600" spc="-5" dirty="0">
                <a:latin typeface="Arial"/>
                <a:cs typeface="Arial"/>
              </a:rPr>
              <a:t>Conclusions should be confined to those justified by the data of the research and limited to  those for </a:t>
            </a:r>
            <a:r>
              <a:rPr sz="1600" spc="-10" dirty="0">
                <a:latin typeface="Arial"/>
                <a:cs typeface="Arial"/>
              </a:rPr>
              <a:t>which </a:t>
            </a:r>
            <a:r>
              <a:rPr sz="1600" spc="-5" dirty="0">
                <a:latin typeface="Arial"/>
                <a:cs typeface="Arial"/>
              </a:rPr>
              <a:t>the data provide an adequate</a:t>
            </a:r>
            <a:r>
              <a:rPr sz="1600" spc="80" dirty="0">
                <a:latin typeface="Arial"/>
                <a:cs typeface="Arial"/>
              </a:rPr>
              <a:t> </a:t>
            </a:r>
            <a:r>
              <a:rPr sz="1600" spc="-5" dirty="0">
                <a:latin typeface="Arial"/>
                <a:cs typeface="Arial"/>
              </a:rPr>
              <a:t>basis.</a:t>
            </a:r>
            <a:endParaRPr sz="1600" dirty="0">
              <a:latin typeface="Arial"/>
              <a:cs typeface="Arial"/>
            </a:endParaRPr>
          </a:p>
          <a:p>
            <a:pPr marL="355600" marR="169545" indent="-342900">
              <a:lnSpc>
                <a:spcPct val="100000"/>
              </a:lnSpc>
              <a:spcBef>
                <a:spcPts val="385"/>
              </a:spcBef>
              <a:buChar char="•"/>
              <a:tabLst>
                <a:tab pos="354965" algn="l"/>
                <a:tab pos="355600" algn="l"/>
              </a:tabLst>
            </a:pPr>
            <a:r>
              <a:rPr sz="1600" spc="-5" dirty="0">
                <a:latin typeface="Arial"/>
                <a:cs typeface="Arial"/>
              </a:rPr>
              <a:t>Greater confidence in research is warranted if the researcher is experienced, has a good  reputation in research and </a:t>
            </a:r>
            <a:r>
              <a:rPr sz="1600" dirty="0">
                <a:latin typeface="Arial"/>
                <a:cs typeface="Arial"/>
              </a:rPr>
              <a:t>is </a:t>
            </a:r>
            <a:r>
              <a:rPr sz="1600" spc="-5" dirty="0">
                <a:latin typeface="Arial"/>
                <a:cs typeface="Arial"/>
              </a:rPr>
              <a:t>a person of</a:t>
            </a:r>
            <a:r>
              <a:rPr sz="1600" spc="60" dirty="0">
                <a:latin typeface="Arial"/>
                <a:cs typeface="Arial"/>
              </a:rPr>
              <a:t> </a:t>
            </a:r>
            <a:r>
              <a:rPr sz="1600" spc="-20" dirty="0">
                <a:latin typeface="Arial"/>
                <a:cs typeface="Arial"/>
              </a:rPr>
              <a:t>integrity.</a:t>
            </a:r>
            <a:endParaRPr sz="1600" dirty="0">
              <a:latin typeface="Arial"/>
              <a:cs typeface="Arial"/>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47800" y="973384"/>
            <a:ext cx="769620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solidFill>
                  <a:srgbClr val="FF0000"/>
                </a:solidFill>
                <a:latin typeface="Palatino Linotype"/>
                <a:cs typeface="Palatino Linotype"/>
              </a:rPr>
              <a:t>RESEARCH METHODS VERSUS METHODOLOGY</a:t>
            </a:r>
            <a:endParaRPr sz="2400" dirty="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41</a:t>
            </a:fld>
            <a:endParaRPr spc="-5" dirty="0"/>
          </a:p>
        </p:txBody>
      </p:sp>
      <p:sp>
        <p:nvSpPr>
          <p:cNvPr id="4" name="object 4"/>
          <p:cNvSpPr txBox="1"/>
          <p:nvPr/>
        </p:nvSpPr>
        <p:spPr>
          <a:xfrm>
            <a:off x="206088" y="1447800"/>
            <a:ext cx="8495665" cy="4773742"/>
          </a:xfrm>
          <a:prstGeom prst="rect">
            <a:avLst/>
          </a:prstGeom>
        </p:spPr>
        <p:txBody>
          <a:bodyPr vert="horz" wrap="square" lIns="0" tIns="61594" rIns="0" bIns="0" rtlCol="0">
            <a:spAutoFit/>
          </a:bodyPr>
          <a:lstStyle/>
          <a:p>
            <a:r>
              <a:rPr lang="en-US" b="1" dirty="0">
                <a:solidFill>
                  <a:srgbClr val="FF0000"/>
                </a:solidFill>
                <a:latin typeface="Times New Roman" pitchFamily="18" charset="0"/>
                <a:cs typeface="Times New Roman" pitchFamily="18" charset="0"/>
              </a:rPr>
              <a:t>Research methods </a:t>
            </a:r>
            <a:r>
              <a:rPr lang="en-US" dirty="0">
                <a:latin typeface="Times New Roman" pitchFamily="18" charset="0"/>
                <a:cs typeface="Times New Roman" pitchFamily="18" charset="0"/>
              </a:rPr>
              <a:t>may be understood as all those methods/techniques that are used</a:t>
            </a:r>
          </a:p>
          <a:p>
            <a:r>
              <a:rPr lang="en-US" dirty="0">
                <a:latin typeface="Times New Roman" pitchFamily="18" charset="0"/>
                <a:cs typeface="Times New Roman" pitchFamily="18" charset="0"/>
              </a:rPr>
              <a:t>for conduction of research. Research methods or techniques*, thus, refer to the methods the </a:t>
            </a:r>
            <a:r>
              <a:rPr lang="en-US" dirty="0" smtClean="0">
                <a:latin typeface="Times New Roman" pitchFamily="18" charset="0"/>
                <a:cs typeface="Times New Roman" pitchFamily="18" charset="0"/>
              </a:rPr>
              <a:t>researchers </a:t>
            </a:r>
            <a:r>
              <a:rPr lang="en-US" dirty="0">
                <a:latin typeface="Times New Roman" pitchFamily="18" charset="0"/>
                <a:cs typeface="Times New Roman" pitchFamily="18" charset="0"/>
              </a:rPr>
              <a:t>use in performing research operations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research methods can be put into the following</a:t>
            </a:r>
          </a:p>
          <a:p>
            <a:r>
              <a:rPr lang="en-US" dirty="0">
                <a:latin typeface="Times New Roman" pitchFamily="18" charset="0"/>
                <a:cs typeface="Times New Roman" pitchFamily="18" charset="0"/>
              </a:rPr>
              <a:t>three groups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1. In the first group we include those methods which are concerned with the collection of</a:t>
            </a:r>
          </a:p>
          <a:p>
            <a:r>
              <a:rPr lang="en-US" dirty="0">
                <a:latin typeface="Times New Roman" pitchFamily="18" charset="0"/>
                <a:cs typeface="Times New Roman" pitchFamily="18" charset="0"/>
              </a:rPr>
              <a:t>data. These methods will be used where the data already available are not sufficient to</a:t>
            </a:r>
          </a:p>
          <a:p>
            <a:r>
              <a:rPr lang="en-US" dirty="0">
                <a:latin typeface="Times New Roman" pitchFamily="18" charset="0"/>
                <a:cs typeface="Times New Roman" pitchFamily="18" charset="0"/>
              </a:rPr>
              <a:t>arrive at the required solution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2. The second group consists of those statistical techniques which are used for establishing</a:t>
            </a:r>
          </a:p>
          <a:p>
            <a:r>
              <a:rPr lang="en-US" dirty="0">
                <a:latin typeface="Times New Roman" pitchFamily="18" charset="0"/>
                <a:cs typeface="Times New Roman" pitchFamily="18" charset="0"/>
              </a:rPr>
              <a:t>relationships between the data and the unknowns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3. The third group consists of those methods which are used to evaluate the accuracy of the</a:t>
            </a:r>
          </a:p>
          <a:p>
            <a:r>
              <a:rPr lang="en-US" dirty="0">
                <a:latin typeface="Times New Roman" pitchFamily="18" charset="0"/>
                <a:cs typeface="Times New Roman" pitchFamily="18" charset="0"/>
              </a:rPr>
              <a:t>results obtained</a:t>
            </a:r>
          </a:p>
          <a:p>
            <a:endParaRPr lang="en-US" sz="1600" dirty="0"/>
          </a:p>
          <a:p>
            <a:pPr marL="355600" indent="-342900">
              <a:lnSpc>
                <a:spcPct val="100000"/>
              </a:lnSpc>
              <a:spcBef>
                <a:spcPts val="484"/>
              </a:spcBef>
              <a:buChar char="•"/>
              <a:tabLst>
                <a:tab pos="354965" algn="l"/>
                <a:tab pos="355600" algn="l"/>
              </a:tabLst>
            </a:pPr>
            <a:endParaRPr sz="1600" dirty="0">
              <a:latin typeface="Arial"/>
              <a:cs typeface="Arial"/>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extLst>
      <p:ext uri="{BB962C8B-B14F-4D97-AF65-F5344CB8AC3E}">
        <p14:creationId xmlns:p14="http://schemas.microsoft.com/office/powerpoint/2010/main" val="871489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47800" y="973384"/>
            <a:ext cx="769620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solidFill>
                  <a:srgbClr val="FF0000"/>
                </a:solidFill>
                <a:latin typeface="Palatino Linotype"/>
                <a:cs typeface="Palatino Linotype"/>
              </a:rPr>
              <a:t>RESEARCH METHODS VERSUS METHODOLOGY</a:t>
            </a:r>
            <a:endParaRPr sz="2400" dirty="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42</a:t>
            </a:fld>
            <a:endParaRPr spc="-5" dirty="0"/>
          </a:p>
        </p:txBody>
      </p:sp>
      <p:sp>
        <p:nvSpPr>
          <p:cNvPr id="4" name="object 4"/>
          <p:cNvSpPr txBox="1"/>
          <p:nvPr/>
        </p:nvSpPr>
        <p:spPr>
          <a:xfrm>
            <a:off x="206088" y="1447800"/>
            <a:ext cx="8495665" cy="3942745"/>
          </a:xfrm>
          <a:prstGeom prst="rect">
            <a:avLst/>
          </a:prstGeom>
        </p:spPr>
        <p:txBody>
          <a:bodyPr vert="horz" wrap="square" lIns="0" tIns="61594" rIns="0" bIns="0" rtlCol="0">
            <a:spAutoFit/>
          </a:bodyPr>
          <a:lstStyle/>
          <a:p>
            <a:r>
              <a:rPr lang="en-US" dirty="0"/>
              <a:t>Research techniques refer </a:t>
            </a:r>
            <a:r>
              <a:rPr lang="en-US" dirty="0" smtClean="0"/>
              <a:t>to the </a:t>
            </a:r>
            <a:r>
              <a:rPr lang="en-US" dirty="0" err="1"/>
              <a:t>behaviour</a:t>
            </a:r>
            <a:r>
              <a:rPr lang="en-US" dirty="0"/>
              <a:t> and instruments we use in performing research operations such as making observations, recording </a:t>
            </a:r>
            <a:r>
              <a:rPr lang="en-US" dirty="0" smtClean="0"/>
              <a:t>data, techniques </a:t>
            </a:r>
            <a:r>
              <a:rPr lang="en-US" dirty="0"/>
              <a:t>of processing data and the like. Research methods refer to the </a:t>
            </a:r>
            <a:r>
              <a:rPr lang="en-US" dirty="0" err="1"/>
              <a:t>behaviour</a:t>
            </a:r>
            <a:r>
              <a:rPr lang="en-US" dirty="0"/>
              <a:t> and instruments used in selecting and</a:t>
            </a:r>
          </a:p>
          <a:p>
            <a:r>
              <a:rPr lang="en-US" dirty="0"/>
              <a:t>constructing research </a:t>
            </a:r>
            <a:r>
              <a:rPr lang="en-US" dirty="0" smtClean="0"/>
              <a:t>technique.</a:t>
            </a:r>
          </a:p>
          <a:p>
            <a:endParaRPr lang="en-US" dirty="0"/>
          </a:p>
          <a:p>
            <a:r>
              <a:rPr lang="en-US" b="1" dirty="0">
                <a:solidFill>
                  <a:srgbClr val="FF0000"/>
                </a:solidFill>
              </a:rPr>
              <a:t>Research methodology </a:t>
            </a:r>
            <a:r>
              <a:rPr lang="en-US" dirty="0"/>
              <a:t>is a way to systematically solve the research problem. It may be</a:t>
            </a:r>
          </a:p>
          <a:p>
            <a:r>
              <a:rPr lang="en-US" dirty="0"/>
              <a:t>understood as a science of studying how research is done scientifically</a:t>
            </a:r>
            <a:r>
              <a:rPr lang="en-US" dirty="0" smtClean="0"/>
              <a:t>.</a:t>
            </a:r>
          </a:p>
          <a:p>
            <a:endParaRPr lang="en-US" dirty="0"/>
          </a:p>
          <a:p>
            <a:r>
              <a:rPr lang="en-US" dirty="0"/>
              <a:t>In it we study the </a:t>
            </a:r>
            <a:r>
              <a:rPr lang="en-US" dirty="0" smtClean="0"/>
              <a:t>various steps </a:t>
            </a:r>
            <a:r>
              <a:rPr lang="en-US" dirty="0"/>
              <a:t>that are generally adopted by a researcher in studying his research problem along with the </a:t>
            </a:r>
            <a:r>
              <a:rPr lang="en-US" dirty="0" smtClean="0"/>
              <a:t>logic behind </a:t>
            </a:r>
            <a:r>
              <a:rPr lang="en-US" dirty="0"/>
              <a:t>them.</a:t>
            </a:r>
          </a:p>
          <a:p>
            <a:endParaRPr lang="en-US" dirty="0"/>
          </a:p>
          <a:p>
            <a:endParaRPr lang="en-US" dirty="0"/>
          </a:p>
          <a:p>
            <a:endParaRPr lang="en-US" sz="1600" dirty="0"/>
          </a:p>
          <a:p>
            <a:pPr marL="355600" indent="-342900">
              <a:lnSpc>
                <a:spcPct val="100000"/>
              </a:lnSpc>
              <a:spcBef>
                <a:spcPts val="484"/>
              </a:spcBef>
              <a:buChar char="•"/>
              <a:tabLst>
                <a:tab pos="354965" algn="l"/>
                <a:tab pos="355600" algn="l"/>
              </a:tabLst>
            </a:pPr>
            <a:endParaRPr sz="1600" dirty="0">
              <a:latin typeface="Arial"/>
              <a:cs typeface="Arial"/>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extLst>
      <p:ext uri="{BB962C8B-B14F-4D97-AF65-F5344CB8AC3E}">
        <p14:creationId xmlns:p14="http://schemas.microsoft.com/office/powerpoint/2010/main" val="181685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47800" y="973384"/>
            <a:ext cx="617220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solidFill>
                  <a:srgbClr val="FF0000"/>
                </a:solidFill>
                <a:latin typeface="Palatino Linotype"/>
                <a:cs typeface="Palatino Linotype"/>
              </a:rPr>
              <a:t>RESEARCH AND SCIENTIFIC METHOD</a:t>
            </a:r>
            <a:endParaRPr sz="2400" dirty="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43</a:t>
            </a:fld>
            <a:endParaRPr spc="-5" dirty="0"/>
          </a:p>
        </p:txBody>
      </p:sp>
      <p:sp>
        <p:nvSpPr>
          <p:cNvPr id="4" name="object 4"/>
          <p:cNvSpPr txBox="1"/>
          <p:nvPr/>
        </p:nvSpPr>
        <p:spPr>
          <a:xfrm>
            <a:off x="206088" y="1447800"/>
            <a:ext cx="8495665" cy="2406427"/>
          </a:xfrm>
          <a:prstGeom prst="rect">
            <a:avLst/>
          </a:prstGeom>
        </p:spPr>
        <p:txBody>
          <a:bodyPr vert="horz" wrap="square" lIns="0" tIns="61594" rIns="0" bIns="0" rtlCol="0">
            <a:spAutoFit/>
          </a:bodyPr>
          <a:lstStyle/>
          <a:p>
            <a:pPr marL="355600" indent="-342900" algn="just">
              <a:lnSpc>
                <a:spcPct val="100000"/>
              </a:lnSpc>
              <a:spcBef>
                <a:spcPts val="484"/>
              </a:spcBef>
              <a:buChar char="•"/>
              <a:tabLst>
                <a:tab pos="354965" algn="l"/>
                <a:tab pos="355600" algn="l"/>
              </a:tabLst>
            </a:pPr>
            <a:r>
              <a:rPr lang="en-US" sz="1600" dirty="0">
                <a:latin typeface="Times New Roman" pitchFamily="18" charset="0"/>
                <a:cs typeface="Times New Roman" pitchFamily="18" charset="0"/>
              </a:rPr>
              <a:t>The two terms, research and scientific method, are closely related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Research, as we have already </a:t>
            </a:r>
            <a:r>
              <a:rPr lang="en-US" sz="1600" dirty="0" err="1">
                <a:latin typeface="Times New Roman" pitchFamily="18" charset="0"/>
                <a:cs typeface="Times New Roman" pitchFamily="18" charset="0"/>
              </a:rPr>
              <a:t>stated,can</a:t>
            </a:r>
            <a:r>
              <a:rPr lang="en-US" sz="1600" dirty="0">
                <a:latin typeface="Times New Roman" pitchFamily="18" charset="0"/>
                <a:cs typeface="Times New Roman" pitchFamily="18" charset="0"/>
              </a:rPr>
              <a:t> be termed as “an inquiry into the nature of, the reasons for, and the consequences of any particular set of circumstances, whether these circumstances are experimentally controlled or recorded just as they occur</a:t>
            </a:r>
            <a:r>
              <a:rPr lang="en-US" sz="1600" dirty="0" smtClean="0">
                <a:latin typeface="Times New Roman" pitchFamily="18" charset="0"/>
                <a:cs typeface="Times New Roman" pitchFamily="18" charset="0"/>
              </a:rPr>
              <a:t>.</a:t>
            </a:r>
          </a:p>
          <a:p>
            <a:pPr marL="355600" indent="-342900" algn="just">
              <a:lnSpc>
                <a:spcPct val="100000"/>
              </a:lnSpc>
              <a:spcBef>
                <a:spcPts val="484"/>
              </a:spcBef>
              <a:buChar char="•"/>
              <a:tabLst>
                <a:tab pos="354965" algn="l"/>
                <a:tab pos="355600" algn="l"/>
              </a:tabLst>
            </a:pPr>
            <a:endParaRPr lang="en-US" sz="1600" dirty="0">
              <a:latin typeface="Times New Roman" pitchFamily="18" charset="0"/>
              <a:cs typeface="Times New Roman" pitchFamily="18" charset="0"/>
            </a:endParaRPr>
          </a:p>
          <a:p>
            <a:pPr marL="355600" indent="-342900" algn="just">
              <a:lnSpc>
                <a:spcPct val="100000"/>
              </a:lnSpc>
              <a:spcBef>
                <a:spcPts val="484"/>
              </a:spcBef>
              <a:buChar char="•"/>
              <a:tabLst>
                <a:tab pos="354965" algn="l"/>
                <a:tab pos="355600" algn="l"/>
              </a:tabLst>
            </a:pPr>
            <a:r>
              <a:rPr lang="en-US" sz="1600" dirty="0"/>
              <a:t>Experimentation is done to test hypotheses and to discover new relationships. If any, among variables. But the conclusions drawn on the basis of experimental data are generally criticized for either faulty assumptions, poorly designed experiments, badly executed experiments or faulty interpretations. </a:t>
            </a:r>
            <a:endParaRPr sz="1600" dirty="0">
              <a:latin typeface="Times New Roman" pitchFamily="18" charset="0"/>
              <a:cs typeface="Times New Roman" pitchFamily="18" charset="0"/>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extLst>
      <p:ext uri="{BB962C8B-B14F-4D97-AF65-F5344CB8AC3E}">
        <p14:creationId xmlns:p14="http://schemas.microsoft.com/office/powerpoint/2010/main" val="1924878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47800" y="973384"/>
            <a:ext cx="6172200" cy="382156"/>
          </a:xfrm>
          <a:prstGeom prst="rect">
            <a:avLst/>
          </a:prstGeom>
        </p:spPr>
        <p:txBody>
          <a:bodyPr vert="horz" wrap="square" lIns="0" tIns="12700" rIns="0" bIns="0" rtlCol="0">
            <a:spAutoFit/>
          </a:bodyPr>
          <a:lstStyle/>
          <a:p>
            <a:pPr marL="12700">
              <a:lnSpc>
                <a:spcPct val="100000"/>
              </a:lnSpc>
              <a:spcBef>
                <a:spcPts val="100"/>
              </a:spcBef>
            </a:pPr>
            <a:r>
              <a:rPr lang="en-US" sz="2400" dirty="0" smtClean="0">
                <a:solidFill>
                  <a:srgbClr val="FF0000"/>
                </a:solidFill>
                <a:latin typeface="Palatino Linotype"/>
                <a:cs typeface="Palatino Linotype"/>
              </a:rPr>
              <a:t>RESEARCH AND SCIENTIFIC METHOD</a:t>
            </a:r>
            <a:endParaRPr sz="2400" dirty="0">
              <a:latin typeface="Palatino Linotype"/>
              <a:cs typeface="Palatino Linotype"/>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44</a:t>
            </a:fld>
            <a:endParaRPr spc="-5" dirty="0"/>
          </a:p>
        </p:txBody>
      </p:sp>
      <p:sp>
        <p:nvSpPr>
          <p:cNvPr id="4" name="object 4"/>
          <p:cNvSpPr txBox="1"/>
          <p:nvPr/>
        </p:nvSpPr>
        <p:spPr>
          <a:xfrm>
            <a:off x="206088" y="1447800"/>
            <a:ext cx="8495665" cy="4558298"/>
          </a:xfrm>
          <a:prstGeom prst="rect">
            <a:avLst/>
          </a:prstGeom>
        </p:spPr>
        <p:txBody>
          <a:bodyPr vert="horz" wrap="square" lIns="0" tIns="61594" rIns="0" bIns="0" rtlCol="0">
            <a:spAutoFit/>
          </a:bodyPr>
          <a:lstStyle/>
          <a:p>
            <a:pPr>
              <a:lnSpc>
                <a:spcPct val="150000"/>
              </a:lnSpc>
            </a:pPr>
            <a:r>
              <a:rPr lang="en-US" sz="1600" dirty="0">
                <a:latin typeface="Times New Roman" pitchFamily="18" charset="0"/>
                <a:cs typeface="Times New Roman" pitchFamily="18" charset="0"/>
              </a:rPr>
              <a:t>Basic Postulates of Scientific Method</a:t>
            </a:r>
          </a:p>
          <a:p>
            <a:pPr marL="285750" indent="-285750">
              <a:lnSpc>
                <a:spcPct val="150000"/>
              </a:lnSpc>
              <a:buFont typeface="Arial" pitchFamily="34" charset="0"/>
              <a:buChar char="•"/>
            </a:pPr>
            <a:r>
              <a:rPr lang="en-US" sz="1600" dirty="0">
                <a:latin typeface="Times New Roman" pitchFamily="18" charset="0"/>
                <a:cs typeface="Times New Roman" pitchFamily="18" charset="0"/>
              </a:rPr>
              <a:t>The scientific method is, thus, based on certain basic postulates which can be stated as under:</a:t>
            </a:r>
          </a:p>
          <a:p>
            <a:pPr marL="285750" indent="-285750">
              <a:lnSpc>
                <a:spcPct val="150000"/>
              </a:lnSpc>
              <a:buFont typeface="Arial" pitchFamily="34" charset="0"/>
              <a:buChar char="•"/>
            </a:pPr>
            <a:r>
              <a:rPr lang="en-US" sz="1600" dirty="0">
                <a:latin typeface="Times New Roman" pitchFamily="18" charset="0"/>
                <a:cs typeface="Times New Roman" pitchFamily="18" charset="0"/>
              </a:rPr>
              <a:t>It relies on empirical evidence;</a:t>
            </a:r>
          </a:p>
          <a:p>
            <a:pPr marL="285750" indent="-285750">
              <a:lnSpc>
                <a:spcPct val="150000"/>
              </a:lnSpc>
              <a:buFont typeface="Arial" pitchFamily="34" charset="0"/>
              <a:buChar char="•"/>
            </a:pPr>
            <a:r>
              <a:rPr lang="en-US" sz="1600" dirty="0">
                <a:latin typeface="Times New Roman" pitchFamily="18" charset="0"/>
                <a:cs typeface="Times New Roman" pitchFamily="18" charset="0"/>
              </a:rPr>
              <a:t>It utilizes relevant concepts;</a:t>
            </a:r>
          </a:p>
          <a:p>
            <a:pPr marL="285750" indent="-285750">
              <a:lnSpc>
                <a:spcPct val="150000"/>
              </a:lnSpc>
              <a:buFont typeface="Arial" pitchFamily="34" charset="0"/>
              <a:buChar char="•"/>
            </a:pPr>
            <a:r>
              <a:rPr lang="en-US" sz="1600" dirty="0">
                <a:latin typeface="Times New Roman" pitchFamily="18" charset="0"/>
                <a:cs typeface="Times New Roman" pitchFamily="18" charset="0"/>
              </a:rPr>
              <a:t>It is committed to only objective considerations;</a:t>
            </a:r>
          </a:p>
          <a:p>
            <a:pPr marL="285750" indent="-285750">
              <a:lnSpc>
                <a:spcPct val="150000"/>
              </a:lnSpc>
              <a:buFont typeface="Arial" pitchFamily="34" charset="0"/>
              <a:buChar char="•"/>
            </a:pPr>
            <a:r>
              <a:rPr lang="en-US" sz="1600" dirty="0">
                <a:latin typeface="Times New Roman" pitchFamily="18" charset="0"/>
                <a:cs typeface="Times New Roman" pitchFamily="18" charset="0"/>
              </a:rPr>
              <a:t>It presupposes ethical neutrality, i.e., it aims at nothing but making only adequate and correct statements about population objects;</a:t>
            </a:r>
          </a:p>
          <a:p>
            <a:pPr marL="285750" indent="-285750">
              <a:lnSpc>
                <a:spcPct val="150000"/>
              </a:lnSpc>
              <a:buFont typeface="Arial" pitchFamily="34" charset="0"/>
              <a:buChar char="•"/>
            </a:pPr>
            <a:r>
              <a:rPr lang="en-US" sz="1600" dirty="0">
                <a:latin typeface="Times New Roman" pitchFamily="18" charset="0"/>
                <a:cs typeface="Times New Roman" pitchFamily="18" charset="0"/>
              </a:rPr>
              <a:t>It results into probabilistic predictions;</a:t>
            </a:r>
          </a:p>
          <a:p>
            <a:pPr marL="285750" indent="-285750">
              <a:lnSpc>
                <a:spcPct val="150000"/>
              </a:lnSpc>
              <a:buFont typeface="Arial" pitchFamily="34" charset="0"/>
              <a:buChar char="•"/>
            </a:pPr>
            <a:r>
              <a:rPr lang="en-US" sz="1600" dirty="0">
                <a:latin typeface="Times New Roman" pitchFamily="18" charset="0"/>
                <a:cs typeface="Times New Roman" pitchFamily="18" charset="0"/>
              </a:rPr>
              <a:t>Its methodology is made known to all concerned for critical scrutiny are for use in testing the conclusions through replication;</a:t>
            </a:r>
          </a:p>
          <a:p>
            <a:pPr marL="285750" indent="-285750">
              <a:lnSpc>
                <a:spcPct val="150000"/>
              </a:lnSpc>
              <a:buFont typeface="Arial" pitchFamily="34" charset="0"/>
              <a:buChar char="•"/>
            </a:pPr>
            <a:r>
              <a:rPr lang="en-US" sz="1600" dirty="0">
                <a:latin typeface="Times New Roman" pitchFamily="18" charset="0"/>
                <a:cs typeface="Times New Roman" pitchFamily="18" charset="0"/>
              </a:rPr>
              <a:t>It aims at formulating most general axioms or what can be termed as scientific theories.</a:t>
            </a:r>
          </a:p>
          <a:p>
            <a:pPr marL="298450" indent="-285750" algn="just">
              <a:lnSpc>
                <a:spcPct val="150000"/>
              </a:lnSpc>
              <a:spcBef>
                <a:spcPts val="484"/>
              </a:spcBef>
              <a:buFont typeface="Arial" pitchFamily="34" charset="0"/>
              <a:buChar char="•"/>
              <a:tabLst>
                <a:tab pos="354965" algn="l"/>
                <a:tab pos="355600" algn="l"/>
              </a:tabLst>
            </a:pPr>
            <a:endParaRPr sz="1600" dirty="0">
              <a:latin typeface="Times New Roman" pitchFamily="18" charset="0"/>
              <a:cs typeface="Times New Roman" pitchFamily="18" charset="0"/>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515100"/>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extLst>
      <p:ext uri="{BB962C8B-B14F-4D97-AF65-F5344CB8AC3E}">
        <p14:creationId xmlns:p14="http://schemas.microsoft.com/office/powerpoint/2010/main" val="3867488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47700" y="973384"/>
            <a:ext cx="8724900" cy="382156"/>
          </a:xfrm>
          <a:prstGeom prst="rect">
            <a:avLst/>
          </a:prstGeom>
        </p:spPr>
        <p:txBody>
          <a:bodyPr vert="horz" wrap="square" lIns="0" tIns="12700" rIns="0" bIns="0" rtlCol="0">
            <a:spAutoFit/>
          </a:bodyPr>
          <a:lstStyle/>
          <a:p>
            <a:pPr marL="12700">
              <a:lnSpc>
                <a:spcPct val="100000"/>
              </a:lnSpc>
              <a:spcBef>
                <a:spcPts val="100"/>
              </a:spcBef>
            </a:pPr>
            <a:r>
              <a:rPr lang="en-US" sz="2400" b="0" dirty="0" smtClean="0">
                <a:solidFill>
                  <a:srgbClr val="FF0000"/>
                </a:solidFill>
                <a:latin typeface="Times New Roman" pitchFamily="18" charset="0"/>
                <a:cs typeface="Times New Roman" pitchFamily="18" charset="0"/>
              </a:rPr>
              <a:t>IMPORTANCE OF KNOWING HOW RESEARCH IS DONE</a:t>
            </a:r>
            <a:endParaRPr lang="en-US" sz="2400" dirty="0">
              <a:solidFill>
                <a:srgbClr val="FF0000"/>
              </a:solidFill>
              <a:latin typeface="Times New Roman" pitchFamily="18" charset="0"/>
              <a:cs typeface="Times New Roman"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45</a:t>
            </a:fld>
            <a:endParaRPr spc="-5" dirty="0"/>
          </a:p>
        </p:txBody>
      </p:sp>
      <p:sp>
        <p:nvSpPr>
          <p:cNvPr id="4" name="object 4"/>
          <p:cNvSpPr txBox="1"/>
          <p:nvPr/>
        </p:nvSpPr>
        <p:spPr>
          <a:xfrm>
            <a:off x="206088" y="1447800"/>
            <a:ext cx="8495665" cy="5602174"/>
          </a:xfrm>
          <a:prstGeom prst="rect">
            <a:avLst/>
          </a:prstGeom>
        </p:spPr>
        <p:txBody>
          <a:bodyPr vert="horz" wrap="square" lIns="0" tIns="61594" rIns="0" bIns="0" rtlCol="0">
            <a:spAutoFit/>
          </a:bodyPr>
          <a:lstStyle/>
          <a:p>
            <a:pPr algn="just"/>
            <a:r>
              <a:rPr lang="en-US" dirty="0">
                <a:latin typeface="Times New Roman" pitchFamily="18" charset="0"/>
                <a:cs typeface="Times New Roman" pitchFamily="18" charset="0"/>
              </a:rPr>
              <a:t>The study of research methodology gives the student the necessary training in </a:t>
            </a:r>
            <a:r>
              <a:rPr lang="en-US" dirty="0">
                <a:solidFill>
                  <a:srgbClr val="0070C0"/>
                </a:solidFill>
                <a:latin typeface="Times New Roman" pitchFamily="18" charset="0"/>
                <a:cs typeface="Times New Roman" pitchFamily="18" charset="0"/>
              </a:rPr>
              <a:t>gathering material </a:t>
            </a:r>
            <a:r>
              <a:rPr lang="en-US" dirty="0" smtClean="0">
                <a:solidFill>
                  <a:srgbClr val="0070C0"/>
                </a:solidFill>
                <a:latin typeface="Times New Roman" pitchFamily="18" charset="0"/>
                <a:cs typeface="Times New Roman" pitchFamily="18" charset="0"/>
              </a:rPr>
              <a:t>and arranging </a:t>
            </a:r>
            <a:r>
              <a:rPr lang="en-US" dirty="0">
                <a:solidFill>
                  <a:srgbClr val="0070C0"/>
                </a:solidFill>
                <a:latin typeface="Times New Roman" pitchFamily="18" charset="0"/>
                <a:cs typeface="Times New Roman" pitchFamily="18" charset="0"/>
              </a:rPr>
              <a:t>or card-indexing </a:t>
            </a:r>
            <a:r>
              <a:rPr lang="en-US" dirty="0">
                <a:latin typeface="Times New Roman" pitchFamily="18" charset="0"/>
                <a:cs typeface="Times New Roman" pitchFamily="18" charset="0"/>
              </a:rPr>
              <a:t>them</a:t>
            </a:r>
            <a:r>
              <a:rPr lang="en-US" dirty="0">
                <a:solidFill>
                  <a:srgbClr val="0070C0"/>
                </a:solidFill>
                <a:latin typeface="Times New Roman" pitchFamily="18" charset="0"/>
                <a:cs typeface="Times New Roman" pitchFamily="18" charset="0"/>
              </a:rPr>
              <a:t>, participation in the field work </a:t>
            </a:r>
            <a:r>
              <a:rPr lang="en-US" dirty="0">
                <a:latin typeface="Times New Roman" pitchFamily="18" charset="0"/>
                <a:cs typeface="Times New Roman" pitchFamily="18" charset="0"/>
              </a:rPr>
              <a:t>when required, and also training </a:t>
            </a:r>
            <a:r>
              <a:rPr lang="en-US" dirty="0" smtClean="0">
                <a:latin typeface="Times New Roman" pitchFamily="18" charset="0"/>
                <a:cs typeface="Times New Roman" pitchFamily="18" charset="0"/>
              </a:rPr>
              <a:t>in techniques </a:t>
            </a:r>
            <a:r>
              <a:rPr lang="en-US" dirty="0">
                <a:latin typeface="Times New Roman" pitchFamily="18" charset="0"/>
                <a:cs typeface="Times New Roman" pitchFamily="18" charset="0"/>
              </a:rPr>
              <a:t>for the </a:t>
            </a:r>
            <a:r>
              <a:rPr lang="en-US" dirty="0">
                <a:solidFill>
                  <a:srgbClr val="0070C0"/>
                </a:solidFill>
                <a:latin typeface="Times New Roman" pitchFamily="18" charset="0"/>
                <a:cs typeface="Times New Roman" pitchFamily="18" charset="0"/>
              </a:rPr>
              <a:t>collection of data appropriate to particular problems</a:t>
            </a:r>
            <a:r>
              <a:rPr lang="en-US" dirty="0">
                <a:latin typeface="Times New Roman" pitchFamily="18" charset="0"/>
                <a:cs typeface="Times New Roman" pitchFamily="18" charset="0"/>
              </a:rPr>
              <a:t>, in the use of </a:t>
            </a:r>
            <a:r>
              <a:rPr lang="en-US" dirty="0" smtClean="0">
                <a:solidFill>
                  <a:srgbClr val="0070C0"/>
                </a:solidFill>
                <a:latin typeface="Times New Roman" pitchFamily="18" charset="0"/>
                <a:cs typeface="Times New Roman" pitchFamily="18" charset="0"/>
              </a:rPr>
              <a:t>statistics,</a:t>
            </a:r>
            <a:r>
              <a:rPr lang="en-US" dirty="0" smtClean="0">
                <a:latin typeface="Times New Roman" pitchFamily="18" charset="0"/>
                <a:cs typeface="Times New Roman" pitchFamily="18" charset="0"/>
              </a:rPr>
              <a:t> questionnaires </a:t>
            </a:r>
            <a:r>
              <a:rPr lang="en-US" dirty="0">
                <a:latin typeface="Times New Roman" pitchFamily="18" charset="0"/>
                <a:cs typeface="Times New Roman" pitchFamily="18" charset="0"/>
              </a:rPr>
              <a:t>and controlled experimentation and in recording evidence, sorting it out and </a:t>
            </a:r>
            <a:r>
              <a:rPr lang="en-US" dirty="0" smtClean="0">
                <a:latin typeface="Times New Roman" pitchFamily="18" charset="0"/>
                <a:cs typeface="Times New Roman" pitchFamily="18" charset="0"/>
              </a:rPr>
              <a:t>interpreting it.</a:t>
            </a:r>
            <a:endParaRPr lang="en-US" dirty="0">
              <a:latin typeface="Times New Roman" pitchFamily="18" charset="0"/>
              <a:cs typeface="Times New Roman" pitchFamily="18" charset="0"/>
            </a:endParaRPr>
          </a:p>
          <a:p>
            <a:pPr marL="285750" indent="-285750">
              <a:buFont typeface="Arial" pitchFamily="34" charset="0"/>
              <a:buChar char="•"/>
            </a:pPr>
            <a:r>
              <a:rPr lang="en-US" dirty="0"/>
              <a:t>For one who is preparing himself for a career of carrying out research, the importance </a:t>
            </a:r>
            <a:r>
              <a:rPr lang="en-US" dirty="0" smtClean="0"/>
              <a:t>of knowing </a:t>
            </a:r>
            <a:r>
              <a:rPr lang="en-US" dirty="0"/>
              <a:t>research methodology and research techniques is obvious since the same </a:t>
            </a:r>
            <a:r>
              <a:rPr lang="en-US" dirty="0" smtClean="0"/>
              <a:t>constitute the </a:t>
            </a:r>
            <a:r>
              <a:rPr lang="en-US" dirty="0"/>
              <a:t>tools of his trade.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a:t>Knowledge of how to do research will inculcate the ability to evaluate and use </a:t>
            </a:r>
            <a:r>
              <a:rPr lang="en-US" dirty="0" smtClean="0"/>
              <a:t>research results </a:t>
            </a:r>
            <a:r>
              <a:rPr lang="en-US" dirty="0"/>
              <a:t>with reasonable confidence</a:t>
            </a:r>
          </a:p>
          <a:p>
            <a:pPr marL="285750" indent="-285750">
              <a:buFont typeface="Arial" pitchFamily="34" charset="0"/>
              <a:buChar char="•"/>
            </a:pPr>
            <a:endParaRPr lang="en-US" dirty="0" smtClean="0"/>
          </a:p>
          <a:p>
            <a:pPr marL="285750" indent="-285750">
              <a:buFont typeface="Arial" pitchFamily="34" charset="0"/>
              <a:buChar char="•"/>
            </a:pPr>
            <a:r>
              <a:rPr lang="en-US" dirty="0"/>
              <a:t>When one knows how research is done, then one may have the satisfaction of acquiring </a:t>
            </a:r>
            <a:r>
              <a:rPr lang="en-US" dirty="0" smtClean="0"/>
              <a:t>a new </a:t>
            </a:r>
            <a:r>
              <a:rPr lang="en-US" dirty="0"/>
              <a:t>intellectual tool which can become a way of looking at the world and of judging </a:t>
            </a:r>
            <a:r>
              <a:rPr lang="en-US" dirty="0" smtClean="0"/>
              <a:t>every day experience</a:t>
            </a:r>
          </a:p>
          <a:p>
            <a:pPr marL="285750" indent="-285750">
              <a:buFont typeface="Arial" pitchFamily="34" charset="0"/>
              <a:buChar char="•"/>
            </a:pPr>
            <a:r>
              <a:rPr lang="en-US" dirty="0" smtClean="0"/>
              <a:t> In </a:t>
            </a:r>
            <a:r>
              <a:rPr lang="en-US" dirty="0"/>
              <a:t>this scientific age, all of us are in many ways consumers of research results and we </a:t>
            </a:r>
            <a:r>
              <a:rPr lang="en-US" dirty="0" smtClean="0"/>
              <a:t>can use </a:t>
            </a:r>
            <a:r>
              <a:rPr lang="en-US" dirty="0"/>
              <a:t>them intelligently provided we are able to judge the adequacy of the methods by </a:t>
            </a:r>
            <a:r>
              <a:rPr lang="en-US" dirty="0" smtClean="0"/>
              <a:t>which they </a:t>
            </a:r>
            <a:r>
              <a:rPr lang="en-US" dirty="0"/>
              <a:t>have been </a:t>
            </a:r>
            <a:r>
              <a:rPr lang="en-US" dirty="0" smtClean="0"/>
              <a:t>obtained. </a:t>
            </a:r>
            <a:endParaRPr lang="en-US" dirty="0"/>
          </a:p>
          <a:p>
            <a:endParaRPr lang="en-US" dirty="0"/>
          </a:p>
          <a:p>
            <a:pPr algn="just"/>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extLst>
      <p:ext uri="{BB962C8B-B14F-4D97-AF65-F5344CB8AC3E}">
        <p14:creationId xmlns:p14="http://schemas.microsoft.com/office/powerpoint/2010/main" val="2400528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47700" y="973384"/>
            <a:ext cx="8724900" cy="382156"/>
          </a:xfrm>
          <a:prstGeom prst="rect">
            <a:avLst/>
          </a:prstGeom>
        </p:spPr>
        <p:txBody>
          <a:bodyPr vert="horz" wrap="square" lIns="0" tIns="12700" rIns="0" bIns="0" rtlCol="0">
            <a:spAutoFit/>
          </a:bodyPr>
          <a:lstStyle/>
          <a:p>
            <a:pPr marL="12700">
              <a:lnSpc>
                <a:spcPct val="100000"/>
              </a:lnSpc>
              <a:spcBef>
                <a:spcPts val="100"/>
              </a:spcBef>
            </a:pPr>
            <a:r>
              <a:rPr lang="en-US" sz="2400" b="0" dirty="0" smtClean="0">
                <a:solidFill>
                  <a:srgbClr val="FF0000"/>
                </a:solidFill>
                <a:latin typeface="Times New Roman" pitchFamily="18" charset="0"/>
                <a:cs typeface="Times New Roman" pitchFamily="18" charset="0"/>
              </a:rPr>
              <a:t>             DETERMINING SAMPLE DESIGN</a:t>
            </a:r>
            <a:endParaRPr lang="en-US" sz="2400" dirty="0">
              <a:solidFill>
                <a:srgbClr val="FF0000"/>
              </a:solidFill>
              <a:latin typeface="Times New Roman" pitchFamily="18" charset="0"/>
              <a:cs typeface="Times New Roman"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46</a:t>
            </a:fld>
            <a:endParaRPr spc="-5" dirty="0"/>
          </a:p>
        </p:txBody>
      </p:sp>
      <p:sp>
        <p:nvSpPr>
          <p:cNvPr id="4" name="object 4"/>
          <p:cNvSpPr txBox="1"/>
          <p:nvPr/>
        </p:nvSpPr>
        <p:spPr>
          <a:xfrm>
            <a:off x="206088" y="1447800"/>
            <a:ext cx="8495665" cy="616193"/>
          </a:xfrm>
          <a:prstGeom prst="rect">
            <a:avLst/>
          </a:prstGeom>
        </p:spPr>
        <p:txBody>
          <a:bodyPr vert="horz" wrap="square" lIns="0" tIns="61594" rIns="0" bIns="0" rtlCol="0">
            <a:spAutoFit/>
          </a:bodyPr>
          <a:lstStyle/>
          <a:p>
            <a:endParaRPr lang="en-US" dirty="0"/>
          </a:p>
          <a:p>
            <a:pPr algn="just"/>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
        <p:nvSpPr>
          <p:cNvPr id="12" name="Rectangle 11"/>
          <p:cNvSpPr/>
          <p:nvPr/>
        </p:nvSpPr>
        <p:spPr>
          <a:xfrm>
            <a:off x="228600" y="1443841"/>
            <a:ext cx="8610600" cy="5078313"/>
          </a:xfrm>
          <a:prstGeom prst="rect">
            <a:avLst/>
          </a:prstGeom>
        </p:spPr>
        <p:txBody>
          <a:bodyPr wrap="square">
            <a:spAutoFit/>
          </a:bodyPr>
          <a:lstStyle/>
          <a:p>
            <a:r>
              <a:rPr lang="en-US" dirty="0">
                <a:latin typeface="Times New Roman" pitchFamily="18" charset="0"/>
                <a:cs typeface="Times New Roman" pitchFamily="18" charset="0"/>
              </a:rPr>
              <a:t>The preparation of the research design, appropriate for a particular research problem, </a:t>
            </a:r>
            <a:r>
              <a:rPr lang="en-US" dirty="0" smtClean="0">
                <a:latin typeface="Times New Roman" pitchFamily="18" charset="0"/>
                <a:cs typeface="Times New Roman" pitchFamily="18" charset="0"/>
              </a:rPr>
              <a:t>involves usually </a:t>
            </a:r>
            <a:r>
              <a:rPr lang="en-US" dirty="0">
                <a:latin typeface="Times New Roman" pitchFamily="18" charset="0"/>
                <a:cs typeface="Times New Roman" pitchFamily="18" charset="0"/>
              </a:rPr>
              <a:t>the consideration of the following</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(i) the means of obtaining the information;</a:t>
            </a:r>
          </a:p>
          <a:p>
            <a:pPr>
              <a:lnSpc>
                <a:spcPct val="150000"/>
              </a:lnSpc>
            </a:pPr>
            <a:r>
              <a:rPr lang="en-US" dirty="0">
                <a:latin typeface="Times New Roman" pitchFamily="18" charset="0"/>
                <a:cs typeface="Times New Roman" pitchFamily="18" charset="0"/>
              </a:rPr>
              <a:t>(ii) the availability and skills of the researcher and his staff (if any);</a:t>
            </a:r>
          </a:p>
          <a:p>
            <a:pPr>
              <a:lnSpc>
                <a:spcPct val="150000"/>
              </a:lnSpc>
            </a:pPr>
            <a:r>
              <a:rPr lang="en-US" dirty="0">
                <a:latin typeface="Times New Roman" pitchFamily="18" charset="0"/>
                <a:cs typeface="Times New Roman" pitchFamily="18" charset="0"/>
              </a:rPr>
              <a:t>(iii) explanation of the way in which selected means of obtaining information will be </a:t>
            </a:r>
            <a:r>
              <a:rPr lang="en-US" dirty="0" err="1" smtClean="0">
                <a:latin typeface="Times New Roman" pitchFamily="18" charset="0"/>
                <a:cs typeface="Times New Roman" pitchFamily="18" charset="0"/>
              </a:rPr>
              <a:t>organised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the reasoning leading to the selection;</a:t>
            </a:r>
          </a:p>
          <a:p>
            <a:pPr>
              <a:lnSpc>
                <a:spcPct val="150000"/>
              </a:lnSpc>
            </a:pPr>
            <a:r>
              <a:rPr lang="en-US" dirty="0">
                <a:latin typeface="Times New Roman" pitchFamily="18" charset="0"/>
                <a:cs typeface="Times New Roman" pitchFamily="18" charset="0"/>
              </a:rPr>
              <a:t>(iv) the time available for research; and</a:t>
            </a:r>
          </a:p>
          <a:p>
            <a:pPr>
              <a:lnSpc>
                <a:spcPct val="150000"/>
              </a:lnSpc>
            </a:pPr>
            <a:r>
              <a:rPr lang="en-US" dirty="0">
                <a:latin typeface="Times New Roman" pitchFamily="18" charset="0"/>
                <a:cs typeface="Times New Roman" pitchFamily="18" charset="0"/>
              </a:rPr>
              <a:t>(v) the cost factor relating to research, i.e., the finance available for the </a:t>
            </a:r>
            <a:r>
              <a:rPr lang="en-US" dirty="0" smtClean="0">
                <a:latin typeface="Times New Roman" pitchFamily="18" charset="0"/>
                <a:cs typeface="Times New Roman" pitchFamily="18" charset="0"/>
              </a:rPr>
              <a:t>purpose</a:t>
            </a:r>
          </a:p>
          <a:p>
            <a:pPr>
              <a:lnSpc>
                <a:spcPct val="150000"/>
              </a:lnSpc>
            </a:pPr>
            <a:endParaRPr lang="en-US" dirty="0">
              <a:latin typeface="Times New Roman" pitchFamily="18" charset="0"/>
              <a:cs typeface="Times New Roman" pitchFamily="18" charset="0"/>
            </a:endParaRPr>
          </a:p>
          <a:p>
            <a:pPr algn="just"/>
            <a:r>
              <a:rPr lang="en-US" b="1" dirty="0"/>
              <a:t>Determining sample design</a:t>
            </a:r>
            <a:r>
              <a:rPr lang="en-US" dirty="0"/>
              <a:t>: All the items under consideration in any field of inquiry </a:t>
            </a:r>
            <a:r>
              <a:rPr lang="en-US" dirty="0" smtClean="0"/>
              <a:t>constitute a </a:t>
            </a:r>
            <a:r>
              <a:rPr lang="en-US" dirty="0"/>
              <a:t>‘universe’ or ‘population’. A complete enumeration of all the items in the ‘population’ is known </a:t>
            </a:r>
            <a:r>
              <a:rPr lang="en-US" dirty="0" smtClean="0"/>
              <a:t>as a </a:t>
            </a:r>
            <a:r>
              <a:rPr lang="en-US" dirty="0"/>
              <a:t>census inquiry.</a:t>
            </a:r>
          </a:p>
          <a:p>
            <a:pPr>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81308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47700" y="973384"/>
            <a:ext cx="8724900" cy="382156"/>
          </a:xfrm>
          <a:prstGeom prst="rect">
            <a:avLst/>
          </a:prstGeom>
        </p:spPr>
        <p:txBody>
          <a:bodyPr vert="horz" wrap="square" lIns="0" tIns="12700" rIns="0" bIns="0" rtlCol="0">
            <a:spAutoFit/>
          </a:bodyPr>
          <a:lstStyle/>
          <a:p>
            <a:pPr marL="12700">
              <a:lnSpc>
                <a:spcPct val="100000"/>
              </a:lnSpc>
              <a:spcBef>
                <a:spcPts val="100"/>
              </a:spcBef>
            </a:pPr>
            <a:r>
              <a:rPr lang="en-US" sz="2400" b="0" dirty="0" smtClean="0">
                <a:solidFill>
                  <a:srgbClr val="FF0000"/>
                </a:solidFill>
                <a:latin typeface="Times New Roman" pitchFamily="18" charset="0"/>
                <a:cs typeface="Times New Roman" pitchFamily="18" charset="0"/>
              </a:rPr>
              <a:t>             DETERMINING SAMPLE DESIGN</a:t>
            </a:r>
            <a:endParaRPr lang="en-US" sz="2400" dirty="0">
              <a:solidFill>
                <a:srgbClr val="FF0000"/>
              </a:solidFill>
              <a:latin typeface="Times New Roman" pitchFamily="18" charset="0"/>
              <a:cs typeface="Times New Roman"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47</a:t>
            </a:fld>
            <a:endParaRPr spc="-5" dirty="0"/>
          </a:p>
        </p:txBody>
      </p:sp>
      <p:sp>
        <p:nvSpPr>
          <p:cNvPr id="4" name="object 4"/>
          <p:cNvSpPr txBox="1"/>
          <p:nvPr/>
        </p:nvSpPr>
        <p:spPr>
          <a:xfrm>
            <a:off x="206088" y="1447800"/>
            <a:ext cx="8495665" cy="616193"/>
          </a:xfrm>
          <a:prstGeom prst="rect">
            <a:avLst/>
          </a:prstGeom>
        </p:spPr>
        <p:txBody>
          <a:bodyPr vert="horz" wrap="square" lIns="0" tIns="61594" rIns="0" bIns="0" rtlCol="0">
            <a:spAutoFit/>
          </a:bodyPr>
          <a:lstStyle/>
          <a:p>
            <a:endParaRPr lang="en-US" dirty="0"/>
          </a:p>
          <a:p>
            <a:pPr algn="just"/>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
        <p:nvSpPr>
          <p:cNvPr id="14" name="Rectangle 13"/>
          <p:cNvSpPr/>
          <p:nvPr/>
        </p:nvSpPr>
        <p:spPr>
          <a:xfrm>
            <a:off x="1" y="1440451"/>
            <a:ext cx="9143999" cy="4247317"/>
          </a:xfrm>
          <a:prstGeom prst="rect">
            <a:avLst/>
          </a:prstGeom>
        </p:spPr>
        <p:txBody>
          <a:bodyPr wrap="square">
            <a:spAutoFit/>
          </a:bodyPr>
          <a:lstStyle/>
          <a:p>
            <a:pPr algn="just"/>
            <a:r>
              <a:rPr lang="en-US" dirty="0"/>
              <a:t>In </a:t>
            </a:r>
            <a:r>
              <a:rPr lang="en-US" b="1" dirty="0">
                <a:solidFill>
                  <a:srgbClr val="0070C0"/>
                </a:solidFill>
              </a:rPr>
              <a:t>simple random sampling</a:t>
            </a:r>
            <a:r>
              <a:rPr lang="en-US" dirty="0">
                <a:solidFill>
                  <a:srgbClr val="0070C0"/>
                </a:solidFill>
              </a:rPr>
              <a:t>, </a:t>
            </a:r>
            <a:r>
              <a:rPr lang="en-US" dirty="0"/>
              <a:t>every member of the population has an equal chance of being chosen. The drawback is that the sample may not be genuinely representative. Small but important sub-sections of the population may not be included.</a:t>
            </a:r>
          </a:p>
          <a:p>
            <a:pPr algn="just"/>
            <a:endParaRPr lang="en-US" dirty="0" smtClean="0"/>
          </a:p>
          <a:p>
            <a:pPr algn="just"/>
            <a:r>
              <a:rPr lang="en-US" dirty="0" smtClean="0"/>
              <a:t>Researchers </a:t>
            </a:r>
            <a:r>
              <a:rPr lang="en-US" dirty="0"/>
              <a:t>therefore developed an alternative method called </a:t>
            </a:r>
            <a:r>
              <a:rPr lang="en-US" b="1" dirty="0">
                <a:solidFill>
                  <a:srgbClr val="0070C0"/>
                </a:solidFill>
              </a:rPr>
              <a:t>stratified random sampling</a:t>
            </a:r>
            <a:r>
              <a:rPr lang="en-US" dirty="0">
                <a:solidFill>
                  <a:srgbClr val="0070C0"/>
                </a:solidFill>
              </a:rPr>
              <a:t>. </a:t>
            </a:r>
            <a:r>
              <a:rPr lang="en-US" dirty="0"/>
              <a:t>This method divides the population into smaller homogeneous groups, called strata, and then takes a random sample from each stratum</a:t>
            </a:r>
            <a:r>
              <a:rPr lang="en-US" dirty="0" smtClean="0"/>
              <a:t>.</a:t>
            </a:r>
          </a:p>
          <a:p>
            <a:pPr algn="just"/>
            <a:endParaRPr lang="en-US" dirty="0"/>
          </a:p>
          <a:p>
            <a:pPr algn="just"/>
            <a:r>
              <a:rPr lang="en-US" b="1" dirty="0">
                <a:solidFill>
                  <a:srgbClr val="0070C0"/>
                </a:solidFill>
              </a:rPr>
              <a:t>Proportional stratified random sampling</a:t>
            </a:r>
            <a:r>
              <a:rPr lang="en-US" dirty="0">
                <a:solidFill>
                  <a:srgbClr val="0070C0"/>
                </a:solidFill>
              </a:rPr>
              <a:t> </a:t>
            </a:r>
            <a:r>
              <a:rPr lang="en-US" dirty="0"/>
              <a:t>takes the same proportion from each stratum, but again suffers from the disadvantage that rare groups will be badly represented. Non-proportional stratified sampling therefore takes a larger sample from the smaller strata, to ensure that there is a large enough sample from each stratum</a:t>
            </a:r>
            <a:r>
              <a:rPr lang="en-US" dirty="0" smtClean="0"/>
              <a:t>.</a:t>
            </a:r>
          </a:p>
          <a:p>
            <a:pPr algn="just"/>
            <a:endParaRPr lang="en-US" dirty="0"/>
          </a:p>
          <a:p>
            <a:pPr algn="just"/>
            <a:r>
              <a:rPr lang="en-US" b="1" dirty="0">
                <a:solidFill>
                  <a:srgbClr val="0070C0"/>
                </a:solidFill>
              </a:rPr>
              <a:t>Systematic random sampling</a:t>
            </a:r>
            <a:r>
              <a:rPr lang="en-US" dirty="0">
                <a:solidFill>
                  <a:srgbClr val="0070C0"/>
                </a:solidFill>
              </a:rPr>
              <a:t> </a:t>
            </a:r>
            <a:r>
              <a:rPr lang="en-US" dirty="0"/>
              <a:t>relies on having a list of the population, which should ideally be randomly ordered. The researcher then takes every </a:t>
            </a:r>
            <a:r>
              <a:rPr lang="en-US" i="1" dirty="0"/>
              <a:t>n</a:t>
            </a:r>
            <a:r>
              <a:rPr lang="en-US" dirty="0"/>
              <a:t>th name from the list</a:t>
            </a:r>
            <a:r>
              <a:rPr lang="en-US" dirty="0" smtClean="0"/>
              <a:t>.</a:t>
            </a:r>
            <a:endParaRPr lang="en-US" dirty="0"/>
          </a:p>
        </p:txBody>
      </p:sp>
    </p:spTree>
    <p:extLst>
      <p:ext uri="{BB962C8B-B14F-4D97-AF65-F5344CB8AC3E}">
        <p14:creationId xmlns:p14="http://schemas.microsoft.com/office/powerpoint/2010/main" val="3549115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914400"/>
            <a:ext cx="5925312"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47700" y="973384"/>
            <a:ext cx="8724900" cy="382156"/>
          </a:xfrm>
          <a:prstGeom prst="rect">
            <a:avLst/>
          </a:prstGeom>
        </p:spPr>
        <p:txBody>
          <a:bodyPr vert="horz" wrap="square" lIns="0" tIns="12700" rIns="0" bIns="0" rtlCol="0">
            <a:spAutoFit/>
          </a:bodyPr>
          <a:lstStyle/>
          <a:p>
            <a:pPr marL="12700">
              <a:lnSpc>
                <a:spcPct val="100000"/>
              </a:lnSpc>
              <a:spcBef>
                <a:spcPts val="100"/>
              </a:spcBef>
            </a:pPr>
            <a:r>
              <a:rPr lang="en-US" sz="2400" b="0" dirty="0" smtClean="0">
                <a:solidFill>
                  <a:srgbClr val="FF0000"/>
                </a:solidFill>
                <a:latin typeface="Times New Roman" pitchFamily="18" charset="0"/>
                <a:cs typeface="Times New Roman" pitchFamily="18" charset="0"/>
              </a:rPr>
              <a:t>             DETERMINING SAMPLE DESIGN</a:t>
            </a:r>
            <a:endParaRPr lang="en-US" sz="2400" dirty="0">
              <a:solidFill>
                <a:srgbClr val="FF0000"/>
              </a:solidFill>
              <a:latin typeface="Times New Roman" pitchFamily="18" charset="0"/>
              <a:cs typeface="Times New Roman"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48</a:t>
            </a:fld>
            <a:endParaRPr spc="-5" dirty="0"/>
          </a:p>
        </p:txBody>
      </p:sp>
      <p:sp>
        <p:nvSpPr>
          <p:cNvPr id="4" name="object 4"/>
          <p:cNvSpPr txBox="1"/>
          <p:nvPr/>
        </p:nvSpPr>
        <p:spPr>
          <a:xfrm>
            <a:off x="206088" y="1447800"/>
            <a:ext cx="8495665" cy="616193"/>
          </a:xfrm>
          <a:prstGeom prst="rect">
            <a:avLst/>
          </a:prstGeom>
        </p:spPr>
        <p:txBody>
          <a:bodyPr vert="horz" wrap="square" lIns="0" tIns="61594" rIns="0" bIns="0" rtlCol="0">
            <a:spAutoFit/>
          </a:bodyPr>
          <a:lstStyle/>
          <a:p>
            <a:endParaRPr lang="en-US" dirty="0"/>
          </a:p>
          <a:p>
            <a:pPr algn="just"/>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
        <p:nvSpPr>
          <p:cNvPr id="14" name="Rectangle 13"/>
          <p:cNvSpPr/>
          <p:nvPr/>
        </p:nvSpPr>
        <p:spPr>
          <a:xfrm>
            <a:off x="1" y="1440451"/>
            <a:ext cx="9143999" cy="4524315"/>
          </a:xfrm>
          <a:prstGeom prst="rect">
            <a:avLst/>
          </a:prstGeom>
        </p:spPr>
        <p:txBody>
          <a:bodyPr wrap="square">
            <a:spAutoFit/>
          </a:bodyPr>
          <a:lstStyle/>
          <a:p>
            <a:pPr algn="just"/>
            <a:r>
              <a:rPr lang="en-US" b="1" dirty="0"/>
              <a:t>Cluster sampling</a:t>
            </a:r>
            <a:r>
              <a:rPr lang="en-US" dirty="0"/>
              <a:t> is designed to address problems of a widespread geographical population. Random sampling from a large population is likely to lead to high costs of access. This can be overcome by dividing the population into clusters, selecting only two or three clusters, and sampling from within those. For example, if you wished to find out about the use of transport in urban areas in the UK, you could randomly select just two or three cities, and then sample fully from within these</a:t>
            </a:r>
            <a:r>
              <a:rPr lang="en-US" dirty="0" smtClean="0"/>
              <a:t>.</a:t>
            </a:r>
          </a:p>
          <a:p>
            <a:pPr algn="just"/>
            <a:endParaRPr lang="en-US" dirty="0"/>
          </a:p>
          <a:p>
            <a:pPr algn="just"/>
            <a:r>
              <a:rPr lang="en-US" b="1" dirty="0"/>
              <a:t>Quota sampling</a:t>
            </a:r>
            <a:r>
              <a:rPr lang="en-US" dirty="0"/>
              <a:t> divides the population into categories, and then selects from within categories until a sample of the chosen size is obtained within that category. Some market research is this type, which is why researchers often ask for your age: they are checking whether you will help them meet their quotas for particular age </a:t>
            </a:r>
            <a:r>
              <a:rPr lang="en-US" dirty="0" smtClean="0"/>
              <a:t>groups.</a:t>
            </a:r>
          </a:p>
          <a:p>
            <a:pPr algn="just"/>
            <a:endParaRPr lang="en-US" dirty="0"/>
          </a:p>
          <a:p>
            <a:r>
              <a:rPr lang="en-US" b="1" dirty="0" smtClean="0"/>
              <a:t>Multi-Stage Sampling: </a:t>
            </a:r>
            <a:r>
              <a:rPr lang="en-US" dirty="0" smtClean="0"/>
              <a:t>This technique </a:t>
            </a:r>
            <a:r>
              <a:rPr lang="en-US" dirty="0"/>
              <a:t>is meant for big inquiries extending to a considerably large geographical area </a:t>
            </a:r>
            <a:r>
              <a:rPr lang="en-US" dirty="0" smtClean="0"/>
              <a:t>like an </a:t>
            </a:r>
            <a:r>
              <a:rPr lang="en-US" dirty="0"/>
              <a:t>entire country. Under multi-stage sampling the first stage may be to select large </a:t>
            </a:r>
            <a:r>
              <a:rPr lang="en-US" dirty="0" smtClean="0"/>
              <a:t>primary sampling units. </a:t>
            </a:r>
            <a:endParaRPr lang="en-US" dirty="0"/>
          </a:p>
          <a:p>
            <a:pPr algn="just"/>
            <a:r>
              <a:rPr lang="en-US" dirty="0" smtClean="0"/>
              <a:t> </a:t>
            </a:r>
          </a:p>
        </p:txBody>
      </p:sp>
    </p:spTree>
    <p:extLst>
      <p:ext uri="{BB962C8B-B14F-4D97-AF65-F5344CB8AC3E}">
        <p14:creationId xmlns:p14="http://schemas.microsoft.com/office/powerpoint/2010/main" val="3603829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879" y="67056"/>
            <a:ext cx="8124444" cy="7010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3540" y="139446"/>
            <a:ext cx="772096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Palatino Linotype"/>
                <a:cs typeface="Palatino Linotype"/>
              </a:rPr>
              <a:t>1.14 </a:t>
            </a:r>
            <a:r>
              <a:rPr sz="2400" spc="-5" dirty="0">
                <a:solidFill>
                  <a:srgbClr val="FF0000"/>
                </a:solidFill>
                <a:latin typeface="Palatino Linotype"/>
                <a:cs typeface="Palatino Linotype"/>
              </a:rPr>
              <a:t>PROBLEMS </a:t>
            </a:r>
            <a:r>
              <a:rPr sz="2400" dirty="0">
                <a:solidFill>
                  <a:srgbClr val="FF0000"/>
                </a:solidFill>
                <a:latin typeface="Palatino Linotype"/>
                <a:cs typeface="Palatino Linotype"/>
              </a:rPr>
              <a:t>ENCOUNTERED BY</a:t>
            </a:r>
            <a:r>
              <a:rPr sz="2400" spc="-125" dirty="0">
                <a:solidFill>
                  <a:srgbClr val="FF0000"/>
                </a:solidFill>
                <a:latin typeface="Palatino Linotype"/>
                <a:cs typeface="Palatino Linotype"/>
              </a:rPr>
              <a:t> </a:t>
            </a:r>
            <a:r>
              <a:rPr sz="2400" dirty="0">
                <a:solidFill>
                  <a:srgbClr val="FF0000"/>
                </a:solidFill>
                <a:latin typeface="Palatino Linotype"/>
                <a:cs typeface="Palatino Linotype"/>
              </a:rPr>
              <a:t>RESEARCHERS</a:t>
            </a:r>
            <a:endParaRPr sz="2400">
              <a:latin typeface="Palatino Linotype"/>
              <a:cs typeface="Palatino Linotype"/>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49</a:t>
            </a:fld>
            <a:endParaRPr spc="-5" dirty="0"/>
          </a:p>
        </p:txBody>
      </p:sp>
      <p:sp>
        <p:nvSpPr>
          <p:cNvPr id="4" name="object 4"/>
          <p:cNvSpPr txBox="1"/>
          <p:nvPr/>
        </p:nvSpPr>
        <p:spPr>
          <a:xfrm>
            <a:off x="383540" y="588924"/>
            <a:ext cx="8367395" cy="5634990"/>
          </a:xfrm>
          <a:prstGeom prst="rect">
            <a:avLst/>
          </a:prstGeom>
        </p:spPr>
        <p:txBody>
          <a:bodyPr vert="horz" wrap="square" lIns="0" tIns="61594" rIns="0" bIns="0" rtlCol="0">
            <a:spAutoFit/>
          </a:bodyPr>
          <a:lstStyle/>
          <a:p>
            <a:pPr marL="355600" indent="-342900">
              <a:lnSpc>
                <a:spcPct val="100000"/>
              </a:lnSpc>
              <a:spcBef>
                <a:spcPts val="484"/>
              </a:spcBef>
              <a:buChar char="•"/>
              <a:tabLst>
                <a:tab pos="354965" algn="l"/>
                <a:tab pos="355600" algn="l"/>
              </a:tabLst>
            </a:pPr>
            <a:r>
              <a:rPr sz="1600" spc="-5" dirty="0">
                <a:latin typeface="Arial"/>
                <a:cs typeface="Arial"/>
              </a:rPr>
              <a:t>The lack of a scientific training </a:t>
            </a:r>
            <a:r>
              <a:rPr sz="1600" dirty="0">
                <a:latin typeface="Arial"/>
                <a:cs typeface="Arial"/>
              </a:rPr>
              <a:t>in </a:t>
            </a:r>
            <a:r>
              <a:rPr sz="1600" spc="-5" dirty="0">
                <a:latin typeface="Arial"/>
                <a:cs typeface="Arial"/>
              </a:rPr>
              <a:t>the methodology of</a:t>
            </a:r>
            <a:r>
              <a:rPr sz="1600" spc="40" dirty="0">
                <a:latin typeface="Arial"/>
                <a:cs typeface="Arial"/>
              </a:rPr>
              <a:t> </a:t>
            </a:r>
            <a:r>
              <a:rPr sz="1600" spc="-5" dirty="0">
                <a:latin typeface="Arial"/>
                <a:cs typeface="Arial"/>
              </a:rPr>
              <a:t>research.</a:t>
            </a:r>
            <a:endParaRPr sz="1600" dirty="0">
              <a:latin typeface="Arial"/>
              <a:cs typeface="Arial"/>
            </a:endParaRPr>
          </a:p>
          <a:p>
            <a:pPr marL="355600" marR="20320" indent="-342900">
              <a:lnSpc>
                <a:spcPct val="100000"/>
              </a:lnSpc>
              <a:spcBef>
                <a:spcPts val="380"/>
              </a:spcBef>
              <a:buChar char="•"/>
              <a:tabLst>
                <a:tab pos="354965" algn="l"/>
                <a:tab pos="355600" algn="l"/>
              </a:tabLst>
            </a:pPr>
            <a:r>
              <a:rPr sz="1600" spc="-5" dirty="0">
                <a:latin typeface="Arial"/>
                <a:cs typeface="Arial"/>
              </a:rPr>
              <a:t>Insufficient interaction between the university research departments on one side and  business establishments, government departments and research institutions on the other  side.</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The need for generating the confidence that the information/data obtained from</a:t>
            </a:r>
            <a:r>
              <a:rPr sz="1600" spc="185" dirty="0">
                <a:latin typeface="Arial"/>
                <a:cs typeface="Arial"/>
              </a:rPr>
              <a:t> </a:t>
            </a:r>
            <a:r>
              <a:rPr sz="1600" spc="-5" dirty="0">
                <a:latin typeface="Arial"/>
                <a:cs typeface="Arial"/>
              </a:rPr>
              <a:t>a</a:t>
            </a:r>
            <a:endParaRPr sz="1600" dirty="0">
              <a:latin typeface="Arial"/>
              <a:cs typeface="Arial"/>
            </a:endParaRPr>
          </a:p>
          <a:p>
            <a:pPr marL="355600">
              <a:lnSpc>
                <a:spcPct val="100000"/>
              </a:lnSpc>
            </a:pPr>
            <a:r>
              <a:rPr sz="1600" spc="-5" dirty="0">
                <a:latin typeface="Arial"/>
                <a:cs typeface="Arial"/>
              </a:rPr>
              <a:t>business unit will not be misused.</a:t>
            </a:r>
            <a:endParaRPr sz="1600" dirty="0">
              <a:latin typeface="Arial"/>
              <a:cs typeface="Arial"/>
            </a:endParaRPr>
          </a:p>
          <a:p>
            <a:pPr marL="355600" marR="754380" indent="-342900">
              <a:lnSpc>
                <a:spcPct val="100000"/>
              </a:lnSpc>
              <a:spcBef>
                <a:spcPts val="390"/>
              </a:spcBef>
              <a:buChar char="•"/>
              <a:tabLst>
                <a:tab pos="354965" algn="l"/>
                <a:tab pos="355600" algn="l"/>
              </a:tabLst>
            </a:pPr>
            <a:r>
              <a:rPr sz="1600" spc="-5" dirty="0">
                <a:latin typeface="Arial"/>
                <a:cs typeface="Arial"/>
              </a:rPr>
              <a:t>Research studies overlapping one another are undertaken quite often for </a:t>
            </a:r>
            <a:r>
              <a:rPr sz="1600" spc="-10" dirty="0">
                <a:latin typeface="Arial"/>
                <a:cs typeface="Arial"/>
              </a:rPr>
              <a:t>want </a:t>
            </a:r>
            <a:r>
              <a:rPr sz="1600" spc="-5" dirty="0">
                <a:latin typeface="Arial"/>
                <a:cs typeface="Arial"/>
              </a:rPr>
              <a:t>of  adequate</a:t>
            </a:r>
            <a:r>
              <a:rPr sz="1600" spc="5" dirty="0">
                <a:latin typeface="Arial"/>
                <a:cs typeface="Arial"/>
              </a:rPr>
              <a:t> </a:t>
            </a:r>
            <a:r>
              <a:rPr sz="1600" spc="-5" dirty="0">
                <a:latin typeface="Arial"/>
                <a:cs typeface="Arial"/>
              </a:rPr>
              <a:t>information.</a:t>
            </a:r>
            <a:endParaRPr sz="1600" dirty="0">
              <a:latin typeface="Arial"/>
              <a:cs typeface="Arial"/>
            </a:endParaRPr>
          </a:p>
          <a:p>
            <a:pPr marL="355600" marR="906144" indent="-342900">
              <a:lnSpc>
                <a:spcPct val="100000"/>
              </a:lnSpc>
              <a:spcBef>
                <a:spcPts val="380"/>
              </a:spcBef>
              <a:buChar char="•"/>
              <a:tabLst>
                <a:tab pos="354965" algn="l"/>
                <a:tab pos="355600" algn="l"/>
              </a:tabLst>
            </a:pPr>
            <a:r>
              <a:rPr sz="1600" spc="-5" dirty="0">
                <a:latin typeface="Arial"/>
                <a:cs typeface="Arial"/>
              </a:rPr>
              <a:t>There does not exist a code of conduct for researchers and inter-university and  interdepartmental rivalries are also quite</a:t>
            </a:r>
            <a:r>
              <a:rPr sz="1600" spc="25" dirty="0">
                <a:latin typeface="Arial"/>
                <a:cs typeface="Arial"/>
              </a:rPr>
              <a:t> </a:t>
            </a:r>
            <a:r>
              <a:rPr sz="1600" spc="-5" dirty="0">
                <a:latin typeface="Arial"/>
                <a:cs typeface="Arial"/>
              </a:rPr>
              <a:t>common.</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Researchers in our country also face the difficulty of adequate and timely</a:t>
            </a:r>
            <a:r>
              <a:rPr sz="1600" spc="125" dirty="0">
                <a:latin typeface="Arial"/>
                <a:cs typeface="Arial"/>
              </a:rPr>
              <a:t> </a:t>
            </a:r>
            <a:r>
              <a:rPr sz="1600" spc="-5" dirty="0">
                <a:latin typeface="Arial"/>
                <a:cs typeface="Arial"/>
              </a:rPr>
              <a:t>secretarial</a:t>
            </a:r>
            <a:endParaRPr sz="1600" dirty="0">
              <a:latin typeface="Arial"/>
              <a:cs typeface="Arial"/>
            </a:endParaRPr>
          </a:p>
          <a:p>
            <a:pPr marL="355600">
              <a:lnSpc>
                <a:spcPct val="100000"/>
              </a:lnSpc>
            </a:pPr>
            <a:r>
              <a:rPr sz="1600" spc="-5" dirty="0">
                <a:latin typeface="Arial"/>
                <a:cs typeface="Arial"/>
              </a:rPr>
              <a:t>assistance, including computerial</a:t>
            </a:r>
            <a:r>
              <a:rPr sz="1600" spc="-35" dirty="0">
                <a:latin typeface="Arial"/>
                <a:cs typeface="Arial"/>
              </a:rPr>
              <a:t> </a:t>
            </a:r>
            <a:r>
              <a:rPr sz="1600" spc="-5" dirty="0">
                <a:latin typeface="Arial"/>
                <a:cs typeface="Arial"/>
              </a:rPr>
              <a:t>assistance.</a:t>
            </a:r>
            <a:endParaRPr sz="1600" dirty="0">
              <a:latin typeface="Arial"/>
              <a:cs typeface="Arial"/>
            </a:endParaRPr>
          </a:p>
          <a:p>
            <a:pPr marL="355600" marR="57785" indent="-342900">
              <a:lnSpc>
                <a:spcPct val="100000"/>
              </a:lnSpc>
              <a:spcBef>
                <a:spcPts val="385"/>
              </a:spcBef>
              <a:buChar char="•"/>
              <a:tabLst>
                <a:tab pos="354965" algn="l"/>
                <a:tab pos="355600" algn="l"/>
              </a:tabLst>
            </a:pPr>
            <a:r>
              <a:rPr sz="1600" spc="-5" dirty="0">
                <a:latin typeface="Arial"/>
                <a:cs typeface="Arial"/>
              </a:rPr>
              <a:t>Library management and functioning is not satisfactory at many places and much of the  time and energy of researchers are spent </a:t>
            </a:r>
            <a:r>
              <a:rPr sz="1600" dirty="0">
                <a:latin typeface="Arial"/>
                <a:cs typeface="Arial"/>
              </a:rPr>
              <a:t>in </a:t>
            </a:r>
            <a:r>
              <a:rPr sz="1600" spc="-5" dirty="0">
                <a:latin typeface="Arial"/>
                <a:cs typeface="Arial"/>
              </a:rPr>
              <a:t>tracing out the books, journals, reports, etc.,  rather than in tracing out relevant material from</a:t>
            </a:r>
            <a:r>
              <a:rPr sz="1600" spc="105" dirty="0">
                <a:latin typeface="Arial"/>
                <a:cs typeface="Arial"/>
              </a:rPr>
              <a:t> </a:t>
            </a:r>
            <a:r>
              <a:rPr sz="1600" spc="-5" dirty="0">
                <a:latin typeface="Arial"/>
                <a:cs typeface="Arial"/>
              </a:rPr>
              <a:t>them.</a:t>
            </a:r>
            <a:endParaRPr sz="1600" dirty="0">
              <a:latin typeface="Arial"/>
              <a:cs typeface="Arial"/>
            </a:endParaRPr>
          </a:p>
          <a:p>
            <a:pPr marL="355600" marR="130810" indent="-342900">
              <a:lnSpc>
                <a:spcPct val="100000"/>
              </a:lnSpc>
              <a:spcBef>
                <a:spcPts val="385"/>
              </a:spcBef>
              <a:buChar char="•"/>
              <a:tabLst>
                <a:tab pos="354965" algn="l"/>
                <a:tab pos="355600" algn="l"/>
              </a:tabLst>
            </a:pPr>
            <a:r>
              <a:rPr sz="1600" spc="-5" dirty="0">
                <a:latin typeface="Arial"/>
                <a:cs typeface="Arial"/>
              </a:rPr>
              <a:t>There is also the problem that many of our libraries are not able to get copies of old and  new Acts/Rules, reports and other government publications in</a:t>
            </a:r>
            <a:r>
              <a:rPr sz="1600" spc="-25" dirty="0">
                <a:latin typeface="Arial"/>
                <a:cs typeface="Arial"/>
              </a:rPr>
              <a:t> </a:t>
            </a:r>
            <a:r>
              <a:rPr sz="1600" spc="-5" dirty="0">
                <a:latin typeface="Arial"/>
                <a:cs typeface="Arial"/>
              </a:rPr>
              <a:t>time.</a:t>
            </a:r>
            <a:endParaRPr sz="1600" dirty="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There is </a:t>
            </a:r>
            <a:r>
              <a:rPr sz="1600" dirty="0">
                <a:latin typeface="Arial"/>
                <a:cs typeface="Arial"/>
              </a:rPr>
              <a:t>also </a:t>
            </a:r>
            <a:r>
              <a:rPr sz="1600" spc="-5" dirty="0">
                <a:latin typeface="Arial"/>
                <a:cs typeface="Arial"/>
              </a:rPr>
              <a:t>the difficulty of timely availability of published data from various</a:t>
            </a:r>
            <a:r>
              <a:rPr sz="1600" spc="180" dirty="0">
                <a:latin typeface="Arial"/>
                <a:cs typeface="Arial"/>
              </a:rPr>
              <a:t> </a:t>
            </a:r>
            <a:r>
              <a:rPr sz="1600" spc="-5" dirty="0">
                <a:latin typeface="Arial"/>
                <a:cs typeface="Arial"/>
              </a:rPr>
              <a:t>government</a:t>
            </a:r>
            <a:endParaRPr sz="1600" dirty="0">
              <a:latin typeface="Arial"/>
              <a:cs typeface="Arial"/>
            </a:endParaRPr>
          </a:p>
          <a:p>
            <a:pPr marL="355600">
              <a:lnSpc>
                <a:spcPct val="100000"/>
              </a:lnSpc>
              <a:spcBef>
                <a:spcPts val="5"/>
              </a:spcBef>
            </a:pPr>
            <a:r>
              <a:rPr sz="1600" spc="-5" dirty="0">
                <a:latin typeface="Arial"/>
                <a:cs typeface="Arial"/>
              </a:rPr>
              <a:t>and other agencies doing this job </a:t>
            </a:r>
            <a:r>
              <a:rPr sz="1600" dirty="0">
                <a:latin typeface="Arial"/>
                <a:cs typeface="Arial"/>
              </a:rPr>
              <a:t>in </a:t>
            </a:r>
            <a:r>
              <a:rPr sz="1600" spc="-5" dirty="0">
                <a:latin typeface="Arial"/>
                <a:cs typeface="Arial"/>
              </a:rPr>
              <a:t>our</a:t>
            </a:r>
            <a:r>
              <a:rPr sz="1600" spc="20" dirty="0">
                <a:latin typeface="Arial"/>
                <a:cs typeface="Arial"/>
              </a:rPr>
              <a:t> </a:t>
            </a:r>
            <a:r>
              <a:rPr sz="1600" spc="-20" dirty="0">
                <a:latin typeface="Arial"/>
                <a:cs typeface="Arial"/>
              </a:rPr>
              <a:t>country.</a:t>
            </a:r>
            <a:endParaRPr sz="1600" dirty="0">
              <a:latin typeface="Arial"/>
              <a:cs typeface="Arial"/>
            </a:endParaRPr>
          </a:p>
          <a:p>
            <a:pPr marL="355600" marR="563880" indent="-342900">
              <a:lnSpc>
                <a:spcPct val="100000"/>
              </a:lnSpc>
              <a:spcBef>
                <a:spcPts val="380"/>
              </a:spcBef>
              <a:buChar char="•"/>
              <a:tabLst>
                <a:tab pos="354965" algn="l"/>
                <a:tab pos="355600" algn="l"/>
              </a:tabLst>
            </a:pPr>
            <a:r>
              <a:rPr sz="1600" spc="-5" dirty="0">
                <a:latin typeface="Arial"/>
                <a:cs typeface="Arial"/>
              </a:rPr>
              <a:t>The problem of conceptualization and also problems relating to the process of data  collection and related</a:t>
            </a:r>
            <a:r>
              <a:rPr sz="1600" spc="-15" dirty="0">
                <a:latin typeface="Arial"/>
                <a:cs typeface="Arial"/>
              </a:rPr>
              <a:t> </a:t>
            </a:r>
            <a:r>
              <a:rPr sz="1600" spc="-5" dirty="0">
                <a:latin typeface="Arial"/>
                <a:cs typeface="Arial"/>
              </a:rPr>
              <a:t>things.</a:t>
            </a:r>
            <a:endParaRPr sz="16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81000"/>
            <a:ext cx="4175125" cy="345440"/>
          </a:xfrm>
          <a:prstGeom prst="rect">
            <a:avLst/>
          </a:prstGeom>
        </p:spPr>
        <p:txBody>
          <a:bodyPr vert="horz" wrap="square" lIns="0" tIns="12700" rIns="0" bIns="0" rtlCol="0">
            <a:spAutoFit/>
          </a:bodyPr>
          <a:lstStyle/>
          <a:p>
            <a:pPr marL="12700">
              <a:lnSpc>
                <a:spcPct val="100000"/>
              </a:lnSpc>
              <a:spcBef>
                <a:spcPts val="100"/>
              </a:spcBef>
            </a:pPr>
            <a:r>
              <a:rPr sz="2100" spc="-5" dirty="0">
                <a:solidFill>
                  <a:srgbClr val="FF0000"/>
                </a:solidFill>
              </a:rPr>
              <a:t>1.2 OBJECTIVES </a:t>
            </a:r>
            <a:r>
              <a:rPr sz="2100" dirty="0">
                <a:solidFill>
                  <a:srgbClr val="FF0000"/>
                </a:solidFill>
              </a:rPr>
              <a:t>OF </a:t>
            </a:r>
            <a:r>
              <a:rPr sz="2100" spc="-5" dirty="0">
                <a:solidFill>
                  <a:srgbClr val="FF0000"/>
                </a:solidFill>
              </a:rPr>
              <a:t>RESEARCH</a:t>
            </a:r>
            <a:endParaRPr sz="210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5</a:t>
            </a:fld>
            <a:endParaRPr spc="-5" dirty="0"/>
          </a:p>
        </p:txBody>
      </p:sp>
      <p:sp>
        <p:nvSpPr>
          <p:cNvPr id="3" name="object 3"/>
          <p:cNvSpPr txBox="1"/>
          <p:nvPr/>
        </p:nvSpPr>
        <p:spPr>
          <a:xfrm>
            <a:off x="307340" y="943102"/>
            <a:ext cx="8419465" cy="5244465"/>
          </a:xfrm>
          <a:prstGeom prst="rect">
            <a:avLst/>
          </a:prstGeom>
        </p:spPr>
        <p:txBody>
          <a:bodyPr vert="horz" wrap="square" lIns="0" tIns="12065" rIns="0" bIns="0" rtlCol="0">
            <a:spAutoFit/>
          </a:bodyPr>
          <a:lstStyle/>
          <a:p>
            <a:pPr marL="355600" marR="612775" indent="-342900">
              <a:lnSpc>
                <a:spcPct val="100000"/>
              </a:lnSpc>
              <a:spcBef>
                <a:spcPts val="95"/>
              </a:spcBef>
              <a:buChar char="•"/>
              <a:tabLst>
                <a:tab pos="354965" algn="l"/>
                <a:tab pos="355600" algn="l"/>
              </a:tabLst>
            </a:pPr>
            <a:r>
              <a:rPr sz="1600" spc="-5" dirty="0">
                <a:latin typeface="Arial"/>
                <a:cs typeface="Arial"/>
              </a:rPr>
              <a:t>The purpose of research is to discover answers through the application of scientific  procedures.</a:t>
            </a:r>
            <a:endParaRPr sz="1600" dirty="0">
              <a:latin typeface="Arial"/>
              <a:cs typeface="Arial"/>
            </a:endParaRPr>
          </a:p>
          <a:p>
            <a:pPr>
              <a:lnSpc>
                <a:spcPct val="100000"/>
              </a:lnSpc>
              <a:spcBef>
                <a:spcPts val="40"/>
              </a:spcBef>
              <a:buFont typeface="Arial"/>
              <a:buChar char="•"/>
            </a:pPr>
            <a:endParaRPr sz="2300" dirty="0">
              <a:latin typeface="Arial"/>
              <a:cs typeface="Arial"/>
            </a:endParaRPr>
          </a:p>
          <a:p>
            <a:pPr marL="355600" indent="-342900">
              <a:lnSpc>
                <a:spcPct val="100000"/>
              </a:lnSpc>
              <a:spcBef>
                <a:spcPts val="5"/>
              </a:spcBef>
              <a:buChar char="•"/>
              <a:tabLst>
                <a:tab pos="354965" algn="l"/>
                <a:tab pos="355600" algn="l"/>
              </a:tabLst>
            </a:pPr>
            <a:r>
              <a:rPr sz="1600" spc="-5" dirty="0">
                <a:latin typeface="Arial"/>
                <a:cs typeface="Arial"/>
              </a:rPr>
              <a:t>The main aim of research is to find out the truth </a:t>
            </a:r>
            <a:r>
              <a:rPr sz="1600" spc="-10" dirty="0">
                <a:latin typeface="Arial"/>
                <a:cs typeface="Arial"/>
              </a:rPr>
              <a:t>which </a:t>
            </a:r>
            <a:r>
              <a:rPr sz="1600" spc="-5" dirty="0">
                <a:latin typeface="Arial"/>
                <a:cs typeface="Arial"/>
              </a:rPr>
              <a:t>is hidden and </a:t>
            </a:r>
            <a:r>
              <a:rPr sz="1600" spc="-10" dirty="0">
                <a:latin typeface="Arial"/>
                <a:cs typeface="Arial"/>
              </a:rPr>
              <a:t>which </a:t>
            </a:r>
            <a:r>
              <a:rPr sz="1600" spc="-5" dirty="0">
                <a:latin typeface="Arial"/>
                <a:cs typeface="Arial"/>
              </a:rPr>
              <a:t>has not</a:t>
            </a:r>
            <a:r>
              <a:rPr sz="1600" spc="260" dirty="0">
                <a:latin typeface="Arial"/>
                <a:cs typeface="Arial"/>
              </a:rPr>
              <a:t> </a:t>
            </a:r>
            <a:r>
              <a:rPr sz="1600" spc="-5" dirty="0">
                <a:latin typeface="Arial"/>
                <a:cs typeface="Arial"/>
              </a:rPr>
              <a:t>been</a:t>
            </a:r>
            <a:endParaRPr sz="1600" dirty="0">
              <a:latin typeface="Arial"/>
              <a:cs typeface="Arial"/>
            </a:endParaRPr>
          </a:p>
          <a:p>
            <a:pPr marL="355600">
              <a:lnSpc>
                <a:spcPct val="100000"/>
              </a:lnSpc>
            </a:pPr>
            <a:r>
              <a:rPr sz="1600" spc="-5" dirty="0">
                <a:latin typeface="Arial"/>
                <a:cs typeface="Arial"/>
              </a:rPr>
              <a:t>discovered as</a:t>
            </a:r>
            <a:r>
              <a:rPr sz="1600" spc="-20" dirty="0">
                <a:latin typeface="Arial"/>
                <a:cs typeface="Arial"/>
              </a:rPr>
              <a:t> </a:t>
            </a:r>
            <a:r>
              <a:rPr sz="1600" spc="-10" dirty="0">
                <a:latin typeface="Arial"/>
                <a:cs typeface="Arial"/>
              </a:rPr>
              <a:t>yet.</a:t>
            </a:r>
            <a:endParaRPr sz="1600" dirty="0">
              <a:latin typeface="Arial"/>
              <a:cs typeface="Arial"/>
            </a:endParaRPr>
          </a:p>
          <a:p>
            <a:pPr>
              <a:lnSpc>
                <a:spcPct val="100000"/>
              </a:lnSpc>
              <a:spcBef>
                <a:spcPts val="45"/>
              </a:spcBef>
            </a:pPr>
            <a:endParaRPr sz="2300" dirty="0">
              <a:latin typeface="Arial"/>
              <a:cs typeface="Arial"/>
            </a:endParaRPr>
          </a:p>
          <a:p>
            <a:pPr marL="355600" indent="-342900">
              <a:lnSpc>
                <a:spcPct val="100000"/>
              </a:lnSpc>
              <a:buChar char="•"/>
              <a:tabLst>
                <a:tab pos="354965" algn="l"/>
                <a:tab pos="355600" algn="l"/>
              </a:tabLst>
            </a:pPr>
            <a:r>
              <a:rPr sz="1600" spc="-5" dirty="0">
                <a:latin typeface="Arial"/>
                <a:cs typeface="Arial"/>
              </a:rPr>
              <a:t>Research objectives falling into a number of following broad</a:t>
            </a:r>
            <a:r>
              <a:rPr sz="1600" spc="30" dirty="0">
                <a:latin typeface="Arial"/>
                <a:cs typeface="Arial"/>
              </a:rPr>
              <a:t> </a:t>
            </a:r>
            <a:r>
              <a:rPr sz="1600" spc="-5" dirty="0">
                <a:latin typeface="Arial"/>
                <a:cs typeface="Arial"/>
              </a:rPr>
              <a:t>groupings:</a:t>
            </a:r>
            <a:endParaRPr sz="1600" dirty="0">
              <a:latin typeface="Arial"/>
              <a:cs typeface="Arial"/>
            </a:endParaRPr>
          </a:p>
          <a:p>
            <a:pPr>
              <a:lnSpc>
                <a:spcPct val="100000"/>
              </a:lnSpc>
              <a:spcBef>
                <a:spcPts val="40"/>
              </a:spcBef>
              <a:buFont typeface="Arial"/>
              <a:buChar char="•"/>
            </a:pPr>
            <a:endParaRPr sz="2300" dirty="0">
              <a:latin typeface="Arial"/>
              <a:cs typeface="Arial"/>
            </a:endParaRPr>
          </a:p>
          <a:p>
            <a:pPr marL="756285" marR="1052195" lvl="1" indent="-287020">
              <a:lnSpc>
                <a:spcPct val="100000"/>
              </a:lnSpc>
              <a:buFont typeface="Courier New"/>
              <a:buChar char="o"/>
              <a:tabLst>
                <a:tab pos="756920" algn="l"/>
              </a:tabLst>
            </a:pPr>
            <a:r>
              <a:rPr sz="1600" b="1" spc="-5" dirty="0">
                <a:latin typeface="Arial"/>
                <a:cs typeface="Arial"/>
              </a:rPr>
              <a:t>Exploratory or </a:t>
            </a:r>
            <a:r>
              <a:rPr sz="1600" b="1" spc="-10" dirty="0">
                <a:latin typeface="Arial"/>
                <a:cs typeface="Arial"/>
              </a:rPr>
              <a:t>Formulative </a:t>
            </a:r>
            <a:r>
              <a:rPr sz="1600" b="1" spc="-5" dirty="0">
                <a:latin typeface="Arial"/>
                <a:cs typeface="Arial"/>
              </a:rPr>
              <a:t>Research studies</a:t>
            </a:r>
            <a:r>
              <a:rPr sz="1600" spc="-5" dirty="0">
                <a:latin typeface="Arial"/>
                <a:cs typeface="Arial"/>
              </a:rPr>
              <a:t>: </a:t>
            </a:r>
            <a:r>
              <a:rPr sz="1600" spc="-95" dirty="0">
                <a:latin typeface="Arial"/>
                <a:cs typeface="Arial"/>
              </a:rPr>
              <a:t>To </a:t>
            </a:r>
            <a:r>
              <a:rPr sz="1600" spc="-5" dirty="0">
                <a:latin typeface="Arial"/>
                <a:cs typeface="Arial"/>
              </a:rPr>
              <a:t>gain familiarity </a:t>
            </a:r>
            <a:r>
              <a:rPr sz="1600" spc="-10" dirty="0">
                <a:latin typeface="Arial"/>
                <a:cs typeface="Arial"/>
              </a:rPr>
              <a:t>with </a:t>
            </a:r>
            <a:r>
              <a:rPr sz="1600" spc="-5" dirty="0">
                <a:latin typeface="Arial"/>
                <a:cs typeface="Arial"/>
              </a:rPr>
              <a:t>a  phenomenon or to achieve new insights into</a:t>
            </a:r>
            <a:r>
              <a:rPr sz="1600" spc="25" dirty="0">
                <a:latin typeface="Arial"/>
                <a:cs typeface="Arial"/>
              </a:rPr>
              <a:t> </a:t>
            </a:r>
            <a:r>
              <a:rPr sz="1600" spc="-5" dirty="0">
                <a:latin typeface="Arial"/>
                <a:cs typeface="Arial"/>
              </a:rPr>
              <a:t>it.</a:t>
            </a:r>
            <a:endParaRPr sz="1600" dirty="0">
              <a:latin typeface="Arial"/>
              <a:cs typeface="Arial"/>
            </a:endParaRPr>
          </a:p>
          <a:p>
            <a:pPr lvl="1">
              <a:lnSpc>
                <a:spcPct val="100000"/>
              </a:lnSpc>
              <a:spcBef>
                <a:spcPts val="45"/>
              </a:spcBef>
              <a:buFont typeface="Courier New"/>
              <a:buChar char="o"/>
            </a:pPr>
            <a:endParaRPr sz="2300" dirty="0">
              <a:latin typeface="Arial"/>
              <a:cs typeface="Arial"/>
            </a:endParaRPr>
          </a:p>
          <a:p>
            <a:pPr marL="756285" marR="768350" lvl="1" indent="-287020">
              <a:lnSpc>
                <a:spcPct val="100000"/>
              </a:lnSpc>
              <a:buFont typeface="Courier New"/>
              <a:buChar char="o"/>
              <a:tabLst>
                <a:tab pos="756920" algn="l"/>
              </a:tabLst>
            </a:pPr>
            <a:r>
              <a:rPr sz="1600" b="1" spc="-10" dirty="0">
                <a:latin typeface="Arial"/>
                <a:cs typeface="Arial"/>
              </a:rPr>
              <a:t>Descriptive </a:t>
            </a:r>
            <a:r>
              <a:rPr sz="1600" b="1" spc="-5" dirty="0">
                <a:latin typeface="Arial"/>
                <a:cs typeface="Arial"/>
              </a:rPr>
              <a:t>Research studies </a:t>
            </a:r>
            <a:r>
              <a:rPr sz="1600" spc="-5" dirty="0">
                <a:latin typeface="Arial"/>
                <a:cs typeface="Arial"/>
              </a:rPr>
              <a:t>: </a:t>
            </a:r>
            <a:r>
              <a:rPr sz="1600" spc="-95" dirty="0">
                <a:latin typeface="Arial"/>
                <a:cs typeface="Arial"/>
              </a:rPr>
              <a:t>To </a:t>
            </a:r>
            <a:r>
              <a:rPr sz="1600" spc="-5" dirty="0">
                <a:latin typeface="Arial"/>
                <a:cs typeface="Arial"/>
              </a:rPr>
              <a:t>depict accurately the characteristics of a  particular individual, situation or a</a:t>
            </a:r>
            <a:r>
              <a:rPr sz="1600" spc="-10" dirty="0">
                <a:latin typeface="Arial"/>
                <a:cs typeface="Arial"/>
              </a:rPr>
              <a:t> </a:t>
            </a:r>
            <a:r>
              <a:rPr sz="1600" spc="-5" dirty="0">
                <a:latin typeface="Arial"/>
                <a:cs typeface="Arial"/>
              </a:rPr>
              <a:t>group</a:t>
            </a:r>
            <a:endParaRPr sz="1600" dirty="0">
              <a:latin typeface="Arial"/>
              <a:cs typeface="Arial"/>
            </a:endParaRPr>
          </a:p>
          <a:p>
            <a:pPr lvl="1">
              <a:lnSpc>
                <a:spcPct val="100000"/>
              </a:lnSpc>
              <a:spcBef>
                <a:spcPts val="45"/>
              </a:spcBef>
              <a:buFont typeface="Courier New"/>
              <a:buChar char="o"/>
            </a:pPr>
            <a:endParaRPr sz="2300" dirty="0">
              <a:latin typeface="Arial"/>
              <a:cs typeface="Arial"/>
            </a:endParaRPr>
          </a:p>
          <a:p>
            <a:pPr marL="756285" lvl="1" indent="-287020">
              <a:lnSpc>
                <a:spcPct val="100000"/>
              </a:lnSpc>
              <a:buFont typeface="Courier New"/>
              <a:buChar char="o"/>
              <a:tabLst>
                <a:tab pos="756920" algn="l"/>
              </a:tabLst>
            </a:pPr>
            <a:r>
              <a:rPr sz="1600" b="1" spc="-5" dirty="0">
                <a:latin typeface="Arial"/>
                <a:cs typeface="Arial"/>
              </a:rPr>
              <a:t>Diagnostic Research studies</a:t>
            </a:r>
            <a:r>
              <a:rPr sz="1600" spc="-5" dirty="0">
                <a:latin typeface="Arial"/>
                <a:cs typeface="Arial"/>
              </a:rPr>
              <a:t>: </a:t>
            </a:r>
            <a:r>
              <a:rPr sz="1600" spc="-95" dirty="0">
                <a:latin typeface="Arial"/>
                <a:cs typeface="Arial"/>
              </a:rPr>
              <a:t>To </a:t>
            </a:r>
            <a:r>
              <a:rPr sz="1600" spc="-5" dirty="0">
                <a:latin typeface="Arial"/>
                <a:cs typeface="Arial"/>
              </a:rPr>
              <a:t>determine the frequency </a:t>
            </a:r>
            <a:r>
              <a:rPr sz="1600" spc="-10" dirty="0">
                <a:latin typeface="Arial"/>
                <a:cs typeface="Arial"/>
              </a:rPr>
              <a:t>with which</a:t>
            </a:r>
            <a:r>
              <a:rPr sz="1600" spc="250" dirty="0">
                <a:latin typeface="Arial"/>
                <a:cs typeface="Arial"/>
              </a:rPr>
              <a:t> </a:t>
            </a:r>
            <a:r>
              <a:rPr sz="1600" spc="-5" dirty="0">
                <a:latin typeface="Arial"/>
                <a:cs typeface="Arial"/>
              </a:rPr>
              <a:t>something</a:t>
            </a:r>
            <a:endParaRPr sz="1600" dirty="0">
              <a:latin typeface="Arial"/>
              <a:cs typeface="Arial"/>
            </a:endParaRPr>
          </a:p>
          <a:p>
            <a:pPr marL="756285">
              <a:lnSpc>
                <a:spcPct val="100000"/>
              </a:lnSpc>
            </a:pPr>
            <a:r>
              <a:rPr sz="1600" spc="-5" dirty="0">
                <a:latin typeface="Arial"/>
                <a:cs typeface="Arial"/>
              </a:rPr>
              <a:t>occurs or with which it is </a:t>
            </a:r>
            <a:r>
              <a:rPr sz="1600" dirty="0">
                <a:latin typeface="Arial"/>
                <a:cs typeface="Arial"/>
              </a:rPr>
              <a:t>associated </a:t>
            </a:r>
            <a:r>
              <a:rPr sz="1600" spc="-5" dirty="0">
                <a:latin typeface="Arial"/>
                <a:cs typeface="Arial"/>
              </a:rPr>
              <a:t>with something</a:t>
            </a:r>
            <a:r>
              <a:rPr sz="1600" spc="20" dirty="0">
                <a:latin typeface="Arial"/>
                <a:cs typeface="Arial"/>
              </a:rPr>
              <a:t> </a:t>
            </a:r>
            <a:r>
              <a:rPr sz="1600" spc="-5" dirty="0">
                <a:latin typeface="Arial"/>
                <a:cs typeface="Arial"/>
              </a:rPr>
              <a:t>else.</a:t>
            </a:r>
            <a:endParaRPr sz="1600" dirty="0">
              <a:latin typeface="Arial"/>
              <a:cs typeface="Arial"/>
            </a:endParaRPr>
          </a:p>
          <a:p>
            <a:pPr>
              <a:lnSpc>
                <a:spcPct val="100000"/>
              </a:lnSpc>
              <a:spcBef>
                <a:spcPts val="45"/>
              </a:spcBef>
            </a:pPr>
            <a:endParaRPr sz="2300" dirty="0">
              <a:latin typeface="Arial"/>
              <a:cs typeface="Arial"/>
            </a:endParaRPr>
          </a:p>
          <a:p>
            <a:pPr marL="756285" marR="5080" lvl="1" indent="-287020">
              <a:lnSpc>
                <a:spcPct val="100000"/>
              </a:lnSpc>
              <a:buFont typeface="Courier New"/>
              <a:buChar char="o"/>
              <a:tabLst>
                <a:tab pos="756920" algn="l"/>
              </a:tabLst>
            </a:pPr>
            <a:r>
              <a:rPr sz="1600" b="1" spc="-15" dirty="0">
                <a:latin typeface="Arial"/>
                <a:cs typeface="Arial"/>
              </a:rPr>
              <a:t>Hypothesis-Testing </a:t>
            </a:r>
            <a:r>
              <a:rPr sz="1600" b="1" spc="-5" dirty="0">
                <a:latin typeface="Arial"/>
                <a:cs typeface="Arial"/>
              </a:rPr>
              <a:t>Research studies</a:t>
            </a:r>
            <a:r>
              <a:rPr sz="1600" spc="-5" dirty="0">
                <a:latin typeface="Arial"/>
                <a:cs typeface="Arial"/>
              </a:rPr>
              <a:t>: </a:t>
            </a:r>
            <a:r>
              <a:rPr sz="1600" spc="-95" dirty="0">
                <a:latin typeface="Arial"/>
                <a:cs typeface="Arial"/>
              </a:rPr>
              <a:t>To </a:t>
            </a:r>
            <a:r>
              <a:rPr sz="1600" spc="-5" dirty="0">
                <a:latin typeface="Arial"/>
                <a:cs typeface="Arial"/>
              </a:rPr>
              <a:t>test a hypothesis of a causal relationship  between</a:t>
            </a:r>
            <a:r>
              <a:rPr sz="1600" spc="15" dirty="0">
                <a:latin typeface="Arial"/>
                <a:cs typeface="Arial"/>
              </a:rPr>
              <a:t> </a:t>
            </a:r>
            <a:r>
              <a:rPr sz="1600" spc="-5" dirty="0">
                <a:latin typeface="Arial"/>
                <a:cs typeface="Arial"/>
              </a:rPr>
              <a:t>variables.</a:t>
            </a:r>
            <a:endParaRPr sz="1600" dirty="0">
              <a:latin typeface="Arial"/>
              <a:cs typeface="Arial"/>
            </a:endParaRPr>
          </a:p>
        </p:txBody>
      </p:sp>
      <p:sp>
        <p:nvSpPr>
          <p:cNvPr id="6" name="Rectangle 5"/>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8" name="Rectangle 7"/>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0"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50</a:t>
            </a:fld>
            <a:endParaRPr spc="-5" dirty="0"/>
          </a:p>
        </p:txBody>
      </p:sp>
      <p:sp>
        <p:nvSpPr>
          <p:cNvPr id="5" name="Rectangle 4"/>
          <p:cNvSpPr/>
          <p:nvPr/>
        </p:nvSpPr>
        <p:spPr>
          <a:xfrm>
            <a:off x="152400" y="228600"/>
            <a:ext cx="7239000" cy="1477328"/>
          </a:xfrm>
          <a:prstGeom prst="rect">
            <a:avLst/>
          </a:prstGeom>
        </p:spPr>
        <p:txBody>
          <a:bodyPr wrap="square">
            <a:spAutoFit/>
          </a:bodyPr>
          <a:lstStyle/>
          <a:p>
            <a:r>
              <a:rPr lang="en-US" dirty="0"/>
              <a:t>Research is</a:t>
            </a:r>
          </a:p>
          <a:p>
            <a:r>
              <a:rPr lang="en-US" dirty="0"/>
              <a:t>(A) Searching again and again</a:t>
            </a:r>
          </a:p>
          <a:p>
            <a:r>
              <a:rPr lang="en-US" dirty="0"/>
              <a:t>(B) Finding solution to any problem</a:t>
            </a:r>
          </a:p>
          <a:p>
            <a:r>
              <a:rPr lang="en-US" dirty="0"/>
              <a:t>(C) Working in a scient</a:t>
            </a:r>
            <a:r>
              <a:rPr lang="en-US" dirty="0">
                <a:hlinkClick r:id="rId2"/>
              </a:rPr>
              <a:t>if</a:t>
            </a:r>
            <a:r>
              <a:rPr lang="en-US" dirty="0"/>
              <a:t>ic way to search for truth of any problem</a:t>
            </a:r>
          </a:p>
          <a:p>
            <a:r>
              <a:rPr lang="en-US" dirty="0"/>
              <a:t>(D) None of the above</a:t>
            </a:r>
          </a:p>
        </p:txBody>
      </p:sp>
      <p:sp>
        <p:nvSpPr>
          <p:cNvPr id="9" name="Rectangle 8"/>
          <p:cNvSpPr/>
          <p:nvPr/>
        </p:nvSpPr>
        <p:spPr>
          <a:xfrm>
            <a:off x="180584" y="2286000"/>
            <a:ext cx="8353816" cy="1477328"/>
          </a:xfrm>
          <a:prstGeom prst="rect">
            <a:avLst/>
          </a:prstGeom>
        </p:spPr>
        <p:txBody>
          <a:bodyPr wrap="square">
            <a:spAutoFit/>
          </a:bodyPr>
          <a:lstStyle/>
          <a:p>
            <a:r>
              <a:rPr lang="en-US" dirty="0"/>
              <a:t>Which of the following is the first step in starting the research process?</a:t>
            </a:r>
          </a:p>
          <a:p>
            <a:r>
              <a:rPr lang="en-US" dirty="0"/>
              <a:t>(A) Searching sources of information to locate problem.</a:t>
            </a:r>
          </a:p>
          <a:p>
            <a:r>
              <a:rPr lang="en-US" dirty="0"/>
              <a:t>(B) Survey of related literature</a:t>
            </a:r>
          </a:p>
          <a:p>
            <a:r>
              <a:rPr lang="en-US" dirty="0"/>
              <a:t>(C) Identification of problem</a:t>
            </a:r>
          </a:p>
          <a:p>
            <a:r>
              <a:rPr lang="en-US" dirty="0"/>
              <a:t>(D) Searching for solutions to the problem</a:t>
            </a:r>
          </a:p>
        </p:txBody>
      </p:sp>
      <p:sp>
        <p:nvSpPr>
          <p:cNvPr id="10" name="Rectangle 9"/>
          <p:cNvSpPr/>
          <p:nvPr/>
        </p:nvSpPr>
        <p:spPr>
          <a:xfrm>
            <a:off x="304800" y="4191000"/>
            <a:ext cx="7696200" cy="1477328"/>
          </a:xfrm>
          <a:prstGeom prst="rect">
            <a:avLst/>
          </a:prstGeom>
        </p:spPr>
        <p:txBody>
          <a:bodyPr wrap="square">
            <a:spAutoFit/>
          </a:bodyPr>
          <a:lstStyle/>
          <a:p>
            <a:r>
              <a:rPr lang="en-US" dirty="0"/>
              <a:t>A common test in research demands much priority on</a:t>
            </a:r>
          </a:p>
          <a:p>
            <a:r>
              <a:rPr lang="en-US" dirty="0"/>
              <a:t>(A) Reliability</a:t>
            </a:r>
          </a:p>
          <a:p>
            <a:r>
              <a:rPr lang="en-US" dirty="0"/>
              <a:t>(B) </a:t>
            </a:r>
            <a:r>
              <a:rPr lang="en-US" dirty="0" err="1"/>
              <a:t>Useability</a:t>
            </a:r>
            <a:endParaRPr lang="en-US" dirty="0"/>
          </a:p>
          <a:p>
            <a:r>
              <a:rPr lang="en-US" dirty="0"/>
              <a:t>(C) Objectivity</a:t>
            </a:r>
          </a:p>
          <a:p>
            <a:r>
              <a:rPr lang="en-US" dirty="0"/>
              <a:t>(D) All of the above</a:t>
            </a:r>
          </a:p>
        </p:txBody>
      </p:sp>
    </p:spTree>
    <p:extLst>
      <p:ext uri="{BB962C8B-B14F-4D97-AF65-F5344CB8AC3E}">
        <p14:creationId xmlns:p14="http://schemas.microsoft.com/office/powerpoint/2010/main" val="2605008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51</a:t>
            </a:fld>
            <a:endParaRPr spc="-5" dirty="0"/>
          </a:p>
        </p:txBody>
      </p:sp>
      <p:sp>
        <p:nvSpPr>
          <p:cNvPr id="7" name="Rectangle 6"/>
          <p:cNvSpPr/>
          <p:nvPr/>
        </p:nvSpPr>
        <p:spPr>
          <a:xfrm>
            <a:off x="152400" y="228600"/>
            <a:ext cx="7696200" cy="1477328"/>
          </a:xfrm>
          <a:prstGeom prst="rect">
            <a:avLst/>
          </a:prstGeom>
        </p:spPr>
        <p:txBody>
          <a:bodyPr wrap="square">
            <a:spAutoFit/>
          </a:bodyPr>
          <a:lstStyle/>
          <a:p>
            <a:r>
              <a:rPr lang="en-US" dirty="0"/>
              <a:t>A common test in research demands much priority on</a:t>
            </a:r>
          </a:p>
          <a:p>
            <a:r>
              <a:rPr lang="en-US" dirty="0"/>
              <a:t>(A) Reliability</a:t>
            </a:r>
          </a:p>
          <a:p>
            <a:r>
              <a:rPr lang="en-US" dirty="0"/>
              <a:t>(B) </a:t>
            </a:r>
            <a:r>
              <a:rPr lang="en-US" dirty="0" err="1"/>
              <a:t>Useability</a:t>
            </a:r>
            <a:endParaRPr lang="en-US" dirty="0"/>
          </a:p>
          <a:p>
            <a:r>
              <a:rPr lang="en-US" dirty="0"/>
              <a:t>(C) Objectivity</a:t>
            </a:r>
          </a:p>
          <a:p>
            <a:r>
              <a:rPr lang="en-US" dirty="0"/>
              <a:t>(D) All of the above</a:t>
            </a:r>
          </a:p>
        </p:txBody>
      </p:sp>
      <p:sp>
        <p:nvSpPr>
          <p:cNvPr id="2" name="Rectangle 1"/>
          <p:cNvSpPr/>
          <p:nvPr/>
        </p:nvSpPr>
        <p:spPr>
          <a:xfrm>
            <a:off x="228600" y="2057400"/>
            <a:ext cx="8001000" cy="1477328"/>
          </a:xfrm>
          <a:prstGeom prst="rect">
            <a:avLst/>
          </a:prstGeom>
        </p:spPr>
        <p:txBody>
          <a:bodyPr wrap="square">
            <a:spAutoFit/>
          </a:bodyPr>
          <a:lstStyle/>
          <a:p>
            <a:r>
              <a:rPr lang="en-US" dirty="0"/>
              <a:t>In the process of conducting research ‘Formulation of Hypothesis” is followed by</a:t>
            </a:r>
          </a:p>
          <a:p>
            <a:r>
              <a:rPr lang="en-US" dirty="0"/>
              <a:t>(A) Statement of Objectives</a:t>
            </a:r>
          </a:p>
          <a:p>
            <a:r>
              <a:rPr lang="en-US" dirty="0"/>
              <a:t>(B) Analysis of Data</a:t>
            </a:r>
          </a:p>
          <a:p>
            <a:r>
              <a:rPr lang="en-US" dirty="0"/>
              <a:t>(C) Selection of Research Tools</a:t>
            </a:r>
          </a:p>
          <a:p>
            <a:r>
              <a:rPr lang="en-US" dirty="0"/>
              <a:t>(D) Collection of Data</a:t>
            </a:r>
          </a:p>
        </p:txBody>
      </p:sp>
      <p:sp>
        <p:nvSpPr>
          <p:cNvPr id="3" name="Rectangle 2"/>
          <p:cNvSpPr/>
          <p:nvPr/>
        </p:nvSpPr>
        <p:spPr>
          <a:xfrm>
            <a:off x="304800" y="4038600"/>
            <a:ext cx="7696200" cy="1754326"/>
          </a:xfrm>
          <a:prstGeom prst="rect">
            <a:avLst/>
          </a:prstGeom>
        </p:spPr>
        <p:txBody>
          <a:bodyPr wrap="square">
            <a:spAutoFit/>
          </a:bodyPr>
          <a:lstStyle/>
          <a:p>
            <a:r>
              <a:rPr lang="en-US" dirty="0"/>
              <a:t>One of the following search engine is exclusively meant for scientific information :</a:t>
            </a:r>
          </a:p>
          <a:p>
            <a:r>
              <a:rPr lang="en-US" dirty="0"/>
              <a:t>(A) Google</a:t>
            </a:r>
          </a:p>
          <a:p>
            <a:r>
              <a:rPr lang="en-US" dirty="0"/>
              <a:t>(B) Yahoo</a:t>
            </a:r>
          </a:p>
          <a:p>
            <a:r>
              <a:rPr lang="en-US" dirty="0"/>
              <a:t>(C) SCIRUS</a:t>
            </a:r>
          </a:p>
          <a:p>
            <a:r>
              <a:rPr lang="en-US" dirty="0"/>
              <a:t>(D) </a:t>
            </a:r>
            <a:r>
              <a:rPr lang="en-US" dirty="0" err="1"/>
              <a:t>Altavista</a:t>
            </a:r>
            <a:endParaRPr lang="en-US" dirty="0"/>
          </a:p>
        </p:txBody>
      </p:sp>
    </p:spTree>
    <p:extLst>
      <p:ext uri="{BB962C8B-B14F-4D97-AF65-F5344CB8AC3E}">
        <p14:creationId xmlns:p14="http://schemas.microsoft.com/office/powerpoint/2010/main" val="3451390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52</a:t>
            </a:fld>
            <a:endParaRPr spc="-5" dirty="0"/>
          </a:p>
        </p:txBody>
      </p:sp>
      <p:graphicFrame>
        <p:nvGraphicFramePr>
          <p:cNvPr id="4" name="Table 3"/>
          <p:cNvGraphicFramePr>
            <a:graphicFrameLocks noGrp="1"/>
          </p:cNvGraphicFramePr>
          <p:nvPr>
            <p:extLst>
              <p:ext uri="{D42A27DB-BD31-4B8C-83A1-F6EECF244321}">
                <p14:modId xmlns:p14="http://schemas.microsoft.com/office/powerpoint/2010/main" val="2081055103"/>
              </p:ext>
            </p:extLst>
          </p:nvPr>
        </p:nvGraphicFramePr>
        <p:xfrm>
          <a:off x="152400" y="491491"/>
          <a:ext cx="8528050" cy="1143000"/>
        </p:xfrm>
        <a:graphic>
          <a:graphicData uri="http://schemas.openxmlformats.org/drawingml/2006/table">
            <a:tbl>
              <a:tblPr/>
              <a:tblGrid>
                <a:gridCol w="759174"/>
                <a:gridCol w="7768876"/>
              </a:tblGrid>
              <a:tr h="285750">
                <a:tc>
                  <a:txBody>
                    <a:bodyPr/>
                    <a:lstStyle/>
                    <a:p>
                      <a:pPr marL="0" algn="l" defTabSz="914400" rtl="0" eaLnBrk="1" latinLnBrk="0" hangingPunct="1"/>
                      <a:r>
                        <a:rPr lang="en-IN" sz="1800" kern="1200" dirty="0">
                          <a:solidFill>
                            <a:schemeClr val="tx1"/>
                          </a:solidFill>
                          <a:latin typeface="+mn-lt"/>
                          <a:ea typeface="+mn-ea"/>
                          <a:cs typeface="+mn-cs"/>
                        </a:rPr>
                        <a:t>A.</a:t>
                      </a:r>
                    </a:p>
                  </a:txBody>
                  <a:tcPr marL="0" marR="0" marT="0" marB="0" anchor="ctr">
                    <a:lnL>
                      <a:noFill/>
                    </a:lnL>
                    <a:lnR>
                      <a:noFill/>
                    </a:lnR>
                    <a:lnT>
                      <a:noFill/>
                    </a:lnT>
                    <a:lnB>
                      <a:noFill/>
                    </a:lnB>
                    <a:solidFill>
                      <a:srgbClr val="FFFFFF"/>
                    </a:solidFill>
                  </a:tcPr>
                </a:tc>
                <a:tc>
                  <a:txBody>
                    <a:bodyPr/>
                    <a:lstStyle/>
                    <a:p>
                      <a:pPr marL="0" algn="l" defTabSz="914400" rtl="0" eaLnBrk="1" latinLnBrk="0" hangingPunct="1"/>
                      <a:r>
                        <a:rPr lang="en-US" sz="1800" kern="1200" dirty="0">
                          <a:solidFill>
                            <a:schemeClr val="tx1"/>
                          </a:solidFill>
                          <a:latin typeface="+mn-lt"/>
                          <a:ea typeface="+mn-ea"/>
                          <a:cs typeface="+mn-cs"/>
                        </a:rPr>
                        <a:t>Increase social status of an individual </a:t>
                      </a:r>
                    </a:p>
                  </a:txBody>
                  <a:tcPr marL="0" marR="0" marT="0" marB="0" anchor="ctr">
                    <a:lnL>
                      <a:noFill/>
                    </a:lnL>
                    <a:lnR>
                      <a:noFill/>
                    </a:lnR>
                    <a:lnT>
                      <a:noFill/>
                    </a:lnT>
                    <a:lnB>
                      <a:noFill/>
                    </a:lnB>
                    <a:solidFill>
                      <a:srgbClr val="FFFFFF"/>
                    </a:solidFill>
                  </a:tcPr>
                </a:tc>
              </a:tr>
              <a:tr h="285750">
                <a:tc>
                  <a:txBody>
                    <a:bodyPr/>
                    <a:lstStyle/>
                    <a:p>
                      <a:pPr marL="0" algn="l" defTabSz="914400" rtl="0" eaLnBrk="1" latinLnBrk="0" hangingPunct="1"/>
                      <a:r>
                        <a:rPr lang="en-IN" sz="1800" kern="1200">
                          <a:solidFill>
                            <a:schemeClr val="tx1"/>
                          </a:solidFill>
                          <a:latin typeface="+mn-lt"/>
                          <a:ea typeface="+mn-ea"/>
                          <a:cs typeface="+mn-cs"/>
                        </a:rPr>
                        <a:t>B.</a:t>
                      </a:r>
                    </a:p>
                  </a:txBody>
                  <a:tcPr marL="0" marR="0" marT="0" marB="0" anchor="ctr">
                    <a:lnL>
                      <a:noFill/>
                    </a:lnL>
                    <a:lnR>
                      <a:noFill/>
                    </a:lnR>
                    <a:lnT>
                      <a:noFill/>
                    </a:lnT>
                    <a:lnB>
                      <a:noFill/>
                    </a:lnB>
                    <a:solidFill>
                      <a:srgbClr val="FFFFFF"/>
                    </a:solidFill>
                  </a:tcPr>
                </a:tc>
                <a:tc>
                  <a:txBody>
                    <a:bodyPr/>
                    <a:lstStyle/>
                    <a:p>
                      <a:pPr marL="0" algn="l" defTabSz="914400" rtl="0" eaLnBrk="1" latinLnBrk="0" hangingPunct="1"/>
                      <a:r>
                        <a:rPr lang="en-US" sz="1800" kern="1200">
                          <a:solidFill>
                            <a:schemeClr val="tx1"/>
                          </a:solidFill>
                          <a:latin typeface="+mn-lt"/>
                          <a:ea typeface="+mn-ea"/>
                          <a:cs typeface="+mn-cs"/>
                        </a:rPr>
                        <a:t>Increase job prospects of an individual</a:t>
                      </a:r>
                    </a:p>
                  </a:txBody>
                  <a:tcPr marL="0" marR="0" marT="0" marB="0" anchor="ctr">
                    <a:lnL>
                      <a:noFill/>
                    </a:lnL>
                    <a:lnR>
                      <a:noFill/>
                    </a:lnR>
                    <a:lnT>
                      <a:noFill/>
                    </a:lnT>
                    <a:lnB>
                      <a:noFill/>
                    </a:lnB>
                    <a:solidFill>
                      <a:srgbClr val="FFFFFF"/>
                    </a:solidFill>
                  </a:tcPr>
                </a:tc>
              </a:tr>
              <a:tr h="285750">
                <a:tc>
                  <a:txBody>
                    <a:bodyPr/>
                    <a:lstStyle/>
                    <a:p>
                      <a:pPr marL="0" algn="l" defTabSz="914400" rtl="0" eaLnBrk="1" latinLnBrk="0" hangingPunct="1"/>
                      <a:r>
                        <a:rPr lang="en-IN" sz="1800" kern="1200" dirty="0">
                          <a:solidFill>
                            <a:schemeClr val="tx1"/>
                          </a:solidFill>
                          <a:latin typeface="+mn-lt"/>
                          <a:ea typeface="+mn-ea"/>
                          <a:cs typeface="+mn-cs"/>
                        </a:rPr>
                        <a:t>C.</a:t>
                      </a:r>
                    </a:p>
                  </a:txBody>
                  <a:tcPr marL="0" marR="0" marT="0" marB="0" anchor="ctr">
                    <a:lnL>
                      <a:noFill/>
                    </a:lnL>
                    <a:lnR>
                      <a:noFill/>
                    </a:lnR>
                    <a:lnT>
                      <a:noFill/>
                    </a:lnT>
                    <a:lnB>
                      <a:noFill/>
                    </a:lnB>
                    <a:solidFill>
                      <a:srgbClr val="FFFFFF"/>
                    </a:solidFill>
                  </a:tcPr>
                </a:tc>
                <a:tc>
                  <a:txBody>
                    <a:bodyPr/>
                    <a:lstStyle/>
                    <a:p>
                      <a:pPr marL="0" algn="l" defTabSz="914400" rtl="0" eaLnBrk="1" latinLnBrk="0" hangingPunct="1"/>
                      <a:r>
                        <a:rPr lang="en-US" sz="1800" kern="1200" dirty="0">
                          <a:solidFill>
                            <a:schemeClr val="tx1"/>
                          </a:solidFill>
                          <a:latin typeface="+mn-lt"/>
                          <a:ea typeface="+mn-ea"/>
                          <a:cs typeface="+mn-cs"/>
                        </a:rPr>
                        <a:t>Help in the personal growth of an individual</a:t>
                      </a:r>
                    </a:p>
                  </a:txBody>
                  <a:tcPr marL="0" marR="0" marT="0" marB="0" anchor="ctr">
                    <a:lnL>
                      <a:noFill/>
                    </a:lnL>
                    <a:lnR>
                      <a:noFill/>
                    </a:lnR>
                    <a:lnT>
                      <a:noFill/>
                    </a:lnT>
                    <a:lnB>
                      <a:noFill/>
                    </a:lnB>
                    <a:solidFill>
                      <a:srgbClr val="FFFFFF"/>
                    </a:solidFill>
                  </a:tcPr>
                </a:tc>
              </a:tr>
              <a:tr h="285750">
                <a:tc>
                  <a:txBody>
                    <a:bodyPr/>
                    <a:lstStyle/>
                    <a:p>
                      <a:pPr marL="0" algn="l" defTabSz="914400" rtl="0" eaLnBrk="1" latinLnBrk="0" hangingPunct="1"/>
                      <a:r>
                        <a:rPr lang="en-IN" sz="1800" kern="1200">
                          <a:solidFill>
                            <a:schemeClr val="tx1"/>
                          </a:solidFill>
                          <a:latin typeface="+mn-lt"/>
                          <a:ea typeface="+mn-ea"/>
                          <a:cs typeface="+mn-cs"/>
                        </a:rPr>
                        <a:t>D.</a:t>
                      </a:r>
                    </a:p>
                  </a:txBody>
                  <a:tcPr marL="0" marR="0" marT="0" marB="0" anchor="ctr">
                    <a:lnL>
                      <a:noFill/>
                    </a:lnL>
                    <a:lnR>
                      <a:noFill/>
                    </a:lnR>
                    <a:lnT>
                      <a:noFill/>
                    </a:lnT>
                    <a:lnB>
                      <a:noFill/>
                    </a:lnB>
                    <a:solidFill>
                      <a:srgbClr val="FFFFFF"/>
                    </a:solidFill>
                  </a:tcPr>
                </a:tc>
                <a:tc>
                  <a:txBody>
                    <a:bodyPr/>
                    <a:lstStyle/>
                    <a:p>
                      <a:pPr marL="0" algn="l" defTabSz="914400" rtl="0" eaLnBrk="1" latinLnBrk="0" hangingPunct="1"/>
                      <a:r>
                        <a:rPr lang="en-US" sz="1800" kern="1200" dirty="0">
                          <a:solidFill>
                            <a:schemeClr val="tx1"/>
                          </a:solidFill>
                          <a:latin typeface="+mn-lt"/>
                          <a:ea typeface="+mn-ea"/>
                          <a:cs typeface="+mn-cs"/>
                        </a:rPr>
                        <a:t>Help the candidate become an eminent educationist</a:t>
                      </a:r>
                    </a:p>
                  </a:txBody>
                  <a:tcPr marL="0" marR="0" marT="0" marB="0"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609600" y="150911"/>
            <a:ext cx="558358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Verdana" pitchFamily="34" charset="0"/>
                <a:cs typeface="Arial" pitchFamily="34" charset="0"/>
              </a:rPr>
              <a:t>The main purpose of research in education is to _________</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7345697"/>
              </p:ext>
            </p:extLst>
          </p:nvPr>
        </p:nvGraphicFramePr>
        <p:xfrm>
          <a:off x="609600" y="2438400"/>
          <a:ext cx="8528050" cy="1143000"/>
        </p:xfrm>
        <a:graphic>
          <a:graphicData uri="http://schemas.openxmlformats.org/drawingml/2006/table">
            <a:tbl>
              <a:tblPr/>
              <a:tblGrid>
                <a:gridCol w="759174"/>
                <a:gridCol w="7768876"/>
              </a:tblGrid>
              <a:tr h="285750">
                <a:tc>
                  <a:txBody>
                    <a:bodyPr/>
                    <a:lstStyle/>
                    <a:p>
                      <a:r>
                        <a:rPr lang="en-IN" b="1" u="none" strike="noStrike" dirty="0">
                          <a:solidFill>
                            <a:srgbClr val="337AB7"/>
                          </a:solidFill>
                          <a:effectLst/>
                        </a:rPr>
                        <a:t>A.</a:t>
                      </a:r>
                      <a:endParaRPr lang="en-IN" b="1" dirty="0">
                        <a:effectLst/>
                      </a:endParaRPr>
                    </a:p>
                  </a:txBody>
                  <a:tcPr marL="0" marR="0" marT="0" marB="0" anchor="ctr">
                    <a:lnL>
                      <a:noFill/>
                    </a:lnL>
                    <a:lnR>
                      <a:noFill/>
                    </a:lnR>
                    <a:lnT>
                      <a:noFill/>
                    </a:lnT>
                    <a:lnB>
                      <a:noFill/>
                    </a:lnB>
                    <a:solidFill>
                      <a:srgbClr val="FFFFFF"/>
                    </a:solidFill>
                  </a:tcPr>
                </a:tc>
                <a:tc>
                  <a:txBody>
                    <a:bodyPr/>
                    <a:lstStyle/>
                    <a:p>
                      <a:r>
                        <a:rPr lang="en-IN" dirty="0">
                          <a:effectLst/>
                        </a:rPr>
                        <a:t>Saves time</a:t>
                      </a:r>
                    </a:p>
                  </a:txBody>
                  <a:tcPr marL="0" marR="0" marT="0" marB="0" anchor="ctr">
                    <a:lnL>
                      <a:noFill/>
                    </a:lnL>
                    <a:lnR>
                      <a:noFill/>
                    </a:lnR>
                    <a:lnT>
                      <a:noFill/>
                    </a:lnT>
                    <a:lnB>
                      <a:noFill/>
                    </a:lnB>
                    <a:solidFill>
                      <a:srgbClr val="FFFFFF"/>
                    </a:solidFill>
                  </a:tcPr>
                </a:tc>
              </a:tr>
              <a:tr h="285750">
                <a:tc>
                  <a:txBody>
                    <a:bodyPr/>
                    <a:lstStyle/>
                    <a:p>
                      <a:r>
                        <a:rPr lang="en-IN" b="1" u="none" strike="noStrike">
                          <a:solidFill>
                            <a:srgbClr val="337AB7"/>
                          </a:solidFill>
                          <a:effectLst/>
                        </a:rPr>
                        <a:t>B.</a:t>
                      </a:r>
                      <a:endParaRPr lang="en-IN" b="1">
                        <a:effectLst/>
                      </a:endParaRPr>
                    </a:p>
                  </a:txBody>
                  <a:tcPr marL="0" marR="0" marT="0" marB="0" anchor="ctr">
                    <a:lnL>
                      <a:noFill/>
                    </a:lnL>
                    <a:lnR>
                      <a:noFill/>
                    </a:lnR>
                    <a:lnT>
                      <a:noFill/>
                    </a:lnT>
                    <a:lnB>
                      <a:noFill/>
                    </a:lnB>
                    <a:solidFill>
                      <a:srgbClr val="FFFFFF"/>
                    </a:solidFill>
                  </a:tcPr>
                </a:tc>
                <a:tc>
                  <a:txBody>
                    <a:bodyPr/>
                    <a:lstStyle/>
                    <a:p>
                      <a:r>
                        <a:rPr lang="en-IN">
                          <a:effectLst/>
                        </a:rPr>
                        <a:t>Helps in capital-saving</a:t>
                      </a:r>
                    </a:p>
                  </a:txBody>
                  <a:tcPr marL="0" marR="0" marT="0" marB="0" anchor="ctr">
                    <a:lnL>
                      <a:noFill/>
                    </a:lnL>
                    <a:lnR>
                      <a:noFill/>
                    </a:lnR>
                    <a:lnT>
                      <a:noFill/>
                    </a:lnT>
                    <a:lnB>
                      <a:noFill/>
                    </a:lnB>
                    <a:solidFill>
                      <a:srgbClr val="FFFFFF"/>
                    </a:solidFill>
                  </a:tcPr>
                </a:tc>
              </a:tr>
              <a:tr h="285750">
                <a:tc>
                  <a:txBody>
                    <a:bodyPr/>
                    <a:lstStyle/>
                    <a:p>
                      <a:r>
                        <a:rPr lang="en-IN" b="1" u="none" strike="noStrike" dirty="0">
                          <a:solidFill>
                            <a:srgbClr val="337AB7"/>
                          </a:solidFill>
                          <a:effectLst/>
                        </a:rPr>
                        <a:t>C.</a:t>
                      </a:r>
                      <a:endParaRPr lang="en-IN" b="1" dirty="0">
                        <a:effectLst/>
                      </a:endParaRPr>
                    </a:p>
                  </a:txBody>
                  <a:tcPr marL="0" marR="0" marT="0" marB="0" anchor="ctr">
                    <a:lnL>
                      <a:noFill/>
                    </a:lnL>
                    <a:lnR>
                      <a:noFill/>
                    </a:lnR>
                    <a:lnT>
                      <a:noFill/>
                    </a:lnT>
                    <a:lnB>
                      <a:noFill/>
                    </a:lnB>
                    <a:solidFill>
                      <a:srgbClr val="FFFFFF"/>
                    </a:solidFill>
                  </a:tcPr>
                </a:tc>
                <a:tc>
                  <a:txBody>
                    <a:bodyPr/>
                    <a:lstStyle/>
                    <a:p>
                      <a:r>
                        <a:rPr lang="en-IN">
                          <a:effectLst/>
                        </a:rPr>
                        <a:t>Both (a) and (b)</a:t>
                      </a:r>
                    </a:p>
                  </a:txBody>
                  <a:tcPr marL="0" marR="0" marT="0" marB="0" anchor="ctr">
                    <a:lnL>
                      <a:noFill/>
                    </a:lnL>
                    <a:lnR>
                      <a:noFill/>
                    </a:lnR>
                    <a:lnT>
                      <a:noFill/>
                    </a:lnT>
                    <a:lnB>
                      <a:noFill/>
                    </a:lnB>
                    <a:solidFill>
                      <a:srgbClr val="FFFFFF"/>
                    </a:solidFill>
                  </a:tcPr>
                </a:tc>
              </a:tr>
              <a:tr h="285750">
                <a:tc>
                  <a:txBody>
                    <a:bodyPr/>
                    <a:lstStyle/>
                    <a:p>
                      <a:r>
                        <a:rPr lang="en-IN" b="1" u="none" strike="noStrike">
                          <a:solidFill>
                            <a:srgbClr val="337AB7"/>
                          </a:solidFill>
                          <a:effectLst/>
                        </a:rPr>
                        <a:t>D.</a:t>
                      </a:r>
                      <a:endParaRPr lang="en-IN" b="1">
                        <a:effectLst/>
                      </a:endParaRPr>
                    </a:p>
                  </a:txBody>
                  <a:tcPr marL="0" marR="0" marT="0" marB="0" anchor="ctr">
                    <a:lnL>
                      <a:noFill/>
                    </a:lnL>
                    <a:lnR>
                      <a:noFill/>
                    </a:lnR>
                    <a:lnT>
                      <a:noFill/>
                    </a:lnT>
                    <a:lnB>
                      <a:noFill/>
                    </a:lnB>
                    <a:solidFill>
                      <a:srgbClr val="FFFFFF"/>
                    </a:solidFill>
                  </a:tcPr>
                </a:tc>
                <a:tc>
                  <a:txBody>
                    <a:bodyPr/>
                    <a:lstStyle/>
                    <a:p>
                      <a:r>
                        <a:rPr lang="en-IN" dirty="0">
                          <a:effectLst/>
                        </a:rPr>
                        <a:t>Increases accuracy</a:t>
                      </a:r>
                    </a:p>
                  </a:txBody>
                  <a:tcPr marL="0" marR="0" marT="0" marB="0" anchor="ctr">
                    <a:lnL>
                      <a:noFill/>
                    </a:lnL>
                    <a:lnR>
                      <a:noFill/>
                    </a:lnR>
                    <a:lnT>
                      <a:noFill/>
                    </a:lnT>
                    <a:lnB>
                      <a:noFill/>
                    </a:lnB>
                    <a:solidFill>
                      <a:srgbClr val="FFFFFF"/>
                    </a:solidFill>
                  </a:tcPr>
                </a:tc>
              </a:tr>
            </a:tbl>
          </a:graphicData>
        </a:graphic>
      </p:graphicFrame>
      <p:sp>
        <p:nvSpPr>
          <p:cNvPr id="9" name="Rectangle 2"/>
          <p:cNvSpPr>
            <a:spLocks noChangeArrowheads="1"/>
          </p:cNvSpPr>
          <p:nvPr/>
        </p:nvSpPr>
        <p:spPr bwMode="auto">
          <a:xfrm>
            <a:off x="609600" y="2150477"/>
            <a:ext cx="451674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Verdana" pitchFamily="34" charset="0"/>
                <a:cs typeface="Arial" pitchFamily="34" charset="0"/>
              </a:rPr>
              <a:t>Sampling is advantageous as it ________</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63913050"/>
              </p:ext>
            </p:extLst>
          </p:nvPr>
        </p:nvGraphicFramePr>
        <p:xfrm>
          <a:off x="152400" y="4772592"/>
          <a:ext cx="8528050" cy="571500"/>
        </p:xfrm>
        <a:graphic>
          <a:graphicData uri="http://schemas.openxmlformats.org/drawingml/2006/table">
            <a:tbl>
              <a:tblPr/>
              <a:tblGrid>
                <a:gridCol w="366934"/>
                <a:gridCol w="3884438"/>
                <a:gridCol w="366934"/>
                <a:gridCol w="3909744"/>
              </a:tblGrid>
              <a:tr h="285750">
                <a:tc>
                  <a:txBody>
                    <a:bodyPr/>
                    <a:lstStyle/>
                    <a:p>
                      <a:r>
                        <a:rPr lang="en-IN" b="1" u="none" strike="noStrike" dirty="0">
                          <a:solidFill>
                            <a:srgbClr val="337AB7"/>
                          </a:solidFill>
                          <a:effectLst/>
                        </a:rPr>
                        <a:t>A.</a:t>
                      </a:r>
                      <a:endParaRPr lang="en-IN" b="1" dirty="0">
                        <a:effectLst/>
                      </a:endParaRPr>
                    </a:p>
                  </a:txBody>
                  <a:tcPr marL="0" marR="0" marT="0" marB="0" anchor="ctr">
                    <a:lnL>
                      <a:noFill/>
                    </a:lnL>
                    <a:lnR>
                      <a:noFill/>
                    </a:lnR>
                    <a:lnT>
                      <a:noFill/>
                    </a:lnT>
                    <a:lnB>
                      <a:noFill/>
                    </a:lnB>
                    <a:solidFill>
                      <a:srgbClr val="FFFFFF"/>
                    </a:solidFill>
                  </a:tcPr>
                </a:tc>
                <a:tc>
                  <a:txBody>
                    <a:bodyPr/>
                    <a:lstStyle/>
                    <a:p>
                      <a:r>
                        <a:rPr lang="en-IN" dirty="0">
                          <a:effectLst/>
                        </a:rPr>
                        <a:t>Qualitative only</a:t>
                      </a:r>
                    </a:p>
                  </a:txBody>
                  <a:tcPr marL="0" marR="0" marT="0" marB="0" anchor="ctr">
                    <a:lnL>
                      <a:noFill/>
                    </a:lnL>
                    <a:lnR>
                      <a:noFill/>
                    </a:lnR>
                    <a:lnT>
                      <a:noFill/>
                    </a:lnT>
                    <a:lnB>
                      <a:noFill/>
                    </a:lnB>
                    <a:solidFill>
                      <a:srgbClr val="FFFFFF"/>
                    </a:solidFill>
                  </a:tcPr>
                </a:tc>
                <a:tc>
                  <a:txBody>
                    <a:bodyPr/>
                    <a:lstStyle/>
                    <a:p>
                      <a:r>
                        <a:rPr lang="en-IN" b="1" u="none" strike="noStrike">
                          <a:solidFill>
                            <a:srgbClr val="337AB7"/>
                          </a:solidFill>
                          <a:effectLst/>
                        </a:rPr>
                        <a:t>B.</a:t>
                      </a:r>
                      <a:endParaRPr lang="en-IN" b="1">
                        <a:effectLst/>
                      </a:endParaRPr>
                    </a:p>
                  </a:txBody>
                  <a:tcPr marL="0" marR="0" marT="0" marB="0" anchor="ctr">
                    <a:lnL>
                      <a:noFill/>
                    </a:lnL>
                    <a:lnR>
                      <a:noFill/>
                    </a:lnR>
                    <a:lnT>
                      <a:noFill/>
                    </a:lnT>
                    <a:lnB>
                      <a:noFill/>
                    </a:lnB>
                    <a:solidFill>
                      <a:srgbClr val="FFFFFF"/>
                    </a:solidFill>
                  </a:tcPr>
                </a:tc>
                <a:tc>
                  <a:txBody>
                    <a:bodyPr/>
                    <a:lstStyle/>
                    <a:p>
                      <a:r>
                        <a:rPr lang="en-IN">
                          <a:effectLst/>
                        </a:rPr>
                        <a:t>Quantitative only</a:t>
                      </a:r>
                    </a:p>
                  </a:txBody>
                  <a:tcPr marL="0" marR="0" marT="0" marB="0" anchor="ctr">
                    <a:lnL>
                      <a:noFill/>
                    </a:lnL>
                    <a:lnR>
                      <a:noFill/>
                    </a:lnR>
                    <a:lnT>
                      <a:noFill/>
                    </a:lnT>
                    <a:lnB>
                      <a:noFill/>
                    </a:lnB>
                    <a:solidFill>
                      <a:srgbClr val="FFFFFF"/>
                    </a:solidFill>
                  </a:tcPr>
                </a:tc>
              </a:tr>
              <a:tr h="285750">
                <a:tc>
                  <a:txBody>
                    <a:bodyPr/>
                    <a:lstStyle/>
                    <a:p>
                      <a:r>
                        <a:rPr lang="en-IN" b="1" u="none" strike="noStrike">
                          <a:solidFill>
                            <a:srgbClr val="337AB7"/>
                          </a:solidFill>
                          <a:effectLst/>
                        </a:rPr>
                        <a:t>C.</a:t>
                      </a:r>
                      <a:endParaRPr lang="en-IN" b="1">
                        <a:effectLst/>
                      </a:endParaRPr>
                    </a:p>
                  </a:txBody>
                  <a:tcPr marL="0" marR="0" marT="0" marB="0" anchor="ctr">
                    <a:lnL>
                      <a:noFill/>
                    </a:lnL>
                    <a:lnR>
                      <a:noFill/>
                    </a:lnR>
                    <a:lnT>
                      <a:noFill/>
                    </a:lnT>
                    <a:lnB>
                      <a:noFill/>
                    </a:lnB>
                    <a:solidFill>
                      <a:srgbClr val="FFFFFF"/>
                    </a:solidFill>
                  </a:tcPr>
                </a:tc>
                <a:tc>
                  <a:txBody>
                    <a:bodyPr/>
                    <a:lstStyle/>
                    <a:p>
                      <a:r>
                        <a:rPr lang="en-IN">
                          <a:effectLst/>
                        </a:rPr>
                        <a:t>Both (a) and (b)</a:t>
                      </a:r>
                    </a:p>
                  </a:txBody>
                  <a:tcPr marL="0" marR="0" marT="0" marB="0" anchor="ctr">
                    <a:lnL>
                      <a:noFill/>
                    </a:lnL>
                    <a:lnR>
                      <a:noFill/>
                    </a:lnR>
                    <a:lnT>
                      <a:noFill/>
                    </a:lnT>
                    <a:lnB>
                      <a:noFill/>
                    </a:lnB>
                    <a:solidFill>
                      <a:srgbClr val="FFFFFF"/>
                    </a:solidFill>
                  </a:tcPr>
                </a:tc>
                <a:tc>
                  <a:txBody>
                    <a:bodyPr/>
                    <a:lstStyle/>
                    <a:p>
                      <a:r>
                        <a:rPr lang="en-IN" b="1" u="none" strike="noStrike">
                          <a:solidFill>
                            <a:srgbClr val="337AB7"/>
                          </a:solidFill>
                          <a:effectLst/>
                        </a:rPr>
                        <a:t>D.</a:t>
                      </a:r>
                      <a:endParaRPr lang="en-IN" b="1">
                        <a:effectLst/>
                      </a:endParaRPr>
                    </a:p>
                  </a:txBody>
                  <a:tcPr marL="0" marR="0" marT="0" marB="0" anchor="ctr">
                    <a:lnL>
                      <a:noFill/>
                    </a:lnL>
                    <a:lnR>
                      <a:noFill/>
                    </a:lnR>
                    <a:lnT>
                      <a:noFill/>
                    </a:lnT>
                    <a:lnB>
                      <a:noFill/>
                    </a:lnB>
                    <a:solidFill>
                      <a:srgbClr val="FFFFFF"/>
                    </a:solidFill>
                  </a:tcPr>
                </a:tc>
                <a:tc>
                  <a:txBody>
                    <a:bodyPr/>
                    <a:lstStyle/>
                    <a:p>
                      <a:r>
                        <a:rPr lang="en-IN" dirty="0">
                          <a:effectLst/>
                        </a:rPr>
                        <a:t>Neither (a) nor (b)</a:t>
                      </a:r>
                    </a:p>
                  </a:txBody>
                  <a:tcPr marL="0" marR="0" marT="0" marB="0" anchor="ctr">
                    <a:lnL>
                      <a:noFill/>
                    </a:lnL>
                    <a:lnR>
                      <a:noFill/>
                    </a:lnR>
                    <a:lnT>
                      <a:noFill/>
                    </a:lnT>
                    <a:lnB>
                      <a:noFill/>
                    </a:lnB>
                    <a:solidFill>
                      <a:srgbClr val="FFFFFF"/>
                    </a:solidFill>
                  </a:tcPr>
                </a:tc>
              </a:tr>
            </a:tbl>
          </a:graphicData>
        </a:graphic>
      </p:graphicFrame>
      <p:sp>
        <p:nvSpPr>
          <p:cNvPr id="11" name="Rectangle 3"/>
          <p:cNvSpPr>
            <a:spLocks noChangeArrowheads="1"/>
          </p:cNvSpPr>
          <p:nvPr/>
        </p:nvSpPr>
        <p:spPr bwMode="auto">
          <a:xfrm>
            <a:off x="381000" y="4402723"/>
            <a:ext cx="340670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Verdana" pitchFamily="34" charset="0"/>
                <a:cs typeface="Arial" pitchFamily="34" charset="0"/>
              </a:rPr>
              <a:t>The data of research is ______</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88782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53</a:t>
            </a:fld>
            <a:endParaRPr spc="-5" dirty="0"/>
          </a:p>
        </p:txBody>
      </p:sp>
      <p:graphicFrame>
        <p:nvGraphicFramePr>
          <p:cNvPr id="2" name="Table 1"/>
          <p:cNvGraphicFramePr>
            <a:graphicFrameLocks noGrp="1"/>
          </p:cNvGraphicFramePr>
          <p:nvPr>
            <p:extLst>
              <p:ext uri="{D42A27DB-BD31-4B8C-83A1-F6EECF244321}">
                <p14:modId xmlns:p14="http://schemas.microsoft.com/office/powerpoint/2010/main" val="2129000418"/>
              </p:ext>
            </p:extLst>
          </p:nvPr>
        </p:nvGraphicFramePr>
        <p:xfrm>
          <a:off x="334071" y="609600"/>
          <a:ext cx="8528050" cy="1143000"/>
        </p:xfrm>
        <a:graphic>
          <a:graphicData uri="http://schemas.openxmlformats.org/drawingml/2006/table">
            <a:tbl>
              <a:tblPr/>
              <a:tblGrid>
                <a:gridCol w="759174"/>
                <a:gridCol w="7768876"/>
              </a:tblGrid>
              <a:tr h="285750">
                <a:tc>
                  <a:txBody>
                    <a:bodyPr/>
                    <a:lstStyle/>
                    <a:p>
                      <a:r>
                        <a:rPr lang="en-IN" b="1" u="none" strike="noStrike" dirty="0">
                          <a:solidFill>
                            <a:srgbClr val="337AB7"/>
                          </a:solidFill>
                          <a:effectLst/>
                        </a:rPr>
                        <a:t>A.</a:t>
                      </a:r>
                      <a:endParaRPr lang="en-IN" b="1" dirty="0">
                        <a:effectLst/>
                      </a:endParaRPr>
                    </a:p>
                  </a:txBody>
                  <a:tcPr marL="0" marR="0" marT="0" marB="0" anchor="ctr">
                    <a:lnL>
                      <a:noFill/>
                    </a:lnL>
                    <a:lnR>
                      <a:noFill/>
                    </a:lnR>
                    <a:lnT>
                      <a:noFill/>
                    </a:lnT>
                    <a:lnB>
                      <a:noFill/>
                    </a:lnB>
                    <a:solidFill>
                      <a:srgbClr val="FFFFFF"/>
                    </a:solidFill>
                  </a:tcPr>
                </a:tc>
                <a:tc>
                  <a:txBody>
                    <a:bodyPr/>
                    <a:lstStyle/>
                    <a:p>
                      <a:r>
                        <a:rPr lang="en-IN">
                          <a:effectLst/>
                        </a:rPr>
                        <a:t>Discoveries are researches  </a:t>
                      </a:r>
                    </a:p>
                  </a:txBody>
                  <a:tcPr marL="0" marR="0" marT="0" marB="0" anchor="ctr">
                    <a:lnL>
                      <a:noFill/>
                    </a:lnL>
                    <a:lnR>
                      <a:noFill/>
                    </a:lnR>
                    <a:lnT>
                      <a:noFill/>
                    </a:lnT>
                    <a:lnB>
                      <a:noFill/>
                    </a:lnB>
                    <a:solidFill>
                      <a:srgbClr val="FFFFFF"/>
                    </a:solidFill>
                  </a:tcPr>
                </a:tc>
              </a:tr>
              <a:tr h="285750">
                <a:tc>
                  <a:txBody>
                    <a:bodyPr/>
                    <a:lstStyle/>
                    <a:p>
                      <a:r>
                        <a:rPr lang="en-IN" b="1" u="none" strike="noStrike">
                          <a:solidFill>
                            <a:srgbClr val="337AB7"/>
                          </a:solidFill>
                          <a:effectLst/>
                        </a:rPr>
                        <a:t>B.</a:t>
                      </a:r>
                      <a:endParaRPr lang="en-IN" b="1">
                        <a:effectLst/>
                      </a:endParaRPr>
                    </a:p>
                  </a:txBody>
                  <a:tcPr marL="0" marR="0" marT="0" marB="0" anchor="ctr">
                    <a:lnL>
                      <a:noFill/>
                    </a:lnL>
                    <a:lnR>
                      <a:noFill/>
                    </a:lnR>
                    <a:lnT>
                      <a:noFill/>
                    </a:lnT>
                    <a:lnB>
                      <a:noFill/>
                    </a:lnB>
                    <a:solidFill>
                      <a:srgbClr val="FFFFFF"/>
                    </a:solidFill>
                  </a:tcPr>
                </a:tc>
                <a:tc>
                  <a:txBody>
                    <a:bodyPr/>
                    <a:lstStyle/>
                    <a:p>
                      <a:r>
                        <a:rPr lang="en-IN">
                          <a:effectLst/>
                        </a:rPr>
                        <a:t>Researches lead to discovery</a:t>
                      </a:r>
                    </a:p>
                  </a:txBody>
                  <a:tcPr marL="0" marR="0" marT="0" marB="0" anchor="ctr">
                    <a:lnL>
                      <a:noFill/>
                    </a:lnL>
                    <a:lnR>
                      <a:noFill/>
                    </a:lnR>
                    <a:lnT>
                      <a:noFill/>
                    </a:lnT>
                    <a:lnB>
                      <a:noFill/>
                    </a:lnB>
                    <a:solidFill>
                      <a:srgbClr val="FFFFFF"/>
                    </a:solidFill>
                  </a:tcPr>
                </a:tc>
              </a:tr>
              <a:tr h="285750">
                <a:tc>
                  <a:txBody>
                    <a:bodyPr/>
                    <a:lstStyle/>
                    <a:p>
                      <a:r>
                        <a:rPr lang="en-IN" b="1" u="none" strike="noStrike">
                          <a:solidFill>
                            <a:srgbClr val="337AB7"/>
                          </a:solidFill>
                          <a:effectLst/>
                        </a:rPr>
                        <a:t>C.</a:t>
                      </a:r>
                      <a:endParaRPr lang="en-IN" b="1">
                        <a:effectLst/>
                      </a:endParaRPr>
                    </a:p>
                  </a:txBody>
                  <a:tcPr marL="0" marR="0" marT="0" marB="0" anchor="ctr">
                    <a:lnL>
                      <a:noFill/>
                    </a:lnL>
                    <a:lnR>
                      <a:noFill/>
                    </a:lnR>
                    <a:lnT>
                      <a:noFill/>
                    </a:lnT>
                    <a:lnB>
                      <a:noFill/>
                    </a:lnB>
                    <a:solidFill>
                      <a:srgbClr val="FFFFFF"/>
                    </a:solidFill>
                  </a:tcPr>
                </a:tc>
                <a:tc>
                  <a:txBody>
                    <a:bodyPr/>
                    <a:lstStyle/>
                    <a:p>
                      <a:r>
                        <a:rPr lang="en-US">
                          <a:effectLst/>
                        </a:rPr>
                        <a:t>Invention and Research are related</a:t>
                      </a:r>
                    </a:p>
                  </a:txBody>
                  <a:tcPr marL="0" marR="0" marT="0" marB="0" anchor="ctr">
                    <a:lnL>
                      <a:noFill/>
                    </a:lnL>
                    <a:lnR>
                      <a:noFill/>
                    </a:lnR>
                    <a:lnT>
                      <a:noFill/>
                    </a:lnT>
                    <a:lnB>
                      <a:noFill/>
                    </a:lnB>
                    <a:solidFill>
                      <a:srgbClr val="FFFFFF"/>
                    </a:solidFill>
                  </a:tcPr>
                </a:tc>
              </a:tr>
              <a:tr h="285750">
                <a:tc>
                  <a:txBody>
                    <a:bodyPr/>
                    <a:lstStyle/>
                    <a:p>
                      <a:r>
                        <a:rPr lang="en-IN" b="1" u="none" strike="noStrike">
                          <a:solidFill>
                            <a:srgbClr val="337AB7"/>
                          </a:solidFill>
                          <a:effectLst/>
                        </a:rPr>
                        <a:t>D.</a:t>
                      </a:r>
                      <a:endParaRPr lang="en-IN" b="1">
                        <a:effectLst/>
                      </a:endParaRPr>
                    </a:p>
                  </a:txBody>
                  <a:tcPr marL="0" marR="0" marT="0" marB="0" anchor="ctr">
                    <a:lnL>
                      <a:noFill/>
                    </a:lnL>
                    <a:lnR>
                      <a:noFill/>
                    </a:lnR>
                    <a:lnT>
                      <a:noFill/>
                    </a:lnT>
                    <a:lnB>
                      <a:noFill/>
                    </a:lnB>
                    <a:solidFill>
                      <a:srgbClr val="FFFFFF"/>
                    </a:solidFill>
                  </a:tcPr>
                </a:tc>
                <a:tc>
                  <a:txBody>
                    <a:bodyPr/>
                    <a:lstStyle/>
                    <a:p>
                      <a:r>
                        <a:rPr lang="en-IN" dirty="0">
                          <a:effectLst/>
                        </a:rPr>
                        <a:t>None of the above</a:t>
                      </a:r>
                    </a:p>
                  </a:txBody>
                  <a:tcPr marL="0" marR="0" marT="0" marB="0" anchor="ctr">
                    <a:lnL>
                      <a:noFill/>
                    </a:lnL>
                    <a:lnR>
                      <a:noFill/>
                    </a:lnR>
                    <a:lnT>
                      <a:noFill/>
                    </a:lnT>
                    <a:lnB>
                      <a:noFill/>
                    </a:lnB>
                    <a:solidFill>
                      <a:srgbClr val="FFFFFF"/>
                    </a:solidFill>
                  </a:tcPr>
                </a:tc>
              </a:tr>
            </a:tbl>
          </a:graphicData>
        </a:graphic>
      </p:graphicFrame>
      <p:sp>
        <p:nvSpPr>
          <p:cNvPr id="3" name="Rectangle 1"/>
          <p:cNvSpPr>
            <a:spLocks noChangeArrowheads="1"/>
          </p:cNvSpPr>
          <p:nvPr/>
        </p:nvSpPr>
        <p:spPr bwMode="auto">
          <a:xfrm>
            <a:off x="76200" y="287923"/>
            <a:ext cx="491673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333333"/>
                </a:solidFill>
                <a:effectLst/>
                <a:latin typeface="Verdana" pitchFamily="34" charset="0"/>
                <a:cs typeface="Arial" pitchFamily="34" charset="0"/>
              </a:rPr>
              <a:t> </a:t>
            </a:r>
            <a:r>
              <a:rPr kumimoji="0" lang="en-US" sz="1600" b="0" i="0" u="none" strike="noStrike" cap="none" normalizeH="0" baseline="0" dirty="0" smtClean="0">
                <a:ln>
                  <a:noFill/>
                </a:ln>
                <a:solidFill>
                  <a:srgbClr val="333333"/>
                </a:solidFill>
                <a:effectLst/>
                <a:latin typeface="Verdana" pitchFamily="34" charset="0"/>
                <a:cs typeface="Arial" pitchFamily="34" charset="0"/>
              </a:rPr>
              <a:t>. Which of the following statement is correct?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248564" y="2209800"/>
            <a:ext cx="8590635" cy="1754326"/>
          </a:xfrm>
          <a:prstGeom prst="rect">
            <a:avLst/>
          </a:prstGeom>
        </p:spPr>
        <p:txBody>
          <a:bodyPr wrap="square">
            <a:spAutoFit/>
          </a:bodyPr>
          <a:lstStyle/>
          <a:p>
            <a:r>
              <a:rPr lang="en-US" dirty="0" smtClean="0"/>
              <a:t>Seeing </a:t>
            </a:r>
            <a:r>
              <a:rPr lang="en-US" dirty="0"/>
              <a:t>a very big turnout, it was reported that JD will win the election, the conclusion was based on</a:t>
            </a:r>
          </a:p>
          <a:p>
            <a:r>
              <a:rPr lang="en-US" b="1" dirty="0"/>
              <a:t>A</a:t>
            </a:r>
            <a:r>
              <a:rPr lang="en-US" dirty="0"/>
              <a:t> Random sampling</a:t>
            </a:r>
          </a:p>
          <a:p>
            <a:r>
              <a:rPr lang="en-US" b="1" dirty="0"/>
              <a:t>B</a:t>
            </a:r>
            <a:r>
              <a:rPr lang="en-US" dirty="0"/>
              <a:t> Purposive sampling</a:t>
            </a:r>
          </a:p>
          <a:p>
            <a:r>
              <a:rPr lang="en-US" b="1" dirty="0"/>
              <a:t>C</a:t>
            </a:r>
            <a:r>
              <a:rPr lang="en-US" dirty="0"/>
              <a:t> Cluster sampling</a:t>
            </a:r>
          </a:p>
          <a:p>
            <a:r>
              <a:rPr lang="en-US" b="1" dirty="0"/>
              <a:t>D</a:t>
            </a:r>
            <a:r>
              <a:rPr lang="en-US" dirty="0"/>
              <a:t> Systematic sampling</a:t>
            </a:r>
          </a:p>
        </p:txBody>
      </p:sp>
      <p:sp>
        <p:nvSpPr>
          <p:cNvPr id="13" name="Rectangle 12"/>
          <p:cNvSpPr/>
          <p:nvPr/>
        </p:nvSpPr>
        <p:spPr>
          <a:xfrm>
            <a:off x="420930" y="4267200"/>
            <a:ext cx="8342069" cy="1754326"/>
          </a:xfrm>
          <a:prstGeom prst="rect">
            <a:avLst/>
          </a:prstGeom>
        </p:spPr>
        <p:txBody>
          <a:bodyPr wrap="square">
            <a:spAutoFit/>
          </a:bodyPr>
          <a:lstStyle/>
          <a:p>
            <a:r>
              <a:rPr lang="en-US" dirty="0"/>
              <a:t>A researcher divides his population into certain groups and fixes the size of the sample from each group. It is called</a:t>
            </a:r>
          </a:p>
          <a:p>
            <a:r>
              <a:rPr lang="en-US" b="1" dirty="0"/>
              <a:t>A</a:t>
            </a:r>
            <a:r>
              <a:rPr lang="en-US" dirty="0"/>
              <a:t> Stratified sample</a:t>
            </a:r>
          </a:p>
          <a:p>
            <a:r>
              <a:rPr lang="en-US" b="1" dirty="0"/>
              <a:t>B</a:t>
            </a:r>
            <a:r>
              <a:rPr lang="en-US" dirty="0"/>
              <a:t> Quota sample</a:t>
            </a:r>
          </a:p>
          <a:p>
            <a:r>
              <a:rPr lang="en-US" b="1" dirty="0"/>
              <a:t>C</a:t>
            </a:r>
            <a:r>
              <a:rPr lang="en-US" dirty="0"/>
              <a:t> Cluster sample</a:t>
            </a:r>
          </a:p>
          <a:p>
            <a:r>
              <a:rPr lang="en-US" b="1" dirty="0"/>
              <a:t>D</a:t>
            </a:r>
            <a:r>
              <a:rPr lang="en-US" dirty="0"/>
              <a:t> All of the above</a:t>
            </a:r>
          </a:p>
        </p:txBody>
      </p:sp>
    </p:spTree>
    <p:extLst>
      <p:ext uri="{BB962C8B-B14F-4D97-AF65-F5344CB8AC3E}">
        <p14:creationId xmlns:p14="http://schemas.microsoft.com/office/powerpoint/2010/main" val="285708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81269" y="12933"/>
            <a:ext cx="5384800" cy="617220"/>
            <a:chOff x="131063" y="105155"/>
            <a:chExt cx="5384800" cy="617220"/>
          </a:xfrm>
        </p:grpSpPr>
        <p:sp>
          <p:nvSpPr>
            <p:cNvPr id="3" name="object 3"/>
            <p:cNvSpPr/>
            <p:nvPr/>
          </p:nvSpPr>
          <p:spPr>
            <a:xfrm>
              <a:off x="131063" y="105155"/>
              <a:ext cx="3889248" cy="6172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642360" y="105155"/>
              <a:ext cx="1872995" cy="617220"/>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743200" y="105155"/>
            <a:ext cx="5033010" cy="345440"/>
          </a:xfrm>
          <a:prstGeom prst="rect">
            <a:avLst/>
          </a:prstGeom>
        </p:spPr>
        <p:txBody>
          <a:bodyPr vert="horz" wrap="square" lIns="0" tIns="12700" rIns="0" bIns="0" rtlCol="0">
            <a:spAutoFit/>
          </a:bodyPr>
          <a:lstStyle/>
          <a:p>
            <a:pPr marL="12700">
              <a:lnSpc>
                <a:spcPct val="100000"/>
              </a:lnSpc>
              <a:spcBef>
                <a:spcPts val="100"/>
              </a:spcBef>
            </a:pPr>
            <a:r>
              <a:rPr sz="2100" spc="-5" dirty="0">
                <a:solidFill>
                  <a:srgbClr val="FF0000"/>
                </a:solidFill>
              </a:rPr>
              <a:t>1.3 CHARACTERISTICS </a:t>
            </a:r>
            <a:r>
              <a:rPr sz="2100" dirty="0">
                <a:solidFill>
                  <a:srgbClr val="FF0000"/>
                </a:solidFill>
              </a:rPr>
              <a:t>OF</a:t>
            </a:r>
            <a:r>
              <a:rPr sz="2100" spc="15" dirty="0">
                <a:solidFill>
                  <a:srgbClr val="FF0000"/>
                </a:solidFill>
              </a:rPr>
              <a:t> </a:t>
            </a:r>
            <a:r>
              <a:rPr sz="2100" spc="-5" dirty="0">
                <a:solidFill>
                  <a:srgbClr val="FF0000"/>
                </a:solidFill>
              </a:rPr>
              <a:t>RESEARCH</a:t>
            </a:r>
            <a:endParaRPr sz="2100"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6</a:t>
            </a:fld>
            <a:endParaRPr spc="-5" dirty="0"/>
          </a:p>
        </p:txBody>
      </p:sp>
      <p:sp>
        <p:nvSpPr>
          <p:cNvPr id="6" name="object 6"/>
          <p:cNvSpPr txBox="1"/>
          <p:nvPr/>
        </p:nvSpPr>
        <p:spPr>
          <a:xfrm>
            <a:off x="307340" y="862329"/>
            <a:ext cx="8172450" cy="517017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500" dirty="0">
                <a:latin typeface="Arial"/>
                <a:cs typeface="Arial"/>
              </a:rPr>
              <a:t>Research </a:t>
            </a:r>
            <a:r>
              <a:rPr sz="1500" spc="-5" dirty="0">
                <a:latin typeface="Arial"/>
                <a:cs typeface="Arial"/>
              </a:rPr>
              <a:t>is </a:t>
            </a:r>
            <a:r>
              <a:rPr sz="1500" dirty="0">
                <a:latin typeface="Arial"/>
                <a:cs typeface="Arial"/>
              </a:rPr>
              <a:t>directed </a:t>
            </a:r>
            <a:r>
              <a:rPr sz="1500" spc="-5" dirty="0">
                <a:latin typeface="Arial"/>
                <a:cs typeface="Arial"/>
              </a:rPr>
              <a:t>towards </a:t>
            </a:r>
            <a:r>
              <a:rPr sz="1500" dirty="0">
                <a:latin typeface="Arial"/>
                <a:cs typeface="Arial"/>
              </a:rPr>
              <a:t>the solution of </a:t>
            </a:r>
            <a:r>
              <a:rPr sz="1500" spc="-5" dirty="0">
                <a:latin typeface="Arial"/>
                <a:cs typeface="Arial"/>
              </a:rPr>
              <a:t>a</a:t>
            </a:r>
            <a:r>
              <a:rPr sz="1500" spc="-100" dirty="0">
                <a:latin typeface="Arial"/>
                <a:cs typeface="Arial"/>
              </a:rPr>
              <a:t> </a:t>
            </a:r>
            <a:r>
              <a:rPr sz="1500" dirty="0">
                <a:latin typeface="Arial"/>
                <a:cs typeface="Arial"/>
              </a:rPr>
              <a:t>problem.</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a:t>
            </a:r>
            <a:r>
              <a:rPr sz="1500" spc="-5" dirty="0">
                <a:latin typeface="Arial"/>
                <a:cs typeface="Arial"/>
              </a:rPr>
              <a:t>is based upon observable experience or </a:t>
            </a:r>
            <a:r>
              <a:rPr sz="1500" dirty="0">
                <a:latin typeface="Arial"/>
                <a:cs typeface="Arial"/>
              </a:rPr>
              <a:t>empirical</a:t>
            </a:r>
            <a:r>
              <a:rPr sz="1500" spc="-50" dirty="0">
                <a:latin typeface="Arial"/>
                <a:cs typeface="Arial"/>
              </a:rPr>
              <a:t> </a:t>
            </a:r>
            <a:r>
              <a:rPr sz="1500" spc="-5" dirty="0">
                <a:latin typeface="Arial"/>
                <a:cs typeface="Arial"/>
              </a:rPr>
              <a:t>evidence.</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a:t>
            </a:r>
            <a:r>
              <a:rPr sz="1500" spc="-5" dirty="0">
                <a:latin typeface="Arial"/>
                <a:cs typeface="Arial"/>
              </a:rPr>
              <a:t>demands </a:t>
            </a:r>
            <a:r>
              <a:rPr sz="1500" dirty="0">
                <a:latin typeface="Arial"/>
                <a:cs typeface="Arial"/>
              </a:rPr>
              <a:t>accurate </a:t>
            </a:r>
            <a:r>
              <a:rPr sz="1500" spc="-5" dirty="0">
                <a:latin typeface="Arial"/>
                <a:cs typeface="Arial"/>
              </a:rPr>
              <a:t>observation and</a:t>
            </a:r>
            <a:r>
              <a:rPr sz="1500" spc="-95" dirty="0">
                <a:latin typeface="Arial"/>
                <a:cs typeface="Arial"/>
              </a:rPr>
              <a:t> </a:t>
            </a:r>
            <a:r>
              <a:rPr sz="1500" dirty="0">
                <a:latin typeface="Arial"/>
                <a:cs typeface="Arial"/>
              </a:rPr>
              <a:t>description.</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a:t>
            </a:r>
            <a:r>
              <a:rPr sz="1500" spc="-5" dirty="0">
                <a:latin typeface="Arial"/>
                <a:cs typeface="Arial"/>
              </a:rPr>
              <a:t>involves </a:t>
            </a:r>
            <a:r>
              <a:rPr sz="1500" dirty="0">
                <a:latin typeface="Arial"/>
                <a:cs typeface="Arial"/>
              </a:rPr>
              <a:t>gathering new data from primary sources or using </a:t>
            </a:r>
            <a:r>
              <a:rPr sz="1500" spc="-5" dirty="0">
                <a:latin typeface="Arial"/>
                <a:cs typeface="Arial"/>
              </a:rPr>
              <a:t>existing </a:t>
            </a:r>
            <a:r>
              <a:rPr sz="1500" dirty="0">
                <a:latin typeface="Arial"/>
                <a:cs typeface="Arial"/>
              </a:rPr>
              <a:t>data for a</a:t>
            </a:r>
            <a:r>
              <a:rPr sz="1500" spc="-155" dirty="0">
                <a:latin typeface="Arial"/>
                <a:cs typeface="Arial"/>
              </a:rPr>
              <a:t> </a:t>
            </a:r>
            <a:r>
              <a:rPr sz="1500" dirty="0">
                <a:latin typeface="Arial"/>
                <a:cs typeface="Arial"/>
              </a:rPr>
              <a:t>new</a:t>
            </a:r>
            <a:endParaRPr sz="1500">
              <a:latin typeface="Arial"/>
              <a:cs typeface="Arial"/>
            </a:endParaRPr>
          </a:p>
          <a:p>
            <a:pPr marL="355600">
              <a:lnSpc>
                <a:spcPct val="100000"/>
              </a:lnSpc>
              <a:spcBef>
                <a:spcPts val="900"/>
              </a:spcBef>
            </a:pPr>
            <a:r>
              <a:rPr sz="1500" dirty="0">
                <a:latin typeface="Arial"/>
                <a:cs typeface="Arial"/>
              </a:rPr>
              <a:t>purpose.</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a:t>
            </a:r>
            <a:r>
              <a:rPr sz="1500" spc="-5" dirty="0">
                <a:latin typeface="Arial"/>
                <a:cs typeface="Arial"/>
              </a:rPr>
              <a:t>activities are </a:t>
            </a:r>
            <a:r>
              <a:rPr sz="1500" dirty="0">
                <a:latin typeface="Arial"/>
                <a:cs typeface="Arial"/>
              </a:rPr>
              <a:t>characterized </a:t>
            </a:r>
            <a:r>
              <a:rPr sz="1500" spc="-5" dirty="0">
                <a:latin typeface="Arial"/>
                <a:cs typeface="Arial"/>
              </a:rPr>
              <a:t>by </a:t>
            </a:r>
            <a:r>
              <a:rPr sz="1500" dirty="0">
                <a:latin typeface="Arial"/>
                <a:cs typeface="Arial"/>
              </a:rPr>
              <a:t>carefully designed</a:t>
            </a:r>
            <a:r>
              <a:rPr sz="1500" spc="-130" dirty="0">
                <a:latin typeface="Arial"/>
                <a:cs typeface="Arial"/>
              </a:rPr>
              <a:t> </a:t>
            </a:r>
            <a:r>
              <a:rPr sz="1500" dirty="0">
                <a:latin typeface="Arial"/>
                <a:cs typeface="Arial"/>
              </a:rPr>
              <a:t>procedures.</a:t>
            </a:r>
            <a:endParaRPr sz="1500">
              <a:latin typeface="Arial"/>
              <a:cs typeface="Arial"/>
            </a:endParaRPr>
          </a:p>
          <a:p>
            <a:pPr marL="355600" marR="78105" indent="-342900">
              <a:lnSpc>
                <a:spcPct val="150000"/>
              </a:lnSpc>
              <a:spcBef>
                <a:spcPts val="360"/>
              </a:spcBef>
              <a:buChar char="•"/>
              <a:tabLst>
                <a:tab pos="354965" algn="l"/>
                <a:tab pos="355600" algn="l"/>
              </a:tabLst>
            </a:pPr>
            <a:r>
              <a:rPr sz="1500" dirty="0">
                <a:latin typeface="Arial"/>
                <a:cs typeface="Arial"/>
              </a:rPr>
              <a:t>Research requires </a:t>
            </a:r>
            <a:r>
              <a:rPr sz="1500" spc="-5" dirty="0">
                <a:latin typeface="Arial"/>
                <a:cs typeface="Arial"/>
              </a:rPr>
              <a:t>expertise </a:t>
            </a:r>
            <a:r>
              <a:rPr sz="1500" dirty="0">
                <a:latin typeface="Arial"/>
                <a:cs typeface="Arial"/>
              </a:rPr>
              <a:t>i.e., </a:t>
            </a:r>
            <a:r>
              <a:rPr sz="1500" spc="-5" dirty="0">
                <a:latin typeface="Arial"/>
                <a:cs typeface="Arial"/>
              </a:rPr>
              <a:t>skill necessary </a:t>
            </a:r>
            <a:r>
              <a:rPr sz="1500" dirty="0">
                <a:latin typeface="Arial"/>
                <a:cs typeface="Arial"/>
              </a:rPr>
              <a:t>to </a:t>
            </a:r>
            <a:r>
              <a:rPr sz="1500" spc="-5" dirty="0">
                <a:latin typeface="Arial"/>
                <a:cs typeface="Arial"/>
              </a:rPr>
              <a:t>carryout investigation, </a:t>
            </a:r>
            <a:r>
              <a:rPr sz="1500" dirty="0">
                <a:latin typeface="Arial"/>
                <a:cs typeface="Arial"/>
              </a:rPr>
              <a:t>search the related  literature </a:t>
            </a:r>
            <a:r>
              <a:rPr sz="1500" spc="-5" dirty="0">
                <a:latin typeface="Arial"/>
                <a:cs typeface="Arial"/>
              </a:rPr>
              <a:t>and </a:t>
            </a:r>
            <a:r>
              <a:rPr sz="1500" dirty="0">
                <a:latin typeface="Arial"/>
                <a:cs typeface="Arial"/>
              </a:rPr>
              <a:t>to understand </a:t>
            </a:r>
            <a:r>
              <a:rPr sz="1500" spc="-5" dirty="0">
                <a:latin typeface="Arial"/>
                <a:cs typeface="Arial"/>
              </a:rPr>
              <a:t>and analyze the data</a:t>
            </a:r>
            <a:r>
              <a:rPr sz="1500" spc="-100" dirty="0">
                <a:latin typeface="Arial"/>
                <a:cs typeface="Arial"/>
              </a:rPr>
              <a:t> </a:t>
            </a:r>
            <a:r>
              <a:rPr sz="1500" dirty="0">
                <a:latin typeface="Arial"/>
                <a:cs typeface="Arial"/>
              </a:rPr>
              <a:t>gathered.</a:t>
            </a:r>
            <a:endParaRPr sz="1500">
              <a:latin typeface="Arial"/>
              <a:cs typeface="Arial"/>
            </a:endParaRPr>
          </a:p>
          <a:p>
            <a:pPr marL="355600" marR="5080" indent="-342900">
              <a:lnSpc>
                <a:spcPct val="150000"/>
              </a:lnSpc>
              <a:spcBef>
                <a:spcPts val="365"/>
              </a:spcBef>
              <a:buChar char="•"/>
              <a:tabLst>
                <a:tab pos="354965" algn="l"/>
                <a:tab pos="355600" algn="l"/>
              </a:tabLst>
            </a:pPr>
            <a:r>
              <a:rPr sz="1500" dirty="0">
                <a:latin typeface="Arial"/>
                <a:cs typeface="Arial"/>
              </a:rPr>
              <a:t>Research </a:t>
            </a:r>
            <a:r>
              <a:rPr sz="1500" spc="-5" dirty="0">
                <a:latin typeface="Arial"/>
                <a:cs typeface="Arial"/>
              </a:rPr>
              <a:t>is objective and </a:t>
            </a:r>
            <a:r>
              <a:rPr sz="1500" dirty="0">
                <a:latin typeface="Arial"/>
                <a:cs typeface="Arial"/>
              </a:rPr>
              <a:t>logical – </a:t>
            </a:r>
            <a:r>
              <a:rPr sz="1500" spc="-5" dirty="0">
                <a:latin typeface="Arial"/>
                <a:cs typeface="Arial"/>
              </a:rPr>
              <a:t>applying every </a:t>
            </a:r>
            <a:r>
              <a:rPr sz="1500" dirty="0">
                <a:latin typeface="Arial"/>
                <a:cs typeface="Arial"/>
              </a:rPr>
              <a:t>possible test to </a:t>
            </a:r>
            <a:r>
              <a:rPr sz="1500" spc="-5" dirty="0">
                <a:latin typeface="Arial"/>
                <a:cs typeface="Arial"/>
              </a:rPr>
              <a:t>validate the data </a:t>
            </a:r>
            <a:r>
              <a:rPr sz="1500" dirty="0">
                <a:latin typeface="Arial"/>
                <a:cs typeface="Arial"/>
              </a:rPr>
              <a:t>collected  </a:t>
            </a:r>
            <a:r>
              <a:rPr sz="1500" spc="-5" dirty="0">
                <a:latin typeface="Arial"/>
                <a:cs typeface="Arial"/>
              </a:rPr>
              <a:t>and </a:t>
            </a:r>
            <a:r>
              <a:rPr sz="1500" dirty="0">
                <a:latin typeface="Arial"/>
                <a:cs typeface="Arial"/>
              </a:rPr>
              <a:t>conclusions</a:t>
            </a:r>
            <a:r>
              <a:rPr sz="1500" spc="-50" dirty="0">
                <a:latin typeface="Arial"/>
                <a:cs typeface="Arial"/>
              </a:rPr>
              <a:t> </a:t>
            </a:r>
            <a:r>
              <a:rPr sz="1500" dirty="0">
                <a:latin typeface="Arial"/>
                <a:cs typeface="Arial"/>
              </a:rPr>
              <a:t>reached.</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a:t>
            </a:r>
            <a:r>
              <a:rPr sz="1500" spc="-5" dirty="0">
                <a:latin typeface="Arial"/>
                <a:cs typeface="Arial"/>
              </a:rPr>
              <a:t>involves </a:t>
            </a:r>
            <a:r>
              <a:rPr sz="1500" dirty="0">
                <a:latin typeface="Arial"/>
                <a:cs typeface="Arial"/>
              </a:rPr>
              <a:t>the </a:t>
            </a:r>
            <a:r>
              <a:rPr sz="1500" spc="-5" dirty="0">
                <a:latin typeface="Arial"/>
                <a:cs typeface="Arial"/>
              </a:rPr>
              <a:t>quest </a:t>
            </a:r>
            <a:r>
              <a:rPr sz="1500" dirty="0">
                <a:latin typeface="Arial"/>
                <a:cs typeface="Arial"/>
              </a:rPr>
              <a:t>for </a:t>
            </a:r>
            <a:r>
              <a:rPr sz="1500" spc="-5" dirty="0">
                <a:latin typeface="Arial"/>
                <a:cs typeface="Arial"/>
              </a:rPr>
              <a:t>answers </a:t>
            </a:r>
            <a:r>
              <a:rPr sz="1500" dirty="0">
                <a:latin typeface="Arial"/>
                <a:cs typeface="Arial"/>
              </a:rPr>
              <a:t>to </a:t>
            </a:r>
            <a:r>
              <a:rPr sz="1500" spc="-5" dirty="0">
                <a:latin typeface="Arial"/>
                <a:cs typeface="Arial"/>
              </a:rPr>
              <a:t>unsolved</a:t>
            </a:r>
            <a:r>
              <a:rPr sz="1500" spc="-45" dirty="0">
                <a:latin typeface="Arial"/>
                <a:cs typeface="Arial"/>
              </a:rPr>
              <a:t> </a:t>
            </a:r>
            <a:r>
              <a:rPr sz="1500" dirty="0">
                <a:latin typeface="Arial"/>
                <a:cs typeface="Arial"/>
              </a:rPr>
              <a:t>problems.</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requires</a:t>
            </a:r>
            <a:r>
              <a:rPr sz="1500" spc="-55" dirty="0">
                <a:latin typeface="Arial"/>
                <a:cs typeface="Arial"/>
              </a:rPr>
              <a:t> </a:t>
            </a:r>
            <a:r>
              <a:rPr sz="1500" dirty="0">
                <a:latin typeface="Arial"/>
                <a:cs typeface="Arial"/>
              </a:rPr>
              <a:t>courage.</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a:t>
            </a:r>
            <a:r>
              <a:rPr sz="1500" spc="-5" dirty="0">
                <a:latin typeface="Arial"/>
                <a:cs typeface="Arial"/>
              </a:rPr>
              <a:t>is </a:t>
            </a:r>
            <a:r>
              <a:rPr sz="1500" dirty="0">
                <a:latin typeface="Arial"/>
                <a:cs typeface="Arial"/>
              </a:rPr>
              <a:t>characterized </a:t>
            </a:r>
            <a:r>
              <a:rPr sz="1500" spc="-5" dirty="0">
                <a:latin typeface="Arial"/>
                <a:cs typeface="Arial"/>
              </a:rPr>
              <a:t>by patient and </a:t>
            </a:r>
            <a:r>
              <a:rPr sz="1500" dirty="0">
                <a:latin typeface="Arial"/>
                <a:cs typeface="Arial"/>
              </a:rPr>
              <a:t>unhurried</a:t>
            </a:r>
            <a:r>
              <a:rPr sz="1500" spc="-110" dirty="0">
                <a:latin typeface="Arial"/>
                <a:cs typeface="Arial"/>
              </a:rPr>
              <a:t> </a:t>
            </a:r>
            <a:r>
              <a:rPr sz="1500" spc="-20" dirty="0">
                <a:latin typeface="Arial"/>
                <a:cs typeface="Arial"/>
              </a:rPr>
              <a:t>activity.</a:t>
            </a:r>
            <a:endParaRPr sz="1500">
              <a:latin typeface="Arial"/>
              <a:cs typeface="Arial"/>
            </a:endParaRPr>
          </a:p>
          <a:p>
            <a:pPr marL="355600" indent="-342900">
              <a:lnSpc>
                <a:spcPct val="100000"/>
              </a:lnSpc>
              <a:spcBef>
                <a:spcPts val="1260"/>
              </a:spcBef>
              <a:buChar char="•"/>
              <a:tabLst>
                <a:tab pos="354965" algn="l"/>
                <a:tab pos="355600" algn="l"/>
              </a:tabLst>
            </a:pPr>
            <a:r>
              <a:rPr sz="1500" dirty="0">
                <a:latin typeface="Arial"/>
                <a:cs typeface="Arial"/>
              </a:rPr>
              <a:t>Research </a:t>
            </a:r>
            <a:r>
              <a:rPr sz="1500" spc="-5" dirty="0">
                <a:latin typeface="Arial"/>
                <a:cs typeface="Arial"/>
              </a:rPr>
              <a:t>is </a:t>
            </a:r>
            <a:r>
              <a:rPr sz="1500" dirty="0">
                <a:latin typeface="Arial"/>
                <a:cs typeface="Arial"/>
              </a:rPr>
              <a:t>carefully recorded </a:t>
            </a:r>
            <a:r>
              <a:rPr sz="1500" spc="-5" dirty="0">
                <a:latin typeface="Arial"/>
                <a:cs typeface="Arial"/>
              </a:rPr>
              <a:t>and</a:t>
            </a:r>
            <a:r>
              <a:rPr sz="1500" spc="-90" dirty="0">
                <a:latin typeface="Arial"/>
                <a:cs typeface="Arial"/>
              </a:rPr>
              <a:t> </a:t>
            </a:r>
            <a:r>
              <a:rPr sz="1500" dirty="0">
                <a:latin typeface="Arial"/>
                <a:cs typeface="Arial"/>
              </a:rPr>
              <a:t>reported.</a:t>
            </a:r>
            <a:endParaRPr sz="1500">
              <a:latin typeface="Arial"/>
              <a:cs typeface="Arial"/>
            </a:endParaRPr>
          </a:p>
        </p:txBody>
      </p:sp>
      <p:sp>
        <p:nvSpPr>
          <p:cNvPr id="9" name="Rectangle 8"/>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11" name="Rectangle 10"/>
          <p:cNvSpPr/>
          <p:nvPr/>
        </p:nvSpPr>
        <p:spPr>
          <a:xfrm>
            <a:off x="-16700" y="6469127"/>
            <a:ext cx="9144000" cy="3429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3"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144049"/>
            <a:ext cx="5224780" cy="617220"/>
            <a:chOff x="131063" y="105155"/>
            <a:chExt cx="5224780" cy="617220"/>
          </a:xfrm>
        </p:grpSpPr>
        <p:sp>
          <p:nvSpPr>
            <p:cNvPr id="3" name="object 3"/>
            <p:cNvSpPr/>
            <p:nvPr/>
          </p:nvSpPr>
          <p:spPr>
            <a:xfrm>
              <a:off x="131063" y="105155"/>
              <a:ext cx="2145792" cy="6172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98903" y="105155"/>
              <a:ext cx="1961388" cy="6172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82340" y="105155"/>
              <a:ext cx="1872995" cy="617220"/>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684583" y="228600"/>
            <a:ext cx="4872990" cy="345440"/>
          </a:xfrm>
          <a:prstGeom prst="rect">
            <a:avLst/>
          </a:prstGeom>
        </p:spPr>
        <p:txBody>
          <a:bodyPr vert="horz" wrap="square" lIns="0" tIns="12700" rIns="0" bIns="0" rtlCol="0">
            <a:spAutoFit/>
          </a:bodyPr>
          <a:lstStyle/>
          <a:p>
            <a:pPr marL="12700">
              <a:lnSpc>
                <a:spcPct val="100000"/>
              </a:lnSpc>
              <a:spcBef>
                <a:spcPts val="100"/>
              </a:spcBef>
            </a:pPr>
            <a:r>
              <a:rPr sz="2100" spc="-5" dirty="0">
                <a:solidFill>
                  <a:srgbClr val="FF0000"/>
                </a:solidFill>
              </a:rPr>
              <a:t>1.4 CRITERIA </a:t>
            </a:r>
            <a:r>
              <a:rPr sz="2100" dirty="0">
                <a:solidFill>
                  <a:srgbClr val="FF0000"/>
                </a:solidFill>
              </a:rPr>
              <a:t>OF </a:t>
            </a:r>
            <a:r>
              <a:rPr sz="2100" spc="-5" dirty="0">
                <a:solidFill>
                  <a:srgbClr val="FF0000"/>
                </a:solidFill>
              </a:rPr>
              <a:t>A </a:t>
            </a:r>
            <a:r>
              <a:rPr sz="2100" dirty="0">
                <a:solidFill>
                  <a:srgbClr val="FF0000"/>
                </a:solidFill>
              </a:rPr>
              <a:t>GOOD</a:t>
            </a:r>
            <a:r>
              <a:rPr sz="2100" spc="-229" dirty="0">
                <a:solidFill>
                  <a:srgbClr val="FF0000"/>
                </a:solidFill>
              </a:rPr>
              <a:t> </a:t>
            </a:r>
            <a:r>
              <a:rPr sz="2100" spc="-5" dirty="0">
                <a:solidFill>
                  <a:srgbClr val="FF0000"/>
                </a:solidFill>
              </a:rPr>
              <a:t>RESEARCH</a:t>
            </a:r>
            <a:endParaRPr sz="2100" dirty="0"/>
          </a:p>
        </p:txBody>
      </p:sp>
      <p:sp>
        <p:nvSpPr>
          <p:cNvPr id="7" name="object 7"/>
          <p:cNvSpPr txBox="1"/>
          <p:nvPr/>
        </p:nvSpPr>
        <p:spPr>
          <a:xfrm>
            <a:off x="383540" y="749553"/>
            <a:ext cx="6661784" cy="536702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latin typeface="Arial"/>
                <a:cs typeface="Arial"/>
              </a:rPr>
              <a:t>Purpose clearly</a:t>
            </a:r>
            <a:r>
              <a:rPr sz="2400" spc="25" dirty="0">
                <a:latin typeface="Arial"/>
                <a:cs typeface="Arial"/>
              </a:rPr>
              <a:t> </a:t>
            </a:r>
            <a:r>
              <a:rPr sz="2400" spc="-5" dirty="0">
                <a:latin typeface="Arial"/>
                <a:cs typeface="Arial"/>
              </a:rPr>
              <a:t>defined.</a:t>
            </a:r>
            <a:endParaRPr sz="2400">
              <a:latin typeface="Arial"/>
              <a:cs typeface="Arial"/>
            </a:endParaRPr>
          </a:p>
          <a:p>
            <a:pPr marL="355600" indent="-342900">
              <a:lnSpc>
                <a:spcPct val="100000"/>
              </a:lnSpc>
              <a:spcBef>
                <a:spcPts val="2014"/>
              </a:spcBef>
              <a:buChar char="•"/>
              <a:tabLst>
                <a:tab pos="354965" algn="l"/>
                <a:tab pos="355600" algn="l"/>
              </a:tabLst>
            </a:pPr>
            <a:r>
              <a:rPr sz="2400" spc="-5" dirty="0">
                <a:latin typeface="Arial"/>
                <a:cs typeface="Arial"/>
              </a:rPr>
              <a:t>Research process</a:t>
            </a:r>
            <a:r>
              <a:rPr sz="2400" spc="20" dirty="0">
                <a:latin typeface="Arial"/>
                <a:cs typeface="Arial"/>
              </a:rPr>
              <a:t> </a:t>
            </a:r>
            <a:r>
              <a:rPr sz="2400" spc="-5" dirty="0">
                <a:latin typeface="Arial"/>
                <a:cs typeface="Arial"/>
              </a:rPr>
              <a:t>detailed.</a:t>
            </a:r>
            <a:endParaRPr sz="2400">
              <a:latin typeface="Arial"/>
              <a:cs typeface="Arial"/>
            </a:endParaRPr>
          </a:p>
          <a:p>
            <a:pPr marL="355600" indent="-342900">
              <a:lnSpc>
                <a:spcPct val="100000"/>
              </a:lnSpc>
              <a:spcBef>
                <a:spcPts val="2020"/>
              </a:spcBef>
              <a:buChar char="•"/>
              <a:tabLst>
                <a:tab pos="354965" algn="l"/>
                <a:tab pos="355600" algn="l"/>
              </a:tabLst>
            </a:pPr>
            <a:r>
              <a:rPr sz="2400" spc="-5" dirty="0">
                <a:latin typeface="Arial"/>
                <a:cs typeface="Arial"/>
              </a:rPr>
              <a:t>Research design thoroughly</a:t>
            </a:r>
            <a:r>
              <a:rPr sz="2400" spc="65" dirty="0">
                <a:latin typeface="Arial"/>
                <a:cs typeface="Arial"/>
              </a:rPr>
              <a:t> </a:t>
            </a:r>
            <a:r>
              <a:rPr sz="2400" spc="-5" dirty="0">
                <a:latin typeface="Arial"/>
                <a:cs typeface="Arial"/>
              </a:rPr>
              <a:t>planned.</a:t>
            </a:r>
            <a:endParaRPr sz="2400">
              <a:latin typeface="Arial"/>
              <a:cs typeface="Arial"/>
            </a:endParaRPr>
          </a:p>
          <a:p>
            <a:pPr marL="355600" indent="-342900">
              <a:lnSpc>
                <a:spcPct val="100000"/>
              </a:lnSpc>
              <a:spcBef>
                <a:spcPts val="2014"/>
              </a:spcBef>
              <a:buChar char="•"/>
              <a:tabLst>
                <a:tab pos="354965" algn="l"/>
                <a:tab pos="355600" algn="l"/>
              </a:tabLst>
            </a:pPr>
            <a:r>
              <a:rPr sz="2400" spc="-5" dirty="0">
                <a:latin typeface="Arial"/>
                <a:cs typeface="Arial"/>
              </a:rPr>
              <a:t>High ethical standards</a:t>
            </a:r>
            <a:r>
              <a:rPr sz="2400" spc="30" dirty="0">
                <a:latin typeface="Arial"/>
                <a:cs typeface="Arial"/>
              </a:rPr>
              <a:t> </a:t>
            </a:r>
            <a:r>
              <a:rPr sz="2400" spc="-5" dirty="0">
                <a:latin typeface="Arial"/>
                <a:cs typeface="Arial"/>
              </a:rPr>
              <a:t>applied.</a:t>
            </a:r>
            <a:endParaRPr sz="2400">
              <a:latin typeface="Arial"/>
              <a:cs typeface="Arial"/>
            </a:endParaRPr>
          </a:p>
          <a:p>
            <a:pPr marL="355600" indent="-342900">
              <a:lnSpc>
                <a:spcPct val="100000"/>
              </a:lnSpc>
              <a:spcBef>
                <a:spcPts val="2014"/>
              </a:spcBef>
              <a:buChar char="•"/>
              <a:tabLst>
                <a:tab pos="354965" algn="l"/>
                <a:tab pos="355600" algn="l"/>
              </a:tabLst>
            </a:pPr>
            <a:r>
              <a:rPr sz="2400" spc="-5" dirty="0">
                <a:latin typeface="Arial"/>
                <a:cs typeface="Arial"/>
              </a:rPr>
              <a:t>Limitations frankly</a:t>
            </a:r>
            <a:r>
              <a:rPr sz="2400" dirty="0">
                <a:latin typeface="Arial"/>
                <a:cs typeface="Arial"/>
              </a:rPr>
              <a:t> </a:t>
            </a:r>
            <a:r>
              <a:rPr sz="2400" spc="-5" dirty="0">
                <a:latin typeface="Arial"/>
                <a:cs typeface="Arial"/>
              </a:rPr>
              <a:t>revealed.</a:t>
            </a:r>
            <a:endParaRPr sz="2400">
              <a:latin typeface="Arial"/>
              <a:cs typeface="Arial"/>
            </a:endParaRPr>
          </a:p>
          <a:p>
            <a:pPr marL="355600" indent="-342900">
              <a:lnSpc>
                <a:spcPct val="100000"/>
              </a:lnSpc>
              <a:spcBef>
                <a:spcPts val="2020"/>
              </a:spcBef>
              <a:buChar char="•"/>
              <a:tabLst>
                <a:tab pos="354965" algn="l"/>
                <a:tab pos="355600" algn="l"/>
              </a:tabLst>
            </a:pPr>
            <a:r>
              <a:rPr sz="2400" spc="-5" dirty="0">
                <a:latin typeface="Arial"/>
                <a:cs typeface="Arial"/>
              </a:rPr>
              <a:t>Adequate </a:t>
            </a:r>
            <a:r>
              <a:rPr sz="2400" spc="-10" dirty="0">
                <a:latin typeface="Arial"/>
                <a:cs typeface="Arial"/>
              </a:rPr>
              <a:t>analysis </a:t>
            </a:r>
            <a:r>
              <a:rPr sz="2400" dirty="0">
                <a:latin typeface="Arial"/>
                <a:cs typeface="Arial"/>
              </a:rPr>
              <a:t>for </a:t>
            </a:r>
            <a:r>
              <a:rPr sz="2400" spc="-5" dirty="0">
                <a:latin typeface="Arial"/>
                <a:cs typeface="Arial"/>
              </a:rPr>
              <a:t>decision </a:t>
            </a:r>
            <a:r>
              <a:rPr sz="2400" dirty="0">
                <a:latin typeface="Arial"/>
                <a:cs typeface="Arial"/>
              </a:rPr>
              <a:t>maker’s</a:t>
            </a:r>
            <a:r>
              <a:rPr sz="2400" spc="90" dirty="0">
                <a:latin typeface="Arial"/>
                <a:cs typeface="Arial"/>
              </a:rPr>
              <a:t> </a:t>
            </a:r>
            <a:r>
              <a:rPr sz="2400" spc="-10" dirty="0">
                <a:latin typeface="Arial"/>
                <a:cs typeface="Arial"/>
              </a:rPr>
              <a:t>needs.</a:t>
            </a:r>
            <a:endParaRPr sz="2400">
              <a:latin typeface="Arial"/>
              <a:cs typeface="Arial"/>
            </a:endParaRPr>
          </a:p>
          <a:p>
            <a:pPr marL="355600" indent="-342900">
              <a:lnSpc>
                <a:spcPct val="100000"/>
              </a:lnSpc>
              <a:spcBef>
                <a:spcPts val="2014"/>
              </a:spcBef>
              <a:buChar char="•"/>
              <a:tabLst>
                <a:tab pos="354965" algn="l"/>
                <a:tab pos="355600" algn="l"/>
              </a:tabLst>
            </a:pPr>
            <a:r>
              <a:rPr sz="2400" spc="-5" dirty="0">
                <a:latin typeface="Arial"/>
                <a:cs typeface="Arial"/>
              </a:rPr>
              <a:t>Findings presented</a:t>
            </a:r>
            <a:r>
              <a:rPr sz="2400" spc="35" dirty="0">
                <a:latin typeface="Arial"/>
                <a:cs typeface="Arial"/>
              </a:rPr>
              <a:t> </a:t>
            </a:r>
            <a:r>
              <a:rPr sz="2400" spc="-20" dirty="0">
                <a:latin typeface="Arial"/>
                <a:cs typeface="Arial"/>
              </a:rPr>
              <a:t>unambiguously.</a:t>
            </a:r>
            <a:endParaRPr sz="2400">
              <a:latin typeface="Arial"/>
              <a:cs typeface="Arial"/>
            </a:endParaRPr>
          </a:p>
          <a:p>
            <a:pPr marL="355600" indent="-342900">
              <a:lnSpc>
                <a:spcPct val="100000"/>
              </a:lnSpc>
              <a:spcBef>
                <a:spcPts val="2020"/>
              </a:spcBef>
              <a:buChar char="•"/>
              <a:tabLst>
                <a:tab pos="354965" algn="l"/>
                <a:tab pos="355600" algn="l"/>
              </a:tabLst>
            </a:pPr>
            <a:r>
              <a:rPr sz="2400" spc="-5" dirty="0">
                <a:latin typeface="Arial"/>
                <a:cs typeface="Arial"/>
              </a:rPr>
              <a:t>Conclusions</a:t>
            </a:r>
            <a:r>
              <a:rPr sz="2400" spc="40" dirty="0">
                <a:latin typeface="Arial"/>
                <a:cs typeface="Arial"/>
              </a:rPr>
              <a:t> </a:t>
            </a:r>
            <a:r>
              <a:rPr sz="2400" spc="-5" dirty="0">
                <a:latin typeface="Arial"/>
                <a:cs typeface="Arial"/>
              </a:rPr>
              <a:t>justified.</a:t>
            </a:r>
            <a:endParaRPr sz="2400">
              <a:latin typeface="Arial"/>
              <a:cs typeface="Arial"/>
            </a:endParaRPr>
          </a:p>
          <a:p>
            <a:pPr marL="355600" indent="-342900">
              <a:lnSpc>
                <a:spcPct val="100000"/>
              </a:lnSpc>
              <a:spcBef>
                <a:spcPts val="2014"/>
              </a:spcBef>
              <a:buChar char="•"/>
              <a:tabLst>
                <a:tab pos="354965" algn="l"/>
                <a:tab pos="355600" algn="l"/>
              </a:tabLst>
            </a:pPr>
            <a:r>
              <a:rPr sz="2400" dirty="0">
                <a:latin typeface="Arial"/>
                <a:cs typeface="Arial"/>
              </a:rPr>
              <a:t>Researcher’s </a:t>
            </a:r>
            <a:r>
              <a:rPr sz="2400" spc="-10" dirty="0">
                <a:latin typeface="Arial"/>
                <a:cs typeface="Arial"/>
              </a:rPr>
              <a:t>experience</a:t>
            </a:r>
            <a:r>
              <a:rPr sz="2400" spc="70" dirty="0">
                <a:latin typeface="Arial"/>
                <a:cs typeface="Arial"/>
              </a:rPr>
              <a:t> </a:t>
            </a:r>
            <a:r>
              <a:rPr sz="2400" dirty="0">
                <a:latin typeface="Arial"/>
                <a:cs typeface="Arial"/>
              </a:rPr>
              <a:t>reflected.</a:t>
            </a:r>
            <a:endParaRPr sz="2400">
              <a:latin typeface="Arial"/>
              <a:cs typeface="Arial"/>
            </a:endParaRPr>
          </a:p>
        </p:txBody>
      </p:sp>
      <p:sp>
        <p:nvSpPr>
          <p:cNvPr id="8" name="object 8"/>
          <p:cNvSpPr/>
          <p:nvPr/>
        </p:nvSpPr>
        <p:spPr>
          <a:xfrm>
            <a:off x="6571488" y="228600"/>
            <a:ext cx="2362200" cy="2362200"/>
          </a:xfrm>
          <a:prstGeom prst="rect">
            <a:avLst/>
          </a:prstGeom>
          <a:blipFill>
            <a:blip r:embed="rId5"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7</a:t>
            </a:fld>
            <a:endParaRPr spc="-5" dirty="0"/>
          </a:p>
        </p:txBody>
      </p:sp>
      <p:sp>
        <p:nvSpPr>
          <p:cNvPr id="11" name="Rectangle 10"/>
          <p:cNvSpPr/>
          <p:nvPr/>
        </p:nvSpPr>
        <p:spPr>
          <a:xfrm>
            <a:off x="1" y="2"/>
            <a:ext cx="1295399" cy="7620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84628"/>
            <a:ext cx="914400" cy="617952"/>
          </a:xfrm>
          <a:prstGeom prst="rect">
            <a:avLst/>
          </a:prstGeom>
        </p:spPr>
      </p:pic>
      <p:sp>
        <p:nvSpPr>
          <p:cNvPr id="13" name="Rectangle 12"/>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5"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83393" y="0"/>
            <a:ext cx="5153025" cy="617220"/>
            <a:chOff x="207263" y="105155"/>
            <a:chExt cx="5153025" cy="617220"/>
          </a:xfrm>
        </p:grpSpPr>
        <p:sp>
          <p:nvSpPr>
            <p:cNvPr id="3" name="object 3"/>
            <p:cNvSpPr/>
            <p:nvPr/>
          </p:nvSpPr>
          <p:spPr>
            <a:xfrm>
              <a:off x="207263" y="105155"/>
              <a:ext cx="2321052" cy="6172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50363" y="105155"/>
              <a:ext cx="1714500" cy="6172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86911" y="105155"/>
              <a:ext cx="1872995" cy="617220"/>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2958971" y="105155"/>
            <a:ext cx="4801870" cy="345440"/>
          </a:xfrm>
          <a:prstGeom prst="rect">
            <a:avLst/>
          </a:prstGeom>
        </p:spPr>
        <p:txBody>
          <a:bodyPr vert="horz" wrap="square" lIns="0" tIns="12700" rIns="0" bIns="0" rtlCol="0">
            <a:spAutoFit/>
          </a:bodyPr>
          <a:lstStyle/>
          <a:p>
            <a:pPr marL="12700">
              <a:lnSpc>
                <a:spcPct val="100000"/>
              </a:lnSpc>
              <a:spcBef>
                <a:spcPts val="100"/>
              </a:spcBef>
            </a:pPr>
            <a:r>
              <a:rPr sz="2100" spc="-5" dirty="0">
                <a:solidFill>
                  <a:srgbClr val="FF0000"/>
                </a:solidFill>
              </a:rPr>
              <a:t>1.5 QUALITIES </a:t>
            </a:r>
            <a:r>
              <a:rPr sz="2100" dirty="0">
                <a:solidFill>
                  <a:srgbClr val="FF0000"/>
                </a:solidFill>
              </a:rPr>
              <a:t>OF GOOD</a:t>
            </a:r>
            <a:r>
              <a:rPr sz="2100" spc="25" dirty="0">
                <a:solidFill>
                  <a:srgbClr val="FF0000"/>
                </a:solidFill>
              </a:rPr>
              <a:t> </a:t>
            </a:r>
            <a:r>
              <a:rPr sz="2100" spc="-5" dirty="0">
                <a:solidFill>
                  <a:srgbClr val="FF0000"/>
                </a:solidFill>
              </a:rPr>
              <a:t>RESEARCH</a:t>
            </a:r>
            <a:endParaRPr sz="2100" dirty="0"/>
          </a:p>
        </p:txBody>
      </p:sp>
      <p:sp>
        <p:nvSpPr>
          <p:cNvPr id="7" name="object 7"/>
          <p:cNvSpPr txBox="1"/>
          <p:nvPr/>
        </p:nvSpPr>
        <p:spPr>
          <a:xfrm>
            <a:off x="535940" y="978153"/>
            <a:ext cx="3641725" cy="3500754"/>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dirty="0">
                <a:latin typeface="Arial"/>
                <a:cs typeface="Arial"/>
              </a:rPr>
              <a:t>Systematic</a:t>
            </a:r>
            <a:endParaRPr sz="2400">
              <a:latin typeface="Arial"/>
              <a:cs typeface="Arial"/>
            </a:endParaRPr>
          </a:p>
          <a:p>
            <a:pPr marL="355600" indent="-342900">
              <a:lnSpc>
                <a:spcPct val="100000"/>
              </a:lnSpc>
              <a:spcBef>
                <a:spcPts val="2014"/>
              </a:spcBef>
              <a:buChar char="•"/>
              <a:tabLst>
                <a:tab pos="354965" algn="l"/>
                <a:tab pos="355600" algn="l"/>
              </a:tabLst>
            </a:pPr>
            <a:r>
              <a:rPr sz="2400" spc="-5" dirty="0">
                <a:latin typeface="Arial"/>
                <a:cs typeface="Arial"/>
              </a:rPr>
              <a:t>Logical</a:t>
            </a:r>
            <a:endParaRPr sz="2400">
              <a:latin typeface="Arial"/>
              <a:cs typeface="Arial"/>
            </a:endParaRPr>
          </a:p>
          <a:p>
            <a:pPr marL="355600" indent="-342900">
              <a:lnSpc>
                <a:spcPct val="100000"/>
              </a:lnSpc>
              <a:spcBef>
                <a:spcPts val="2020"/>
              </a:spcBef>
              <a:buChar char="•"/>
              <a:tabLst>
                <a:tab pos="354965" algn="l"/>
                <a:tab pos="355600" algn="l"/>
              </a:tabLst>
            </a:pPr>
            <a:r>
              <a:rPr sz="2400" spc="-5" dirty="0">
                <a:latin typeface="Arial"/>
                <a:cs typeface="Arial"/>
              </a:rPr>
              <a:t>Empirical</a:t>
            </a:r>
            <a:endParaRPr sz="2400">
              <a:latin typeface="Arial"/>
              <a:cs typeface="Arial"/>
            </a:endParaRPr>
          </a:p>
          <a:p>
            <a:pPr marL="355600" indent="-342900">
              <a:lnSpc>
                <a:spcPct val="100000"/>
              </a:lnSpc>
              <a:spcBef>
                <a:spcPts val="2014"/>
              </a:spcBef>
              <a:buChar char="•"/>
              <a:tabLst>
                <a:tab pos="354965" algn="l"/>
                <a:tab pos="355600" algn="l"/>
              </a:tabLst>
            </a:pPr>
            <a:r>
              <a:rPr sz="2400" spc="-5" dirty="0">
                <a:latin typeface="Arial"/>
                <a:cs typeface="Arial"/>
              </a:rPr>
              <a:t>Replicable</a:t>
            </a:r>
            <a:endParaRPr sz="2400">
              <a:latin typeface="Arial"/>
              <a:cs typeface="Arial"/>
            </a:endParaRPr>
          </a:p>
          <a:p>
            <a:pPr marL="355600" indent="-342900">
              <a:lnSpc>
                <a:spcPct val="100000"/>
              </a:lnSpc>
              <a:spcBef>
                <a:spcPts val="2014"/>
              </a:spcBef>
              <a:buChar char="•"/>
              <a:tabLst>
                <a:tab pos="354965" algn="l"/>
                <a:tab pos="355600" algn="l"/>
              </a:tabLst>
            </a:pPr>
            <a:r>
              <a:rPr sz="2400" dirty="0">
                <a:latin typeface="Arial"/>
                <a:cs typeface="Arial"/>
              </a:rPr>
              <a:t>Creative</a:t>
            </a:r>
            <a:endParaRPr sz="2400">
              <a:latin typeface="Arial"/>
              <a:cs typeface="Arial"/>
            </a:endParaRPr>
          </a:p>
          <a:p>
            <a:pPr marL="355600" indent="-342900">
              <a:lnSpc>
                <a:spcPct val="100000"/>
              </a:lnSpc>
              <a:spcBef>
                <a:spcPts val="2020"/>
              </a:spcBef>
              <a:buChar char="•"/>
              <a:tabLst>
                <a:tab pos="354965" algn="l"/>
                <a:tab pos="355600" algn="l"/>
              </a:tabLst>
            </a:pPr>
            <a:r>
              <a:rPr sz="2400" spc="-5" dirty="0">
                <a:latin typeface="Arial"/>
                <a:cs typeface="Arial"/>
              </a:rPr>
              <a:t>Use </a:t>
            </a:r>
            <a:r>
              <a:rPr sz="2400" dirty="0">
                <a:latin typeface="Arial"/>
                <a:cs typeface="Arial"/>
              </a:rPr>
              <a:t>of </a:t>
            </a:r>
            <a:r>
              <a:rPr sz="2400" spc="-5" dirty="0">
                <a:latin typeface="Arial"/>
                <a:cs typeface="Arial"/>
              </a:rPr>
              <a:t>multiple</a:t>
            </a:r>
            <a:r>
              <a:rPr sz="2400" spc="10" dirty="0">
                <a:latin typeface="Arial"/>
                <a:cs typeface="Arial"/>
              </a:rPr>
              <a:t> </a:t>
            </a:r>
            <a:r>
              <a:rPr sz="2400" spc="-5" dirty="0">
                <a:latin typeface="Arial"/>
                <a:cs typeface="Arial"/>
              </a:rPr>
              <a:t>methods</a:t>
            </a:r>
            <a:endParaRPr sz="2400">
              <a:latin typeface="Arial"/>
              <a:cs typeface="Arial"/>
            </a:endParaRPr>
          </a:p>
        </p:txBody>
      </p:sp>
      <p:sp>
        <p:nvSpPr>
          <p:cNvPr id="8" name="object 8"/>
          <p:cNvSpPr/>
          <p:nvPr/>
        </p:nvSpPr>
        <p:spPr>
          <a:xfrm>
            <a:off x="4038600" y="914400"/>
            <a:ext cx="4751832" cy="3156204"/>
          </a:xfrm>
          <a:prstGeom prst="rect">
            <a:avLst/>
          </a:prstGeom>
          <a:blipFill>
            <a:blip r:embed="rId5"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8</a:t>
            </a:fld>
            <a:endParaRPr spc="-5" dirty="0"/>
          </a:p>
        </p:txBody>
      </p:sp>
      <p:sp>
        <p:nvSpPr>
          <p:cNvPr id="11" name="Rectangle 10"/>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13" name="Rectangle 12"/>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5"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23399" y="76606"/>
            <a:ext cx="4204716" cy="6172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562224" y="181355"/>
            <a:ext cx="3851910" cy="345440"/>
          </a:xfrm>
          <a:prstGeom prst="rect">
            <a:avLst/>
          </a:prstGeom>
        </p:spPr>
        <p:txBody>
          <a:bodyPr vert="horz" wrap="square" lIns="0" tIns="12700" rIns="0" bIns="0" rtlCol="0">
            <a:spAutoFit/>
          </a:bodyPr>
          <a:lstStyle/>
          <a:p>
            <a:pPr marL="12700">
              <a:lnSpc>
                <a:spcPct val="100000"/>
              </a:lnSpc>
              <a:spcBef>
                <a:spcPts val="100"/>
              </a:spcBef>
            </a:pPr>
            <a:r>
              <a:rPr sz="2100" spc="-5" dirty="0">
                <a:solidFill>
                  <a:srgbClr val="FF0000"/>
                </a:solidFill>
              </a:rPr>
              <a:t>1.6 RESEARCH</a:t>
            </a:r>
            <a:r>
              <a:rPr sz="2100" spc="-50" dirty="0">
                <a:solidFill>
                  <a:srgbClr val="FF0000"/>
                </a:solidFill>
              </a:rPr>
              <a:t> </a:t>
            </a:r>
            <a:r>
              <a:rPr sz="2100" spc="-30" dirty="0">
                <a:solidFill>
                  <a:srgbClr val="FF0000"/>
                </a:solidFill>
              </a:rPr>
              <a:t>MOTIVATIONS</a:t>
            </a:r>
            <a:endParaRPr sz="210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Rajasekar </a:t>
            </a:r>
            <a:r>
              <a:rPr dirty="0"/>
              <a:t>Ramalingam - </a:t>
            </a:r>
            <a:r>
              <a:rPr spc="-5" dirty="0"/>
              <a:t>Research</a:t>
            </a:r>
            <a:r>
              <a:rPr spc="-75" dirty="0"/>
              <a:t> </a:t>
            </a:r>
            <a:r>
              <a:rPr spc="-5" dirty="0"/>
              <a:t>Methodology</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5" dirty="0"/>
              <a:t>9</a:t>
            </a:fld>
            <a:endParaRPr spc="-5" dirty="0"/>
          </a:p>
        </p:txBody>
      </p:sp>
      <p:sp>
        <p:nvSpPr>
          <p:cNvPr id="4" name="object 4"/>
          <p:cNvSpPr txBox="1"/>
          <p:nvPr/>
        </p:nvSpPr>
        <p:spPr>
          <a:xfrm>
            <a:off x="535940" y="937006"/>
            <a:ext cx="8079105" cy="411099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latin typeface="Arial"/>
                <a:cs typeface="Arial"/>
              </a:rPr>
              <a:t>The possible </a:t>
            </a:r>
            <a:r>
              <a:rPr sz="2000" spc="-5" dirty="0">
                <a:latin typeface="Arial"/>
                <a:cs typeface="Arial"/>
              </a:rPr>
              <a:t>motives </a:t>
            </a:r>
            <a:r>
              <a:rPr sz="2000" dirty="0">
                <a:latin typeface="Arial"/>
                <a:cs typeface="Arial"/>
              </a:rPr>
              <a:t>for doing research</a:t>
            </a:r>
            <a:r>
              <a:rPr sz="2000" spc="-130" dirty="0">
                <a:latin typeface="Arial"/>
                <a:cs typeface="Arial"/>
              </a:rPr>
              <a:t> </a:t>
            </a:r>
            <a:r>
              <a:rPr sz="2000" dirty="0">
                <a:latin typeface="Arial"/>
                <a:cs typeface="Arial"/>
              </a:rPr>
              <a:t>are:</a:t>
            </a:r>
            <a:endParaRPr sz="2000">
              <a:latin typeface="Arial"/>
              <a:cs typeface="Arial"/>
            </a:endParaRPr>
          </a:p>
          <a:p>
            <a:pPr marL="355600" indent="-342900">
              <a:lnSpc>
                <a:spcPct val="100000"/>
              </a:lnSpc>
              <a:spcBef>
                <a:spcPts val="1435"/>
              </a:spcBef>
              <a:buChar char="•"/>
              <a:tabLst>
                <a:tab pos="354965" algn="l"/>
                <a:tab pos="355600" algn="l"/>
              </a:tabLst>
            </a:pPr>
            <a:r>
              <a:rPr sz="2000" dirty="0">
                <a:latin typeface="Arial"/>
                <a:cs typeface="Arial"/>
              </a:rPr>
              <a:t>Desire to get a research degree along with its consequential</a:t>
            </a:r>
            <a:r>
              <a:rPr sz="2000" spc="-145" dirty="0">
                <a:latin typeface="Arial"/>
                <a:cs typeface="Arial"/>
              </a:rPr>
              <a:t> </a:t>
            </a:r>
            <a:r>
              <a:rPr sz="2000" dirty="0">
                <a:latin typeface="Arial"/>
                <a:cs typeface="Arial"/>
              </a:rPr>
              <a:t>benefits</a:t>
            </a:r>
            <a:endParaRPr sz="2000">
              <a:latin typeface="Arial"/>
              <a:cs typeface="Arial"/>
            </a:endParaRPr>
          </a:p>
          <a:p>
            <a:pPr marL="355600" indent="-342900">
              <a:lnSpc>
                <a:spcPct val="100000"/>
              </a:lnSpc>
              <a:spcBef>
                <a:spcPts val="1440"/>
              </a:spcBef>
              <a:buChar char="•"/>
              <a:tabLst>
                <a:tab pos="354965" algn="l"/>
                <a:tab pos="355600" algn="l"/>
              </a:tabLst>
            </a:pPr>
            <a:r>
              <a:rPr sz="2000" dirty="0">
                <a:latin typeface="Arial"/>
                <a:cs typeface="Arial"/>
              </a:rPr>
              <a:t>Desire to face the challenge in solving the unsolved</a:t>
            </a:r>
            <a:r>
              <a:rPr sz="2000" spc="-114" dirty="0">
                <a:latin typeface="Arial"/>
                <a:cs typeface="Arial"/>
              </a:rPr>
              <a:t> </a:t>
            </a:r>
            <a:r>
              <a:rPr sz="2000" dirty="0">
                <a:latin typeface="Arial"/>
                <a:cs typeface="Arial"/>
              </a:rPr>
              <a:t>problems.</a:t>
            </a:r>
            <a:endParaRPr sz="2000">
              <a:latin typeface="Arial"/>
              <a:cs typeface="Arial"/>
            </a:endParaRPr>
          </a:p>
          <a:p>
            <a:pPr marL="355600" indent="-342900">
              <a:lnSpc>
                <a:spcPct val="100000"/>
              </a:lnSpc>
              <a:spcBef>
                <a:spcPts val="1445"/>
              </a:spcBef>
              <a:buChar char="•"/>
              <a:tabLst>
                <a:tab pos="354965" algn="l"/>
                <a:tab pos="355600" algn="l"/>
              </a:tabLst>
            </a:pPr>
            <a:r>
              <a:rPr sz="2000" dirty="0">
                <a:latin typeface="Arial"/>
                <a:cs typeface="Arial"/>
              </a:rPr>
              <a:t>Desire to get intellectual joy of doing some creative</a:t>
            </a:r>
            <a:r>
              <a:rPr sz="2000" spc="-145" dirty="0">
                <a:latin typeface="Arial"/>
                <a:cs typeface="Arial"/>
              </a:rPr>
              <a:t> </a:t>
            </a:r>
            <a:r>
              <a:rPr sz="2000" dirty="0">
                <a:latin typeface="Arial"/>
                <a:cs typeface="Arial"/>
              </a:rPr>
              <a:t>work</a:t>
            </a:r>
            <a:endParaRPr sz="2000">
              <a:latin typeface="Arial"/>
              <a:cs typeface="Arial"/>
            </a:endParaRPr>
          </a:p>
          <a:p>
            <a:pPr marL="355600" indent="-342900">
              <a:lnSpc>
                <a:spcPct val="100000"/>
              </a:lnSpc>
              <a:spcBef>
                <a:spcPts val="1440"/>
              </a:spcBef>
              <a:buChar char="•"/>
              <a:tabLst>
                <a:tab pos="354965" algn="l"/>
                <a:tab pos="355600" algn="l"/>
              </a:tabLst>
            </a:pPr>
            <a:r>
              <a:rPr sz="2000" dirty="0">
                <a:latin typeface="Arial"/>
                <a:cs typeface="Arial"/>
              </a:rPr>
              <a:t>Desire to be of service to</a:t>
            </a:r>
            <a:r>
              <a:rPr sz="2000" spc="-114" dirty="0">
                <a:latin typeface="Arial"/>
                <a:cs typeface="Arial"/>
              </a:rPr>
              <a:t> </a:t>
            </a:r>
            <a:r>
              <a:rPr sz="2000" dirty="0">
                <a:latin typeface="Arial"/>
                <a:cs typeface="Arial"/>
              </a:rPr>
              <a:t>society</a:t>
            </a:r>
            <a:endParaRPr sz="2000">
              <a:latin typeface="Arial"/>
              <a:cs typeface="Arial"/>
            </a:endParaRPr>
          </a:p>
          <a:p>
            <a:pPr marL="355600" indent="-342900">
              <a:lnSpc>
                <a:spcPct val="100000"/>
              </a:lnSpc>
              <a:spcBef>
                <a:spcPts val="1440"/>
              </a:spcBef>
              <a:buChar char="•"/>
              <a:tabLst>
                <a:tab pos="354965" algn="l"/>
                <a:tab pos="355600" algn="l"/>
              </a:tabLst>
            </a:pPr>
            <a:r>
              <a:rPr sz="2000" dirty="0">
                <a:latin typeface="Arial"/>
                <a:cs typeface="Arial"/>
              </a:rPr>
              <a:t>Desire to get</a:t>
            </a:r>
            <a:r>
              <a:rPr sz="2000" spc="-60" dirty="0">
                <a:latin typeface="Arial"/>
                <a:cs typeface="Arial"/>
              </a:rPr>
              <a:t> </a:t>
            </a:r>
            <a:r>
              <a:rPr sz="2000" spc="-10" dirty="0">
                <a:latin typeface="Arial"/>
                <a:cs typeface="Arial"/>
              </a:rPr>
              <a:t>respectability.</a:t>
            </a:r>
            <a:endParaRPr sz="2000">
              <a:latin typeface="Arial"/>
              <a:cs typeface="Arial"/>
            </a:endParaRPr>
          </a:p>
          <a:p>
            <a:pPr marL="355600" marR="153035" indent="-342900">
              <a:lnSpc>
                <a:spcPct val="140000"/>
              </a:lnSpc>
              <a:spcBef>
                <a:spcPts val="480"/>
              </a:spcBef>
              <a:buChar char="•"/>
              <a:tabLst>
                <a:tab pos="354965" algn="l"/>
                <a:tab pos="355600" algn="l"/>
              </a:tabLst>
            </a:pPr>
            <a:r>
              <a:rPr sz="2000" dirty="0">
                <a:latin typeface="Arial"/>
                <a:cs typeface="Arial"/>
              </a:rPr>
              <a:t>Other motivating factors are: directives of government,</a:t>
            </a:r>
            <a:r>
              <a:rPr sz="2000" spc="-185" dirty="0">
                <a:latin typeface="Arial"/>
                <a:cs typeface="Arial"/>
              </a:rPr>
              <a:t> </a:t>
            </a:r>
            <a:r>
              <a:rPr sz="2000" dirty="0">
                <a:latin typeface="Arial"/>
                <a:cs typeface="Arial"/>
              </a:rPr>
              <a:t>employment  conditions, curiosity about new things, desire to understand causal  relationships, social thinking and</a:t>
            </a:r>
            <a:r>
              <a:rPr sz="2000" spc="-90" dirty="0">
                <a:latin typeface="Arial"/>
                <a:cs typeface="Arial"/>
              </a:rPr>
              <a:t> </a:t>
            </a:r>
            <a:r>
              <a:rPr sz="2000" dirty="0">
                <a:latin typeface="Arial"/>
                <a:cs typeface="Arial"/>
              </a:rPr>
              <a:t>awakening.</a:t>
            </a:r>
            <a:endParaRPr sz="2000">
              <a:latin typeface="Arial"/>
              <a:cs typeface="Arial"/>
            </a:endParaRPr>
          </a:p>
        </p:txBody>
      </p:sp>
      <p:sp>
        <p:nvSpPr>
          <p:cNvPr id="7" name="Rectangle 6"/>
          <p:cNvSpPr/>
          <p:nvPr/>
        </p:nvSpPr>
        <p:spPr>
          <a:xfrm>
            <a:off x="1" y="1"/>
            <a:ext cx="1295399" cy="914399"/>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0"/>
            <a:ext cx="914400" cy="762001"/>
          </a:xfrm>
          <a:prstGeom prst="rect">
            <a:avLst/>
          </a:prstGeom>
        </p:spPr>
      </p:pic>
      <p:sp>
        <p:nvSpPr>
          <p:cNvPr id="9" name="Rectangle 8"/>
          <p:cNvSpPr/>
          <p:nvPr/>
        </p:nvSpPr>
        <p:spPr>
          <a:xfrm>
            <a:off x="0" y="6400800"/>
            <a:ext cx="9144000" cy="457200"/>
          </a:xfrm>
          <a:prstGeom prst="rect">
            <a:avLst/>
          </a:prstGeom>
          <a:solidFill>
            <a:srgbClr val="000A3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p:cNvSpPr txBox="1"/>
          <p:nvPr/>
        </p:nvSpPr>
        <p:spPr>
          <a:xfrm>
            <a:off x="6705600" y="6488668"/>
            <a:ext cx="2438400" cy="369332"/>
          </a:xfrm>
          <a:prstGeom prst="rect">
            <a:avLst/>
          </a:prstGeom>
          <a:noFill/>
        </p:spPr>
        <p:txBody>
          <a:bodyPr wrap="square" rtlCol="0">
            <a:spAutoFit/>
          </a:bodyPr>
          <a:lstStyle/>
          <a:p>
            <a:r>
              <a:rPr lang="en-IN" b="1" dirty="0" smtClean="0">
                <a:solidFill>
                  <a:schemeClr val="bg1"/>
                </a:solidFill>
                <a:latin typeface="+mj-lt"/>
              </a:rPr>
              <a:t>www.cambridge.edu.in</a:t>
            </a:r>
            <a:endParaRPr lang="en-IN" b="1" dirty="0">
              <a:solidFill>
                <a:schemeClr val="bg1"/>
              </a:solidFill>
              <a:latin typeface="+mj-lt"/>
            </a:endParaRPr>
          </a:p>
        </p:txBody>
      </p:sp>
      <p:sp>
        <p:nvSpPr>
          <p:cNvPr id="11" name="Title 6"/>
          <p:cNvSpPr txBox="1">
            <a:spLocks/>
          </p:cNvSpPr>
          <p:nvPr/>
        </p:nvSpPr>
        <p:spPr>
          <a:xfrm>
            <a:off x="0" y="6526307"/>
            <a:ext cx="5520119" cy="331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i="1" dirty="0" smtClean="0">
                <a:solidFill>
                  <a:schemeClr val="bg1"/>
                </a:solidFill>
              </a:rPr>
              <a:t>Department of</a:t>
            </a:r>
            <a:r>
              <a:rPr lang="en-US" sz="1800" b="1" dirty="0">
                <a:solidFill>
                  <a:schemeClr val="bg1"/>
                </a:solidFill>
              </a:rPr>
              <a:t> </a:t>
            </a:r>
            <a:r>
              <a:rPr lang="en-US" sz="1800" b="1" dirty="0" smtClean="0">
                <a:solidFill>
                  <a:schemeClr val="bg1"/>
                </a:solidFill>
              </a:rPr>
              <a:t>Master of Computer Applications</a:t>
            </a:r>
            <a:endParaRPr lang="en-IN" sz="18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6343</Words>
  <Application>Microsoft Office PowerPoint</Application>
  <PresentationFormat>On-screen Show (4:3)</PresentationFormat>
  <Paragraphs>869</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INTRODUCTION TO  RESEARCH METHODOLOGY</vt:lpstr>
      <vt:lpstr>TABLE OF CONTENT</vt:lpstr>
      <vt:lpstr>INTRODUCTION TO RESEARCH METHODS</vt:lpstr>
      <vt:lpstr> 1.1 MEANING OF RESEARCH</vt:lpstr>
      <vt:lpstr>1.2 OBJECTIVES OF RESEARCH</vt:lpstr>
      <vt:lpstr>1.3 CHARACTERISTICS OF RESEARCH</vt:lpstr>
      <vt:lpstr>1.4 CRITERIA OF A GOOD RESEARCH</vt:lpstr>
      <vt:lpstr>1.5 QUALITIES OF GOOD RESEARCH</vt:lpstr>
      <vt:lpstr>1.6 RESEARCH MOTIVATIONS</vt:lpstr>
      <vt:lpstr>1.7 TYPES OF RESEARCH</vt:lpstr>
      <vt:lpstr>                1. Descriptive Vs Analytical research.</vt:lpstr>
      <vt:lpstr>2. Applied vs. Fundamental.</vt:lpstr>
      <vt:lpstr>3. Quantitative vs. Qualitative:</vt:lpstr>
      <vt:lpstr>4. Conceptual vs. Empirical:</vt:lpstr>
      <vt:lpstr>5. Some other types of research</vt:lpstr>
      <vt:lpstr>1.8 PROBLEMS IN RESEARCH</vt:lpstr>
      <vt:lpstr>PowerPoint Presentation</vt:lpstr>
      <vt:lpstr>1. Quantitative approach</vt:lpstr>
      <vt:lpstr>2. Qualitative approach</vt:lpstr>
      <vt:lpstr>1.10 RESEARCH PROCESS</vt:lpstr>
      <vt:lpstr>PowerPoint Presentation</vt:lpstr>
      <vt:lpstr>PowerPoint Presentation</vt:lpstr>
      <vt:lpstr>PowerPoint Presentation</vt:lpstr>
      <vt:lpstr>PowerPoint Presentation</vt:lpstr>
      <vt:lpstr>PowerPoint Presentation</vt:lpstr>
      <vt:lpstr>PowerPoint Presentation</vt:lpstr>
      <vt:lpstr>1.11 LITERATURE REVIEW</vt:lpstr>
      <vt:lpstr>PowerPoint Presentation</vt:lpstr>
      <vt:lpstr>1. Source cards</vt:lpstr>
      <vt:lpstr>2. Note cards</vt:lpstr>
      <vt:lpstr>PowerPoint Presentation</vt:lpstr>
      <vt:lpstr>1.12 HYPOTHESIS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1.13 CRITERIA OF GOOD RESEARCH</vt:lpstr>
      <vt:lpstr>RESEARCH METHODS VERSUS METHODOLOGY</vt:lpstr>
      <vt:lpstr>RESEARCH METHODS VERSUS METHODOLOGY</vt:lpstr>
      <vt:lpstr>RESEARCH AND SCIENTIFIC METHOD</vt:lpstr>
      <vt:lpstr>RESEARCH AND SCIENTIFIC METHOD</vt:lpstr>
      <vt:lpstr>IMPORTANCE OF KNOWING HOW RESEARCH IS DONE</vt:lpstr>
      <vt:lpstr>             DETERMINING SAMPLE DESIGN</vt:lpstr>
      <vt:lpstr>             DETERMINING SAMPLE DESIGN</vt:lpstr>
      <vt:lpstr>             DETERMINING SAMPLE DESIGN</vt:lpstr>
      <vt:lpstr>1.14 PROBLEMS ENCOUNTERED BY RESEARCHERS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RESEARCH METHODOLOGY</dc:title>
  <cp:lastModifiedBy>ismail - [2010]</cp:lastModifiedBy>
  <cp:revision>36</cp:revision>
  <dcterms:created xsi:type="dcterms:W3CDTF">2021-01-18T17:31:24Z</dcterms:created>
  <dcterms:modified xsi:type="dcterms:W3CDTF">2021-02-04T08:44:42Z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2018-01-17T00:00:00Z</vt:filetime>
  </property>
  <property fmtid="{D5CDD505-2E9C-101B-9397-08002B2CF9AE}" pid="3" name="Creator">
    <vt:lpwstr>Microsoft® PowerPoint® 2013</vt:lpwstr>
  </property>
  <property fmtid="{D5CDD505-2E9C-101B-9397-08002B2CF9AE}" pid="4" name="LastSaved">
    <vt:filetime>2021-01-18T00:00:00Z</vt:filetime>
  </property>
</Properties>
</file>