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5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F81C-419B-46E8-8E6C-62565DAD21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1BEB-19D4-4A18-997E-AF549DA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MEANING OF RESEARCH</a:t>
            </a:r>
          </a:p>
          <a:p>
            <a:r>
              <a:rPr lang="en-US" dirty="0"/>
              <a:t>Research in common parlance refers to a search for knowledge. Once can also define research as</a:t>
            </a:r>
          </a:p>
          <a:p>
            <a:r>
              <a:rPr lang="en-US" dirty="0"/>
              <a:t>a scientific and systematic search for pertinent information on a specific topic. In fact, research is an</a:t>
            </a:r>
          </a:p>
          <a:p>
            <a:r>
              <a:rPr lang="en-US" dirty="0"/>
              <a:t>art of scientific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339281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Historical research </a:t>
            </a:r>
            <a:r>
              <a:rPr lang="en-US" dirty="0"/>
              <a:t>is </a:t>
            </a:r>
            <a:r>
              <a:rPr lang="en-US" dirty="0" smtClean="0"/>
              <a:t>that which </a:t>
            </a:r>
            <a:r>
              <a:rPr lang="en-US" dirty="0"/>
              <a:t>utilizes historical sources like documents, remains, etc. to study events or ideas </a:t>
            </a:r>
            <a:r>
              <a:rPr lang="en-US" dirty="0" err="1" smtClean="0"/>
              <a:t>ofthe</a:t>
            </a:r>
            <a:r>
              <a:rPr lang="en-US" dirty="0" smtClean="0"/>
              <a:t> </a:t>
            </a:r>
            <a:r>
              <a:rPr lang="en-US" dirty="0"/>
              <a:t>past, including the philosophy of persons and groups at any remote point of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Research can </a:t>
            </a:r>
            <a:r>
              <a:rPr lang="en-US" dirty="0"/>
              <a:t>also be classified as </a:t>
            </a:r>
            <a:r>
              <a:rPr lang="en-US" i="1" dirty="0"/>
              <a:t>conclusion-oriented </a:t>
            </a:r>
            <a:r>
              <a:rPr lang="en-US" dirty="0"/>
              <a:t>and decision-oriented. While doing </a:t>
            </a:r>
            <a:r>
              <a:rPr lang="en-US" dirty="0" smtClean="0"/>
              <a:t>conclusion </a:t>
            </a:r>
            <a:r>
              <a:rPr lang="en-US" dirty="0" err="1" smtClean="0"/>
              <a:t>orientedresearch</a:t>
            </a:r>
            <a:r>
              <a:rPr lang="en-US" dirty="0"/>
              <a:t>, a researcher is free to pick up a problem, redesign the enquiry as </a:t>
            </a:r>
            <a:r>
              <a:rPr lang="en-US" dirty="0" smtClean="0"/>
              <a:t>he proceeds </a:t>
            </a:r>
            <a:r>
              <a:rPr lang="en-US" dirty="0"/>
              <a:t>and is prepared to conceptualize as he wishes. </a:t>
            </a:r>
            <a:endParaRPr lang="en-US" dirty="0" smtClean="0"/>
          </a:p>
          <a:p>
            <a:r>
              <a:rPr lang="en-US" dirty="0" smtClean="0"/>
              <a:t>Decision-oriented </a:t>
            </a:r>
            <a:r>
              <a:rPr lang="en-US" dirty="0"/>
              <a:t>research </a:t>
            </a:r>
            <a:r>
              <a:rPr lang="en-US" dirty="0" smtClean="0"/>
              <a:t>is always </a:t>
            </a:r>
            <a:r>
              <a:rPr lang="en-US" dirty="0"/>
              <a:t>for the need of a decision maker and the researcher in this case is not free </a:t>
            </a:r>
            <a:r>
              <a:rPr lang="en-US" dirty="0" smtClean="0"/>
              <a:t>to embark </a:t>
            </a:r>
            <a:r>
              <a:rPr lang="en-US" dirty="0"/>
              <a:t>upon research according to his own inclination. Operations research is an example</a:t>
            </a:r>
          </a:p>
          <a:p>
            <a:r>
              <a:rPr lang="en-US" dirty="0"/>
              <a:t>of decision </a:t>
            </a:r>
            <a:r>
              <a:rPr lang="en-US"/>
              <a:t>oriented </a:t>
            </a:r>
            <a:r>
              <a:rPr lang="en-US" smtClean="0"/>
              <a:t>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2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1"/>
            <a:ext cx="6629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Research </a:t>
            </a:r>
            <a:r>
              <a:rPr lang="en-US" dirty="0" smtClean="0"/>
              <a:t>Approaches:   two approaches:</a:t>
            </a:r>
            <a:endParaRPr lang="en-US" dirty="0"/>
          </a:p>
          <a:p>
            <a:r>
              <a:rPr lang="en-US" i="1" dirty="0"/>
              <a:t>quantitative approach </a:t>
            </a:r>
            <a:r>
              <a:rPr lang="en-US" dirty="0"/>
              <a:t>and the </a:t>
            </a:r>
            <a:r>
              <a:rPr lang="en-US" i="1" dirty="0"/>
              <a:t>qualitative approach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former involves </a:t>
            </a:r>
            <a:r>
              <a:rPr lang="en-US" dirty="0"/>
              <a:t>the generation of data in quantitative form which can be subjected to rigorous </a:t>
            </a:r>
            <a:r>
              <a:rPr lang="en-US" dirty="0" smtClean="0"/>
              <a:t>quantitative analysis </a:t>
            </a:r>
            <a:r>
              <a:rPr lang="en-US" dirty="0"/>
              <a:t>in a formal and rigid fashion. This approach can be further sub-classified into </a:t>
            </a:r>
            <a:r>
              <a:rPr lang="en-US" i="1" dirty="0"/>
              <a:t>inferential</a:t>
            </a:r>
            <a:r>
              <a:rPr lang="en-US" dirty="0" smtClean="0"/>
              <a:t>, </a:t>
            </a:r>
            <a:r>
              <a:rPr lang="en-US" i="1" dirty="0" smtClean="0"/>
              <a:t>experimental </a:t>
            </a:r>
            <a:r>
              <a:rPr lang="en-US" dirty="0"/>
              <a:t>and </a:t>
            </a:r>
            <a:r>
              <a:rPr lang="en-US" i="1" dirty="0"/>
              <a:t>simulation approaches </a:t>
            </a:r>
            <a:r>
              <a:rPr lang="en-US" dirty="0"/>
              <a:t>to research.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purpose of </a:t>
            </a:r>
            <a:r>
              <a:rPr lang="en-US" i="1" dirty="0"/>
              <a:t>inferential approach </a:t>
            </a:r>
            <a:r>
              <a:rPr lang="en-US" dirty="0" smtClean="0"/>
              <a:t>to is </a:t>
            </a:r>
            <a:r>
              <a:rPr lang="en-US" dirty="0"/>
              <a:t>to form a data base from which to infer characteristics or relationships of population. This</a:t>
            </a:r>
          </a:p>
          <a:p>
            <a:r>
              <a:rPr lang="en-US" dirty="0"/>
              <a:t>usually means survey research where a sample of population is studied (questioned or observed) </a:t>
            </a:r>
            <a:r>
              <a:rPr lang="en-US" dirty="0" err="1" smtClean="0"/>
              <a:t>todetermine</a:t>
            </a:r>
            <a:r>
              <a:rPr lang="en-US" dirty="0" smtClean="0"/>
              <a:t> </a:t>
            </a:r>
            <a:r>
              <a:rPr lang="en-US" dirty="0"/>
              <a:t>its characteristics, and it is then inferred that the population has the same characteristics.</a:t>
            </a:r>
          </a:p>
          <a:p>
            <a:endParaRPr lang="en-US" i="1" dirty="0" smtClean="0"/>
          </a:p>
          <a:p>
            <a:r>
              <a:rPr lang="en-US" i="1" dirty="0" smtClean="0"/>
              <a:t>Experimental </a:t>
            </a:r>
            <a:r>
              <a:rPr lang="en-US" i="1" dirty="0"/>
              <a:t>approach </a:t>
            </a:r>
            <a:r>
              <a:rPr lang="en-US" dirty="0"/>
              <a:t>is </a:t>
            </a:r>
            <a:r>
              <a:rPr lang="en-US" dirty="0" err="1"/>
              <a:t>characterised</a:t>
            </a:r>
            <a:r>
              <a:rPr lang="en-US" dirty="0"/>
              <a:t> by much greater control over the research </a:t>
            </a:r>
            <a:r>
              <a:rPr lang="en-US" dirty="0" smtClean="0"/>
              <a:t>environment and </a:t>
            </a:r>
            <a:r>
              <a:rPr lang="en-US" dirty="0"/>
              <a:t>in this case some variables are manipulated to observe their effect on other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Simulation approach </a:t>
            </a:r>
            <a:r>
              <a:rPr lang="en-US" dirty="0"/>
              <a:t>involves the construction of an artificial environment within which relevant </a:t>
            </a:r>
            <a:r>
              <a:rPr lang="en-US" dirty="0" err="1" smtClean="0"/>
              <a:t>informationand</a:t>
            </a:r>
            <a:r>
              <a:rPr lang="en-US" dirty="0" smtClean="0"/>
              <a:t> </a:t>
            </a:r>
            <a:r>
              <a:rPr lang="en-US" dirty="0"/>
              <a:t>data can be generated. This permits an observation of the dynamic </a:t>
            </a:r>
            <a:r>
              <a:rPr lang="en-US" dirty="0" err="1"/>
              <a:t>behaviour</a:t>
            </a:r>
            <a:r>
              <a:rPr lang="en-US" dirty="0"/>
              <a:t> of a system (or </a:t>
            </a:r>
            <a:r>
              <a:rPr lang="en-US" dirty="0" err="1" smtClean="0"/>
              <a:t>itssub</a:t>
            </a:r>
            <a:r>
              <a:rPr lang="en-US" dirty="0" smtClean="0"/>
              <a:t>-system</a:t>
            </a:r>
            <a:r>
              <a:rPr lang="en-US" dirty="0"/>
              <a:t>) under controlled conditions.</a:t>
            </a:r>
          </a:p>
        </p:txBody>
      </p:sp>
    </p:spTree>
    <p:extLst>
      <p:ext uri="{BB962C8B-B14F-4D97-AF65-F5344CB8AC3E}">
        <p14:creationId xmlns:p14="http://schemas.microsoft.com/office/powerpoint/2010/main" val="122977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Qualitative approach </a:t>
            </a:r>
            <a:r>
              <a:rPr lang="en-US" dirty="0"/>
              <a:t>to research is concerned with subjective assessment of attitudes, </a:t>
            </a:r>
            <a:r>
              <a:rPr lang="en-US" dirty="0" smtClean="0"/>
              <a:t>opinions and </a:t>
            </a:r>
            <a:r>
              <a:rPr lang="en-US" dirty="0" err="1"/>
              <a:t>behaviour</a:t>
            </a:r>
            <a:r>
              <a:rPr lang="en-US" dirty="0"/>
              <a:t>. Research in such a situation is a function of researcher’s insights and impressions.</a:t>
            </a:r>
          </a:p>
          <a:p>
            <a:r>
              <a:rPr lang="en-US" dirty="0"/>
              <a:t>Such an approach to research generates results either in non-quantitative form or in the form </a:t>
            </a:r>
            <a:r>
              <a:rPr lang="en-US" dirty="0" smtClean="0"/>
              <a:t>which are </a:t>
            </a:r>
            <a:r>
              <a:rPr lang="en-US" dirty="0"/>
              <a:t>not subjected to rigorous quantitative analysis. Generally, the techniques of focus group interviews</a:t>
            </a:r>
            <a:r>
              <a:rPr lang="en-US" dirty="0" smtClean="0"/>
              <a:t>, projective </a:t>
            </a:r>
            <a:r>
              <a:rPr lang="en-US" dirty="0"/>
              <a:t>techniques and depth interviews are </a:t>
            </a:r>
            <a:r>
              <a:rPr lang="en-US" dirty="0" smtClean="0"/>
              <a:t>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"/>
            <a:ext cx="670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Significance of </a:t>
            </a:r>
            <a:r>
              <a:rPr lang="en-US" b="1" dirty="0" smtClean="0"/>
              <a:t>Research</a:t>
            </a:r>
          </a:p>
          <a:p>
            <a:endParaRPr lang="en-US" b="1" dirty="0"/>
          </a:p>
          <a:p>
            <a:r>
              <a:rPr lang="en-US" i="1" dirty="0" smtClean="0"/>
              <a:t>-Research inculcates scientific </a:t>
            </a:r>
            <a:r>
              <a:rPr lang="en-US" i="1" dirty="0"/>
              <a:t>and inductive thinking and it promotes the development of logical habits of </a:t>
            </a:r>
            <a:r>
              <a:rPr lang="en-US" i="1" dirty="0" smtClean="0"/>
              <a:t>thinking and </a:t>
            </a:r>
            <a:r>
              <a:rPr lang="en-US" i="1" dirty="0" err="1"/>
              <a:t>organisation</a:t>
            </a:r>
            <a:r>
              <a:rPr lang="en-US" dirty="0"/>
              <a:t>.</a:t>
            </a:r>
          </a:p>
          <a:p>
            <a:r>
              <a:rPr lang="en-US" i="1" dirty="0" smtClean="0"/>
              <a:t>-The </a:t>
            </a:r>
            <a:r>
              <a:rPr lang="en-US" i="1" dirty="0"/>
              <a:t>role of research in several fields of applied economics, whether related to business </a:t>
            </a:r>
            <a:r>
              <a:rPr lang="en-US" i="1" dirty="0" smtClean="0"/>
              <a:t>or to </a:t>
            </a:r>
            <a:r>
              <a:rPr lang="en-US" i="1" dirty="0"/>
              <a:t>the economy as a whole, has greatly increased in modern times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</a:t>
            </a:r>
            <a:r>
              <a:rPr lang="en-US" i="1" dirty="0"/>
              <a:t>Research provides the basis for nearly all government policies in our economic </a:t>
            </a:r>
            <a:r>
              <a:rPr lang="en-US" i="1" dirty="0" smtClean="0"/>
              <a:t>system</a:t>
            </a:r>
          </a:p>
          <a:p>
            <a:r>
              <a:rPr lang="en-US" i="1" dirty="0" smtClean="0"/>
              <a:t>-</a:t>
            </a:r>
            <a:r>
              <a:rPr lang="en-US" i="1" dirty="0"/>
              <a:t>Research has its special significance in solving various operational and planning </a:t>
            </a:r>
            <a:r>
              <a:rPr lang="en-US" i="1" dirty="0" smtClean="0"/>
              <a:t>problems of </a:t>
            </a:r>
            <a:r>
              <a:rPr lang="en-US" i="1" dirty="0"/>
              <a:t>business and </a:t>
            </a:r>
            <a:r>
              <a:rPr lang="en-US" i="1" dirty="0" smtClean="0"/>
              <a:t>industry</a:t>
            </a:r>
          </a:p>
          <a:p>
            <a:r>
              <a:rPr lang="en-US" i="1" dirty="0" smtClean="0"/>
              <a:t>-</a:t>
            </a:r>
            <a:r>
              <a:rPr lang="en-US" i="1" dirty="0"/>
              <a:t>Research is equally important for social scientists in studying social relationships and </a:t>
            </a:r>
            <a:r>
              <a:rPr lang="en-US" i="1" dirty="0" smtClean="0"/>
              <a:t>in seeking </a:t>
            </a:r>
            <a:r>
              <a:rPr lang="en-US" i="1" dirty="0"/>
              <a:t>answers to various social problems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056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addition to what has been stated above, the significance of research can also be </a:t>
            </a:r>
            <a:r>
              <a:rPr lang="en-US" dirty="0" smtClean="0"/>
              <a:t>understood keeping </a:t>
            </a:r>
            <a:r>
              <a:rPr lang="en-US" dirty="0"/>
              <a:t>in view the following points: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a) To those students who are to write a master’s or Ph.D. thesis, research may mean </a:t>
            </a:r>
            <a:r>
              <a:rPr lang="en-US" dirty="0" smtClean="0"/>
              <a:t>a careerism </a:t>
            </a:r>
            <a:r>
              <a:rPr lang="en-US" dirty="0"/>
              <a:t>or a way to attain a high position in the social structure;</a:t>
            </a:r>
          </a:p>
          <a:p>
            <a:r>
              <a:rPr lang="en-US" dirty="0"/>
              <a:t>(b) To professionals in research methodology, research may mean a source of livelihood;</a:t>
            </a:r>
          </a:p>
          <a:p>
            <a:r>
              <a:rPr lang="en-US" dirty="0"/>
              <a:t>(c) To philosophers and thinkers, research may mean the outlet for new ideas and insights;</a:t>
            </a:r>
          </a:p>
          <a:p>
            <a:r>
              <a:rPr lang="en-US" dirty="0"/>
              <a:t>(d) To literary men and women, research may mean the development of new styles and </a:t>
            </a:r>
            <a:r>
              <a:rPr lang="en-US" dirty="0" err="1" smtClean="0"/>
              <a:t>creativework</a:t>
            </a:r>
            <a:r>
              <a:rPr lang="en-US" dirty="0"/>
              <a:t>;</a:t>
            </a:r>
          </a:p>
          <a:p>
            <a:r>
              <a:rPr lang="en-US" dirty="0"/>
              <a:t>(e) To analysts and intellectuals, research may mean the </a:t>
            </a:r>
            <a:r>
              <a:rPr lang="en-US" dirty="0" err="1"/>
              <a:t>generalisations</a:t>
            </a:r>
            <a:r>
              <a:rPr lang="en-US" dirty="0"/>
              <a:t> of new theories.</a:t>
            </a:r>
          </a:p>
        </p:txBody>
      </p:sp>
    </p:spTree>
    <p:extLst>
      <p:ext uri="{BB962C8B-B14F-4D97-AF65-F5344CB8AC3E}">
        <p14:creationId xmlns:p14="http://schemas.microsoft.com/office/powerpoint/2010/main" val="70529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63665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Research Methods versus </a:t>
            </a:r>
            <a:r>
              <a:rPr lang="en-US" b="1" dirty="0" smtClean="0"/>
              <a:t>Methodology</a:t>
            </a:r>
          </a:p>
          <a:p>
            <a:endParaRPr lang="en-US" dirty="0"/>
          </a:p>
          <a:p>
            <a:r>
              <a:rPr lang="en-US" i="1" dirty="0"/>
              <a:t>Research methods </a:t>
            </a:r>
            <a:r>
              <a:rPr lang="en-US" dirty="0"/>
              <a:t>may be understood as all those methods/techniques that are </a:t>
            </a:r>
            <a:r>
              <a:rPr lang="en-US" dirty="0" smtClean="0"/>
              <a:t>used for </a:t>
            </a:r>
            <a:r>
              <a:rPr lang="en-US" dirty="0"/>
              <a:t>conduction of research. </a:t>
            </a:r>
            <a:r>
              <a:rPr lang="en-US" i="1" dirty="0"/>
              <a:t>Research methods or techniques</a:t>
            </a:r>
            <a:r>
              <a:rPr lang="en-US" dirty="0"/>
              <a:t>*, </a:t>
            </a:r>
            <a:r>
              <a:rPr lang="en-US" i="1" dirty="0"/>
              <a:t>thus</a:t>
            </a:r>
            <a:r>
              <a:rPr lang="en-US" dirty="0"/>
              <a:t>, </a:t>
            </a:r>
            <a:r>
              <a:rPr lang="en-US" i="1" dirty="0"/>
              <a:t>refer to the methods the </a:t>
            </a:r>
            <a:r>
              <a:rPr lang="en-US" i="1" dirty="0" smtClean="0"/>
              <a:t>researchers </a:t>
            </a:r>
            <a:r>
              <a:rPr lang="en-US" i="1" dirty="0"/>
              <a:t>use in performing research operations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esearch </a:t>
            </a:r>
            <a:r>
              <a:rPr lang="en-US" dirty="0"/>
              <a:t>methods can be put into the following</a:t>
            </a:r>
          </a:p>
          <a:p>
            <a:r>
              <a:rPr lang="en-US" dirty="0"/>
              <a:t>three groups:</a:t>
            </a:r>
          </a:p>
          <a:p>
            <a:r>
              <a:rPr lang="en-US" dirty="0"/>
              <a:t>1. In the first group we include those methods which are concerned with the collection </a:t>
            </a:r>
            <a:r>
              <a:rPr lang="en-US" dirty="0" smtClean="0"/>
              <a:t>of data</a:t>
            </a:r>
            <a:r>
              <a:rPr lang="en-US" dirty="0"/>
              <a:t>. These methods will be used where the data already available are not sufficient </a:t>
            </a:r>
            <a:r>
              <a:rPr lang="en-US" dirty="0" smtClean="0"/>
              <a:t>to arrive </a:t>
            </a:r>
            <a:r>
              <a:rPr lang="en-US" dirty="0"/>
              <a:t>at the required solution;</a:t>
            </a:r>
          </a:p>
          <a:p>
            <a:r>
              <a:rPr lang="en-US" dirty="0"/>
              <a:t>2. The second group consists of those statistical techniques which are used for </a:t>
            </a:r>
            <a:r>
              <a:rPr lang="en-US" dirty="0" smtClean="0"/>
              <a:t>establishing relationships </a:t>
            </a:r>
            <a:r>
              <a:rPr lang="en-US" dirty="0"/>
              <a:t>between the data and the unknowns;</a:t>
            </a:r>
          </a:p>
          <a:p>
            <a:r>
              <a:rPr lang="en-US" dirty="0"/>
              <a:t>3. The third group consists of those methods which are used to evaluate the accuracy of </a:t>
            </a:r>
            <a:r>
              <a:rPr lang="en-US" dirty="0" smtClean="0"/>
              <a:t>the results </a:t>
            </a:r>
            <a:r>
              <a:rPr lang="en-US" dirty="0"/>
              <a:t>obtained.</a:t>
            </a:r>
          </a:p>
          <a:p>
            <a:r>
              <a:rPr lang="en-US" dirty="0"/>
              <a:t>Research methods falling in the above stated last two groups are generally taken as the </a:t>
            </a:r>
            <a:r>
              <a:rPr lang="en-US" dirty="0" smtClean="0"/>
              <a:t>analytical tools </a:t>
            </a:r>
            <a:r>
              <a:rPr lang="en-US" dirty="0"/>
              <a:t>of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9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Research techniques </a:t>
            </a:r>
            <a:r>
              <a:rPr lang="en-US" dirty="0"/>
              <a:t>refer </a:t>
            </a:r>
            <a:r>
              <a:rPr lang="en-US" dirty="0" smtClean="0"/>
              <a:t>to the </a:t>
            </a:r>
            <a:r>
              <a:rPr lang="en-US" dirty="0" err="1"/>
              <a:t>behaviour</a:t>
            </a:r>
            <a:r>
              <a:rPr lang="en-US" dirty="0"/>
              <a:t> and instruments we use in performing research operations such as making observations, recording data</a:t>
            </a:r>
            <a:r>
              <a:rPr lang="en-US" dirty="0" smtClean="0"/>
              <a:t>, techniques </a:t>
            </a:r>
            <a:r>
              <a:rPr lang="en-US" dirty="0"/>
              <a:t>of processing data and the like. </a:t>
            </a:r>
            <a:endParaRPr lang="en-US" dirty="0" smtClean="0"/>
          </a:p>
          <a:p>
            <a:r>
              <a:rPr lang="en-US" i="1" dirty="0" smtClean="0"/>
              <a:t>Research </a:t>
            </a:r>
            <a:r>
              <a:rPr lang="en-US" i="1" dirty="0"/>
              <a:t>methods </a:t>
            </a:r>
            <a:r>
              <a:rPr lang="en-US" dirty="0"/>
              <a:t>refer to the </a:t>
            </a:r>
            <a:r>
              <a:rPr lang="en-US" dirty="0" err="1"/>
              <a:t>behaviour</a:t>
            </a:r>
            <a:r>
              <a:rPr lang="en-US" dirty="0"/>
              <a:t> and instruments used in selecting </a:t>
            </a:r>
            <a:r>
              <a:rPr lang="en-US" dirty="0" smtClean="0"/>
              <a:t>and constructing </a:t>
            </a:r>
            <a:r>
              <a:rPr lang="en-US" dirty="0"/>
              <a:t>research technique. For instance, the difference between methods and techniques of data collection can </a:t>
            </a:r>
            <a:r>
              <a:rPr lang="en-US" dirty="0" smtClean="0"/>
              <a:t>better be </a:t>
            </a:r>
            <a:r>
              <a:rPr lang="en-US" dirty="0"/>
              <a:t>understood from the details given in the following chart</a:t>
            </a:r>
            <a:r>
              <a:rPr lang="en-US" dirty="0" smtClean="0"/>
              <a:t>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0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Raj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749"/>
            <a:ext cx="9144000" cy="49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4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199"/>
            <a:ext cx="6781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Research methodology </a:t>
            </a:r>
            <a:r>
              <a:rPr lang="en-US" dirty="0"/>
              <a:t>is a way to systematically solve the research problem. It may </a:t>
            </a:r>
            <a:r>
              <a:rPr lang="en-US" dirty="0" smtClean="0"/>
              <a:t>be understood </a:t>
            </a:r>
            <a:r>
              <a:rPr lang="en-US" dirty="0"/>
              <a:t>as a science of studying how research is done scientifically. In it we study the </a:t>
            </a:r>
            <a:r>
              <a:rPr lang="en-US" dirty="0" smtClean="0"/>
              <a:t>various steps </a:t>
            </a:r>
            <a:r>
              <a:rPr lang="en-US" dirty="0"/>
              <a:t>that are generally adopted by a researcher in studying his research problem along with the </a:t>
            </a:r>
            <a:r>
              <a:rPr lang="en-US" dirty="0" smtClean="0"/>
              <a:t>logic behind </a:t>
            </a:r>
            <a:r>
              <a:rPr lang="en-US" dirty="0"/>
              <a:t>them. It is necessary for the researcher to know not only the research </a:t>
            </a:r>
            <a:r>
              <a:rPr lang="en-US" dirty="0" smtClean="0"/>
              <a:t>methods/techniques but </a:t>
            </a:r>
            <a:r>
              <a:rPr lang="en-US" dirty="0"/>
              <a:t>also the methodology. Researchers not only need to know how to develop certain indices or tests</a:t>
            </a:r>
            <a:r>
              <a:rPr lang="en-US" dirty="0" smtClean="0"/>
              <a:t>, how </a:t>
            </a:r>
            <a:r>
              <a:rPr lang="en-US" dirty="0"/>
              <a:t>to calculate the mean, the mode, the median or the standard deviation or chi-square, how </a:t>
            </a:r>
            <a:r>
              <a:rPr lang="en-US" dirty="0" smtClean="0"/>
              <a:t>to apply </a:t>
            </a:r>
            <a:r>
              <a:rPr lang="en-US" dirty="0"/>
              <a:t>particular research techniques, but they also need to know which of these methods or techniques</a:t>
            </a:r>
            <a:r>
              <a:rPr lang="en-US" dirty="0" smtClean="0"/>
              <a:t>, are </a:t>
            </a:r>
            <a:r>
              <a:rPr lang="en-US" dirty="0"/>
              <a:t>relevant and which are not, and what would they mean and indicate and why. </a:t>
            </a:r>
            <a:endParaRPr lang="en-US" dirty="0" smtClean="0"/>
          </a:p>
          <a:p>
            <a:r>
              <a:rPr lang="en-US" dirty="0" smtClean="0"/>
              <a:t>Researchers also need </a:t>
            </a:r>
            <a:r>
              <a:rPr lang="en-US" dirty="0"/>
              <a:t>to understand the assumptions underlying various techniques and they need to know the </a:t>
            </a:r>
            <a:r>
              <a:rPr lang="en-US" dirty="0" smtClean="0"/>
              <a:t>criteria by </a:t>
            </a:r>
            <a:r>
              <a:rPr lang="en-US" dirty="0"/>
              <a:t>which they can decide that certain techniques and procedures will be applicable to certain </a:t>
            </a:r>
            <a:r>
              <a:rPr lang="en-US" dirty="0" smtClean="0"/>
              <a:t>problems and </a:t>
            </a:r>
            <a:r>
              <a:rPr lang="en-US" dirty="0"/>
              <a:t>others will not. All this means that it is necessary for the </a:t>
            </a:r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0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1"/>
            <a:ext cx="6553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an architect, </a:t>
            </a:r>
            <a:r>
              <a:rPr lang="en-US" dirty="0" smtClean="0"/>
              <a:t>who designs </a:t>
            </a:r>
            <a:r>
              <a:rPr lang="en-US" dirty="0"/>
              <a:t>a building, has to consciously evaluate the basis of his decisions, i.e., he has to evaluate why</a:t>
            </a:r>
          </a:p>
          <a:p>
            <a:r>
              <a:rPr lang="en-US" dirty="0"/>
              <a:t>and on what basis he selects particular size, number and location of doors, windows and </a:t>
            </a:r>
            <a:r>
              <a:rPr lang="en-US" dirty="0" err="1" smtClean="0"/>
              <a:t>ventilators,uses</a:t>
            </a:r>
            <a:r>
              <a:rPr lang="en-US" dirty="0" smtClean="0"/>
              <a:t> </a:t>
            </a:r>
            <a:r>
              <a:rPr lang="en-US" dirty="0"/>
              <a:t>particular materials and not others and the like.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in research the scientist has to </a:t>
            </a:r>
            <a:r>
              <a:rPr lang="en-US" dirty="0" smtClean="0"/>
              <a:t>expose the </a:t>
            </a:r>
            <a:r>
              <a:rPr lang="en-US" dirty="0"/>
              <a:t>research decisions to evaluation before they are implemented. He has to specify very clearly </a:t>
            </a:r>
            <a:r>
              <a:rPr lang="en-US" dirty="0" smtClean="0"/>
              <a:t>and precisely </a:t>
            </a:r>
            <a:r>
              <a:rPr lang="en-US" dirty="0"/>
              <a:t>what decisions he selects and why he selects them so that they can be evaluated by others </a:t>
            </a:r>
            <a:r>
              <a:rPr lang="en-US" dirty="0" smtClean="0"/>
              <a:t>also.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/>
              <a:t>Thus, when we talk of research </a:t>
            </a:r>
            <a:r>
              <a:rPr lang="en-US" i="1" dirty="0" smtClean="0"/>
              <a:t>methodology we </a:t>
            </a:r>
            <a:r>
              <a:rPr lang="en-US" i="1" dirty="0"/>
              <a:t>not only talk of the research methods but also consider the logic behind the methods we </a:t>
            </a:r>
            <a:r>
              <a:rPr lang="en-US" i="1" dirty="0" smtClean="0"/>
              <a:t>use in </a:t>
            </a:r>
            <a:r>
              <a:rPr lang="en-US" i="1" dirty="0"/>
              <a:t>the context of our research study and explain why we are using a particular method </a:t>
            </a:r>
            <a:r>
              <a:rPr lang="en-US" i="1" dirty="0" smtClean="0"/>
              <a:t>or technique </a:t>
            </a:r>
            <a:r>
              <a:rPr lang="en-US" i="1" dirty="0"/>
              <a:t>and why we are not using others so that research results are capable of </a:t>
            </a:r>
            <a:r>
              <a:rPr lang="en-US" i="1" dirty="0" smtClean="0"/>
              <a:t>being evaluated </a:t>
            </a:r>
            <a:r>
              <a:rPr lang="en-US" i="1" dirty="0"/>
              <a:t>either by the researcher himself or by others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7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 OF RESEARCH</a:t>
            </a:r>
          </a:p>
          <a:p>
            <a:r>
              <a:rPr lang="en-US" dirty="0"/>
              <a:t>Research in common parlance refers to a search for knowledge. Once can also define research as</a:t>
            </a:r>
          </a:p>
          <a:p>
            <a:r>
              <a:rPr lang="en-US" dirty="0"/>
              <a:t>a scientific and systematic search for pertinent information on a specific topic. In fact, research is an</a:t>
            </a:r>
          </a:p>
          <a:p>
            <a:r>
              <a:rPr lang="en-US" dirty="0"/>
              <a:t>art of scientific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231333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Research Process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46332"/>
            <a:ext cx="8983329" cy="583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Research process involves the following steps:</a:t>
            </a:r>
            <a:endParaRPr lang="en-US" dirty="0"/>
          </a:p>
          <a:p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formulating </a:t>
            </a:r>
            <a:r>
              <a:rPr lang="en-US" dirty="0"/>
              <a:t>the research problem</a:t>
            </a:r>
            <a:r>
              <a:rPr lang="en-US" dirty="0" smtClean="0"/>
              <a:t>;</a:t>
            </a:r>
          </a:p>
          <a:p>
            <a:pPr marL="342900" indent="-342900">
              <a:buAutoNum type="arabicParenBoth"/>
            </a:pPr>
            <a:r>
              <a:rPr lang="en-US" dirty="0" smtClean="0"/>
              <a:t> </a:t>
            </a:r>
            <a:r>
              <a:rPr lang="en-US" dirty="0"/>
              <a:t>(2) extensive literature survey;</a:t>
            </a:r>
          </a:p>
          <a:p>
            <a:r>
              <a:rPr lang="en-US" dirty="0"/>
              <a:t>(3) developing the hypothesis;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4) preparing the research design;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5) determining sample design;</a:t>
            </a:r>
          </a:p>
          <a:p>
            <a:r>
              <a:rPr lang="en-US" dirty="0"/>
              <a:t>(6) collecting the data;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7) execution of the project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(8) analysis of data;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9) hypothesis testing;</a:t>
            </a:r>
          </a:p>
          <a:p>
            <a:r>
              <a:rPr lang="en-US" dirty="0"/>
              <a:t>(10) </a:t>
            </a:r>
            <a:r>
              <a:rPr lang="en-US" dirty="0" err="1"/>
              <a:t>generalisations</a:t>
            </a:r>
            <a:r>
              <a:rPr lang="en-US" dirty="0"/>
              <a:t> and interpretation, and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11) preparation of the report or presentation of the results,</a:t>
            </a:r>
          </a:p>
          <a:p>
            <a:r>
              <a:rPr lang="en-US" dirty="0"/>
              <a:t>i.e., formal write-up of conclusions reached.</a:t>
            </a:r>
          </a:p>
          <a:p>
            <a:r>
              <a:rPr lang="en-US" dirty="0"/>
              <a:t>A brief description of the above stated steps will be helpful</a:t>
            </a:r>
          </a:p>
        </p:txBody>
      </p:sp>
    </p:spTree>
    <p:extLst>
      <p:ext uri="{BB962C8B-B14F-4D97-AF65-F5344CB8AC3E}">
        <p14:creationId xmlns:p14="http://schemas.microsoft.com/office/powerpoint/2010/main" val="117753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8600"/>
            <a:ext cx="8839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Formulating the research problem: </a:t>
            </a:r>
            <a:r>
              <a:rPr lang="en-US" dirty="0"/>
              <a:t>There are two types of research problems, viz., those</a:t>
            </a:r>
          </a:p>
          <a:p>
            <a:r>
              <a:rPr lang="en-US" dirty="0"/>
              <a:t>which relate to states of nature and those which relate to relationships between variables. At </a:t>
            </a:r>
            <a:r>
              <a:rPr lang="en-US" dirty="0" smtClean="0"/>
              <a:t>the very </a:t>
            </a:r>
            <a:r>
              <a:rPr lang="en-US" dirty="0"/>
              <a:t>outset the researcher must single out the problem he wants to study, i.e., he must decide </a:t>
            </a:r>
            <a:r>
              <a:rPr lang="en-US" dirty="0" smtClean="0"/>
              <a:t>the general </a:t>
            </a:r>
            <a:r>
              <a:rPr lang="en-US" dirty="0"/>
              <a:t>area of interest or aspect of a subject-matter that he would like to inquire into. </a:t>
            </a:r>
            <a:endParaRPr lang="en-US" dirty="0" smtClean="0"/>
          </a:p>
          <a:p>
            <a:r>
              <a:rPr lang="en-US" dirty="0" smtClean="0"/>
              <a:t>Initially the problem </a:t>
            </a:r>
            <a:r>
              <a:rPr lang="en-US" dirty="0"/>
              <a:t>may be stated in a broad general way and then the ambiguities, if any, relating to the </a:t>
            </a:r>
            <a:r>
              <a:rPr lang="en-US" dirty="0" smtClean="0"/>
              <a:t>problem be </a:t>
            </a:r>
            <a:r>
              <a:rPr lang="en-US" dirty="0"/>
              <a:t>resolved. Then, the feasibility of a particular solution has to be considered before a </a:t>
            </a:r>
            <a:r>
              <a:rPr lang="en-US" dirty="0" err="1" smtClean="0"/>
              <a:t>workingformulation</a:t>
            </a:r>
            <a:r>
              <a:rPr lang="en-US" dirty="0" smtClean="0"/>
              <a:t> </a:t>
            </a:r>
            <a:r>
              <a:rPr lang="en-US" dirty="0"/>
              <a:t>of the problem can be set up. The formulation of a general topic into a specific </a:t>
            </a:r>
            <a:r>
              <a:rPr lang="en-US" dirty="0" err="1" smtClean="0"/>
              <a:t>researchproblem</a:t>
            </a:r>
            <a:r>
              <a:rPr lang="en-US" dirty="0"/>
              <a:t>, thus, constitutes the first step in a scientific enquiry. </a:t>
            </a:r>
            <a:endParaRPr lang="en-US" dirty="0" smtClean="0"/>
          </a:p>
          <a:p>
            <a:r>
              <a:rPr lang="en-US" dirty="0" smtClean="0"/>
              <a:t>Essentially </a:t>
            </a:r>
            <a:r>
              <a:rPr lang="en-US" dirty="0"/>
              <a:t>two steps are involved </a:t>
            </a:r>
            <a:r>
              <a:rPr lang="en-US" dirty="0" smtClean="0"/>
              <a:t>in formulating </a:t>
            </a:r>
            <a:r>
              <a:rPr lang="en-US" dirty="0"/>
              <a:t>the research problem, viz., understanding the problem thoroughly, and rephrasing </a:t>
            </a:r>
            <a:r>
              <a:rPr lang="en-US" dirty="0" smtClean="0"/>
              <a:t>the same </a:t>
            </a:r>
            <a:r>
              <a:rPr lang="en-US" dirty="0"/>
              <a:t>into meaningful terms from an analytical point of view.</a:t>
            </a:r>
          </a:p>
        </p:txBody>
      </p:sp>
    </p:spTree>
    <p:extLst>
      <p:ext uri="{BB962C8B-B14F-4D97-AF65-F5344CB8AC3E}">
        <p14:creationId xmlns:p14="http://schemas.microsoft.com/office/powerpoint/2010/main" val="29959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best way of understanding the problem is to discuss it with one’s own colleagues or </a:t>
            </a:r>
            <a:r>
              <a:rPr lang="en-US" dirty="0" smtClean="0"/>
              <a:t>with those </a:t>
            </a:r>
            <a:r>
              <a:rPr lang="en-US" dirty="0"/>
              <a:t>having some expertise in the matter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researcher must at the same time examine all available literature to get himself </a:t>
            </a:r>
            <a:r>
              <a:rPr lang="en-US" dirty="0" smtClean="0"/>
              <a:t>acquainted with </a:t>
            </a:r>
            <a:r>
              <a:rPr lang="en-US" dirty="0"/>
              <a:t>the selected problem. He may review two types of literature—the conceptual literature </a:t>
            </a:r>
            <a:r>
              <a:rPr lang="en-US" dirty="0" smtClean="0"/>
              <a:t>concerning the </a:t>
            </a:r>
            <a:r>
              <a:rPr lang="en-US" dirty="0"/>
              <a:t>concepts and theories, and the empirical literature consisting of studies made earlier which </a:t>
            </a:r>
            <a:r>
              <a:rPr lang="en-US" dirty="0" smtClean="0"/>
              <a:t>are similar </a:t>
            </a:r>
            <a:r>
              <a:rPr lang="en-US" dirty="0"/>
              <a:t>to the one proposed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2. Extensive literature survey: </a:t>
            </a:r>
            <a:r>
              <a:rPr lang="en-US" dirty="0"/>
              <a:t>Once the problem is formulated, a brief summary of it should </a:t>
            </a:r>
            <a:r>
              <a:rPr lang="en-US" dirty="0" smtClean="0"/>
              <a:t>be written down.</a:t>
            </a:r>
          </a:p>
          <a:p>
            <a:r>
              <a:rPr lang="en-US" dirty="0"/>
              <a:t>At this juncture the researcher should undertake extensive literature survey connected with </a:t>
            </a:r>
            <a:r>
              <a:rPr lang="en-US" dirty="0" err="1" smtClean="0"/>
              <a:t>theproblem</a:t>
            </a:r>
            <a:r>
              <a:rPr lang="en-US" dirty="0"/>
              <a:t>. For this purpose, the abstracting and indexing journals and published or </a:t>
            </a:r>
            <a:r>
              <a:rPr lang="en-US" dirty="0" err="1" smtClean="0"/>
              <a:t>unpublishedbibliographies</a:t>
            </a:r>
            <a:r>
              <a:rPr lang="en-US" dirty="0" smtClean="0"/>
              <a:t> </a:t>
            </a:r>
            <a:r>
              <a:rPr lang="en-US" dirty="0"/>
              <a:t>are the first place to go to. Academic journals, conference proceedings, </a:t>
            </a:r>
            <a:r>
              <a:rPr lang="en-US" dirty="0" err="1" smtClean="0"/>
              <a:t>governmentreports</a:t>
            </a:r>
            <a:r>
              <a:rPr lang="en-US" dirty="0"/>
              <a:t>, books etc., must be tapped depending on the nature of the problem. In this process, it </a:t>
            </a:r>
            <a:r>
              <a:rPr lang="en-US" dirty="0" smtClean="0"/>
              <a:t>should be </a:t>
            </a:r>
            <a:r>
              <a:rPr lang="en-US" dirty="0"/>
              <a:t>remembered that one source will lead to another</a:t>
            </a:r>
            <a:r>
              <a:rPr lang="en-US" dirty="0" smtClean="0"/>
              <a:t>. A good </a:t>
            </a:r>
            <a:r>
              <a:rPr lang="en-US" dirty="0"/>
              <a:t>library will be a great help to the researcher </a:t>
            </a:r>
            <a:r>
              <a:rPr lang="en-US" dirty="0" smtClean="0"/>
              <a:t>at this </a:t>
            </a:r>
            <a:r>
              <a:rPr lang="en-US" dirty="0"/>
              <a:t>stage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Google scholars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7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 Development of working hypotheses: </a:t>
            </a:r>
            <a:r>
              <a:rPr lang="en-US" dirty="0"/>
              <a:t>After extensive literature survey, researcher should</a:t>
            </a:r>
          </a:p>
          <a:p>
            <a:r>
              <a:rPr lang="en-US" dirty="0"/>
              <a:t>state in clear terms the working hypothesis or hypotheses. Working hypothesis is tentative </a:t>
            </a:r>
            <a:r>
              <a:rPr lang="en-US" dirty="0" smtClean="0"/>
              <a:t>assumption made </a:t>
            </a:r>
            <a:r>
              <a:rPr lang="en-US" dirty="0"/>
              <a:t>in order to draw out and test its logical or empirical consequences. As such the manner </a:t>
            </a:r>
            <a:r>
              <a:rPr lang="en-US" dirty="0" smtClean="0"/>
              <a:t>in which </a:t>
            </a:r>
            <a:r>
              <a:rPr lang="en-US" dirty="0"/>
              <a:t>research hypotheses are developed is particularly important since they provide the focal </a:t>
            </a:r>
            <a:r>
              <a:rPr lang="en-US" dirty="0" smtClean="0"/>
              <a:t>point for </a:t>
            </a:r>
            <a:r>
              <a:rPr lang="en-US" dirty="0"/>
              <a:t>research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most types of research, </a:t>
            </a:r>
            <a:r>
              <a:rPr lang="en-US" dirty="0" smtClean="0"/>
              <a:t>the development </a:t>
            </a:r>
            <a:r>
              <a:rPr lang="en-US" dirty="0"/>
              <a:t>of working hypothesis plays an important role. Hypothesis should be very specific </a:t>
            </a:r>
            <a:r>
              <a:rPr lang="en-US" dirty="0" smtClean="0"/>
              <a:t>and limited </a:t>
            </a:r>
            <a:r>
              <a:rPr lang="en-US" dirty="0"/>
              <a:t>to the piece of research in hand because it has to be tested. The role of the hypothesis is </a:t>
            </a:r>
            <a:r>
              <a:rPr lang="en-US" dirty="0" err="1" smtClean="0"/>
              <a:t>toguide</a:t>
            </a:r>
            <a:r>
              <a:rPr lang="en-US" dirty="0" smtClean="0"/>
              <a:t> </a:t>
            </a:r>
            <a:r>
              <a:rPr lang="en-US" dirty="0"/>
              <a:t>the researcher by delimiting the area of research and to keep him on the right track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does one go about developing working hypotheses? The answer is by using the following</a:t>
            </a:r>
          </a:p>
          <a:p>
            <a:r>
              <a:rPr lang="en-US" dirty="0"/>
              <a:t>approach:</a:t>
            </a:r>
          </a:p>
          <a:p>
            <a:r>
              <a:rPr lang="en-US" dirty="0"/>
              <a:t>(a) Discussions with colleagues and experts about the problem, its origin and the objectives in</a:t>
            </a:r>
          </a:p>
          <a:p>
            <a:r>
              <a:rPr lang="en-US" dirty="0"/>
              <a:t>seeking a solution;</a:t>
            </a:r>
          </a:p>
          <a:p>
            <a:r>
              <a:rPr lang="en-US" dirty="0"/>
              <a:t>(b) Examination of data and records, if available, concerning the problem for possible trends,</a:t>
            </a:r>
          </a:p>
          <a:p>
            <a:r>
              <a:rPr lang="en-US" dirty="0"/>
              <a:t>peculiarities and other clues;</a:t>
            </a:r>
          </a:p>
          <a:p>
            <a:r>
              <a:rPr lang="en-US" dirty="0"/>
              <a:t>(c) Review of similar studies in the area or of the studies on similar problems; and</a:t>
            </a:r>
          </a:p>
          <a:p>
            <a:r>
              <a:rPr lang="en-US" dirty="0"/>
              <a:t>(d) Exploratory personal investigation which involves original field interviews on a limited scale</a:t>
            </a:r>
          </a:p>
          <a:p>
            <a:r>
              <a:rPr lang="en-US" dirty="0"/>
              <a:t>with interested parties and individuals with a view to secure greater insight into the practical</a:t>
            </a:r>
          </a:p>
          <a:p>
            <a:r>
              <a:rPr lang="en-US" dirty="0"/>
              <a:t>aspects 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2255462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9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Preparing the research design: </a:t>
            </a:r>
            <a:r>
              <a:rPr lang="en-US" dirty="0"/>
              <a:t>The research problem having been formulated in clear cut</a:t>
            </a:r>
          </a:p>
          <a:p>
            <a:r>
              <a:rPr lang="en-US" dirty="0"/>
              <a:t>terms, the researcher will be required to prepare a research design, i.e., he will have to state </a:t>
            </a:r>
            <a:r>
              <a:rPr lang="en-US" dirty="0" smtClean="0"/>
              <a:t>the conceptual </a:t>
            </a:r>
            <a:r>
              <a:rPr lang="en-US" dirty="0"/>
              <a:t>structure within which research would be </a:t>
            </a:r>
            <a:r>
              <a:rPr lang="en-US" dirty="0" smtClean="0"/>
              <a:t>conducted.</a:t>
            </a:r>
          </a:p>
          <a:p>
            <a:r>
              <a:rPr lang="en-US" dirty="0"/>
              <a:t>There are several research designs, such as, experimental and non-experimental hypothesis</a:t>
            </a:r>
          </a:p>
          <a:p>
            <a:r>
              <a:rPr lang="en-US" dirty="0"/>
              <a:t>testing. Experimental designs can be either informal designs (such as before-and-after without control</a:t>
            </a:r>
            <a:r>
              <a:rPr lang="en-US" dirty="0" smtClean="0"/>
              <a:t>, after-only </a:t>
            </a:r>
            <a:r>
              <a:rPr lang="en-US" dirty="0"/>
              <a:t>with control, before-and-after with control) or formal designs (such as completely </a:t>
            </a:r>
            <a:r>
              <a:rPr lang="en-US" dirty="0" smtClean="0"/>
              <a:t>randomized design</a:t>
            </a:r>
            <a:r>
              <a:rPr lang="en-US" dirty="0"/>
              <a:t>, randomized block design, Latin square design, simple and complex factorial designs), out </a:t>
            </a:r>
            <a:r>
              <a:rPr lang="en-US" dirty="0" smtClean="0"/>
              <a:t>of which </a:t>
            </a:r>
            <a:r>
              <a:rPr lang="en-US" dirty="0"/>
              <a:t>the researcher must select one for his own project.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preparation of the research design, appropriate for a particular research problem, involves</a:t>
            </a:r>
          </a:p>
          <a:p>
            <a:r>
              <a:rPr lang="en-US" dirty="0"/>
              <a:t>usually the consideration of the following:</a:t>
            </a:r>
          </a:p>
          <a:p>
            <a:r>
              <a:rPr lang="en-US" dirty="0"/>
              <a:t>(i) the means of obtaining the information;</a:t>
            </a:r>
          </a:p>
          <a:p>
            <a:r>
              <a:rPr lang="en-US" dirty="0"/>
              <a:t>(ii) the availability and skills of the researcher and his staff (if any);</a:t>
            </a:r>
          </a:p>
          <a:p>
            <a:r>
              <a:rPr lang="en-US" dirty="0"/>
              <a:t>(iii) explanation of the way in which selected means of obtaining information will be </a:t>
            </a:r>
            <a:r>
              <a:rPr lang="en-US" dirty="0" err="1"/>
              <a:t>organised</a:t>
            </a:r>
            <a:endParaRPr lang="en-US" dirty="0"/>
          </a:p>
          <a:p>
            <a:r>
              <a:rPr lang="en-US" dirty="0"/>
              <a:t>and the reasoning leading to the selection;</a:t>
            </a:r>
          </a:p>
          <a:p>
            <a:r>
              <a:rPr lang="en-US" dirty="0"/>
              <a:t>(iv) the time available for research; and</a:t>
            </a:r>
          </a:p>
          <a:p>
            <a:r>
              <a:rPr lang="en-US" dirty="0"/>
              <a:t>(v) the cost factor relating to research, i.e., the finance available for the purpose.</a:t>
            </a:r>
          </a:p>
        </p:txBody>
      </p:sp>
    </p:spTree>
    <p:extLst>
      <p:ext uri="{BB962C8B-B14F-4D97-AF65-F5344CB8AC3E}">
        <p14:creationId xmlns:p14="http://schemas.microsoft.com/office/powerpoint/2010/main" val="2055908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067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 Determining sample design: </a:t>
            </a:r>
            <a:r>
              <a:rPr lang="en-US" dirty="0"/>
              <a:t>All the items under consideration in any field of inquiry </a:t>
            </a:r>
            <a:r>
              <a:rPr lang="en-US" dirty="0" smtClean="0"/>
              <a:t>constitute a </a:t>
            </a:r>
            <a:r>
              <a:rPr lang="en-US" dirty="0"/>
              <a:t>‘universe’ or ‘population’. A complete enumeration of all the items in the ‘population’ is known </a:t>
            </a:r>
            <a:r>
              <a:rPr lang="en-US" dirty="0" smtClean="0"/>
              <a:t>as a </a:t>
            </a:r>
            <a:r>
              <a:rPr lang="en-US" dirty="0"/>
              <a:t>census inquiry. It can be presumed that in such an inquiry when all the items are covered </a:t>
            </a:r>
            <a:r>
              <a:rPr lang="en-US" dirty="0" smtClean="0"/>
              <a:t>no element </a:t>
            </a:r>
            <a:r>
              <a:rPr lang="en-US" dirty="0"/>
              <a:t>of chance is left and highest accuracy is obtained. But in practice this may not be </a:t>
            </a:r>
            <a:r>
              <a:rPr lang="en-US" dirty="0" smtClean="0"/>
              <a:t>true.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brief mention of </a:t>
            </a:r>
            <a:r>
              <a:rPr lang="en-US" dirty="0" smtClean="0"/>
              <a:t>the important sample </a:t>
            </a:r>
            <a:r>
              <a:rPr lang="en-US" dirty="0"/>
              <a:t>designs is as follows:</a:t>
            </a:r>
          </a:p>
          <a:p>
            <a:r>
              <a:rPr lang="en-US" dirty="0"/>
              <a:t>(i) </a:t>
            </a:r>
            <a:r>
              <a:rPr lang="en-US" i="1" dirty="0"/>
              <a:t>Deliberate sampling: </a:t>
            </a:r>
            <a:r>
              <a:rPr lang="en-US" dirty="0"/>
              <a:t>Deliberate sampling is also known as purposive or non-probability</a:t>
            </a:r>
          </a:p>
          <a:p>
            <a:r>
              <a:rPr lang="en-US" dirty="0"/>
              <a:t>sampling. This sampling method involves purposive or deliberate selection of particular</a:t>
            </a:r>
          </a:p>
          <a:p>
            <a:r>
              <a:rPr lang="en-US" dirty="0"/>
              <a:t>units of the universe for constituting a sample which represents the universe. When population</a:t>
            </a:r>
          </a:p>
          <a:p>
            <a:r>
              <a:rPr lang="en-US" dirty="0"/>
              <a:t>elements are selected for inclusion in the sample based on the ease of access, it can be</a:t>
            </a:r>
          </a:p>
          <a:p>
            <a:r>
              <a:rPr lang="en-US" dirty="0"/>
              <a:t>called </a:t>
            </a:r>
            <a:r>
              <a:rPr lang="en-US" i="1" dirty="0"/>
              <a:t>convenience sampling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researcher wishes to secure data from, say, </a:t>
            </a:r>
            <a:r>
              <a:rPr lang="en-US" dirty="0" smtClean="0"/>
              <a:t>gasoline buyers</a:t>
            </a:r>
            <a:r>
              <a:rPr lang="en-US" dirty="0"/>
              <a:t>, he may select a fixed number of petrol stations and may conduct interviews </a:t>
            </a:r>
            <a:r>
              <a:rPr lang="en-US" dirty="0" smtClean="0"/>
              <a:t>at these </a:t>
            </a:r>
            <a:r>
              <a:rPr lang="en-US" dirty="0"/>
              <a:t>stations. This would be an example of convenience sample of gasoline buyers. </a:t>
            </a:r>
            <a:r>
              <a:rPr lang="en-US" dirty="0" smtClean="0"/>
              <a:t>At times </a:t>
            </a:r>
            <a:r>
              <a:rPr lang="en-US" dirty="0"/>
              <a:t>such a procedure may give very biased results particularly when the population is </a:t>
            </a:r>
            <a:r>
              <a:rPr lang="en-US" dirty="0" smtClean="0"/>
              <a:t>not homogeneous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in </a:t>
            </a:r>
            <a:r>
              <a:rPr lang="en-US" i="1" dirty="0" err="1"/>
              <a:t>judgement</a:t>
            </a:r>
            <a:r>
              <a:rPr lang="en-US" i="1" dirty="0"/>
              <a:t> sampling </a:t>
            </a:r>
            <a:r>
              <a:rPr lang="en-US" dirty="0"/>
              <a:t>the researcher’s </a:t>
            </a:r>
            <a:r>
              <a:rPr lang="en-US" dirty="0" err="1"/>
              <a:t>judgement</a:t>
            </a:r>
            <a:r>
              <a:rPr lang="en-US" dirty="0"/>
              <a:t> </a:t>
            </a:r>
            <a:r>
              <a:rPr lang="en-US" dirty="0" smtClean="0"/>
              <a:t>is used </a:t>
            </a:r>
            <a:r>
              <a:rPr lang="en-US" dirty="0"/>
              <a:t>for selecting items which he considers as representative of the population. For example,</a:t>
            </a:r>
          </a:p>
          <a:p>
            <a:r>
              <a:rPr lang="en-US" dirty="0"/>
              <a:t>a </a:t>
            </a:r>
            <a:r>
              <a:rPr lang="en-US" dirty="0" err="1"/>
              <a:t>judgement</a:t>
            </a:r>
            <a:r>
              <a:rPr lang="en-US" dirty="0"/>
              <a:t> sample of college students might be taken to secure reactions to a new method</a:t>
            </a:r>
          </a:p>
          <a:p>
            <a:r>
              <a:rPr lang="en-US" dirty="0"/>
              <a:t>of teaching. </a:t>
            </a:r>
            <a:r>
              <a:rPr lang="en-US" dirty="0" err="1"/>
              <a:t>Judgement</a:t>
            </a:r>
            <a:r>
              <a:rPr lang="en-US" dirty="0"/>
              <a:t> sampling is used quite frequently in qualitative research where the</a:t>
            </a:r>
          </a:p>
          <a:p>
            <a:r>
              <a:rPr lang="en-US" dirty="0"/>
              <a:t>desire happens to be to develop hypotheses rather than to </a:t>
            </a:r>
            <a:r>
              <a:rPr lang="en-US" dirty="0" err="1"/>
              <a:t>generalise</a:t>
            </a:r>
            <a:r>
              <a:rPr lang="en-US" dirty="0"/>
              <a:t> to larger </a:t>
            </a:r>
            <a:r>
              <a:rPr lang="en-US" dirty="0" smtClean="0"/>
              <a:t>populations.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8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(ii) </a:t>
            </a:r>
            <a:r>
              <a:rPr lang="en-US" i="1" dirty="0"/>
              <a:t>Simple random sampling: </a:t>
            </a:r>
            <a:r>
              <a:rPr lang="en-US" dirty="0"/>
              <a:t>This type of sampling is also known as chance sampling or</a:t>
            </a:r>
          </a:p>
          <a:p>
            <a:r>
              <a:rPr lang="en-US" dirty="0"/>
              <a:t>probability sampling where each and every item in the population has an equal chance of</a:t>
            </a:r>
          </a:p>
          <a:p>
            <a:r>
              <a:rPr lang="en-US" dirty="0"/>
              <a:t>inclusion in the sample and each one of the possible samples, in case of finite universe, has</a:t>
            </a:r>
          </a:p>
          <a:p>
            <a:r>
              <a:rPr lang="en-US" dirty="0"/>
              <a:t>the same probability of being selected. For example, if we have to select a sample of 300</a:t>
            </a:r>
          </a:p>
          <a:p>
            <a:r>
              <a:rPr lang="en-US" dirty="0"/>
              <a:t>items from a universe of 15,000 items, then we can put the names or numbers of all the</a:t>
            </a:r>
          </a:p>
          <a:p>
            <a:r>
              <a:rPr lang="en-US" dirty="0"/>
              <a:t>15,000 items on slips of paper and conduct a lottery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(iii) </a:t>
            </a:r>
            <a:r>
              <a:rPr lang="en-US" i="1" dirty="0"/>
              <a:t>Systematic sampling: </a:t>
            </a:r>
            <a:r>
              <a:rPr lang="en-US" dirty="0"/>
              <a:t>In some instances the most practical way of sampling is to select</a:t>
            </a:r>
          </a:p>
          <a:p>
            <a:r>
              <a:rPr lang="en-US" dirty="0"/>
              <a:t>every 15th name on a list, every 10th house on one side of a street and so on. Sampling of</a:t>
            </a:r>
          </a:p>
          <a:p>
            <a:r>
              <a:rPr lang="en-US" dirty="0"/>
              <a:t>this type is known as systematic sampling. An element of randomness is usually introduced</a:t>
            </a:r>
          </a:p>
          <a:p>
            <a:r>
              <a:rPr lang="en-US" dirty="0"/>
              <a:t>into this kind of sampling by using random numbers to pick up the unit with which to start.</a:t>
            </a:r>
          </a:p>
          <a:p>
            <a:r>
              <a:rPr lang="en-US" dirty="0"/>
              <a:t>This procedure is useful when sampling frame is available in the form of a list. In such a</a:t>
            </a:r>
          </a:p>
          <a:p>
            <a:r>
              <a:rPr lang="en-US" dirty="0"/>
              <a:t>design the selection process starts by picking some random point in the list and then every</a:t>
            </a:r>
          </a:p>
          <a:p>
            <a:r>
              <a:rPr lang="en-US" i="1" dirty="0"/>
              <a:t>n</a:t>
            </a:r>
            <a:r>
              <a:rPr lang="en-US" dirty="0"/>
              <a:t>th element is selected until the desired number is </a:t>
            </a:r>
            <a:r>
              <a:rPr lang="en-US" dirty="0" smtClean="0"/>
              <a:t>secured.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iv) </a:t>
            </a:r>
            <a:r>
              <a:rPr lang="en-US" i="1" dirty="0"/>
              <a:t>Stratified sampling: </a:t>
            </a:r>
            <a:r>
              <a:rPr lang="en-US" dirty="0"/>
              <a:t>If the population from which a sample is to be drawn does not constitute</a:t>
            </a:r>
          </a:p>
          <a:p>
            <a:r>
              <a:rPr lang="en-US" dirty="0"/>
              <a:t>a homogeneous group, then stratified sampling technique is applied so as to obtain a</a:t>
            </a:r>
          </a:p>
          <a:p>
            <a:r>
              <a:rPr lang="en-US" dirty="0"/>
              <a:t>representative sample. In this technique, the population is stratified into a number of </a:t>
            </a:r>
            <a:r>
              <a:rPr lang="en-US" dirty="0" err="1" smtClean="0"/>
              <a:t>nonoverlapping</a:t>
            </a:r>
            <a:r>
              <a:rPr lang="en-US" dirty="0" smtClean="0"/>
              <a:t> subpopulations </a:t>
            </a:r>
            <a:r>
              <a:rPr lang="en-US" dirty="0"/>
              <a:t>or strata and sample items are selected from each stratum. If</a:t>
            </a:r>
          </a:p>
          <a:p>
            <a:r>
              <a:rPr lang="en-US" dirty="0"/>
              <a:t>the items selected from each stratum is based on simple random sampling the entire procedure,</a:t>
            </a:r>
          </a:p>
          <a:p>
            <a:r>
              <a:rPr lang="en-US" dirty="0"/>
              <a:t>first stratification and then simple random sampling, is known as </a:t>
            </a:r>
            <a:r>
              <a:rPr lang="en-US" i="1" dirty="0"/>
              <a:t>stratified random sampling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(v) </a:t>
            </a:r>
            <a:r>
              <a:rPr lang="en-US" i="1" dirty="0"/>
              <a:t>Quota sampling: </a:t>
            </a:r>
            <a:r>
              <a:rPr lang="en-US" dirty="0"/>
              <a:t>In stratified sampling the cost of taking random samples from individual</a:t>
            </a:r>
          </a:p>
          <a:p>
            <a:r>
              <a:rPr lang="en-US" dirty="0"/>
              <a:t>strata is often so expensive that interviewers are simply given quota to be filled from</a:t>
            </a:r>
          </a:p>
          <a:p>
            <a:r>
              <a:rPr lang="en-US" dirty="0"/>
              <a:t>different strata, the actual selection of items for sample being left to the interviewer’s</a:t>
            </a:r>
          </a:p>
          <a:p>
            <a:r>
              <a:rPr lang="en-US" dirty="0" err="1"/>
              <a:t>judgement</a:t>
            </a:r>
            <a:r>
              <a:rPr lang="en-US" dirty="0"/>
              <a:t>. This is called quota sampling. The size of the quota for each stratum is generally</a:t>
            </a:r>
          </a:p>
          <a:p>
            <a:r>
              <a:rPr lang="en-US" dirty="0"/>
              <a:t>proportionate to the size of that stratum in the population. Quota sampling is thus an important</a:t>
            </a:r>
          </a:p>
          <a:p>
            <a:r>
              <a:rPr lang="en-US" dirty="0"/>
              <a:t>form of non-probability sampling. Quota samples generally happen to be </a:t>
            </a:r>
            <a:r>
              <a:rPr lang="en-US" dirty="0" err="1"/>
              <a:t>judgement</a:t>
            </a:r>
            <a:r>
              <a:rPr lang="en-US" dirty="0"/>
              <a:t> samples</a:t>
            </a:r>
          </a:p>
          <a:p>
            <a:r>
              <a:rPr lang="en-US" dirty="0"/>
              <a:t>rather than random samples.</a:t>
            </a:r>
          </a:p>
        </p:txBody>
      </p:sp>
    </p:spTree>
    <p:extLst>
      <p:ext uri="{BB962C8B-B14F-4D97-AF65-F5344CB8AC3E}">
        <p14:creationId xmlns:p14="http://schemas.microsoft.com/office/powerpoint/2010/main" val="418043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vi) </a:t>
            </a:r>
            <a:r>
              <a:rPr lang="en-US" i="1" dirty="0"/>
              <a:t>Cluster sampling and area sampling: </a:t>
            </a:r>
            <a:r>
              <a:rPr lang="en-US" dirty="0"/>
              <a:t>Cluster sampling involves grouping the population</a:t>
            </a:r>
          </a:p>
          <a:p>
            <a:r>
              <a:rPr lang="en-US" dirty="0"/>
              <a:t>and then selecting the groups or the clusters rather than individual elements for inclusion in</a:t>
            </a:r>
          </a:p>
          <a:p>
            <a:r>
              <a:rPr lang="en-US" dirty="0"/>
              <a:t>the sample. Suppose some departmental store wishes to sample its credit card holders. It</a:t>
            </a:r>
          </a:p>
          <a:p>
            <a:r>
              <a:rPr lang="en-US" dirty="0"/>
              <a:t>has issued its cards to 15,000 customers. The sample size is to be kept say 450. For cluster</a:t>
            </a:r>
          </a:p>
          <a:p>
            <a:r>
              <a:rPr lang="en-US" dirty="0"/>
              <a:t>sampling this list of 15,000 card holders could be formed into 100 clusters of 150 card</a:t>
            </a:r>
          </a:p>
          <a:p>
            <a:r>
              <a:rPr lang="en-US" dirty="0"/>
              <a:t>holders each. Three clusters might then be selected for the sample </a:t>
            </a:r>
            <a:r>
              <a:rPr lang="en-US" dirty="0" smtClean="0"/>
              <a:t>randomly.</a:t>
            </a:r>
          </a:p>
          <a:p>
            <a:endParaRPr lang="en-US" dirty="0"/>
          </a:p>
          <a:p>
            <a:r>
              <a:rPr lang="en-US" i="1" dirty="0"/>
              <a:t>Area sampling </a:t>
            </a:r>
            <a:r>
              <a:rPr lang="en-US" dirty="0"/>
              <a:t>is quite close to cluster sampling and is often talked about when the total</a:t>
            </a:r>
          </a:p>
          <a:p>
            <a:r>
              <a:rPr lang="en-US" dirty="0"/>
              <a:t>geographical area of interest happens to be big one. Under area sampling we first divide</a:t>
            </a:r>
          </a:p>
          <a:p>
            <a:r>
              <a:rPr lang="en-US" dirty="0"/>
              <a:t>the total area into a number of smaller non-overlapping areas, generally called geographical</a:t>
            </a:r>
          </a:p>
          <a:p>
            <a:r>
              <a:rPr lang="en-US" dirty="0"/>
              <a:t>clusters, then a number of these smaller areas are randomly selected, and all units in these</a:t>
            </a:r>
          </a:p>
          <a:p>
            <a:r>
              <a:rPr lang="en-US" dirty="0"/>
              <a:t>small areas are included in the sample. Area sampling is specially helpful where we do not</a:t>
            </a:r>
          </a:p>
          <a:p>
            <a:r>
              <a:rPr lang="en-US" dirty="0"/>
              <a:t>have the list of the population concerned. It also makes the field interviewing more efficient</a:t>
            </a:r>
          </a:p>
          <a:p>
            <a:r>
              <a:rPr lang="en-US" dirty="0"/>
              <a:t>since interviewer can do many interviews at each location.</a:t>
            </a:r>
          </a:p>
          <a:p>
            <a:r>
              <a:rPr lang="en-US" dirty="0"/>
              <a:t>(vii) </a:t>
            </a:r>
            <a:r>
              <a:rPr lang="en-US" i="1" dirty="0"/>
              <a:t>Multi-stage sampling: </a:t>
            </a:r>
            <a:r>
              <a:rPr lang="en-US" dirty="0"/>
              <a:t>This is a further development of the idea of cluster sampling</a:t>
            </a:r>
          </a:p>
        </p:txBody>
      </p:sp>
    </p:spTree>
    <p:extLst>
      <p:ext uri="{BB962C8B-B14F-4D97-AF65-F5344CB8AC3E}">
        <p14:creationId xmlns:p14="http://schemas.microsoft.com/office/powerpoint/2010/main" val="153740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720840"/>
            <a:ext cx="601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Research is an academic activity and as such the term should be used in a technical sense.</a:t>
            </a:r>
          </a:p>
          <a:p>
            <a:r>
              <a:rPr lang="en-US" sz="2000" b="1" dirty="0"/>
              <a:t>According to Clifford Woody </a:t>
            </a:r>
            <a:r>
              <a:rPr lang="en-US" sz="2000" dirty="0"/>
              <a:t>research comprises defining and redefining problems, </a:t>
            </a:r>
            <a:r>
              <a:rPr lang="en-US" sz="2000" dirty="0" smtClean="0"/>
              <a:t>formulating hypothesis </a:t>
            </a:r>
            <a:r>
              <a:rPr lang="en-US" sz="2000" dirty="0"/>
              <a:t>or suggested solutions; collecting, </a:t>
            </a:r>
            <a:r>
              <a:rPr lang="en-US" sz="2000" dirty="0" err="1"/>
              <a:t>organising</a:t>
            </a:r>
            <a:r>
              <a:rPr lang="en-US" sz="2000" dirty="0"/>
              <a:t> and evaluating data; making deductions </a:t>
            </a:r>
            <a:r>
              <a:rPr lang="en-US" sz="2000" dirty="0" smtClean="0"/>
              <a:t>and reaching </a:t>
            </a:r>
            <a:r>
              <a:rPr lang="en-US" sz="2000" dirty="0"/>
              <a:t>conclusions; and at last carefully testing the conclusions to determine whether they fit the</a:t>
            </a:r>
          </a:p>
          <a:p>
            <a:r>
              <a:rPr lang="en-US" sz="2000" dirty="0"/>
              <a:t>formulating hypothesis</a:t>
            </a:r>
          </a:p>
        </p:txBody>
      </p:sp>
    </p:spTree>
    <p:extLst>
      <p:ext uri="{BB962C8B-B14F-4D97-AF65-F5344CB8AC3E}">
        <p14:creationId xmlns:p14="http://schemas.microsoft.com/office/powerpoint/2010/main" val="3796264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(vii) </a:t>
            </a:r>
            <a:r>
              <a:rPr lang="en-US" i="1" dirty="0"/>
              <a:t>Multi-stage sampling: </a:t>
            </a:r>
            <a:r>
              <a:rPr lang="en-US" dirty="0"/>
              <a:t>This is a further development of the idea of cluster sampling. </a:t>
            </a:r>
            <a:r>
              <a:rPr lang="en-US" dirty="0" smtClean="0"/>
              <a:t>This technique </a:t>
            </a:r>
            <a:r>
              <a:rPr lang="en-US" dirty="0"/>
              <a:t>is meant for big inquiries extending to a considerably large geographical area </a:t>
            </a:r>
            <a:r>
              <a:rPr lang="en-US" dirty="0" smtClean="0"/>
              <a:t>like an </a:t>
            </a:r>
            <a:r>
              <a:rPr lang="en-US" dirty="0"/>
              <a:t>entire country. Under multi-stage sampling the first stage may be to select large primary</a:t>
            </a:r>
          </a:p>
          <a:p>
            <a:r>
              <a:rPr lang="en-US" dirty="0"/>
              <a:t>sampling units such as states, then districts, then towns and finally certain families within</a:t>
            </a:r>
          </a:p>
          <a:p>
            <a:r>
              <a:rPr lang="en-US" dirty="0"/>
              <a:t>towns. If the technique of random-sampling is applied at all stages, the sampling procedure</a:t>
            </a:r>
          </a:p>
          <a:p>
            <a:r>
              <a:rPr lang="en-US" dirty="0"/>
              <a:t>is described as multi-stage random sampling.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viii) </a:t>
            </a:r>
            <a:r>
              <a:rPr lang="en-US" i="1" dirty="0"/>
              <a:t>Sequential sampling: </a:t>
            </a:r>
            <a:r>
              <a:rPr lang="en-US" dirty="0"/>
              <a:t>This is somewhat a complex sample design where the ultimate size</a:t>
            </a:r>
          </a:p>
          <a:p>
            <a:r>
              <a:rPr lang="en-US" dirty="0"/>
              <a:t>of the sample is not fixed in advance but is determined according to mathematical decisions</a:t>
            </a:r>
          </a:p>
          <a:p>
            <a:r>
              <a:rPr lang="en-US" dirty="0"/>
              <a:t>on the basis of information yielded as survey progresses. This design is usually adopted</a:t>
            </a:r>
          </a:p>
          <a:p>
            <a:r>
              <a:rPr lang="en-US" dirty="0"/>
              <a:t>under acceptance sampling plan in the context of statistical quality control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/>
              <a:t>The sample design to be used must be decided by the researcher taking into consideration the</a:t>
            </a:r>
          </a:p>
          <a:p>
            <a:r>
              <a:rPr lang="en-US" i="1" dirty="0"/>
              <a:t>nature of the inquiry and other related factors</a:t>
            </a:r>
            <a:r>
              <a:rPr lang="en-US" dirty="0"/>
              <a:t>.</a:t>
            </a:r>
          </a:p>
          <a:p>
            <a:r>
              <a:rPr lang="en-US" b="1" dirty="0"/>
              <a:t>6. </a:t>
            </a:r>
            <a:r>
              <a:rPr lang="en-US" b="1"/>
              <a:t>Collecting the data: </a:t>
            </a:r>
            <a:r>
              <a:rPr lang="en-US"/>
              <a:t>In dealing with any real life problem it is often found that data at hand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6. Collecting the data: </a:t>
            </a:r>
            <a:r>
              <a:rPr lang="en-US" dirty="0"/>
              <a:t>In dealing with any real life problem it is often found that data at hand </a:t>
            </a:r>
            <a:r>
              <a:rPr lang="en-US" dirty="0" smtClean="0"/>
              <a:t>are inadequate</a:t>
            </a:r>
            <a:r>
              <a:rPr lang="en-US" dirty="0"/>
              <a:t>, and hence, it becomes necessary to collect data that are appropriate. There are </a:t>
            </a:r>
            <a:r>
              <a:rPr lang="en-US" dirty="0" smtClean="0"/>
              <a:t>several ways </a:t>
            </a:r>
            <a:r>
              <a:rPr lang="en-US" dirty="0"/>
              <a:t>of collecting the appropriate data which differ considerably in context of money costs, time </a:t>
            </a:r>
            <a:r>
              <a:rPr lang="en-US" dirty="0" smtClean="0"/>
              <a:t>and other </a:t>
            </a:r>
            <a:r>
              <a:rPr lang="en-US" dirty="0"/>
              <a:t>resources at the disposal of the researcher.</a:t>
            </a:r>
          </a:p>
          <a:p>
            <a:r>
              <a:rPr lang="en-US" dirty="0"/>
              <a:t>Primary data can be collected either through experiment or through survey. If the </a:t>
            </a:r>
            <a:r>
              <a:rPr lang="en-US" dirty="0" smtClean="0"/>
              <a:t>researcher conducts </a:t>
            </a:r>
            <a:r>
              <a:rPr lang="en-US" dirty="0"/>
              <a:t>an experiment, he observes some quantitative measurements, or the data, with the help </a:t>
            </a:r>
            <a:r>
              <a:rPr lang="en-US" dirty="0" smtClean="0"/>
              <a:t>of which </a:t>
            </a:r>
            <a:r>
              <a:rPr lang="en-US" dirty="0"/>
              <a:t>he examines the truth contained in his hypothesis.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But </a:t>
            </a:r>
            <a:r>
              <a:rPr lang="en-US" dirty="0"/>
              <a:t>in the case of a survey, data can </a:t>
            </a:r>
            <a:r>
              <a:rPr lang="en-US" dirty="0" smtClean="0"/>
              <a:t>be collected </a:t>
            </a:r>
            <a:r>
              <a:rPr lang="en-US" dirty="0"/>
              <a:t>by any one or more of the following ways:</a:t>
            </a:r>
          </a:p>
          <a:p>
            <a:r>
              <a:rPr lang="en-US" dirty="0"/>
              <a:t>(i) </a:t>
            </a:r>
            <a:r>
              <a:rPr lang="en-US" i="1" dirty="0"/>
              <a:t>By observation: </a:t>
            </a:r>
            <a:r>
              <a:rPr lang="en-US" dirty="0"/>
              <a:t>This method implies the collection of information by way of investigator’s</a:t>
            </a:r>
          </a:p>
          <a:p>
            <a:r>
              <a:rPr lang="en-US" dirty="0"/>
              <a:t>own observation, without interviewing the respondents. The information obtained relates </a:t>
            </a:r>
            <a:r>
              <a:rPr lang="en-US" dirty="0" smtClean="0"/>
              <a:t>to what </a:t>
            </a:r>
            <a:r>
              <a:rPr lang="en-US" dirty="0"/>
              <a:t>is currently happening and is not complicated by either the past </a:t>
            </a:r>
            <a:r>
              <a:rPr lang="en-US" dirty="0" err="1"/>
              <a:t>behaviour</a:t>
            </a:r>
            <a:r>
              <a:rPr lang="en-US" dirty="0"/>
              <a:t> or future</a:t>
            </a:r>
          </a:p>
          <a:p>
            <a:r>
              <a:rPr lang="en-US" dirty="0"/>
              <a:t>intentions or attitudes of respondents. This method is no doubt an expensive method and</a:t>
            </a:r>
          </a:p>
          <a:p>
            <a:r>
              <a:rPr lang="en-US" dirty="0"/>
              <a:t>the information provided by this method is also very limited. As such this method is not</a:t>
            </a:r>
          </a:p>
          <a:p>
            <a:r>
              <a:rPr lang="en-US" dirty="0"/>
              <a:t>suitable in inquiries where large samples are concerned.</a:t>
            </a:r>
          </a:p>
          <a:p>
            <a:r>
              <a:rPr lang="en-US" dirty="0"/>
              <a:t>(ii) </a:t>
            </a:r>
            <a:r>
              <a:rPr lang="en-US" i="1" dirty="0"/>
              <a:t>Through personal interview: </a:t>
            </a:r>
            <a:r>
              <a:rPr lang="en-US" dirty="0"/>
              <a:t>The investigator follows a rigid procedure and seeks answers</a:t>
            </a:r>
          </a:p>
          <a:p>
            <a:r>
              <a:rPr lang="en-US" dirty="0"/>
              <a:t>to a set of pre-conceived questions through personal interviews. This method of collecting</a:t>
            </a:r>
          </a:p>
          <a:p>
            <a:r>
              <a:rPr lang="en-US" dirty="0"/>
              <a:t>data is usually carried out in a structured way where output depends upon the ability of the</a:t>
            </a:r>
          </a:p>
          <a:p>
            <a:r>
              <a:rPr lang="en-US" dirty="0"/>
              <a:t>interviewer to a large extent.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(iii) </a:t>
            </a:r>
            <a:r>
              <a:rPr lang="en-US" i="1" dirty="0"/>
              <a:t>Through telephone interviews: </a:t>
            </a:r>
            <a:r>
              <a:rPr lang="en-US" dirty="0"/>
              <a:t>This method of collecting information involves contacting</a:t>
            </a:r>
          </a:p>
          <a:p>
            <a:r>
              <a:rPr lang="en-US" dirty="0"/>
              <a:t>the respondents on telephone itself. This is not a very widely used method but it plays an</a:t>
            </a:r>
          </a:p>
          <a:p>
            <a:r>
              <a:rPr lang="en-US" dirty="0"/>
              <a:t>important role in industrial surveys in developed regions, particularly, when the survey has</a:t>
            </a:r>
          </a:p>
          <a:p>
            <a:r>
              <a:rPr lang="en-US" dirty="0"/>
              <a:t>to be accomplished in a very limited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(iv) </a:t>
            </a:r>
            <a:r>
              <a:rPr lang="en-US" i="1" dirty="0"/>
              <a:t>By mailing of questionnaires: </a:t>
            </a:r>
            <a:r>
              <a:rPr lang="en-US" dirty="0"/>
              <a:t>The researcher and the respondents do come in contact</a:t>
            </a:r>
          </a:p>
          <a:p>
            <a:r>
              <a:rPr lang="en-US" dirty="0"/>
              <a:t>with each other if this method of survey is adopted. Questionnaires are mailed to the</a:t>
            </a:r>
          </a:p>
          <a:p>
            <a:r>
              <a:rPr lang="en-US" dirty="0"/>
              <a:t>respondents with a request to return after completing the same. It is the most extensively</a:t>
            </a:r>
          </a:p>
          <a:p>
            <a:r>
              <a:rPr lang="en-US" dirty="0"/>
              <a:t>used method in various economic and business surveys. Before applying this method, usually</a:t>
            </a:r>
          </a:p>
          <a:p>
            <a:r>
              <a:rPr lang="en-US" dirty="0"/>
              <a:t>a Pilot Study for testing the questionnaire is conduced which reveals the weaknesses, if</a:t>
            </a:r>
          </a:p>
          <a:p>
            <a:r>
              <a:rPr lang="en-US" dirty="0"/>
              <a:t>any, of the questionnaire. Questionnaire to be used must be prepared very carefully so that</a:t>
            </a:r>
          </a:p>
          <a:p>
            <a:r>
              <a:rPr lang="en-US" dirty="0"/>
              <a:t>it may prove to be effective in collecting the relevant information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(v) </a:t>
            </a:r>
            <a:r>
              <a:rPr lang="en-US" i="1" dirty="0"/>
              <a:t>Through schedules: </a:t>
            </a:r>
            <a:r>
              <a:rPr lang="en-US" dirty="0"/>
              <a:t>Under this method the enumerators are appointed and given training.</a:t>
            </a:r>
          </a:p>
          <a:p>
            <a:r>
              <a:rPr lang="en-US" dirty="0"/>
              <a:t>They are provided with schedules containing relevant questions. These enumerators go to</a:t>
            </a:r>
          </a:p>
          <a:p>
            <a:r>
              <a:rPr lang="en-US" dirty="0"/>
              <a:t>respondents with these schedules. Data are collected by filling up the schedules by</a:t>
            </a:r>
          </a:p>
          <a:p>
            <a:r>
              <a:rPr lang="en-US" dirty="0"/>
              <a:t>enumerators on the basis of replies given by respondents. Much depends upon the capability</a:t>
            </a:r>
          </a:p>
          <a:p>
            <a:r>
              <a:rPr lang="en-US" dirty="0"/>
              <a:t>of enumerators so far as this method is concerned. Some occasional field checks on the</a:t>
            </a:r>
          </a:p>
          <a:p>
            <a:r>
              <a:rPr lang="en-US" dirty="0"/>
              <a:t>work of the enumerators may ensure sincere work.</a:t>
            </a:r>
          </a:p>
        </p:txBody>
      </p:sp>
    </p:spTree>
    <p:extLst>
      <p:ext uri="{BB962C8B-B14F-4D97-AF65-F5344CB8AC3E}">
        <p14:creationId xmlns:p14="http://schemas.microsoft.com/office/powerpoint/2010/main" val="348531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researcher should select one of these methods of collecting the data taking into</a:t>
            </a:r>
          </a:p>
          <a:p>
            <a:r>
              <a:rPr lang="en-US" i="1" dirty="0"/>
              <a:t>consideration the nature of investigation, objective and scope of the inquiry, </a:t>
            </a:r>
            <a:r>
              <a:rPr lang="en-US" i="1" dirty="0" smtClean="0"/>
              <a:t>financial </a:t>
            </a:r>
            <a:r>
              <a:rPr lang="en-US" i="1" dirty="0"/>
              <a:t>resources</a:t>
            </a:r>
            <a:r>
              <a:rPr lang="en-US" i="1" dirty="0" smtClean="0"/>
              <a:t>, available </a:t>
            </a:r>
            <a:r>
              <a:rPr lang="en-US" i="1" dirty="0"/>
              <a:t>time and the desired degree of accuracy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b="1" dirty="0"/>
              <a:t>7. Execution of the project: </a:t>
            </a:r>
            <a:r>
              <a:rPr lang="en-US" dirty="0"/>
              <a:t>Execution of the project is a very important step in the </a:t>
            </a:r>
            <a:r>
              <a:rPr lang="en-US" dirty="0" smtClean="0"/>
              <a:t>research process</a:t>
            </a:r>
            <a:r>
              <a:rPr lang="en-US" dirty="0"/>
              <a:t>. If the execution of the project proceeds on correct lines, the data to be collected would </a:t>
            </a:r>
            <a:r>
              <a:rPr lang="en-US" dirty="0" smtClean="0"/>
              <a:t>be adequate </a:t>
            </a:r>
            <a:r>
              <a:rPr lang="en-US" dirty="0"/>
              <a:t>and dependable. The researcher should see that the project is executed in a </a:t>
            </a:r>
            <a:r>
              <a:rPr lang="en-US" dirty="0" smtClean="0"/>
              <a:t>systematic manner </a:t>
            </a:r>
            <a:r>
              <a:rPr lang="en-US" dirty="0"/>
              <a:t>and in time. If the survey is to be conducted by means of structured questionnaires, data </a:t>
            </a:r>
            <a:r>
              <a:rPr lang="en-US" dirty="0" smtClean="0"/>
              <a:t>can be </a:t>
            </a:r>
            <a:r>
              <a:rPr lang="en-US" dirty="0"/>
              <a:t>readily machine-processed. In such a situation, questions as well as the possible answers may </a:t>
            </a:r>
            <a:r>
              <a:rPr lang="en-US" dirty="0" smtClean="0"/>
              <a:t>be coded.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are to be collected through interviewers, arrangements should be made for </a:t>
            </a:r>
            <a:r>
              <a:rPr lang="en-US" dirty="0" smtClean="0"/>
              <a:t>proper selection </a:t>
            </a:r>
            <a:r>
              <a:rPr lang="en-US" dirty="0"/>
              <a:t>and training of the interviewers. The training may be given with the help of </a:t>
            </a:r>
            <a:r>
              <a:rPr lang="en-US" dirty="0" smtClean="0"/>
              <a:t>instruction manuals </a:t>
            </a:r>
            <a:r>
              <a:rPr lang="en-US" dirty="0"/>
              <a:t>which explain clearly the job of the interviewers at each step. Occasional field </a:t>
            </a:r>
            <a:r>
              <a:rPr lang="en-US" dirty="0" smtClean="0"/>
              <a:t>checks should </a:t>
            </a:r>
            <a:r>
              <a:rPr lang="en-US" dirty="0"/>
              <a:t>be made to ensure that the interviewers are doing their assigned job sincerely and efficiently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some of the respondents do not cooperate, some suitable methods should be</a:t>
            </a:r>
          </a:p>
          <a:p>
            <a:r>
              <a:rPr lang="en-US" dirty="0"/>
              <a:t>designed to tackle this problem. One method of dealing with the non-response problem is to make </a:t>
            </a:r>
            <a:r>
              <a:rPr lang="en-US" dirty="0" smtClean="0"/>
              <a:t>a list </a:t>
            </a:r>
            <a:r>
              <a:rPr lang="en-US" dirty="0"/>
              <a:t>of the non-respondents and take a small sub-sample of them, and then with the help of </a:t>
            </a:r>
            <a:r>
              <a:rPr lang="en-US" dirty="0" smtClean="0"/>
              <a:t>experts vigorous </a:t>
            </a:r>
            <a:r>
              <a:rPr lang="en-US" dirty="0"/>
              <a:t>efforts can be made for securing response.</a:t>
            </a:r>
          </a:p>
        </p:txBody>
      </p:sp>
    </p:spTree>
    <p:extLst>
      <p:ext uri="{BB962C8B-B14F-4D97-AF65-F5344CB8AC3E}">
        <p14:creationId xmlns:p14="http://schemas.microsoft.com/office/powerpoint/2010/main" val="200732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8. Analysis of data: </a:t>
            </a:r>
            <a:r>
              <a:rPr lang="en-US" dirty="0"/>
              <a:t>After the data have been collected, the researcher turns to the task of </a:t>
            </a:r>
            <a:r>
              <a:rPr lang="en-US" dirty="0" err="1" smtClean="0"/>
              <a:t>analysing</a:t>
            </a:r>
            <a:r>
              <a:rPr lang="en-US" dirty="0" smtClean="0"/>
              <a:t> them</a:t>
            </a:r>
            <a:r>
              <a:rPr lang="en-US" dirty="0"/>
              <a:t>. The analysis of data requires a number of closely related operations such as establishment </a:t>
            </a:r>
            <a:r>
              <a:rPr lang="en-US" dirty="0" smtClean="0"/>
              <a:t>of categories</a:t>
            </a:r>
            <a:r>
              <a:rPr lang="en-US" dirty="0"/>
              <a:t>, the application of these categories to raw data through coding, tabulation and then </a:t>
            </a:r>
            <a:r>
              <a:rPr lang="en-US" dirty="0" smtClean="0"/>
              <a:t>drawing statistical </a:t>
            </a:r>
            <a:r>
              <a:rPr lang="en-US" dirty="0"/>
              <a:t>inferences. The unwieldy data should necessarily be condensed into a few </a:t>
            </a:r>
            <a:r>
              <a:rPr lang="en-US" dirty="0" smtClean="0"/>
              <a:t>manageable groups </a:t>
            </a:r>
            <a:r>
              <a:rPr lang="en-US" dirty="0"/>
              <a:t>and tables for further analysis. Thus, researcher should classify the raw data into </a:t>
            </a:r>
            <a:r>
              <a:rPr lang="en-US" dirty="0" smtClean="0"/>
              <a:t>some purposeful </a:t>
            </a:r>
            <a:r>
              <a:rPr lang="en-US" dirty="0"/>
              <a:t>and usable categories. </a:t>
            </a:r>
            <a:endParaRPr lang="en-US" dirty="0" smtClean="0"/>
          </a:p>
          <a:p>
            <a:r>
              <a:rPr lang="en-US" i="1" dirty="0" smtClean="0"/>
              <a:t>Coding </a:t>
            </a:r>
            <a:r>
              <a:rPr lang="en-US" dirty="0"/>
              <a:t>operation is usually done at this stage through which </a:t>
            </a:r>
            <a:r>
              <a:rPr lang="en-US" dirty="0" smtClean="0"/>
              <a:t>the categories </a:t>
            </a:r>
            <a:r>
              <a:rPr lang="en-US" dirty="0"/>
              <a:t>of data are transformed into symbols that may be tabulated and counted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i="1" dirty="0"/>
              <a:t>Editing </a:t>
            </a:r>
            <a:r>
              <a:rPr lang="en-US" dirty="0"/>
              <a:t>is </a:t>
            </a:r>
            <a:r>
              <a:rPr lang="en-US" dirty="0" smtClean="0"/>
              <a:t>the procedure </a:t>
            </a:r>
            <a:r>
              <a:rPr lang="en-US" dirty="0"/>
              <a:t>that improves the quality of the data for coding. With coding the stage is ready for tabulation.</a:t>
            </a:r>
          </a:p>
          <a:p>
            <a:r>
              <a:rPr lang="en-US" i="1" dirty="0"/>
              <a:t>Tabulation </a:t>
            </a:r>
            <a:r>
              <a:rPr lang="en-US" dirty="0"/>
              <a:t>is a part of the technical procedure wherein the classified data are put in the form of</a:t>
            </a:r>
          </a:p>
          <a:p>
            <a:r>
              <a:rPr lang="en-US" dirty="0"/>
              <a:t>tables. The mechanical devices can be made use of at this juncture. A great deal of data, specially </a:t>
            </a:r>
            <a:r>
              <a:rPr lang="en-US" dirty="0" smtClean="0"/>
              <a:t>in large </a:t>
            </a:r>
            <a:r>
              <a:rPr lang="en-US" dirty="0"/>
              <a:t>inquiries, is tabulated by computers. Computers not only save time but also make it possible </a:t>
            </a:r>
            <a:r>
              <a:rPr lang="en-US" dirty="0" smtClean="0"/>
              <a:t>to study </a:t>
            </a:r>
            <a:r>
              <a:rPr lang="en-US" dirty="0"/>
              <a:t>large number of variables affecting a problem simultaneously.</a:t>
            </a:r>
          </a:p>
          <a:p>
            <a:r>
              <a:rPr lang="en-US" dirty="0"/>
              <a:t>Analysis work after tabulation is generally based on the computation of various percentages,</a:t>
            </a:r>
          </a:p>
          <a:p>
            <a:r>
              <a:rPr lang="en-US" dirty="0"/>
              <a:t>coefficients, etc., by applying various well defined statistical formulae</a:t>
            </a:r>
          </a:p>
        </p:txBody>
      </p:sp>
    </p:spTree>
    <p:extLst>
      <p:ext uri="{BB962C8B-B14F-4D97-AF65-F5344CB8AC3E}">
        <p14:creationId xmlns:p14="http://schemas.microsoft.com/office/powerpoint/2010/main" val="388622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9. Hypothesis-testing: </a:t>
            </a:r>
            <a:r>
              <a:rPr lang="en-US" dirty="0"/>
              <a:t>After </a:t>
            </a:r>
            <a:r>
              <a:rPr lang="en-US" dirty="0" err="1"/>
              <a:t>analysing</a:t>
            </a:r>
            <a:r>
              <a:rPr lang="en-US" dirty="0"/>
              <a:t> the data as stated above, the researcher is in a position to</a:t>
            </a:r>
          </a:p>
          <a:p>
            <a:r>
              <a:rPr lang="en-US" dirty="0"/>
              <a:t>test the hypotheses, if any, he had formulated earlier. Do the facts support the hypotheses or </a:t>
            </a:r>
            <a:r>
              <a:rPr lang="en-US" dirty="0" smtClean="0"/>
              <a:t>they happen </a:t>
            </a:r>
            <a:r>
              <a:rPr lang="en-US" dirty="0"/>
              <a:t>to be contrary? This is the usual question which should be answered while testing </a:t>
            </a:r>
            <a:r>
              <a:rPr lang="en-US" dirty="0" smtClean="0"/>
              <a:t>hypotheses. Various </a:t>
            </a:r>
            <a:r>
              <a:rPr lang="en-US" dirty="0"/>
              <a:t>tests, such as Chi square test, </a:t>
            </a:r>
            <a:r>
              <a:rPr lang="en-US" i="1" dirty="0"/>
              <a:t>t</a:t>
            </a:r>
            <a:r>
              <a:rPr lang="en-US" dirty="0"/>
              <a:t>-test, </a:t>
            </a:r>
            <a:r>
              <a:rPr lang="en-US" i="1" dirty="0"/>
              <a:t>F</a:t>
            </a:r>
            <a:r>
              <a:rPr lang="en-US" dirty="0"/>
              <a:t>-test, have been developed by statisticians for </a:t>
            </a:r>
            <a:r>
              <a:rPr lang="en-US" dirty="0" smtClean="0"/>
              <a:t>the purpose.</a:t>
            </a:r>
          </a:p>
          <a:p>
            <a:r>
              <a:rPr lang="en-US" dirty="0"/>
              <a:t>The hypotheses may be tested through the use of one or more of such tests, depending upon</a:t>
            </a:r>
          </a:p>
          <a:p>
            <a:r>
              <a:rPr lang="en-US" dirty="0"/>
              <a:t>the nature and object of research inquiry. Hypothesis-testing will result in either accepting the </a:t>
            </a:r>
            <a:r>
              <a:rPr lang="en-US" dirty="0" smtClean="0"/>
              <a:t>hypothesis or </a:t>
            </a:r>
            <a:r>
              <a:rPr lang="en-US" dirty="0"/>
              <a:t>in rejecting it. If the researcher had no hypotheses to start with, </a:t>
            </a:r>
            <a:r>
              <a:rPr lang="en-US" dirty="0" err="1" smtClean="0"/>
              <a:t>generalisations</a:t>
            </a:r>
            <a:r>
              <a:rPr lang="en-US" dirty="0" smtClean="0"/>
              <a:t> established </a:t>
            </a:r>
            <a:r>
              <a:rPr lang="en-US" dirty="0"/>
              <a:t>on </a:t>
            </a:r>
            <a:r>
              <a:rPr lang="en-US" dirty="0" smtClean="0"/>
              <a:t>the basis of </a:t>
            </a:r>
            <a:r>
              <a:rPr lang="en-US" dirty="0"/>
              <a:t>data may be stated as hypotheses to be tested by subsequent researches in times to </a:t>
            </a:r>
            <a:r>
              <a:rPr lang="en-US" dirty="0" smtClean="0"/>
              <a:t>come.</a:t>
            </a:r>
          </a:p>
          <a:p>
            <a:r>
              <a:rPr lang="en-US" b="1" dirty="0"/>
              <a:t>10. </a:t>
            </a:r>
            <a:r>
              <a:rPr lang="en-US" b="1" dirty="0" err="1"/>
              <a:t>Generalisations</a:t>
            </a:r>
            <a:r>
              <a:rPr lang="en-US" b="1" dirty="0"/>
              <a:t> and interpretation: </a:t>
            </a:r>
            <a:r>
              <a:rPr lang="en-US" dirty="0"/>
              <a:t>If a hypothesis is tested and upheld several times, it may</a:t>
            </a:r>
          </a:p>
          <a:p>
            <a:r>
              <a:rPr lang="en-US" dirty="0"/>
              <a:t>be possible for the researcher to arrive at </a:t>
            </a:r>
            <a:r>
              <a:rPr lang="en-US" dirty="0" err="1"/>
              <a:t>generalisation</a:t>
            </a:r>
            <a:r>
              <a:rPr lang="en-US" dirty="0"/>
              <a:t>, i.e., to build a theory. As a matter of fact</a:t>
            </a:r>
            <a:r>
              <a:rPr lang="en-US" dirty="0" smtClean="0"/>
              <a:t>, the </a:t>
            </a:r>
            <a:r>
              <a:rPr lang="en-US" dirty="0"/>
              <a:t>real value of research lies in its ability to arrive at certain </a:t>
            </a:r>
            <a:r>
              <a:rPr lang="en-US" dirty="0" err="1"/>
              <a:t>generalisations</a:t>
            </a:r>
            <a:r>
              <a:rPr lang="en-US" dirty="0"/>
              <a:t>. If the researcher had </a:t>
            </a:r>
            <a:r>
              <a:rPr lang="en-US" dirty="0" smtClean="0"/>
              <a:t>no hypothesis </a:t>
            </a:r>
            <a:r>
              <a:rPr lang="en-US" dirty="0"/>
              <a:t>to start with, he might seek to explain his findings on the basis of some theory. It is </a:t>
            </a:r>
            <a:r>
              <a:rPr lang="en-US" dirty="0" smtClean="0"/>
              <a:t>known as </a:t>
            </a:r>
            <a:r>
              <a:rPr lang="en-US" dirty="0"/>
              <a:t>interpretation. The process of interpretation may quite often trigger off new questions which </a:t>
            </a:r>
            <a:r>
              <a:rPr lang="en-US" dirty="0" smtClean="0"/>
              <a:t>in turn </a:t>
            </a:r>
            <a:r>
              <a:rPr lang="en-US" dirty="0"/>
              <a:t>may lead to further researches.</a:t>
            </a:r>
          </a:p>
        </p:txBody>
      </p:sp>
    </p:spTree>
    <p:extLst>
      <p:ext uri="{BB962C8B-B14F-4D97-AF65-F5344CB8AC3E}">
        <p14:creationId xmlns:p14="http://schemas.microsoft.com/office/powerpoint/2010/main" val="2434857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11. Preparation of the report or the thesis: </a:t>
            </a:r>
            <a:r>
              <a:rPr lang="en-US" dirty="0"/>
              <a:t>Finally, the researcher has to prepare the report </a:t>
            </a:r>
            <a:r>
              <a:rPr lang="en-US" dirty="0" smtClean="0"/>
              <a:t>of what </a:t>
            </a:r>
            <a:r>
              <a:rPr lang="en-US" dirty="0"/>
              <a:t>has been done by him. Writing of report must be done with great care keeping in view </a:t>
            </a:r>
            <a:r>
              <a:rPr lang="en-US" dirty="0" smtClean="0"/>
              <a:t>the following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The layout of the report should be as follows: (</a:t>
            </a:r>
            <a:r>
              <a:rPr lang="en-US" i="1" dirty="0"/>
              <a:t>i</a:t>
            </a:r>
            <a:r>
              <a:rPr lang="en-US" dirty="0"/>
              <a:t>) the preliminary pages; (</a:t>
            </a:r>
            <a:r>
              <a:rPr lang="en-US" i="1" dirty="0"/>
              <a:t>ii</a:t>
            </a:r>
            <a:r>
              <a:rPr lang="en-US" dirty="0"/>
              <a:t>) the main text</a:t>
            </a:r>
            <a:r>
              <a:rPr lang="en-US" dirty="0" smtClean="0"/>
              <a:t>, and </a:t>
            </a:r>
            <a:r>
              <a:rPr lang="en-US" dirty="0"/>
              <a:t>(</a:t>
            </a:r>
            <a:r>
              <a:rPr lang="en-US" i="1" dirty="0"/>
              <a:t>iii</a:t>
            </a:r>
            <a:r>
              <a:rPr lang="en-US" dirty="0"/>
              <a:t>) the end matter.</a:t>
            </a:r>
          </a:p>
          <a:p>
            <a:r>
              <a:rPr lang="en-US" i="1" dirty="0"/>
              <a:t>In its preliminary pages </a:t>
            </a:r>
            <a:r>
              <a:rPr lang="en-US" dirty="0"/>
              <a:t>the report should carry title and date followed by </a:t>
            </a:r>
            <a:r>
              <a:rPr lang="en-US" dirty="0" smtClean="0"/>
              <a:t>acknowledgements and </a:t>
            </a:r>
            <a:r>
              <a:rPr lang="en-US" dirty="0"/>
              <a:t>foreword. Then there should be a table of contents followed by a list of tables and </a:t>
            </a:r>
            <a:r>
              <a:rPr lang="en-US" dirty="0" smtClean="0"/>
              <a:t>list of </a:t>
            </a:r>
            <a:r>
              <a:rPr lang="en-US" dirty="0"/>
              <a:t>graphs and charts, if any, given in the report.</a:t>
            </a:r>
          </a:p>
          <a:p>
            <a:r>
              <a:rPr lang="en-US" i="1" dirty="0"/>
              <a:t>The main text of the report </a:t>
            </a:r>
            <a:r>
              <a:rPr lang="en-US" dirty="0"/>
              <a:t>should have the following parts:</a:t>
            </a:r>
          </a:p>
          <a:p>
            <a:r>
              <a:rPr lang="en-US" dirty="0"/>
              <a:t>(a) </a:t>
            </a:r>
            <a:r>
              <a:rPr lang="en-US" i="1" dirty="0"/>
              <a:t>Introduction: </a:t>
            </a:r>
            <a:r>
              <a:rPr lang="en-US" dirty="0"/>
              <a:t>It should contain a clear statement of the objective of the research </a:t>
            </a:r>
            <a:r>
              <a:rPr lang="en-US" dirty="0" smtClean="0"/>
              <a:t>and an </a:t>
            </a:r>
            <a:r>
              <a:rPr lang="en-US" dirty="0"/>
              <a:t>explanation of the methodology adopted in accomplishing the research. The scope</a:t>
            </a:r>
          </a:p>
          <a:p>
            <a:r>
              <a:rPr lang="en-US" dirty="0"/>
              <a:t>of the study along with various limitations should as well be stated in this part.</a:t>
            </a:r>
          </a:p>
          <a:p>
            <a:r>
              <a:rPr lang="en-US" dirty="0"/>
              <a:t>(b) </a:t>
            </a:r>
            <a:r>
              <a:rPr lang="en-US" i="1" dirty="0"/>
              <a:t>Summary of findings: </a:t>
            </a:r>
            <a:r>
              <a:rPr lang="en-US" dirty="0"/>
              <a:t>After introduction there would appear a statement of findings</a:t>
            </a:r>
          </a:p>
          <a:p>
            <a:r>
              <a:rPr lang="en-US" dirty="0"/>
              <a:t>and recommendations in non-technical language. If the findings are extensive, they</a:t>
            </a:r>
          </a:p>
          <a:p>
            <a:r>
              <a:rPr lang="en-US" dirty="0"/>
              <a:t>should be </a:t>
            </a:r>
            <a:r>
              <a:rPr lang="en-US" dirty="0" err="1"/>
              <a:t>summarised</a:t>
            </a:r>
            <a:r>
              <a:rPr lang="en-US" dirty="0"/>
              <a:t>.</a:t>
            </a:r>
          </a:p>
          <a:p>
            <a:r>
              <a:rPr lang="en-US" dirty="0"/>
              <a:t>(c) </a:t>
            </a:r>
            <a:r>
              <a:rPr lang="en-US" i="1" dirty="0"/>
              <a:t>Main report: </a:t>
            </a:r>
            <a:r>
              <a:rPr lang="en-US" dirty="0"/>
              <a:t>The main body of the report should be presented in logical sequence and</a:t>
            </a:r>
          </a:p>
          <a:p>
            <a:r>
              <a:rPr lang="en-US" dirty="0"/>
              <a:t>broken-down into readily identifiable sections.</a:t>
            </a:r>
          </a:p>
          <a:p>
            <a:r>
              <a:rPr lang="en-US" dirty="0"/>
              <a:t>(d) </a:t>
            </a:r>
            <a:r>
              <a:rPr lang="en-US" i="1" dirty="0"/>
              <a:t>Conclusion: </a:t>
            </a:r>
            <a:r>
              <a:rPr lang="en-US" dirty="0"/>
              <a:t>Towards the end of the main text, researcher should again put down </a:t>
            </a:r>
            <a:r>
              <a:rPr lang="en-US" dirty="0" smtClean="0"/>
              <a:t>the</a:t>
            </a:r>
            <a:endParaRPr lang="en-US" dirty="0"/>
          </a:p>
          <a:p>
            <a:r>
              <a:rPr lang="en-US" dirty="0"/>
              <a:t>results of his research clearly and precisely. In fact, it is the final summing up.</a:t>
            </a:r>
          </a:p>
        </p:txBody>
      </p:sp>
    </p:spTree>
    <p:extLst>
      <p:ext uri="{BB962C8B-B14F-4D97-AF65-F5344CB8AC3E}">
        <p14:creationId xmlns:p14="http://schemas.microsoft.com/office/powerpoint/2010/main" val="2424644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067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At the end of the report</a:t>
            </a:r>
            <a:r>
              <a:rPr lang="en-US" dirty="0"/>
              <a:t>, appendices should be enlisted in respect of all technical data. Bibliography</a:t>
            </a:r>
            <a:r>
              <a:rPr lang="en-US" dirty="0" smtClean="0"/>
              <a:t>, i.e</a:t>
            </a:r>
            <a:r>
              <a:rPr lang="en-US" dirty="0"/>
              <a:t>., list of books, journals, reports, etc., consulted, should also be given in the end. Index should </a:t>
            </a:r>
            <a:r>
              <a:rPr lang="en-US" dirty="0" smtClean="0"/>
              <a:t>also be </a:t>
            </a:r>
            <a:r>
              <a:rPr lang="en-US" dirty="0"/>
              <a:t>given specially in a published research report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1)Report </a:t>
            </a:r>
            <a:r>
              <a:rPr lang="en-US" dirty="0"/>
              <a:t>should be written in a concise and objective style in simple language avoiding vague</a:t>
            </a:r>
          </a:p>
          <a:p>
            <a:r>
              <a:rPr lang="en-US" dirty="0"/>
              <a:t>expressions such as ‘it seems,’ ‘there may be’, and the like.</a:t>
            </a:r>
          </a:p>
          <a:p>
            <a:r>
              <a:rPr lang="en-US" dirty="0" smtClean="0"/>
              <a:t>2) </a:t>
            </a:r>
            <a:r>
              <a:rPr lang="en-US" dirty="0"/>
              <a:t>Charts and illustrations in the main report should be used only if they present the </a:t>
            </a:r>
            <a:r>
              <a:rPr lang="en-US" dirty="0" smtClean="0"/>
              <a:t>information more </a:t>
            </a:r>
            <a:r>
              <a:rPr lang="en-US" dirty="0"/>
              <a:t>clearly and forcibly.</a:t>
            </a:r>
          </a:p>
          <a:p>
            <a:r>
              <a:rPr lang="en-US" dirty="0" smtClean="0"/>
              <a:t>3) </a:t>
            </a:r>
            <a:r>
              <a:rPr lang="en-US" dirty="0"/>
              <a:t>Calculated ‘confidence limits’ must be mentioned and the various constraints experienced</a:t>
            </a:r>
          </a:p>
          <a:p>
            <a:r>
              <a:rPr lang="en-US" dirty="0"/>
              <a:t>in conducting research operations may as well be stated</a:t>
            </a:r>
          </a:p>
        </p:txBody>
      </p:sp>
    </p:spTree>
    <p:extLst>
      <p:ext uri="{BB962C8B-B14F-4D97-AF65-F5344CB8AC3E}">
        <p14:creationId xmlns:p14="http://schemas.microsoft.com/office/powerpoint/2010/main" val="1277429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199"/>
            <a:ext cx="9067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Criteria of Good Research</a:t>
            </a:r>
          </a:p>
          <a:p>
            <a:endParaRPr lang="en-US" dirty="0" smtClean="0"/>
          </a:p>
          <a:p>
            <a:r>
              <a:rPr lang="en-US" dirty="0" smtClean="0"/>
              <a:t>Whatever </a:t>
            </a:r>
            <a:r>
              <a:rPr lang="en-US" dirty="0"/>
              <a:t>may be the types of research works and studies, one thing that is important is that they </a:t>
            </a:r>
            <a:r>
              <a:rPr lang="en-US" dirty="0" smtClean="0"/>
              <a:t>all meet </a:t>
            </a:r>
            <a:r>
              <a:rPr lang="en-US" dirty="0"/>
              <a:t>on the common ground of scientific method employed by them. One expects scientific </a:t>
            </a:r>
            <a:r>
              <a:rPr lang="en-US" dirty="0" smtClean="0"/>
              <a:t>research to </a:t>
            </a:r>
            <a:r>
              <a:rPr lang="en-US" dirty="0"/>
              <a:t>satisfy the following </a:t>
            </a:r>
            <a:r>
              <a:rPr lang="en-US" dirty="0" smtClean="0"/>
              <a:t>criteria:</a:t>
            </a:r>
          </a:p>
          <a:p>
            <a:r>
              <a:rPr lang="en-US" dirty="0" smtClean="0"/>
              <a:t>1</a:t>
            </a:r>
            <a:r>
              <a:rPr lang="en-US" dirty="0"/>
              <a:t>. The purpose of the research should be clearly defined and common concepts be used.</a:t>
            </a:r>
          </a:p>
          <a:p>
            <a:r>
              <a:rPr lang="en-US" dirty="0"/>
              <a:t>2. The research procedure used should be described in sufficient detail to permit another</a:t>
            </a:r>
          </a:p>
          <a:p>
            <a:r>
              <a:rPr lang="en-US" dirty="0"/>
              <a:t>researcher to repeat the research for further advancement, keeping the continuity of what</a:t>
            </a:r>
          </a:p>
          <a:p>
            <a:r>
              <a:rPr lang="en-US" dirty="0"/>
              <a:t>has already been attained.</a:t>
            </a:r>
          </a:p>
          <a:p>
            <a:r>
              <a:rPr lang="en-US" dirty="0"/>
              <a:t>3. The procedural design of the research should be carefully planned to yield results that are</a:t>
            </a:r>
          </a:p>
          <a:p>
            <a:r>
              <a:rPr lang="en-US" dirty="0"/>
              <a:t>as objective as possible.</a:t>
            </a:r>
          </a:p>
          <a:p>
            <a:r>
              <a:rPr lang="en-US" dirty="0"/>
              <a:t>4. The researcher should report with complete frankness, flaws in procedural design and</a:t>
            </a:r>
          </a:p>
          <a:p>
            <a:r>
              <a:rPr lang="en-US" dirty="0"/>
              <a:t>estimate their effects upon the findings.</a:t>
            </a:r>
          </a:p>
          <a:p>
            <a:r>
              <a:rPr lang="en-US" dirty="0"/>
              <a:t>5. The analysis of data should be sufficiently adequate to reveal its significance and the</a:t>
            </a:r>
          </a:p>
          <a:p>
            <a:r>
              <a:rPr lang="en-US" dirty="0"/>
              <a:t>methods of analysis used should be appropriate. The validity and reliability of the data</a:t>
            </a:r>
          </a:p>
          <a:p>
            <a:r>
              <a:rPr lang="en-US" dirty="0"/>
              <a:t>should be checked carefully.</a:t>
            </a:r>
          </a:p>
          <a:p>
            <a:r>
              <a:rPr lang="en-US" dirty="0"/>
              <a:t>6. Conclusions should be confined to those justified by the data of the research and limited to</a:t>
            </a:r>
          </a:p>
          <a:p>
            <a:r>
              <a:rPr lang="en-US" dirty="0"/>
              <a:t>those for which the data provide an adequate basis.</a:t>
            </a:r>
          </a:p>
          <a:p>
            <a:r>
              <a:rPr lang="en-US" dirty="0"/>
              <a:t>7. Greater confidence in research is warranted if the researcher is experienced, has a good</a:t>
            </a:r>
          </a:p>
          <a:p>
            <a:r>
              <a:rPr lang="en-US" dirty="0"/>
              <a:t>reputation in research and is a person of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7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other words, we can state the qualities of a good research12 as under:</a:t>
            </a:r>
          </a:p>
          <a:p>
            <a:r>
              <a:rPr lang="en-US" dirty="0"/>
              <a:t>1. </a:t>
            </a:r>
            <a:r>
              <a:rPr lang="en-US" i="1" dirty="0"/>
              <a:t>Good research is systematic: </a:t>
            </a:r>
            <a:r>
              <a:rPr lang="en-US" dirty="0"/>
              <a:t>It means that research is structured with specified steps to</a:t>
            </a:r>
          </a:p>
          <a:p>
            <a:r>
              <a:rPr lang="en-US" dirty="0"/>
              <a:t>be taken in a specified sequence in accordance with the well defined set of rules. Systematic</a:t>
            </a:r>
          </a:p>
          <a:p>
            <a:r>
              <a:rPr lang="en-US" dirty="0"/>
              <a:t>characteristic of the research does not rule out creative thinking but it certainly does reject</a:t>
            </a:r>
          </a:p>
          <a:p>
            <a:r>
              <a:rPr lang="en-US" dirty="0"/>
              <a:t>the use of guessing and intuition in arriving at conclusions.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i="1" dirty="0"/>
              <a:t>Good research is logical: </a:t>
            </a:r>
            <a:r>
              <a:rPr lang="en-US" dirty="0"/>
              <a:t>This implies that research is guided by the rules of logical</a:t>
            </a:r>
          </a:p>
          <a:p>
            <a:r>
              <a:rPr lang="en-US" dirty="0"/>
              <a:t>reasoning and the logical process of induction and deduction are of great value in carrying</a:t>
            </a:r>
          </a:p>
          <a:p>
            <a:r>
              <a:rPr lang="en-US" dirty="0"/>
              <a:t>out research. Induction is the process of reasoning from a part to the whole whereas</a:t>
            </a:r>
          </a:p>
          <a:p>
            <a:r>
              <a:rPr lang="en-US" dirty="0"/>
              <a:t>deduction is the process of reasoning from some premise to a conclusion which follows</a:t>
            </a:r>
          </a:p>
          <a:p>
            <a:r>
              <a:rPr lang="en-US" dirty="0"/>
              <a:t>from that very premise. In fact, logical reasoning makes research more meaningful in the</a:t>
            </a:r>
          </a:p>
          <a:p>
            <a:r>
              <a:rPr lang="en-US" dirty="0"/>
              <a:t>context of decision making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i="1" dirty="0"/>
              <a:t>Good research is empirical: </a:t>
            </a:r>
            <a:r>
              <a:rPr lang="en-US" dirty="0"/>
              <a:t>It implies that research is related basically to one or more</a:t>
            </a:r>
          </a:p>
          <a:p>
            <a:r>
              <a:rPr lang="en-US" dirty="0"/>
              <a:t>aspects of a real situation and deals with concrete data that provides a basis for external</a:t>
            </a:r>
          </a:p>
          <a:p>
            <a:r>
              <a:rPr lang="en-US" dirty="0"/>
              <a:t>validity to research results.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i="1" dirty="0"/>
              <a:t>Good research is replicable: </a:t>
            </a:r>
            <a:r>
              <a:rPr lang="en-US" dirty="0"/>
              <a:t>This characteristic allows research results to be verified by</a:t>
            </a:r>
          </a:p>
          <a:p>
            <a:r>
              <a:rPr lang="en-US" dirty="0"/>
              <a:t>replicating the study and thereby building a sound basis for decisions.</a:t>
            </a:r>
          </a:p>
        </p:txBody>
      </p:sp>
    </p:spTree>
    <p:extLst>
      <p:ext uri="{BB962C8B-B14F-4D97-AF65-F5344CB8AC3E}">
        <p14:creationId xmlns:p14="http://schemas.microsoft.com/office/powerpoint/2010/main" val="10638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80999"/>
            <a:ext cx="7086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OBJECTIVES OF RESEARCH</a:t>
            </a:r>
          </a:p>
          <a:p>
            <a:r>
              <a:rPr lang="en-US" dirty="0"/>
              <a:t>The purpose of research is to discover answers to questions through the application of </a:t>
            </a:r>
            <a:r>
              <a:rPr lang="en-US" dirty="0" err="1" smtClean="0"/>
              <a:t>scientificprocedures</a:t>
            </a:r>
            <a:r>
              <a:rPr lang="en-US" dirty="0"/>
              <a:t>. The main aim of research is to find out the truth which is hidden and which has not </a:t>
            </a:r>
            <a:r>
              <a:rPr lang="en-US" dirty="0" err="1" smtClean="0"/>
              <a:t>beendiscovered</a:t>
            </a:r>
            <a:r>
              <a:rPr lang="en-US" dirty="0" smtClean="0"/>
              <a:t> </a:t>
            </a:r>
            <a:r>
              <a:rPr lang="en-US" dirty="0"/>
              <a:t>as yet.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Though </a:t>
            </a:r>
            <a:r>
              <a:rPr lang="en-US" dirty="0"/>
              <a:t>each research study has its own specific purpose, we may think of</a:t>
            </a:r>
          </a:p>
          <a:p>
            <a:r>
              <a:rPr lang="en-US" dirty="0"/>
              <a:t>research objectives as falling into a number of following broad groupings:</a:t>
            </a:r>
          </a:p>
          <a:p>
            <a:r>
              <a:rPr lang="en-US" dirty="0"/>
              <a:t>1. To gain familiarity with a phenomenon or to achieve new insights into it (studies with </a:t>
            </a:r>
            <a:r>
              <a:rPr lang="en-US" dirty="0" smtClean="0"/>
              <a:t>this object </a:t>
            </a:r>
            <a:r>
              <a:rPr lang="en-US" dirty="0"/>
              <a:t>in view are termed as </a:t>
            </a:r>
            <a:r>
              <a:rPr lang="en-US" i="1" dirty="0"/>
              <a:t>exploratory </a:t>
            </a:r>
            <a:r>
              <a:rPr lang="en-US" dirty="0"/>
              <a:t>or </a:t>
            </a:r>
            <a:r>
              <a:rPr lang="en-US" i="1" dirty="0" err="1"/>
              <a:t>formulative</a:t>
            </a:r>
            <a:r>
              <a:rPr lang="en-US" i="1" dirty="0"/>
              <a:t> </a:t>
            </a:r>
            <a:r>
              <a:rPr lang="en-US" dirty="0"/>
              <a:t>research studies);</a:t>
            </a:r>
          </a:p>
          <a:p>
            <a:r>
              <a:rPr lang="en-US" dirty="0"/>
              <a:t>2. To portray accurately the characteristics of a particular individual, situation or a </a:t>
            </a:r>
            <a:r>
              <a:rPr lang="en-US" dirty="0" smtClean="0"/>
              <a:t>group (studies </a:t>
            </a:r>
            <a:r>
              <a:rPr lang="en-US" dirty="0"/>
              <a:t>with this object in view are known as </a:t>
            </a:r>
            <a:r>
              <a:rPr lang="en-US" i="1" dirty="0"/>
              <a:t>descriptive </a:t>
            </a:r>
            <a:r>
              <a:rPr lang="en-US" dirty="0"/>
              <a:t>research studies);</a:t>
            </a:r>
          </a:p>
          <a:p>
            <a:r>
              <a:rPr lang="en-US" dirty="0"/>
              <a:t>3. To determine the frequency with which something occurs or with which it is </a:t>
            </a:r>
            <a:r>
              <a:rPr lang="en-US" dirty="0" smtClean="0"/>
              <a:t>associated with </a:t>
            </a:r>
            <a:r>
              <a:rPr lang="en-US" dirty="0"/>
              <a:t>something else (studies with this object in view are known as </a:t>
            </a:r>
            <a:r>
              <a:rPr lang="en-US" i="1" dirty="0"/>
              <a:t>diagnostic </a:t>
            </a:r>
            <a:r>
              <a:rPr lang="en-US" dirty="0" smtClean="0"/>
              <a:t>research studies</a:t>
            </a:r>
            <a:r>
              <a:rPr lang="en-US" dirty="0"/>
              <a:t>);</a:t>
            </a:r>
          </a:p>
          <a:p>
            <a:r>
              <a:rPr lang="en-US" dirty="0"/>
              <a:t>4. To test a hypothesis of a causal relationship between variables (such studies are known </a:t>
            </a:r>
            <a:r>
              <a:rPr lang="en-US" dirty="0" smtClean="0"/>
              <a:t>as </a:t>
            </a:r>
            <a:r>
              <a:rPr lang="en-US" i="1" dirty="0" smtClean="0"/>
              <a:t>hypothesis-testing </a:t>
            </a:r>
            <a:r>
              <a:rPr lang="en-US" dirty="0"/>
              <a:t>research studies).</a:t>
            </a:r>
          </a:p>
        </p:txBody>
      </p:sp>
    </p:spTree>
    <p:extLst>
      <p:ext uri="{BB962C8B-B14F-4D97-AF65-F5344CB8AC3E}">
        <p14:creationId xmlns:p14="http://schemas.microsoft.com/office/powerpoint/2010/main" val="4215446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0678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Problems Encountered by Researchers in </a:t>
            </a:r>
            <a:r>
              <a:rPr lang="en-US" sz="2000" b="1" dirty="0" smtClean="0"/>
              <a:t>India</a:t>
            </a:r>
          </a:p>
          <a:p>
            <a:endParaRPr lang="en-US" sz="2000" b="1" dirty="0"/>
          </a:p>
          <a:p>
            <a:r>
              <a:rPr lang="en-US" dirty="0"/>
              <a:t>Researchers in India, particularly those engaged in empirical research, are facing several problems</a:t>
            </a:r>
            <a:r>
              <a:rPr lang="en-US" dirty="0" smtClean="0"/>
              <a:t>. Some </a:t>
            </a:r>
            <a:r>
              <a:rPr lang="en-US" dirty="0"/>
              <a:t>of the important problems are as follows:</a:t>
            </a:r>
          </a:p>
          <a:p>
            <a:r>
              <a:rPr lang="en-US" dirty="0"/>
              <a:t>1. </a:t>
            </a:r>
            <a:r>
              <a:rPr lang="en-US" i="1" dirty="0"/>
              <a:t>The lack of a scientific training in the methodology of research </a:t>
            </a:r>
            <a:r>
              <a:rPr lang="en-US" dirty="0"/>
              <a:t>is a great impediment</a:t>
            </a:r>
          </a:p>
          <a:p>
            <a:r>
              <a:rPr lang="en-US" dirty="0"/>
              <a:t>for researchers in our country. There is paucity of competent researchers. Many researchers</a:t>
            </a:r>
          </a:p>
          <a:p>
            <a:r>
              <a:rPr lang="en-US" dirty="0"/>
              <a:t>take a leap in the dark without knowing research methods. Most of the work, which goes</a:t>
            </a:r>
          </a:p>
          <a:p>
            <a:r>
              <a:rPr lang="en-US" dirty="0"/>
              <a:t>in the name of research is not methodologically sound. Research to many researchers and</a:t>
            </a:r>
          </a:p>
          <a:p>
            <a:r>
              <a:rPr lang="en-US" dirty="0"/>
              <a:t>even to their guides, is mostly a scissor and paste job without any insight shed on the</a:t>
            </a:r>
          </a:p>
          <a:p>
            <a:r>
              <a:rPr lang="en-US" dirty="0"/>
              <a:t>collated materials. The consequence is obvious, viz., the research results, quite often, do</a:t>
            </a:r>
          </a:p>
          <a:p>
            <a:r>
              <a:rPr lang="en-US" dirty="0"/>
              <a:t>not reflect the reality or realities. Thus, a systematic study of research methodology is an</a:t>
            </a:r>
          </a:p>
          <a:p>
            <a:r>
              <a:rPr lang="en-US" dirty="0"/>
              <a:t>urgent necessity. Before undertaking research projects, researchers should be well equipped</a:t>
            </a:r>
          </a:p>
          <a:p>
            <a:r>
              <a:rPr lang="en-US" dirty="0"/>
              <a:t>with all the methodological aspects. As such, </a:t>
            </a:r>
            <a:r>
              <a:rPr lang="en-US" i="1" dirty="0"/>
              <a:t>efforts should be made to provide </a:t>
            </a:r>
            <a:r>
              <a:rPr lang="en-US" i="1" dirty="0" smtClean="0"/>
              <a:t>short duration</a:t>
            </a:r>
            <a:endParaRPr lang="en-US" i="1" dirty="0"/>
          </a:p>
          <a:p>
            <a:r>
              <a:rPr lang="en-US" i="1" dirty="0"/>
              <a:t>intensive courses for meeting this requirement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There is </a:t>
            </a:r>
            <a:r>
              <a:rPr lang="en-US" i="1" dirty="0"/>
              <a:t>insufficient interaction </a:t>
            </a:r>
            <a:r>
              <a:rPr lang="en-US" dirty="0"/>
              <a:t>between the university research departments on one side</a:t>
            </a:r>
          </a:p>
          <a:p>
            <a:r>
              <a:rPr lang="en-US" dirty="0"/>
              <a:t>and business establishments, government departments and research institutions on the other</a:t>
            </a:r>
          </a:p>
          <a:p>
            <a:r>
              <a:rPr lang="en-US" dirty="0"/>
              <a:t>side. A great deal of primary data of non-confidential nature remain untouched/untreated</a:t>
            </a:r>
          </a:p>
          <a:p>
            <a:r>
              <a:rPr lang="en-US" dirty="0"/>
              <a:t>by the researchers for want of proper contacts. </a:t>
            </a:r>
            <a:r>
              <a:rPr lang="en-US" i="1" dirty="0"/>
              <a:t>Efforts should be made to develop</a:t>
            </a:r>
          </a:p>
          <a:p>
            <a:r>
              <a:rPr lang="en-US" i="1" dirty="0"/>
              <a:t>satisfactory liaison among all concerned for better and realistic researches</a:t>
            </a:r>
            <a:r>
              <a:rPr lang="en-US" dirty="0"/>
              <a:t>. There is</a:t>
            </a:r>
          </a:p>
          <a:p>
            <a:r>
              <a:rPr lang="en-US" dirty="0"/>
              <a:t>need for developing some mechanisms of a university—industry interaction </a:t>
            </a:r>
            <a:r>
              <a:rPr lang="en-US" dirty="0" err="1"/>
              <a:t>programme</a:t>
            </a:r>
            <a:r>
              <a:rPr lang="en-US" dirty="0"/>
              <a:t> so</a:t>
            </a:r>
          </a:p>
          <a:p>
            <a:r>
              <a:rPr lang="en-US" dirty="0"/>
              <a:t>that academics can get ideas from practitioners on what needs to be researched and</a:t>
            </a:r>
          </a:p>
          <a:p>
            <a:r>
              <a:rPr lang="en-US" dirty="0"/>
              <a:t>practitioners can apply the research done by the academics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50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Most of the business units in our country do not have the confidence that the material</a:t>
            </a:r>
          </a:p>
          <a:p>
            <a:r>
              <a:rPr lang="en-US" dirty="0"/>
              <a:t>supplied by them to researchers will not be misused and as such they are often reluctant in</a:t>
            </a:r>
          </a:p>
          <a:p>
            <a:r>
              <a:rPr lang="en-US" dirty="0"/>
              <a:t>supplying the needed information to researchers. The concept of secrecy seems to be</a:t>
            </a:r>
          </a:p>
          <a:p>
            <a:r>
              <a:rPr lang="en-US" dirty="0"/>
              <a:t>sacrosanct to business </a:t>
            </a:r>
            <a:r>
              <a:rPr lang="en-US" dirty="0" err="1"/>
              <a:t>organisations</a:t>
            </a:r>
            <a:r>
              <a:rPr lang="en-US" dirty="0"/>
              <a:t> in the country so much so that it proves an impermeable</a:t>
            </a:r>
          </a:p>
          <a:p>
            <a:r>
              <a:rPr lang="en-US" dirty="0"/>
              <a:t>barrier to researchers. Thus, </a:t>
            </a:r>
            <a:r>
              <a:rPr lang="en-US" i="1" dirty="0"/>
              <a:t>there is the need for generating the confidence that the</a:t>
            </a:r>
          </a:p>
          <a:p>
            <a:r>
              <a:rPr lang="en-US" i="1" dirty="0"/>
              <a:t>information/data obtained from a business unit will not be misused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i="1" dirty="0"/>
              <a:t>Research studies overlapping one another are undertaken quite often for want of</a:t>
            </a:r>
          </a:p>
          <a:p>
            <a:r>
              <a:rPr lang="en-US" i="1" dirty="0"/>
              <a:t>adequate information</a:t>
            </a:r>
            <a:r>
              <a:rPr lang="en-US" dirty="0"/>
              <a:t>. This results in duplication and fritters away resources. This problem</a:t>
            </a:r>
          </a:p>
          <a:p>
            <a:r>
              <a:rPr lang="en-US" dirty="0"/>
              <a:t>can be solved by proper compilation and revision, at regular intervals, of a list of subjects on</a:t>
            </a:r>
          </a:p>
          <a:p>
            <a:r>
              <a:rPr lang="en-US" dirty="0"/>
              <a:t>which and the places where the research is going on. Due attention should be given toward</a:t>
            </a:r>
          </a:p>
          <a:p>
            <a:r>
              <a:rPr lang="en-US" dirty="0"/>
              <a:t>identification of research problems in various disciplines of applied science which are of</a:t>
            </a:r>
          </a:p>
          <a:p>
            <a:r>
              <a:rPr lang="en-US" dirty="0"/>
              <a:t>immediate concern to the industries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i="1" dirty="0"/>
              <a:t>There does not exist a code of conduct for researchers </a:t>
            </a:r>
            <a:r>
              <a:rPr lang="en-US" dirty="0"/>
              <a:t>and inter-university and </a:t>
            </a:r>
            <a:r>
              <a:rPr lang="en-US" dirty="0" smtClean="0"/>
              <a:t>interdepartmental rivalries </a:t>
            </a:r>
            <a:r>
              <a:rPr lang="en-US" dirty="0"/>
              <a:t>are also quite common. Hence, there is need for developing a code</a:t>
            </a:r>
          </a:p>
          <a:p>
            <a:r>
              <a:rPr lang="en-US" dirty="0"/>
              <a:t>of conduct for researchers which, if adhered sincerely, can win over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257729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915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Many researchers in our country also face </a:t>
            </a:r>
            <a:r>
              <a:rPr lang="en-US" i="1" dirty="0"/>
              <a:t>the difficulty of adequate and timely secretarial</a:t>
            </a:r>
          </a:p>
          <a:p>
            <a:r>
              <a:rPr lang="en-US" i="1" dirty="0"/>
              <a:t>assistance, </a:t>
            </a:r>
            <a:r>
              <a:rPr lang="en-US" dirty="0"/>
              <a:t>including </a:t>
            </a:r>
            <a:r>
              <a:rPr lang="en-US" dirty="0" err="1"/>
              <a:t>computerial</a:t>
            </a:r>
            <a:r>
              <a:rPr lang="en-US" dirty="0"/>
              <a:t> assistance. This causes unnecessary delays in the</a:t>
            </a:r>
          </a:p>
          <a:p>
            <a:r>
              <a:rPr lang="en-US" dirty="0"/>
              <a:t>completion of research studies. All possible efforts be made in this direction so that efficient</a:t>
            </a:r>
          </a:p>
          <a:p>
            <a:r>
              <a:rPr lang="en-US" dirty="0"/>
              <a:t>secretarial assistance is made available to researchers and that too well in time. University</a:t>
            </a:r>
          </a:p>
          <a:p>
            <a:r>
              <a:rPr lang="en-US" dirty="0"/>
              <a:t>Grants Commission must play a dynamic role in solving this difficulty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</a:t>
            </a:r>
            <a:r>
              <a:rPr lang="en-US" i="1" dirty="0"/>
              <a:t>Library management and functioning is not satisfactory at many places </a:t>
            </a:r>
            <a:r>
              <a:rPr lang="en-US" dirty="0"/>
              <a:t>and much of</a:t>
            </a:r>
          </a:p>
          <a:p>
            <a:r>
              <a:rPr lang="en-US" dirty="0"/>
              <a:t>the time and energy of researchers are spent in tracing out the books, journals, reports, etc.,</a:t>
            </a:r>
          </a:p>
          <a:p>
            <a:r>
              <a:rPr lang="en-US" dirty="0"/>
              <a:t>rather than in tracing out relevant material from them.</a:t>
            </a:r>
          </a:p>
          <a:p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/>
              <a:t>. </a:t>
            </a:r>
            <a:r>
              <a:rPr lang="en-US" i="1" dirty="0"/>
              <a:t>There is also the problem that many of our libraries are not able to get copies of old</a:t>
            </a:r>
          </a:p>
          <a:p>
            <a:r>
              <a:rPr lang="en-US" i="1" dirty="0"/>
              <a:t>and new Acts/Rules, reports and other government publications in time</a:t>
            </a:r>
            <a:r>
              <a:rPr lang="en-US" dirty="0"/>
              <a:t>. This problem</a:t>
            </a:r>
          </a:p>
          <a:p>
            <a:r>
              <a:rPr lang="en-US" dirty="0"/>
              <a:t>is felt more in libraries which are away in places from Delhi and/or the state capitals. Thus,</a:t>
            </a:r>
          </a:p>
          <a:p>
            <a:r>
              <a:rPr lang="en-US" dirty="0"/>
              <a:t>efforts should be made for the regular and speedy supply of all governmental publications</a:t>
            </a:r>
          </a:p>
          <a:p>
            <a:r>
              <a:rPr lang="en-US" dirty="0"/>
              <a:t>to reach our libraries.</a:t>
            </a:r>
          </a:p>
          <a:p>
            <a:endParaRPr lang="en-US" dirty="0" smtClean="0"/>
          </a:p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i="1" dirty="0"/>
              <a:t>There is also the difficulty of timely availability of published data </a:t>
            </a:r>
            <a:r>
              <a:rPr lang="en-US" dirty="0"/>
              <a:t>from various</a:t>
            </a:r>
          </a:p>
          <a:p>
            <a:r>
              <a:rPr lang="en-US" dirty="0"/>
              <a:t>government and other agencies doing this job in our country. Researcher also faces the</a:t>
            </a:r>
          </a:p>
          <a:p>
            <a:r>
              <a:rPr lang="en-US" dirty="0"/>
              <a:t>problem on account of the fact that the published data vary quite significantly because of</a:t>
            </a:r>
          </a:p>
          <a:p>
            <a:r>
              <a:rPr lang="en-US" dirty="0"/>
              <a:t>differences in coverage by the concerning </a:t>
            </a:r>
            <a:r>
              <a:rPr lang="en-US"/>
              <a:t>agencies</a:t>
            </a:r>
            <a:r>
              <a:rPr lang="en-US" smtClean="0"/>
              <a:t>.</a:t>
            </a:r>
          </a:p>
          <a:p>
            <a:endParaRPr lang="en-US" dirty="0"/>
          </a:p>
          <a:p>
            <a:r>
              <a:rPr lang="en-US" dirty="0"/>
              <a:t>10. There may, at times, take place </a:t>
            </a:r>
            <a:r>
              <a:rPr lang="en-US" i="1" dirty="0"/>
              <a:t>the problem of conceptualization </a:t>
            </a:r>
            <a:r>
              <a:rPr lang="en-US" dirty="0"/>
              <a:t>and also problems</a:t>
            </a:r>
          </a:p>
          <a:p>
            <a:r>
              <a:rPr lang="en-US" dirty="0"/>
              <a:t>relating to the process of data collection and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9521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6324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TYPES OF RESEARCH</a:t>
            </a:r>
          </a:p>
          <a:p>
            <a:r>
              <a:rPr lang="en-US" dirty="0"/>
              <a:t>The basic types of research are as follows:</a:t>
            </a:r>
          </a:p>
          <a:p>
            <a:r>
              <a:rPr lang="en-US" dirty="0"/>
              <a:t>(i) </a:t>
            </a:r>
            <a:r>
              <a:rPr lang="en-US" i="1" dirty="0"/>
              <a:t>Descriptive vs. Analytical: Descriptive research </a:t>
            </a:r>
            <a:r>
              <a:rPr lang="en-US" dirty="0"/>
              <a:t>includes surveys and fact-finding </a:t>
            </a:r>
            <a:r>
              <a:rPr lang="en-US" dirty="0" smtClean="0"/>
              <a:t>enquiries of </a:t>
            </a:r>
            <a:r>
              <a:rPr lang="en-US" dirty="0"/>
              <a:t>different kinds. The major purpose of descriptive research is description of the state </a:t>
            </a:r>
            <a:r>
              <a:rPr lang="en-US" dirty="0" smtClean="0"/>
              <a:t>of affairs </a:t>
            </a:r>
            <a:r>
              <a:rPr lang="en-US" dirty="0"/>
              <a:t>as it exists at present. In social science and business research we quite often </a:t>
            </a:r>
            <a:r>
              <a:rPr lang="en-US" dirty="0" smtClean="0"/>
              <a:t>use the </a:t>
            </a:r>
            <a:r>
              <a:rPr lang="en-US" dirty="0"/>
              <a:t>term </a:t>
            </a:r>
            <a:r>
              <a:rPr lang="en-US" i="1" dirty="0"/>
              <a:t>Ex post facto research </a:t>
            </a:r>
            <a:r>
              <a:rPr lang="en-US" dirty="0"/>
              <a:t>for descriptive research studies. The main </a:t>
            </a:r>
            <a:r>
              <a:rPr lang="en-US" dirty="0" smtClean="0"/>
              <a:t>characteristic of </a:t>
            </a:r>
            <a:r>
              <a:rPr lang="en-US" dirty="0"/>
              <a:t>this method is that the researcher has no control over the variables; he can only report</a:t>
            </a:r>
          </a:p>
          <a:p>
            <a:r>
              <a:rPr lang="en-US" dirty="0"/>
              <a:t>what has happened or what is happening. Most </a:t>
            </a:r>
            <a:r>
              <a:rPr lang="en-US" i="1" dirty="0"/>
              <a:t>ex post facto research </a:t>
            </a:r>
            <a:r>
              <a:rPr lang="en-US" dirty="0"/>
              <a:t>projects are </a:t>
            </a:r>
            <a:r>
              <a:rPr lang="en-US" dirty="0" smtClean="0"/>
              <a:t>used for </a:t>
            </a:r>
            <a:r>
              <a:rPr lang="en-US" dirty="0"/>
              <a:t>descriptive studies in which the researcher seeks to measure such items as, for example,</a:t>
            </a:r>
          </a:p>
          <a:p>
            <a:r>
              <a:rPr lang="en-US" dirty="0"/>
              <a:t>frequency of shopping, preferences of people, or similar data. </a:t>
            </a:r>
            <a:r>
              <a:rPr lang="en-US" i="1" dirty="0"/>
              <a:t>Ex post facto studies </a:t>
            </a:r>
            <a:r>
              <a:rPr lang="en-US" dirty="0" smtClean="0"/>
              <a:t>also include attempts </a:t>
            </a:r>
            <a:r>
              <a:rPr lang="en-US" dirty="0"/>
              <a:t>by researchers to discover causes even when they cannot control </a:t>
            </a:r>
            <a:r>
              <a:rPr lang="en-US" dirty="0" smtClean="0"/>
              <a:t>the variables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i="1" dirty="0"/>
              <a:t>analytical research</a:t>
            </a:r>
            <a:r>
              <a:rPr lang="en-US" dirty="0"/>
              <a:t>, on </a:t>
            </a:r>
            <a:r>
              <a:rPr lang="en-US" dirty="0" smtClean="0"/>
              <a:t>the other </a:t>
            </a:r>
            <a:r>
              <a:rPr lang="en-US" dirty="0"/>
              <a:t>hand, the researcher has to use facts or information already available, and </a:t>
            </a:r>
            <a:r>
              <a:rPr lang="en-US" dirty="0" smtClean="0"/>
              <a:t>analyze these </a:t>
            </a:r>
            <a:r>
              <a:rPr lang="en-US" dirty="0"/>
              <a:t>to make a critical evaluation of the material.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ii) </a:t>
            </a:r>
            <a:r>
              <a:rPr lang="en-US" i="1" dirty="0"/>
              <a:t>Applied vs. Fundamental</a:t>
            </a:r>
            <a:r>
              <a:rPr lang="en-US" i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i="1" dirty="0"/>
              <a:t>Applied research </a:t>
            </a:r>
            <a:r>
              <a:rPr lang="en-US" dirty="0"/>
              <a:t>aims at finding a solution for </a:t>
            </a:r>
            <a:r>
              <a:rPr lang="en-US" dirty="0" smtClean="0"/>
              <a:t>an immediate </a:t>
            </a:r>
            <a:r>
              <a:rPr lang="en-US" dirty="0"/>
              <a:t>problem facing a society or an industrial/business </a:t>
            </a:r>
            <a:r>
              <a:rPr lang="en-US" dirty="0" err="1"/>
              <a:t>organisation</a:t>
            </a:r>
            <a:r>
              <a:rPr lang="en-US" dirty="0"/>
              <a:t>, whereas </a:t>
            </a:r>
            <a:r>
              <a:rPr lang="en-US" i="1" dirty="0" smtClean="0"/>
              <a:t>fundamental  research </a:t>
            </a:r>
            <a:r>
              <a:rPr lang="en-US" dirty="0"/>
              <a:t>is mainly concerned with </a:t>
            </a:r>
            <a:r>
              <a:rPr lang="en-US" dirty="0" err="1"/>
              <a:t>generalisations</a:t>
            </a:r>
            <a:r>
              <a:rPr lang="en-US" dirty="0"/>
              <a:t> and with the formulation of a theory.</a:t>
            </a:r>
          </a:p>
          <a:p>
            <a:r>
              <a:rPr lang="en-US" dirty="0"/>
              <a:t>“Gathering knowledge for knowledge’s sake is termed ‘pure’ or ‘basic’ research.”4 </a:t>
            </a:r>
            <a:r>
              <a:rPr lang="en-US" dirty="0" smtClean="0"/>
              <a:t>Research concerning </a:t>
            </a:r>
            <a:r>
              <a:rPr lang="en-US" dirty="0"/>
              <a:t>some natural phenomenon or relating to pure mathematics are examples of</a:t>
            </a:r>
          </a:p>
          <a:p>
            <a:r>
              <a:rPr lang="en-US" dirty="0"/>
              <a:t>fundamental research.</a:t>
            </a:r>
          </a:p>
        </p:txBody>
      </p:sp>
    </p:spTree>
    <p:extLst>
      <p:ext uri="{BB962C8B-B14F-4D97-AF65-F5344CB8AC3E}">
        <p14:creationId xmlns:p14="http://schemas.microsoft.com/office/powerpoint/2010/main" val="53621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6705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(iii) </a:t>
            </a:r>
            <a:r>
              <a:rPr lang="en-US" i="1" dirty="0"/>
              <a:t>Quantitative vs. Qualitative: </a:t>
            </a:r>
            <a:r>
              <a:rPr lang="en-US" dirty="0"/>
              <a:t>Quantitative research is based on the measurement of </a:t>
            </a:r>
            <a:r>
              <a:rPr lang="en-US" dirty="0" smtClean="0"/>
              <a:t>quantity or </a:t>
            </a:r>
            <a:r>
              <a:rPr lang="en-US" dirty="0"/>
              <a:t>amount. It is applicable to phenomena that can be expressed in terms of quantity.</a:t>
            </a:r>
          </a:p>
          <a:p>
            <a:r>
              <a:rPr lang="en-US" dirty="0"/>
              <a:t>Qualitative research, on </a:t>
            </a:r>
            <a:r>
              <a:rPr lang="en-US" dirty="0" smtClean="0"/>
              <a:t>the </a:t>
            </a:r>
            <a:r>
              <a:rPr lang="en-US" dirty="0"/>
              <a:t>other hand, is concerned with qualitative phenomenon, </a:t>
            </a:r>
            <a:r>
              <a:rPr lang="en-US" dirty="0" err="1"/>
              <a:t>i.e</a:t>
            </a:r>
            <a:r>
              <a:rPr lang="en-US" dirty="0" err="1" smtClean="0"/>
              <a:t>.,phenomena</a:t>
            </a:r>
            <a:r>
              <a:rPr lang="en-US" dirty="0" smtClean="0"/>
              <a:t> </a:t>
            </a:r>
            <a:r>
              <a:rPr lang="en-US" dirty="0"/>
              <a:t>relating to or involving quality or kind. For instance, when we are interested </a:t>
            </a:r>
            <a:r>
              <a:rPr lang="en-US" dirty="0" smtClean="0"/>
              <a:t>in investigating </a:t>
            </a:r>
            <a:r>
              <a:rPr lang="en-US" dirty="0"/>
              <a:t>the reasons for human </a:t>
            </a:r>
            <a:r>
              <a:rPr lang="en-US" dirty="0" err="1"/>
              <a:t>behaviour</a:t>
            </a:r>
            <a:r>
              <a:rPr lang="en-US" dirty="0"/>
              <a:t> (i.e., why people think or do certain things),</a:t>
            </a:r>
          </a:p>
          <a:p>
            <a:r>
              <a:rPr lang="en-US" dirty="0"/>
              <a:t>we quite often talk of ‘Motivation Research’, an important type of qualitative research</a:t>
            </a:r>
            <a:r>
              <a:rPr lang="en-US" dirty="0" smtClean="0"/>
              <a:t>. This </a:t>
            </a:r>
            <a:r>
              <a:rPr lang="en-US" dirty="0"/>
              <a:t>type of research aims at discovering the underlying motives and desires, using in </a:t>
            </a:r>
            <a:r>
              <a:rPr lang="en-US" dirty="0" smtClean="0"/>
              <a:t>depth interviews </a:t>
            </a:r>
            <a:r>
              <a:rPr lang="en-US" dirty="0"/>
              <a:t>for the purpose. Other techniques of such research are word association tests</a:t>
            </a:r>
            <a:r>
              <a:rPr lang="en-US" dirty="0" smtClean="0"/>
              <a:t>, sentence </a:t>
            </a:r>
            <a:r>
              <a:rPr lang="en-US" dirty="0"/>
              <a:t>completion tests, story completion tests and similar other projective techniques.</a:t>
            </a:r>
          </a:p>
          <a:p>
            <a:r>
              <a:rPr lang="en-US" dirty="0"/>
              <a:t>Attitude or opinion research i.e., research designed to find out how people feel or </a:t>
            </a:r>
            <a:r>
              <a:rPr lang="en-US" dirty="0" smtClean="0"/>
              <a:t>what they </a:t>
            </a:r>
            <a:r>
              <a:rPr lang="en-US" dirty="0"/>
              <a:t>think about a particular subject or institution is also qualitative research. </a:t>
            </a:r>
            <a:r>
              <a:rPr lang="en-US" dirty="0" smtClean="0"/>
              <a:t>Qualitative research </a:t>
            </a:r>
            <a:r>
              <a:rPr lang="en-US" dirty="0"/>
              <a:t>is specially important in the </a:t>
            </a:r>
            <a:r>
              <a:rPr lang="en-US" dirty="0" err="1"/>
              <a:t>behavioural</a:t>
            </a:r>
            <a:r>
              <a:rPr lang="en-US" dirty="0"/>
              <a:t> sciences where the aim is to discover the</a:t>
            </a:r>
          </a:p>
          <a:p>
            <a:r>
              <a:rPr lang="en-US" dirty="0"/>
              <a:t>underlying motives of human </a:t>
            </a:r>
            <a:r>
              <a:rPr lang="en-US" dirty="0" err="1"/>
              <a:t>behaviour</a:t>
            </a:r>
            <a:r>
              <a:rPr lang="en-US" dirty="0"/>
              <a:t>. Through such research we can </a:t>
            </a:r>
            <a:r>
              <a:rPr lang="en-US" dirty="0" err="1"/>
              <a:t>analyse</a:t>
            </a:r>
            <a:r>
              <a:rPr lang="en-US" dirty="0"/>
              <a:t> the </a:t>
            </a:r>
            <a:r>
              <a:rPr lang="en-US" dirty="0" smtClean="0"/>
              <a:t>various factors </a:t>
            </a:r>
            <a:r>
              <a:rPr lang="en-US" dirty="0"/>
              <a:t>which motivate people to behave in a particular manner or which make people </a:t>
            </a:r>
            <a:r>
              <a:rPr lang="en-US" dirty="0" smtClean="0"/>
              <a:t>like or </a:t>
            </a:r>
            <a:r>
              <a:rPr lang="en-US" dirty="0"/>
              <a:t>dislike a particular </a:t>
            </a:r>
            <a:r>
              <a:rPr lang="en-US" dirty="0" smtClean="0"/>
              <a:t>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6629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(iv) </a:t>
            </a:r>
            <a:r>
              <a:rPr lang="en-US" i="1" dirty="0"/>
              <a:t>Conceptual vs. Empirical</a:t>
            </a:r>
            <a:r>
              <a:rPr lang="en-US" i="1" dirty="0" smtClean="0"/>
              <a:t>:</a:t>
            </a:r>
          </a:p>
          <a:p>
            <a:r>
              <a:rPr lang="en-US" i="1" dirty="0" smtClean="0"/>
              <a:t> </a:t>
            </a:r>
            <a:r>
              <a:rPr lang="en-US" dirty="0"/>
              <a:t>Conceptual research is that related to some abstract idea(s) </a:t>
            </a:r>
            <a:r>
              <a:rPr lang="en-US" dirty="0" smtClean="0"/>
              <a:t>or theory</a:t>
            </a:r>
            <a:r>
              <a:rPr lang="en-US" dirty="0"/>
              <a:t>. It is generally used by philosophers and thinkers to develop new concepts or </a:t>
            </a:r>
            <a:r>
              <a:rPr lang="en-US" dirty="0" smtClean="0"/>
              <a:t>to reinterpret </a:t>
            </a:r>
            <a:r>
              <a:rPr lang="en-US" dirty="0"/>
              <a:t>existing ones. On the other hand</a:t>
            </a:r>
            <a:r>
              <a:rPr lang="en-US" b="1" dirty="0"/>
              <a:t>, empirical research </a:t>
            </a:r>
            <a:r>
              <a:rPr lang="en-US" dirty="0"/>
              <a:t>relies on experience or</a:t>
            </a:r>
          </a:p>
          <a:p>
            <a:r>
              <a:rPr lang="en-US" dirty="0"/>
              <a:t>observation alone, often without due regard for system and theory. It is data-based research</a:t>
            </a:r>
            <a:r>
              <a:rPr lang="en-US" dirty="0" smtClean="0"/>
              <a:t>, coming </a:t>
            </a:r>
            <a:r>
              <a:rPr lang="en-US" dirty="0"/>
              <a:t>up with conclusions which are capable of being verified by observation or experiment.</a:t>
            </a:r>
          </a:p>
          <a:p>
            <a:r>
              <a:rPr lang="en-US" dirty="0"/>
              <a:t>We can also call it as experimental type of </a:t>
            </a:r>
            <a:r>
              <a:rPr lang="en-US" dirty="0" smtClean="0"/>
              <a:t>research.</a:t>
            </a:r>
          </a:p>
          <a:p>
            <a:endParaRPr lang="en-US" dirty="0"/>
          </a:p>
          <a:p>
            <a:r>
              <a:rPr lang="en-US" dirty="0"/>
              <a:t>(v) </a:t>
            </a:r>
            <a:r>
              <a:rPr lang="en-US" i="1" dirty="0"/>
              <a:t>Some Other Types of Research: </a:t>
            </a:r>
            <a:r>
              <a:rPr lang="en-US" dirty="0"/>
              <a:t>All other types of research are variations of one or </a:t>
            </a:r>
            <a:r>
              <a:rPr lang="en-US" dirty="0" smtClean="0"/>
              <a:t>more of </a:t>
            </a:r>
            <a:r>
              <a:rPr lang="en-US" dirty="0"/>
              <a:t>the above stated approaches, based on either the purpose of research, or the </a:t>
            </a:r>
            <a:r>
              <a:rPr lang="en-US" dirty="0" smtClean="0"/>
              <a:t>time required </a:t>
            </a:r>
            <a:r>
              <a:rPr lang="en-US" dirty="0"/>
              <a:t>to accomplish research, on the environment in which research is done, or on the</a:t>
            </a:r>
          </a:p>
          <a:p>
            <a:r>
              <a:rPr lang="en-US" dirty="0"/>
              <a:t>basis of some other similar factor. </a:t>
            </a:r>
            <a:endParaRPr lang="en-US" dirty="0" smtClean="0"/>
          </a:p>
          <a:p>
            <a:r>
              <a:rPr lang="en-US" dirty="0" smtClean="0"/>
              <a:t>Form </a:t>
            </a:r>
            <a:r>
              <a:rPr lang="en-US" dirty="0"/>
              <a:t>the point of view of time, we can think of research</a:t>
            </a:r>
          </a:p>
          <a:p>
            <a:r>
              <a:rPr lang="en-US" dirty="0"/>
              <a:t>either as </a:t>
            </a:r>
            <a:r>
              <a:rPr lang="en-US" b="1" i="1" dirty="0"/>
              <a:t>one-time research or longitudinal research</a:t>
            </a:r>
            <a:r>
              <a:rPr lang="en-US" dirty="0"/>
              <a:t>. In the former case the research </a:t>
            </a:r>
            <a:r>
              <a:rPr lang="en-US" dirty="0" smtClean="0"/>
              <a:t>is confined </a:t>
            </a:r>
            <a:r>
              <a:rPr lang="en-US" dirty="0"/>
              <a:t>to a single time-period, whereas in the latter case the research is carried on </a:t>
            </a:r>
            <a:r>
              <a:rPr lang="en-US" dirty="0" smtClean="0"/>
              <a:t>over several </a:t>
            </a:r>
            <a:r>
              <a:rPr lang="en-US" dirty="0"/>
              <a:t>time-periods. </a:t>
            </a:r>
          </a:p>
        </p:txBody>
      </p:sp>
    </p:spTree>
    <p:extLst>
      <p:ext uri="{BB962C8B-B14F-4D97-AF65-F5344CB8AC3E}">
        <p14:creationId xmlns:p14="http://schemas.microsoft.com/office/powerpoint/2010/main" val="275065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Research can be </a:t>
            </a:r>
            <a:r>
              <a:rPr lang="en-US" i="1" dirty="0"/>
              <a:t>field-setting research or laboratory research or</a:t>
            </a:r>
          </a:p>
          <a:p>
            <a:r>
              <a:rPr lang="en-US" i="1" dirty="0"/>
              <a:t>simulation research</a:t>
            </a:r>
            <a:r>
              <a:rPr lang="en-US" dirty="0"/>
              <a:t>, depending upon the environment in which it is to be carried out.</a:t>
            </a:r>
          </a:p>
          <a:p>
            <a:r>
              <a:rPr lang="en-US" dirty="0"/>
              <a:t>Research can as well be understood as </a:t>
            </a:r>
            <a:r>
              <a:rPr lang="en-US" i="1" dirty="0"/>
              <a:t>clinical or diagnostic research</a:t>
            </a:r>
            <a:r>
              <a:rPr lang="en-US" dirty="0"/>
              <a:t>. Such research</a:t>
            </a:r>
          </a:p>
          <a:p>
            <a:r>
              <a:rPr lang="en-US" dirty="0"/>
              <a:t>follow case-study methods or </a:t>
            </a:r>
            <a:r>
              <a:rPr lang="en-US" dirty="0" smtClean="0"/>
              <a:t>in depth </a:t>
            </a:r>
            <a:r>
              <a:rPr lang="en-US" dirty="0"/>
              <a:t>approaches to reach the basic causal relations. </a:t>
            </a:r>
            <a:r>
              <a:rPr lang="en-US" dirty="0" smtClean="0"/>
              <a:t>Such studies </a:t>
            </a:r>
            <a:r>
              <a:rPr lang="en-US" dirty="0"/>
              <a:t>usually go deep into the causes of things or events that interest us, using very small</a:t>
            </a:r>
          </a:p>
          <a:p>
            <a:r>
              <a:rPr lang="en-US" dirty="0"/>
              <a:t>samples and very deep probing data gathering devices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research may be </a:t>
            </a:r>
            <a:r>
              <a:rPr lang="en-US" i="1" dirty="0" smtClean="0"/>
              <a:t>exploratory </a:t>
            </a:r>
            <a:r>
              <a:rPr lang="en-US" dirty="0" smtClean="0"/>
              <a:t>or </a:t>
            </a:r>
            <a:r>
              <a:rPr lang="en-US" dirty="0"/>
              <a:t>it may be formalized. The objective of exploratory research is the development of</a:t>
            </a:r>
          </a:p>
          <a:p>
            <a:r>
              <a:rPr lang="en-US" dirty="0"/>
              <a:t>hypotheses rather than their testing, whereas formalized research studies are those </a:t>
            </a:r>
            <a:r>
              <a:rPr lang="en-US" dirty="0" smtClean="0"/>
              <a:t>with substantial </a:t>
            </a:r>
            <a:r>
              <a:rPr lang="en-US" dirty="0"/>
              <a:t>structure and with specific hypotheses to be tested.</a:t>
            </a:r>
          </a:p>
        </p:txBody>
      </p:sp>
    </p:spTree>
    <p:extLst>
      <p:ext uri="{BB962C8B-B14F-4D97-AF65-F5344CB8AC3E}">
        <p14:creationId xmlns:p14="http://schemas.microsoft.com/office/powerpoint/2010/main" val="223256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7316</Words>
  <Application>Microsoft Office PowerPoint</Application>
  <PresentationFormat>On-screen Show (4:3)</PresentationFormat>
  <Paragraphs>400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Research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LAB2</dc:creator>
  <cp:lastModifiedBy>LAB2</cp:lastModifiedBy>
  <cp:revision>16</cp:revision>
  <dcterms:created xsi:type="dcterms:W3CDTF">2021-02-01T09:52:44Z</dcterms:created>
  <dcterms:modified xsi:type="dcterms:W3CDTF">2021-02-02T07:03:23Z</dcterms:modified>
</cp:coreProperties>
</file>