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236344251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2363442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23634425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2363442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236344251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2363442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550900" y="1556468"/>
            <a:ext cx="8222100" cy="109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700">
                <a:solidFill>
                  <a:srgbClr val="000000"/>
                </a:solidFill>
                <a:highlight>
                  <a:srgbClr val="FFFFFF"/>
                </a:highlight>
                <a:latin typeface="Arial"/>
                <a:ea typeface="Arial"/>
                <a:cs typeface="Arial"/>
                <a:sym typeface="Arial"/>
              </a:rPr>
              <a:t>E-retail factors for customer activation and retention</a:t>
            </a:r>
            <a:endParaRPr b="1" sz="17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2400"/>
          </a:p>
        </p:txBody>
      </p:sp>
      <p:sp>
        <p:nvSpPr>
          <p:cNvPr id="86" name="Google Shape;86;p13"/>
          <p:cNvSpPr txBox="1"/>
          <p:nvPr/>
        </p:nvSpPr>
        <p:spPr>
          <a:xfrm>
            <a:off x="550900" y="2646975"/>
            <a:ext cx="73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Data analysis</a:t>
            </a:r>
            <a:endParaRPr sz="3300"/>
          </a:p>
        </p:txBody>
      </p:sp>
      <p:sp>
        <p:nvSpPr>
          <p:cNvPr id="191" name="Google Shape;191;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objectives of this research to identify the significant effect of</a:t>
            </a:r>
            <a:endParaRPr/>
          </a:p>
          <a:p>
            <a:pPr indent="0" lvl="0" marL="0" rtl="0" algn="l">
              <a:spcBef>
                <a:spcPts val="1600"/>
              </a:spcBef>
              <a:spcAft>
                <a:spcPts val="0"/>
              </a:spcAft>
              <a:buNone/>
            </a:pPr>
            <a:r>
              <a:rPr lang="en"/>
              <a:t>1. Utilitarian value and hedonic value on customer loyalty simultaneously. </a:t>
            </a:r>
            <a:endParaRPr/>
          </a:p>
          <a:p>
            <a:pPr indent="0" lvl="0" marL="0" rtl="0" algn="l">
              <a:spcBef>
                <a:spcPts val="1600"/>
              </a:spcBef>
              <a:spcAft>
                <a:spcPts val="0"/>
              </a:spcAft>
              <a:buNone/>
            </a:pPr>
            <a:r>
              <a:rPr lang="en"/>
              <a:t>2. Social and Platform effects on customer loyalty and Activation</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4"/>
          <p:cNvGrpSpPr/>
          <p:nvPr/>
        </p:nvGrpSpPr>
        <p:grpSpPr>
          <a:xfrm>
            <a:off x="431914" y="1304875"/>
            <a:ext cx="8236685" cy="3416400"/>
            <a:chOff x="431925" y="1304875"/>
            <a:chExt cx="2628925" cy="3416400"/>
          </a:xfrm>
        </p:grpSpPr>
        <p:sp>
          <p:nvSpPr>
            <p:cNvPr id="92" name="Google Shape;9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idx="4294967295" type="body"/>
          </p:nvPr>
        </p:nvSpPr>
        <p:spPr>
          <a:xfrm>
            <a:off x="665343" y="1304875"/>
            <a:ext cx="7815600" cy="4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chemeClr val="lt1"/>
                </a:solidFill>
              </a:rPr>
              <a:t>The problem </a:t>
            </a:r>
            <a:endParaRPr sz="2200">
              <a:solidFill>
                <a:schemeClr val="lt1"/>
              </a:solidFill>
            </a:endParaRPr>
          </a:p>
          <a:p>
            <a:pPr indent="0" lvl="0" marL="0" rtl="0" algn="l">
              <a:spcBef>
                <a:spcPts val="0"/>
              </a:spcBef>
              <a:spcAft>
                <a:spcPts val="0"/>
              </a:spcAft>
              <a:buNone/>
            </a:pPr>
            <a:r>
              <a:t/>
            </a:r>
            <a:endParaRPr sz="1000">
              <a:solidFill>
                <a:schemeClr val="lt1"/>
              </a:solidFill>
            </a:endParaRPr>
          </a:p>
        </p:txBody>
      </p:sp>
      <p:sp>
        <p:nvSpPr>
          <p:cNvPr id="95" name="Google Shape;95;p14"/>
          <p:cNvSpPr txBox="1"/>
          <p:nvPr>
            <p:ph idx="4294967295" type="body"/>
          </p:nvPr>
        </p:nvSpPr>
        <p:spPr>
          <a:xfrm>
            <a:off x="671296" y="1850300"/>
            <a:ext cx="7765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latin typeface="Arial"/>
                <a:ea typeface="Arial"/>
                <a:cs typeface="Arial"/>
                <a:sym typeface="Arial"/>
              </a:rPr>
              <a:t>The purpose of this research is to understand the factors that influence and affecting the e-commerce customer activation/retention.</a:t>
            </a:r>
            <a:endParaRPr sz="1400">
              <a:solidFill>
                <a:srgbClr val="434343"/>
              </a:solidFill>
              <a:latin typeface="Arial"/>
              <a:ea typeface="Arial"/>
              <a:cs typeface="Arial"/>
              <a:sym typeface="Arial"/>
            </a:endParaRPr>
          </a:p>
          <a:p>
            <a:pPr indent="0" lvl="0" marL="0" rtl="0" algn="l">
              <a:spcBef>
                <a:spcPts val="0"/>
              </a:spcBef>
              <a:spcAft>
                <a:spcPts val="0"/>
              </a:spcAft>
              <a:buNone/>
            </a:pPr>
            <a:r>
              <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spcBef>
                <a:spcPts val="0"/>
              </a:spcBef>
              <a:spcAft>
                <a:spcPts val="1600"/>
              </a:spcAft>
              <a:buNone/>
            </a:pPr>
            <a:r>
              <a:t/>
            </a:r>
            <a:endParaRPr sz="16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Understanding and objectives</a:t>
            </a:r>
            <a:endParaRPr sz="3300"/>
          </a:p>
        </p:txBody>
      </p:sp>
      <p:sp>
        <p:nvSpPr>
          <p:cNvPr id="101" name="Google Shape;10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objectives of this research to identify the significant effect of</a:t>
            </a:r>
            <a:endParaRPr/>
          </a:p>
          <a:p>
            <a:pPr indent="0" lvl="0" marL="0" rtl="0" algn="l">
              <a:spcBef>
                <a:spcPts val="1600"/>
              </a:spcBef>
              <a:spcAft>
                <a:spcPts val="0"/>
              </a:spcAft>
              <a:buNone/>
            </a:pPr>
            <a:r>
              <a:rPr lang="en"/>
              <a:t>1. Utilitarian value and hedonic value on customer loyalty simultaneously. </a:t>
            </a:r>
            <a:endParaRPr/>
          </a:p>
          <a:p>
            <a:pPr indent="0" lvl="0" marL="0" rtl="0" algn="l">
              <a:spcBef>
                <a:spcPts val="1600"/>
              </a:spcBef>
              <a:spcAft>
                <a:spcPts val="0"/>
              </a:spcAft>
              <a:buNone/>
            </a:pPr>
            <a:r>
              <a:rPr lang="en"/>
              <a:t>2. Social and Platform effects on customer loyalty and Activation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  Analysis for further understanding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4975" y="3726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EDA ? What is EDA?</a:t>
            </a:r>
            <a:endParaRPr/>
          </a:p>
        </p:txBody>
      </p:sp>
      <p:sp>
        <p:nvSpPr>
          <p:cNvPr id="112" name="Google Shape;112;p17"/>
          <p:cNvSpPr txBox="1"/>
          <p:nvPr/>
        </p:nvSpPr>
        <p:spPr>
          <a:xfrm>
            <a:off x="343325" y="2033600"/>
            <a:ext cx="7597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Exploratory data analysis (EDA) is a technique used to understand a dataset before they start to model it. The goal of conducting EDA is to determine the characteristics of the dataset. Conducting EDA can help data analysts make predictions and assumptions about data. Often, EDA involves data visualization, including creating graphs like histograms, scatter plots.</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18" name="Google Shape;118;p18"/>
          <p:cNvSpPr/>
          <p:nvPr/>
        </p:nvSpPr>
        <p:spPr>
          <a:xfrm>
            <a:off x="432350" y="1304875"/>
            <a:ext cx="383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8"/>
          <p:cNvSpPr txBox="1"/>
          <p:nvPr>
            <p:ph idx="4294967295" type="body"/>
          </p:nvPr>
        </p:nvSpPr>
        <p:spPr>
          <a:xfrm>
            <a:off x="432350"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Importing data</a:t>
            </a:r>
            <a:endParaRPr>
              <a:solidFill>
                <a:schemeClr val="lt1"/>
              </a:solidFill>
            </a:endParaRPr>
          </a:p>
        </p:txBody>
      </p:sp>
      <p:sp>
        <p:nvSpPr>
          <p:cNvPr id="120" name="Google Shape;120;p18"/>
          <p:cNvSpPr txBox="1"/>
          <p:nvPr>
            <p:ph idx="4294967295" type="body"/>
          </p:nvPr>
        </p:nvSpPr>
        <p:spPr>
          <a:xfrm>
            <a:off x="432350" y="2023375"/>
            <a:ext cx="81135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Arial"/>
                <a:ea typeface="Arial"/>
                <a:cs typeface="Arial"/>
                <a:sym typeface="Arial"/>
              </a:rPr>
              <a:t>we will start by importing the libraries we will require for performing EDA. These include NumPy, Pandas, Matplotlib, and Seaborn</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350">
                <a:solidFill>
                  <a:srgbClr val="222222"/>
                </a:solidFill>
                <a:highlight>
                  <a:srgbClr val="FFFFFF"/>
                </a:highlight>
                <a:latin typeface="Arial"/>
                <a:ea typeface="Arial"/>
                <a:cs typeface="Arial"/>
                <a:sym typeface="Arial"/>
              </a:rPr>
              <a:t>And import the data from the xl sheet provided and convert them to data frame to observe and analyse</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350">
                <a:solidFill>
                  <a:srgbClr val="222222"/>
                </a:solidFill>
                <a:highlight>
                  <a:srgbClr val="FFFFFF"/>
                </a:highlight>
                <a:latin typeface="Arial"/>
                <a:ea typeface="Arial"/>
                <a:cs typeface="Arial"/>
                <a:sym typeface="Arial"/>
              </a:rPr>
              <a:t>I have used datasheet provided with all the values</a:t>
            </a:r>
            <a:endParaRPr sz="1350">
              <a:solidFill>
                <a:srgbClr val="222222"/>
              </a:solidFill>
              <a:highlight>
                <a:srgbClr val="FFFFFF"/>
              </a:highlight>
              <a:latin typeface="Arial"/>
              <a:ea typeface="Arial"/>
              <a:cs typeface="Arial"/>
              <a:sym typeface="Arial"/>
            </a:endParaRPr>
          </a:p>
          <a:p>
            <a:pPr indent="0" lvl="0" marL="0" rtl="0" algn="l">
              <a:spcBef>
                <a:spcPts val="800"/>
              </a:spcBef>
              <a:spcAft>
                <a:spcPts val="0"/>
              </a:spcAft>
              <a:buNone/>
            </a:pPr>
            <a:r>
              <a:rPr lang="en" sz="1050">
                <a:solidFill>
                  <a:srgbClr val="000000"/>
                </a:solidFill>
                <a:highlight>
                  <a:srgbClr val="FFFFFF"/>
                </a:highlight>
                <a:latin typeface="Arial"/>
                <a:ea typeface="Arial"/>
                <a:cs typeface="Arial"/>
                <a:sym typeface="Arial"/>
              </a:rPr>
              <a:t>269 rows x 72 columns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800"/>
              </a:spcAft>
              <a:buNone/>
            </a:pPr>
            <a:r>
              <a:t/>
            </a:r>
            <a:endParaRPr sz="1350">
              <a:solidFill>
                <a:srgbClr val="222222"/>
              </a:solidFill>
              <a:highlight>
                <a:srgbClr val="FFFFFF"/>
              </a:highlight>
              <a:latin typeface="Arial"/>
              <a:ea typeface="Arial"/>
              <a:cs typeface="Arial"/>
              <a:sym typeface="Arial"/>
            </a:endParaRPr>
          </a:p>
        </p:txBody>
      </p:sp>
      <p:sp>
        <p:nvSpPr>
          <p:cNvPr id="121" name="Google Shape;121;p18"/>
          <p:cNvSpPr/>
          <p:nvPr/>
        </p:nvSpPr>
        <p:spPr>
          <a:xfrm>
            <a:off x="4486113" y="1304875"/>
            <a:ext cx="4283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8"/>
          <p:cNvSpPr txBox="1"/>
          <p:nvPr>
            <p:ph idx="4294967295" type="body"/>
          </p:nvPr>
        </p:nvSpPr>
        <p:spPr>
          <a:xfrm>
            <a:off x="4938244"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Reading the Data</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Optimizing the data</a:t>
            </a:r>
            <a:endParaRPr/>
          </a:p>
        </p:txBody>
      </p:sp>
      <p:sp>
        <p:nvSpPr>
          <p:cNvPr id="128" name="Google Shape;128;p19"/>
          <p:cNvSpPr/>
          <p:nvPr/>
        </p:nvSpPr>
        <p:spPr>
          <a:xfrm>
            <a:off x="432350" y="1304875"/>
            <a:ext cx="3831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9"/>
          <p:cNvSpPr txBox="1"/>
          <p:nvPr>
            <p:ph idx="4294967295" type="body"/>
          </p:nvPr>
        </p:nvSpPr>
        <p:spPr>
          <a:xfrm>
            <a:off x="432350"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 data</a:t>
            </a:r>
            <a:endParaRPr>
              <a:solidFill>
                <a:schemeClr val="lt1"/>
              </a:solidFill>
            </a:endParaRPr>
          </a:p>
        </p:txBody>
      </p:sp>
      <p:sp>
        <p:nvSpPr>
          <p:cNvPr id="130" name="Google Shape;130;p19"/>
          <p:cNvSpPr txBox="1"/>
          <p:nvPr>
            <p:ph idx="4294967295" type="body"/>
          </p:nvPr>
        </p:nvSpPr>
        <p:spPr>
          <a:xfrm>
            <a:off x="432350" y="2023375"/>
            <a:ext cx="36726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050">
                <a:solidFill>
                  <a:srgbClr val="222222"/>
                </a:solidFill>
                <a:highlight>
                  <a:srgbClr val="FFFFFF"/>
                </a:highlight>
                <a:latin typeface="Arial"/>
                <a:ea typeface="Arial"/>
                <a:cs typeface="Arial"/>
                <a:sym typeface="Arial"/>
              </a:rPr>
              <a:t>Cleaning data and removing unwanted spaces or special character for better analysis</a:t>
            </a:r>
            <a:endParaRPr sz="1050">
              <a:solidFill>
                <a:srgbClr val="222222"/>
              </a:solidFill>
              <a:highlight>
                <a:srgbClr val="FFFFFF"/>
              </a:highlight>
              <a:latin typeface="Arial"/>
              <a:ea typeface="Arial"/>
              <a:cs typeface="Arial"/>
              <a:sym typeface="Arial"/>
            </a:endParaRPr>
          </a:p>
        </p:txBody>
      </p:sp>
      <p:sp>
        <p:nvSpPr>
          <p:cNvPr id="131" name="Google Shape;131;p19"/>
          <p:cNvSpPr/>
          <p:nvPr/>
        </p:nvSpPr>
        <p:spPr>
          <a:xfrm>
            <a:off x="4486113" y="1304875"/>
            <a:ext cx="4283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9"/>
          <p:cNvSpPr txBox="1"/>
          <p:nvPr>
            <p:ph idx="4294967295" type="body"/>
          </p:nvPr>
        </p:nvSpPr>
        <p:spPr>
          <a:xfrm>
            <a:off x="4938244" y="1451576"/>
            <a:ext cx="3502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Check if  missing or invalid data</a:t>
            </a:r>
            <a:endParaRPr>
              <a:solidFill>
                <a:schemeClr val="lt1"/>
              </a:solidFill>
            </a:endParaRPr>
          </a:p>
        </p:txBody>
      </p:sp>
      <p:sp>
        <p:nvSpPr>
          <p:cNvPr id="133" name="Google Shape;133;p19"/>
          <p:cNvSpPr txBox="1"/>
          <p:nvPr/>
        </p:nvSpPr>
        <p:spPr>
          <a:xfrm>
            <a:off x="4686525" y="1912675"/>
            <a:ext cx="388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22222"/>
                </a:solidFill>
                <a:highlight>
                  <a:srgbClr val="FFFFFF"/>
                </a:highlight>
              </a:rPr>
              <a:t>Check of NAN or invalid data</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We have no NAN or any missing or invalid data</a:t>
            </a:r>
            <a:endParaRPr sz="105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Categorizing the data after observation</a:t>
            </a:r>
            <a:endParaRPr/>
          </a:p>
        </p:txBody>
      </p:sp>
      <p:grpSp>
        <p:nvGrpSpPr>
          <p:cNvPr id="139" name="Google Shape;139;p20"/>
          <p:cNvGrpSpPr/>
          <p:nvPr/>
        </p:nvGrpSpPr>
        <p:grpSpPr>
          <a:xfrm>
            <a:off x="1563551" y="1343546"/>
            <a:ext cx="6141253" cy="1418045"/>
            <a:chOff x="1256100" y="2975824"/>
            <a:chExt cx="3327150" cy="531900"/>
          </a:xfrm>
        </p:grpSpPr>
        <p:cxnSp>
          <p:nvCxnSpPr>
            <p:cNvPr id="140" name="Google Shape;140;p20"/>
            <p:cNvCxnSpPr/>
            <p:nvPr/>
          </p:nvCxnSpPr>
          <p:spPr>
            <a:xfrm>
              <a:off x="2919662" y="2975824"/>
              <a:ext cx="0" cy="531900"/>
            </a:xfrm>
            <a:prstGeom prst="straightConnector1">
              <a:avLst/>
            </a:prstGeom>
            <a:noFill/>
            <a:ln cap="flat" cmpd="sng" w="9525">
              <a:solidFill>
                <a:schemeClr val="lt2"/>
              </a:solidFill>
              <a:prstDash val="solid"/>
              <a:round/>
              <a:headEnd len="sm" w="sm" type="none"/>
              <a:tailEnd len="sm" w="sm" type="none"/>
            </a:ln>
          </p:spPr>
        </p:cxnSp>
        <p:cxnSp>
          <p:nvCxnSpPr>
            <p:cNvPr id="141" name="Google Shape;141;p20"/>
            <p:cNvCxnSpPr/>
            <p:nvPr/>
          </p:nvCxnSpPr>
          <p:spPr>
            <a:xfrm flipH="1">
              <a:off x="1256100" y="2975824"/>
              <a:ext cx="1663500" cy="5319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142" name="Google Shape;142;p20"/>
            <p:cNvCxnSpPr/>
            <p:nvPr/>
          </p:nvCxnSpPr>
          <p:spPr>
            <a:xfrm>
              <a:off x="2919450" y="2975824"/>
              <a:ext cx="1663800" cy="531900"/>
            </a:xfrm>
            <a:prstGeom prst="bentConnector3">
              <a:avLst>
                <a:gd fmla="val 50000" name="adj1"/>
              </a:avLst>
            </a:prstGeom>
            <a:noFill/>
            <a:ln cap="flat" cmpd="sng" w="9525">
              <a:solidFill>
                <a:schemeClr val="lt2"/>
              </a:solidFill>
              <a:prstDash val="solid"/>
              <a:round/>
              <a:headEnd len="sm" w="sm" type="none"/>
              <a:tailEnd len="sm" w="sm" type="none"/>
            </a:ln>
          </p:spPr>
        </p:cxnSp>
      </p:grpSp>
      <p:sp>
        <p:nvSpPr>
          <p:cNvPr id="143" name="Google Shape;143;p20"/>
          <p:cNvSpPr/>
          <p:nvPr/>
        </p:nvSpPr>
        <p:spPr>
          <a:xfrm>
            <a:off x="1142213" y="2761947"/>
            <a:ext cx="2119200" cy="1491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50">
                <a:highlight>
                  <a:srgbClr val="FFFFFF"/>
                </a:highlight>
              </a:rPr>
              <a:t>Utilitarian value is defined as that value that a customer receives based on a task-related and rational consumption behavior</a:t>
            </a:r>
            <a:endParaRPr/>
          </a:p>
        </p:txBody>
      </p:sp>
      <p:sp>
        <p:nvSpPr>
          <p:cNvPr id="144" name="Google Shape;144;p20"/>
          <p:cNvSpPr/>
          <p:nvPr/>
        </p:nvSpPr>
        <p:spPr>
          <a:xfrm>
            <a:off x="1142233"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idx="4294967295" type="body"/>
          </p:nvPr>
        </p:nvSpPr>
        <p:spPr>
          <a:xfrm>
            <a:off x="1142671" y="2820860"/>
            <a:ext cx="2118900" cy="189900"/>
          </a:xfrm>
          <a:prstGeom prst="rect">
            <a:avLst/>
          </a:prstGeom>
        </p:spPr>
        <p:txBody>
          <a:bodyPr anchorCtr="0" anchor="ctr" bIns="91425" lIns="91425" spcFirstLastPara="1" rIns="91425" wrap="square" tIns="91425">
            <a:noAutofit/>
          </a:bodyPr>
          <a:lstStyle/>
          <a:p>
            <a:pPr indent="0" lvl="0" marL="0" rtl="0" algn="l">
              <a:lnSpc>
                <a:spcPct val="100000"/>
              </a:lnSpc>
              <a:spcBef>
                <a:spcPts val="1000"/>
              </a:spcBef>
              <a:spcAft>
                <a:spcPts val="0"/>
              </a:spcAft>
              <a:buNone/>
            </a:pPr>
            <a:r>
              <a:rPr b="1" lang="en" sz="1250">
                <a:solidFill>
                  <a:srgbClr val="000000"/>
                </a:solidFill>
                <a:highlight>
                  <a:srgbClr val="FFFFFF"/>
                </a:highlight>
                <a:latin typeface="Arial"/>
                <a:ea typeface="Arial"/>
                <a:cs typeface="Arial"/>
                <a:sym typeface="Arial"/>
              </a:rPr>
              <a:t>Utilitarian Value </a:t>
            </a:r>
            <a:endParaRPr b="1" sz="12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1100">
              <a:solidFill>
                <a:schemeClr val="lt1"/>
              </a:solidFill>
            </a:endParaRPr>
          </a:p>
        </p:txBody>
      </p:sp>
      <p:sp>
        <p:nvSpPr>
          <p:cNvPr id="146" name="Google Shape;146;p20"/>
          <p:cNvSpPr/>
          <p:nvPr/>
        </p:nvSpPr>
        <p:spPr>
          <a:xfrm>
            <a:off x="3574538" y="2761947"/>
            <a:ext cx="2119200" cy="1491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50">
                <a:highlight>
                  <a:srgbClr val="FFFFFF"/>
                </a:highlight>
              </a:rPr>
              <a:t>The hedonic values are related to gratification of the senses </a:t>
            </a:r>
            <a:endParaRPr sz="1050">
              <a:highlight>
                <a:srgbClr val="FFFFFF"/>
              </a:highlight>
            </a:endParaRPr>
          </a:p>
          <a:p>
            <a:pPr indent="0" lvl="0" marL="0" rtl="0" algn="ctr">
              <a:spcBef>
                <a:spcPts val="0"/>
              </a:spcBef>
              <a:spcAft>
                <a:spcPts val="0"/>
              </a:spcAft>
              <a:buNone/>
            </a:pPr>
            <a:r>
              <a:rPr lang="en" sz="1050">
                <a:highlight>
                  <a:srgbClr val="FFFFFF"/>
                </a:highlight>
              </a:rPr>
              <a:t>enhanced through experiences of pleasure, entertainment, fantasy and playfulness </a:t>
            </a:r>
            <a:endParaRPr sz="1050">
              <a:highlight>
                <a:srgbClr val="FFFFFF"/>
              </a:highlight>
            </a:endParaRPr>
          </a:p>
          <a:p>
            <a:pPr indent="0" lvl="0" marL="0" rtl="0" algn="ctr">
              <a:spcBef>
                <a:spcPts val="0"/>
              </a:spcBef>
              <a:spcAft>
                <a:spcPts val="0"/>
              </a:spcAft>
              <a:buNone/>
            </a:pPr>
            <a:r>
              <a:t/>
            </a:r>
            <a:endParaRPr sz="1050">
              <a:highlight>
                <a:srgbClr val="FFFFFF"/>
              </a:highlight>
            </a:endParaRPr>
          </a:p>
        </p:txBody>
      </p:sp>
      <p:sp>
        <p:nvSpPr>
          <p:cNvPr id="147" name="Google Shape;147;p20"/>
          <p:cNvSpPr/>
          <p:nvPr/>
        </p:nvSpPr>
        <p:spPr>
          <a:xfrm>
            <a:off x="3574561"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ph idx="4294967295" type="body"/>
          </p:nvPr>
        </p:nvSpPr>
        <p:spPr>
          <a:xfrm>
            <a:off x="3574744" y="2820860"/>
            <a:ext cx="2118900" cy="189900"/>
          </a:xfrm>
          <a:prstGeom prst="rect">
            <a:avLst/>
          </a:prstGeom>
        </p:spPr>
        <p:txBody>
          <a:bodyPr anchorCtr="0" anchor="ctr" bIns="91425" lIns="91425" spcFirstLastPara="1" rIns="91425" wrap="square" tIns="91425">
            <a:noAutofit/>
          </a:bodyPr>
          <a:lstStyle/>
          <a:p>
            <a:pPr indent="0" lvl="0" marL="0" rtl="0" algn="l">
              <a:lnSpc>
                <a:spcPct val="100000"/>
              </a:lnSpc>
              <a:spcBef>
                <a:spcPts val="1000"/>
              </a:spcBef>
              <a:spcAft>
                <a:spcPts val="0"/>
              </a:spcAft>
              <a:buNone/>
            </a:pPr>
            <a:r>
              <a:rPr b="1" lang="en" sz="1250">
                <a:solidFill>
                  <a:srgbClr val="000000"/>
                </a:solidFill>
                <a:highlight>
                  <a:srgbClr val="FFFFFF"/>
                </a:highlight>
                <a:latin typeface="Arial"/>
                <a:ea typeface="Arial"/>
                <a:cs typeface="Arial"/>
                <a:sym typeface="Arial"/>
              </a:rPr>
              <a:t>Hedonic Value</a:t>
            </a:r>
            <a:endParaRPr b="1" sz="12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1100">
              <a:solidFill>
                <a:schemeClr val="lt1"/>
              </a:solidFill>
            </a:endParaRPr>
          </a:p>
        </p:txBody>
      </p:sp>
      <p:sp>
        <p:nvSpPr>
          <p:cNvPr id="149" name="Google Shape;149;p20"/>
          <p:cNvSpPr/>
          <p:nvPr/>
        </p:nvSpPr>
        <p:spPr>
          <a:xfrm>
            <a:off x="6006813" y="3070000"/>
            <a:ext cx="2119200" cy="118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This </a:t>
            </a:r>
            <a:r>
              <a:rPr lang="en" sz="1050">
                <a:highlight>
                  <a:srgbClr val="FFFFFF"/>
                </a:highlight>
              </a:rPr>
              <a:t>category</a:t>
            </a:r>
            <a:r>
              <a:rPr lang="en" sz="1050">
                <a:highlight>
                  <a:srgbClr val="FFFFFF"/>
                </a:highlight>
              </a:rPr>
              <a:t> is very important as it plays a major role in customer Activation and </a:t>
            </a:r>
            <a:r>
              <a:rPr lang="en" sz="1050">
                <a:highlight>
                  <a:srgbClr val="FFFFFF"/>
                </a:highlight>
              </a:rPr>
              <a:t>Loyalty</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These include User experience, convenience etc</a:t>
            </a:r>
            <a:endParaRPr sz="1050">
              <a:highlight>
                <a:srgbClr val="FFFFFF"/>
              </a:highlight>
            </a:endParaRPr>
          </a:p>
        </p:txBody>
      </p:sp>
      <p:sp>
        <p:nvSpPr>
          <p:cNvPr id="150" name="Google Shape;150;p20"/>
          <p:cNvSpPr/>
          <p:nvPr/>
        </p:nvSpPr>
        <p:spPr>
          <a:xfrm>
            <a:off x="6006926" y="2761609"/>
            <a:ext cx="21192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ph idx="4294967295" type="body"/>
          </p:nvPr>
        </p:nvSpPr>
        <p:spPr>
          <a:xfrm>
            <a:off x="6006945" y="2820860"/>
            <a:ext cx="2118900" cy="189900"/>
          </a:xfrm>
          <a:prstGeom prst="rect">
            <a:avLst/>
          </a:prstGeom>
        </p:spPr>
        <p:txBody>
          <a:bodyPr anchorCtr="0" anchor="ctr" bIns="91425" lIns="91425" spcFirstLastPara="1" rIns="91425" wrap="square" tIns="91425">
            <a:noAutofit/>
          </a:bodyPr>
          <a:lstStyle/>
          <a:p>
            <a:pPr indent="0" lvl="0" marL="0" rtl="0" algn="l">
              <a:lnSpc>
                <a:spcPct val="100000"/>
              </a:lnSpc>
              <a:spcBef>
                <a:spcPts val="1000"/>
              </a:spcBef>
              <a:spcAft>
                <a:spcPts val="0"/>
              </a:spcAft>
              <a:buNone/>
            </a:pPr>
            <a:r>
              <a:rPr b="1" lang="en" sz="1050">
                <a:solidFill>
                  <a:srgbClr val="000000"/>
                </a:solidFill>
                <a:highlight>
                  <a:srgbClr val="FFFFFF"/>
                </a:highlight>
                <a:latin typeface="Arial"/>
                <a:ea typeface="Arial"/>
                <a:cs typeface="Arial"/>
                <a:sym typeface="Arial"/>
              </a:rPr>
              <a:t>Platform experience</a:t>
            </a:r>
            <a:endParaRPr b="1" sz="10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9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descr="Background pointer shape in timeline graphic" id="156" name="Google Shape;156;p21"/>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7" name="Google Shape;157;p21"/>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09.05.XX</a:t>
            </a:r>
            <a:endParaRPr sz="1600">
              <a:solidFill>
                <a:schemeClr val="lt1"/>
              </a:solidFill>
            </a:endParaRPr>
          </a:p>
        </p:txBody>
      </p:sp>
      <p:grpSp>
        <p:nvGrpSpPr>
          <p:cNvPr id="158" name="Google Shape;158;p21"/>
          <p:cNvGrpSpPr/>
          <p:nvPr/>
        </p:nvGrpSpPr>
        <p:grpSpPr>
          <a:xfrm>
            <a:off x="969270" y="1610215"/>
            <a:ext cx="198900" cy="593656"/>
            <a:chOff x="777447" y="1610215"/>
            <a:chExt cx="198900" cy="593656"/>
          </a:xfrm>
        </p:grpSpPr>
        <p:cxnSp>
          <p:nvCxnSpPr>
            <p:cNvPr id="159" name="Google Shape;159;p21"/>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0" name="Google Shape;160;p21"/>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1"/>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62" name="Google Shape;162;p21"/>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3" name="Google Shape;163;p21"/>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09.17.XX</a:t>
            </a:r>
            <a:endParaRPr sz="1600">
              <a:solidFill>
                <a:schemeClr val="lt1"/>
              </a:solidFill>
            </a:endParaRPr>
          </a:p>
        </p:txBody>
      </p:sp>
      <p:grpSp>
        <p:nvGrpSpPr>
          <p:cNvPr id="164" name="Google Shape;164;p21"/>
          <p:cNvGrpSpPr/>
          <p:nvPr/>
        </p:nvGrpSpPr>
        <p:grpSpPr>
          <a:xfrm>
            <a:off x="2684632" y="2938958"/>
            <a:ext cx="198900" cy="593656"/>
            <a:chOff x="2223534" y="2938958"/>
            <a:chExt cx="198900" cy="593656"/>
          </a:xfrm>
        </p:grpSpPr>
        <p:cxnSp>
          <p:nvCxnSpPr>
            <p:cNvPr id="165" name="Google Shape;165;p21"/>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6" name="Google Shape;166;p21"/>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1"/>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68" name="Google Shape;168;p21"/>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9" name="Google Shape;169;p21"/>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10.13.XX</a:t>
            </a:r>
            <a:endParaRPr sz="1600">
              <a:solidFill>
                <a:schemeClr val="lt1"/>
              </a:solidFill>
            </a:endParaRPr>
          </a:p>
        </p:txBody>
      </p:sp>
      <p:grpSp>
        <p:nvGrpSpPr>
          <p:cNvPr id="170" name="Google Shape;170;p21"/>
          <p:cNvGrpSpPr/>
          <p:nvPr/>
        </p:nvGrpSpPr>
        <p:grpSpPr>
          <a:xfrm>
            <a:off x="4319545" y="1610215"/>
            <a:ext cx="198900" cy="593656"/>
            <a:chOff x="3918084" y="1610215"/>
            <a:chExt cx="198900" cy="593656"/>
          </a:xfrm>
        </p:grpSpPr>
        <p:cxnSp>
          <p:nvCxnSpPr>
            <p:cNvPr id="171" name="Google Shape;171;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2" name="Google Shape;172;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1"/>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74" name="Google Shape;174;p21"/>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5" name="Google Shape;175;p21"/>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10.20.XX</a:t>
            </a:r>
            <a:endParaRPr sz="1600">
              <a:solidFill>
                <a:schemeClr val="lt1"/>
              </a:solidFill>
            </a:endParaRPr>
          </a:p>
        </p:txBody>
      </p:sp>
      <p:grpSp>
        <p:nvGrpSpPr>
          <p:cNvPr id="176" name="Google Shape;176;p21"/>
          <p:cNvGrpSpPr/>
          <p:nvPr/>
        </p:nvGrpSpPr>
        <p:grpSpPr>
          <a:xfrm>
            <a:off x="5973070" y="2938958"/>
            <a:ext cx="198900" cy="593656"/>
            <a:chOff x="5958946" y="2938958"/>
            <a:chExt cx="198900" cy="593656"/>
          </a:xfrm>
        </p:grpSpPr>
        <p:cxnSp>
          <p:nvCxnSpPr>
            <p:cNvPr id="177" name="Google Shape;177;p21"/>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8" name="Google Shape;178;p21"/>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1"/>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80" name="Google Shape;180;p21"/>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1" name="Google Shape;181;p21"/>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11.01.XX</a:t>
            </a:r>
            <a:endParaRPr sz="1600">
              <a:solidFill>
                <a:schemeClr val="lt1"/>
              </a:solidFill>
            </a:endParaRPr>
          </a:p>
        </p:txBody>
      </p:sp>
      <p:grpSp>
        <p:nvGrpSpPr>
          <p:cNvPr id="182" name="Google Shape;182;p21"/>
          <p:cNvGrpSpPr/>
          <p:nvPr/>
        </p:nvGrpSpPr>
        <p:grpSpPr>
          <a:xfrm>
            <a:off x="7669807" y="1610215"/>
            <a:ext cx="198900" cy="593656"/>
            <a:chOff x="3918084" y="1610215"/>
            <a:chExt cx="198900" cy="593656"/>
          </a:xfrm>
        </p:grpSpPr>
        <p:cxnSp>
          <p:nvCxnSpPr>
            <p:cNvPr id="183" name="Google Shape;183;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84" name="Google Shape;184;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21"/>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