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23634425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2363442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236344251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23634425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236344251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2363442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236344251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23634425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236344251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23634425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3634425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3634425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236344251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23634425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236344251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23634425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23634425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23634425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23634425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23634425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236344251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23634425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236344251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23634425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6344251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3634425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236344251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23634425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236344251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23634425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236344251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23634425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36344251_0_2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3634425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236344251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23634425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236344251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23634425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236344251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23634425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36344251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3634425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23634425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2363442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3634425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363442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23634425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2363442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7.png"/><Relationship Id="rId10" Type="http://schemas.openxmlformats.org/officeDocument/2006/relationships/image" Target="../media/image3.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E-retail factors for customer activation and retention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86" name="Google Shape;86;p13"/>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1100201" y="941250"/>
            <a:ext cx="2342424" cy="2177126"/>
          </a:xfrm>
          <a:prstGeom prst="rect">
            <a:avLst/>
          </a:prstGeom>
          <a:noFill/>
          <a:ln>
            <a:noFill/>
          </a:ln>
        </p:spPr>
      </p:pic>
      <p:pic>
        <p:nvPicPr>
          <p:cNvPr id="165" name="Google Shape;165;p22"/>
          <p:cNvPicPr preferRelativeResize="0"/>
          <p:nvPr/>
        </p:nvPicPr>
        <p:blipFill>
          <a:blip r:embed="rId4">
            <a:alphaModFix/>
          </a:blip>
          <a:stretch>
            <a:fillRect/>
          </a:stretch>
        </p:blipFill>
        <p:spPr>
          <a:xfrm>
            <a:off x="5290519" y="941247"/>
            <a:ext cx="2534150" cy="2134500"/>
          </a:xfrm>
          <a:prstGeom prst="rect">
            <a:avLst/>
          </a:prstGeom>
          <a:noFill/>
          <a:ln>
            <a:noFill/>
          </a:ln>
        </p:spPr>
      </p:pic>
      <p:pic>
        <p:nvPicPr>
          <p:cNvPr id="166" name="Google Shape;166;p22"/>
          <p:cNvPicPr preferRelativeResize="0"/>
          <p:nvPr/>
        </p:nvPicPr>
        <p:blipFill>
          <a:blip r:embed="rId5">
            <a:alphaModFix/>
          </a:blip>
          <a:stretch>
            <a:fillRect/>
          </a:stretch>
        </p:blipFill>
        <p:spPr>
          <a:xfrm>
            <a:off x="1100200" y="3129628"/>
            <a:ext cx="2342424" cy="1899247"/>
          </a:xfrm>
          <a:prstGeom prst="rect">
            <a:avLst/>
          </a:prstGeom>
          <a:noFill/>
          <a:ln>
            <a:noFill/>
          </a:ln>
        </p:spPr>
      </p:pic>
      <p:pic>
        <p:nvPicPr>
          <p:cNvPr id="167" name="Google Shape;167;p22"/>
          <p:cNvPicPr preferRelativeResize="0"/>
          <p:nvPr/>
        </p:nvPicPr>
        <p:blipFill>
          <a:blip r:embed="rId6">
            <a:alphaModFix/>
          </a:blip>
          <a:stretch>
            <a:fillRect/>
          </a:stretch>
        </p:blipFill>
        <p:spPr>
          <a:xfrm>
            <a:off x="5395775" y="3134497"/>
            <a:ext cx="2342424" cy="1701529"/>
          </a:xfrm>
          <a:prstGeom prst="rect">
            <a:avLst/>
          </a:prstGeom>
          <a:noFill/>
          <a:ln>
            <a:noFill/>
          </a:ln>
        </p:spPr>
      </p:pic>
      <p:sp>
        <p:nvSpPr>
          <p:cNvPr id="168" name="Google Shape;168;p22"/>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23"/>
          <p:cNvGrpSpPr/>
          <p:nvPr/>
        </p:nvGrpSpPr>
        <p:grpSpPr>
          <a:xfrm>
            <a:off x="453652" y="799300"/>
            <a:ext cx="8236685" cy="3416400"/>
            <a:chOff x="431925" y="1304875"/>
            <a:chExt cx="2628925" cy="3416400"/>
          </a:xfrm>
        </p:grpSpPr>
        <p:sp>
          <p:nvSpPr>
            <p:cNvPr id="174" name="Google Shape;174;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3"/>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Observation</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
        <p:nvSpPr>
          <p:cNvPr id="177" name="Google Shape;177;p23"/>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1.Most number of users/</a:t>
            </a:r>
            <a:r>
              <a:rPr lang="en" sz="1400">
                <a:solidFill>
                  <a:srgbClr val="434343"/>
                </a:solidFill>
                <a:latin typeface="Arial"/>
                <a:ea typeface="Arial"/>
                <a:cs typeface="Arial"/>
                <a:sym typeface="Arial"/>
              </a:rPr>
              <a:t>feedback</a:t>
            </a:r>
            <a:r>
              <a:rPr lang="en" sz="1400">
                <a:solidFill>
                  <a:srgbClr val="434343"/>
                </a:solidFill>
                <a:latin typeface="Arial"/>
                <a:ea typeface="Arial"/>
                <a:cs typeface="Arial"/>
                <a:sym typeface="Arial"/>
              </a:rPr>
              <a:t> received from is female</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2. Location is more observed from the North region</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3. </a:t>
            </a:r>
            <a:r>
              <a:rPr lang="en" sz="1400">
                <a:solidFill>
                  <a:srgbClr val="434343"/>
                </a:solidFill>
                <a:latin typeface="Arial"/>
                <a:ea typeface="Arial"/>
                <a:cs typeface="Arial"/>
                <a:sym typeface="Arial"/>
              </a:rPr>
              <a:t>Highest</a:t>
            </a:r>
            <a:r>
              <a:rPr lang="en" sz="1400">
                <a:solidFill>
                  <a:srgbClr val="434343"/>
                </a:solidFill>
                <a:latin typeface="Arial"/>
                <a:ea typeface="Arial"/>
                <a:cs typeface="Arial"/>
                <a:sym typeface="Arial"/>
              </a:rPr>
              <a:t> user are from the smartphone </a:t>
            </a:r>
            <a:r>
              <a:rPr lang="en" sz="1400">
                <a:solidFill>
                  <a:srgbClr val="434343"/>
                </a:solidFill>
                <a:latin typeface="Arial"/>
                <a:ea typeface="Arial"/>
                <a:cs typeface="Arial"/>
                <a:sym typeface="Arial"/>
              </a:rPr>
              <a:t>segment(Mobile application is the platform what is being used the most)</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4.Age group varies from 21-30 and 31-40 being the highest age group</a:t>
            </a:r>
            <a:endParaRPr sz="1400">
              <a:solidFill>
                <a:srgbClr val="434343"/>
              </a:solidFill>
              <a:latin typeface="Arial"/>
              <a:ea typeface="Arial"/>
              <a:cs typeface="Arial"/>
              <a:sym typeface="Arial"/>
            </a:endParaRPr>
          </a:p>
          <a:p>
            <a:pPr indent="0" lvl="0" marL="0" rtl="0" algn="l">
              <a:spcBef>
                <a:spcPts val="1600"/>
              </a:spcBef>
              <a:spcAft>
                <a:spcPts val="1600"/>
              </a:spcAft>
              <a:buNone/>
            </a:pPr>
            <a:r>
              <a:t/>
            </a:r>
            <a:endParaRPr sz="1400">
              <a:solidFill>
                <a:srgbClr val="4343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2610100" y="178775"/>
            <a:ext cx="372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Visualizing of factors </a:t>
            </a:r>
            <a:r>
              <a:rPr b="1" lang="en">
                <a:solidFill>
                  <a:schemeClr val="lt1"/>
                </a:solidFill>
                <a:latin typeface="Roboto"/>
                <a:ea typeface="Roboto"/>
                <a:cs typeface="Roboto"/>
                <a:sym typeface="Roboto"/>
              </a:rPr>
              <a:t>affection</a:t>
            </a:r>
            <a:r>
              <a:rPr b="1" lang="en">
                <a:solidFill>
                  <a:schemeClr val="lt1"/>
                </a:solidFill>
                <a:latin typeface="Roboto"/>
                <a:ea typeface="Roboto"/>
                <a:cs typeface="Roboto"/>
                <a:sym typeface="Roboto"/>
              </a:rPr>
              <a:t> the activation or on boarding of a new customer</a:t>
            </a:r>
            <a:endParaRPr b="1">
              <a:solidFill>
                <a:schemeClr val="lt1"/>
              </a:solidFill>
              <a:latin typeface="Roboto"/>
              <a:ea typeface="Roboto"/>
              <a:cs typeface="Roboto"/>
              <a:sym typeface="Roboto"/>
            </a:endParaRPr>
          </a:p>
        </p:txBody>
      </p:sp>
      <p:pic>
        <p:nvPicPr>
          <p:cNvPr id="183" name="Google Shape;183;p24"/>
          <p:cNvPicPr preferRelativeResize="0"/>
          <p:nvPr/>
        </p:nvPicPr>
        <p:blipFill>
          <a:blip r:embed="rId3">
            <a:alphaModFix/>
          </a:blip>
          <a:stretch>
            <a:fillRect/>
          </a:stretch>
        </p:blipFill>
        <p:spPr>
          <a:xfrm>
            <a:off x="333300" y="981750"/>
            <a:ext cx="3924500" cy="3379850"/>
          </a:xfrm>
          <a:prstGeom prst="rect">
            <a:avLst/>
          </a:prstGeom>
          <a:noFill/>
          <a:ln>
            <a:noFill/>
          </a:ln>
        </p:spPr>
      </p:pic>
      <p:sp>
        <p:nvSpPr>
          <p:cNvPr id="184" name="Google Shape;184;p24"/>
          <p:cNvSpPr txBox="1"/>
          <p:nvPr/>
        </p:nvSpPr>
        <p:spPr>
          <a:xfrm>
            <a:off x="5233525" y="1897575"/>
            <a:ext cx="372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We can observe that </a:t>
            </a:r>
            <a:r>
              <a:rPr lang="en" sz="1300">
                <a:solidFill>
                  <a:schemeClr val="lt1"/>
                </a:solidFill>
                <a:latin typeface="Roboto"/>
                <a:ea typeface="Roboto"/>
                <a:cs typeface="Roboto"/>
                <a:sym typeface="Roboto"/>
              </a:rPr>
              <a:t>search</a:t>
            </a:r>
            <a:r>
              <a:rPr lang="en" sz="1300">
                <a:solidFill>
                  <a:schemeClr val="lt1"/>
                </a:solidFill>
                <a:latin typeface="Roboto"/>
                <a:ea typeface="Roboto"/>
                <a:cs typeface="Roboto"/>
                <a:sym typeface="Roboto"/>
              </a:rPr>
              <a:t> engine is the most observed method for user to find the product or arrive to our platform</a:t>
            </a:r>
            <a:endParaRPr sz="13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2610100" y="1787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Analysis based on the </a:t>
            </a:r>
            <a:r>
              <a:rPr b="1" lang="en">
                <a:solidFill>
                  <a:schemeClr val="lt1"/>
                </a:solidFill>
                <a:latin typeface="Roboto"/>
                <a:ea typeface="Roboto"/>
                <a:cs typeface="Roboto"/>
                <a:sym typeface="Roboto"/>
              </a:rPr>
              <a:t>categories</a:t>
            </a:r>
            <a:endParaRPr b="1">
              <a:solidFill>
                <a:schemeClr val="lt1"/>
              </a:solidFill>
              <a:latin typeface="Roboto"/>
              <a:ea typeface="Roboto"/>
              <a:cs typeface="Roboto"/>
              <a:sym typeface="Roboto"/>
            </a:endParaRPr>
          </a:p>
        </p:txBody>
      </p:sp>
      <p:sp>
        <p:nvSpPr>
          <p:cNvPr id="190" name="Google Shape;190;p25"/>
          <p:cNvSpPr txBox="1"/>
          <p:nvPr/>
        </p:nvSpPr>
        <p:spPr>
          <a:xfrm>
            <a:off x="594050" y="1897575"/>
            <a:ext cx="8361300" cy="1782300"/>
          </a:xfrm>
          <a:prstGeom prst="rect">
            <a:avLst/>
          </a:prstGeom>
          <a:noFill/>
          <a:ln>
            <a:noFill/>
          </a:ln>
        </p:spPr>
        <p:txBody>
          <a:bodyPr anchorCtr="0" anchor="t" bIns="91425" lIns="91425" spcFirstLastPara="1" rIns="91425" wrap="square" tIns="91425">
            <a:spAutoFit/>
          </a:bodyPr>
          <a:lstStyle/>
          <a:p>
            <a:pPr indent="0" lvl="0" marL="101600" marR="114300" rtl="0" algn="l">
              <a:lnSpc>
                <a:spcPct val="115000"/>
              </a:lnSpc>
              <a:spcBef>
                <a:spcPts val="0"/>
              </a:spcBef>
              <a:spcAft>
                <a:spcPts val="0"/>
              </a:spcAft>
              <a:buNone/>
            </a:pPr>
            <a:r>
              <a:rPr lang="en" sz="1050">
                <a:solidFill>
                  <a:schemeClr val="lt1"/>
                </a:solidFill>
              </a:rPr>
              <a:t>As per the case study : customer </a:t>
            </a:r>
            <a:r>
              <a:rPr lang="en" sz="1050">
                <a:solidFill>
                  <a:schemeClr val="lt1"/>
                </a:solidFill>
              </a:rPr>
              <a:t>loyalty</a:t>
            </a:r>
            <a:r>
              <a:rPr lang="en" sz="1050">
                <a:solidFill>
                  <a:schemeClr val="lt1"/>
                </a:solidFill>
              </a:rPr>
              <a:t> is based on the combination of both utilitarian value and hedonistic values we will split the data into these two and further analyse how much it affects customer </a:t>
            </a:r>
            <a:r>
              <a:rPr lang="en" sz="1050">
                <a:solidFill>
                  <a:schemeClr val="lt1"/>
                </a:solidFill>
              </a:rPr>
              <a:t>loyalty</a:t>
            </a:r>
            <a:endParaRPr sz="1050">
              <a:solidFill>
                <a:schemeClr val="lt1"/>
              </a:solidFill>
            </a:endParaRPr>
          </a:p>
          <a:p>
            <a:pPr indent="0" lvl="0" marL="101600" marR="114300" rtl="0" algn="l">
              <a:lnSpc>
                <a:spcPct val="115000"/>
              </a:lnSpc>
              <a:spcBef>
                <a:spcPts val="0"/>
              </a:spcBef>
              <a:spcAft>
                <a:spcPts val="0"/>
              </a:spcAft>
              <a:buNone/>
            </a:pPr>
            <a:r>
              <a:rPr lang="en" sz="1050">
                <a:solidFill>
                  <a:schemeClr val="lt1"/>
                </a:solidFill>
              </a:rPr>
              <a:t>definition:</a:t>
            </a:r>
            <a:endParaRPr sz="1050">
              <a:solidFill>
                <a:schemeClr val="lt1"/>
              </a:solidFill>
            </a:endParaRPr>
          </a:p>
          <a:p>
            <a:pPr indent="0" lvl="0" marL="101600" marR="114300" rtl="0" algn="l">
              <a:lnSpc>
                <a:spcPct val="115000"/>
              </a:lnSpc>
              <a:spcBef>
                <a:spcPts val="1100"/>
              </a:spcBef>
              <a:spcAft>
                <a:spcPts val="0"/>
              </a:spcAft>
              <a:buNone/>
            </a:pPr>
            <a:r>
              <a:rPr lang="en" sz="1050">
                <a:solidFill>
                  <a:schemeClr val="lt1"/>
                </a:solidFill>
              </a:rPr>
              <a:t>Utilitarian value is defined as that value that a customer receives based on a task-related and rational consumption behavior</a:t>
            </a:r>
            <a:endParaRPr sz="1050">
              <a:solidFill>
                <a:schemeClr val="lt1"/>
              </a:solidFill>
            </a:endParaRPr>
          </a:p>
          <a:p>
            <a:pPr indent="0" lvl="0" marL="101600" marR="114300" rtl="0" algn="l">
              <a:lnSpc>
                <a:spcPct val="115000"/>
              </a:lnSpc>
              <a:spcBef>
                <a:spcPts val="1100"/>
              </a:spcBef>
              <a:spcAft>
                <a:spcPts val="0"/>
              </a:spcAft>
              <a:buNone/>
            </a:pPr>
            <a:r>
              <a:rPr lang="en" sz="1050">
                <a:solidFill>
                  <a:schemeClr val="lt1"/>
                </a:solidFill>
              </a:rPr>
              <a:t>The hedonic values are related to gratification of the senses enhanced through experiences of pleasure, entertainment, fantasy and playfulness</a:t>
            </a:r>
            <a:endParaRPr sz="1050">
              <a:solidFill>
                <a:schemeClr val="lt1"/>
              </a:solidFill>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1 (Platform)</a:t>
            </a:r>
            <a:endParaRPr sz="3100"/>
          </a:p>
        </p:txBody>
      </p:sp>
      <p:sp>
        <p:nvSpPr>
          <p:cNvPr id="196" name="Google Shape;196;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Ease of Navigation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Loading and processing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User friendly interface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Convenient options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Responsiveness and availability for communication</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197" name="Google Shape;197;p26"/>
          <p:cNvSpPr txBox="1"/>
          <p:nvPr/>
        </p:nvSpPr>
        <p:spPr>
          <a:xfrm>
            <a:off x="210700" y="2703550"/>
            <a:ext cx="3882900" cy="12621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platform(Application interface)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pic>
        <p:nvPicPr>
          <p:cNvPr id="203" name="Google Shape;203;p27"/>
          <p:cNvPicPr preferRelativeResize="0"/>
          <p:nvPr/>
        </p:nvPicPr>
        <p:blipFill>
          <a:blip r:embed="rId3">
            <a:alphaModFix/>
          </a:blip>
          <a:stretch>
            <a:fillRect/>
          </a:stretch>
        </p:blipFill>
        <p:spPr>
          <a:xfrm>
            <a:off x="6161374" y="947727"/>
            <a:ext cx="2650900" cy="3347149"/>
          </a:xfrm>
          <a:prstGeom prst="rect">
            <a:avLst/>
          </a:prstGeom>
          <a:noFill/>
          <a:ln>
            <a:noFill/>
          </a:ln>
        </p:spPr>
      </p:pic>
      <p:pic>
        <p:nvPicPr>
          <p:cNvPr id="204" name="Google Shape;204;p27"/>
          <p:cNvPicPr preferRelativeResize="0"/>
          <p:nvPr/>
        </p:nvPicPr>
        <p:blipFill>
          <a:blip r:embed="rId4">
            <a:alphaModFix/>
          </a:blip>
          <a:stretch>
            <a:fillRect/>
          </a:stretch>
        </p:blipFill>
        <p:spPr>
          <a:xfrm>
            <a:off x="2767984" y="2949222"/>
            <a:ext cx="3425717" cy="1345653"/>
          </a:xfrm>
          <a:prstGeom prst="rect">
            <a:avLst/>
          </a:prstGeom>
          <a:noFill/>
          <a:ln>
            <a:noFill/>
          </a:ln>
        </p:spPr>
      </p:pic>
      <p:pic>
        <p:nvPicPr>
          <p:cNvPr id="205" name="Google Shape;205;p27"/>
          <p:cNvPicPr preferRelativeResize="0"/>
          <p:nvPr/>
        </p:nvPicPr>
        <p:blipFill>
          <a:blip r:embed="rId5">
            <a:alphaModFix/>
          </a:blip>
          <a:stretch>
            <a:fillRect/>
          </a:stretch>
        </p:blipFill>
        <p:spPr>
          <a:xfrm>
            <a:off x="396901" y="1122175"/>
            <a:ext cx="2408026" cy="3172699"/>
          </a:xfrm>
          <a:prstGeom prst="rect">
            <a:avLst/>
          </a:prstGeom>
          <a:noFill/>
          <a:ln>
            <a:noFill/>
          </a:ln>
        </p:spPr>
      </p:pic>
      <p:sp>
        <p:nvSpPr>
          <p:cNvPr id="206" name="Google Shape;206;p27"/>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Observation : Most of the users strongly agree on these variables </a:t>
            </a:r>
            <a:r>
              <a:rPr lang="en">
                <a:solidFill>
                  <a:schemeClr val="lt1"/>
                </a:solidFill>
                <a:latin typeface="Roboto"/>
                <a:ea typeface="Roboto"/>
                <a:cs typeface="Roboto"/>
                <a:sym typeface="Roboto"/>
              </a:rPr>
              <a:t>affecting</a:t>
            </a:r>
            <a:r>
              <a:rPr lang="en">
                <a:solidFill>
                  <a:schemeClr val="lt1"/>
                </a:solidFill>
                <a:latin typeface="Roboto"/>
                <a:ea typeface="Roboto"/>
                <a:cs typeface="Roboto"/>
                <a:sym typeface="Roboto"/>
              </a:rPr>
              <a:t> the purchase</a:t>
            </a:r>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2</a:t>
            </a:r>
            <a:endParaRPr sz="3100"/>
          </a:p>
          <a:p>
            <a:pPr indent="0" lvl="0" marL="0" rtl="0" algn="l">
              <a:spcBef>
                <a:spcPts val="0"/>
              </a:spcBef>
              <a:spcAft>
                <a:spcPts val="0"/>
              </a:spcAft>
              <a:buNone/>
            </a:pPr>
            <a:r>
              <a:rPr lang="en" sz="3100"/>
              <a:t>(Hedonic Values)</a:t>
            </a:r>
            <a:endParaRPr sz="3100"/>
          </a:p>
        </p:txBody>
      </p:sp>
      <p:sp>
        <p:nvSpPr>
          <p:cNvPr id="212" name="Google Shape;212;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Feeling of Gratification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Social status effects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Sense of adventure shopping online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Enjoyment derived</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13" name="Google Shape;213;p28"/>
          <p:cNvSpPr txBox="1"/>
          <p:nvPr/>
        </p:nvSpPr>
        <p:spPr>
          <a:xfrm>
            <a:off x="210700" y="2703550"/>
            <a:ext cx="3882900" cy="10542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hedonic values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sp>
        <p:nvSpPr>
          <p:cNvPr id="219" name="Google Shape;219;p29"/>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20" name="Google Shape;220;p29"/>
          <p:cNvPicPr preferRelativeResize="0"/>
          <p:nvPr/>
        </p:nvPicPr>
        <p:blipFill>
          <a:blip r:embed="rId3">
            <a:alphaModFix/>
          </a:blip>
          <a:stretch>
            <a:fillRect/>
          </a:stretch>
        </p:blipFill>
        <p:spPr>
          <a:xfrm>
            <a:off x="1573950" y="882675"/>
            <a:ext cx="3098158" cy="3256026"/>
          </a:xfrm>
          <a:prstGeom prst="rect">
            <a:avLst/>
          </a:prstGeom>
          <a:noFill/>
          <a:ln>
            <a:noFill/>
          </a:ln>
        </p:spPr>
      </p:pic>
      <p:pic>
        <p:nvPicPr>
          <p:cNvPr id="221" name="Google Shape;221;p29"/>
          <p:cNvPicPr preferRelativeResize="0"/>
          <p:nvPr/>
        </p:nvPicPr>
        <p:blipFill>
          <a:blip r:embed="rId4">
            <a:alphaModFix/>
          </a:blip>
          <a:stretch>
            <a:fillRect/>
          </a:stretch>
        </p:blipFill>
        <p:spPr>
          <a:xfrm>
            <a:off x="4824508" y="882675"/>
            <a:ext cx="3060762" cy="3256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2577775" y="482475"/>
            <a:ext cx="3721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Roboto"/>
                <a:ea typeface="Roboto"/>
                <a:cs typeface="Roboto"/>
                <a:sym typeface="Roboto"/>
              </a:rPr>
              <a:t>Observation</a:t>
            </a:r>
            <a:endParaRPr sz="1700">
              <a:solidFill>
                <a:schemeClr val="lt1"/>
              </a:solidFill>
              <a:latin typeface="Roboto"/>
              <a:ea typeface="Roboto"/>
              <a:cs typeface="Roboto"/>
              <a:sym typeface="Roboto"/>
            </a:endParaRPr>
          </a:p>
        </p:txBody>
      </p:sp>
      <p:sp>
        <p:nvSpPr>
          <p:cNvPr id="227" name="Google Shape;227;p30"/>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28" name="Google Shape;228;p30"/>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9" name="Google Shape;229;p30"/>
          <p:cNvSpPr txBox="1"/>
          <p:nvPr/>
        </p:nvSpPr>
        <p:spPr>
          <a:xfrm>
            <a:off x="568200" y="1606825"/>
            <a:ext cx="824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can see </a:t>
            </a:r>
            <a:r>
              <a:rPr lang="en">
                <a:solidFill>
                  <a:schemeClr val="lt1"/>
                </a:solidFill>
                <a:latin typeface="Roboto"/>
                <a:ea typeface="Roboto"/>
                <a:cs typeface="Roboto"/>
                <a:sym typeface="Roboto"/>
              </a:rPr>
              <a:t>mixed</a:t>
            </a:r>
            <a:r>
              <a:rPr lang="en">
                <a:solidFill>
                  <a:schemeClr val="lt1"/>
                </a:solidFill>
                <a:latin typeface="Roboto"/>
                <a:ea typeface="Roboto"/>
                <a:cs typeface="Roboto"/>
                <a:sym typeface="Roboto"/>
              </a:rPr>
              <a:t> </a:t>
            </a:r>
            <a:r>
              <a:rPr lang="en">
                <a:solidFill>
                  <a:schemeClr val="lt1"/>
                </a:solidFill>
                <a:latin typeface="Roboto"/>
                <a:ea typeface="Roboto"/>
                <a:cs typeface="Roboto"/>
                <a:sym typeface="Roboto"/>
              </a:rPr>
              <a:t>response</a:t>
            </a:r>
            <a:r>
              <a:rPr lang="en">
                <a:solidFill>
                  <a:schemeClr val="lt1"/>
                </a:solidFill>
                <a:latin typeface="Roboto"/>
                <a:ea typeface="Roboto"/>
                <a:cs typeface="Roboto"/>
                <a:sym typeface="Roboto"/>
              </a:rPr>
              <a:t> here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Many users have marked as indifferent meaning it doesn't affect them much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Many users also agree as well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From these observation we can say that hedonic values </a:t>
            </a:r>
            <a:r>
              <a:rPr lang="en">
                <a:solidFill>
                  <a:schemeClr val="lt1"/>
                </a:solidFill>
                <a:latin typeface="Roboto"/>
                <a:ea typeface="Roboto"/>
                <a:cs typeface="Roboto"/>
                <a:sym typeface="Roboto"/>
              </a:rPr>
              <a:t>also</a:t>
            </a:r>
            <a:r>
              <a:rPr lang="en">
                <a:solidFill>
                  <a:schemeClr val="lt1"/>
                </a:solidFill>
                <a:latin typeface="Roboto"/>
                <a:ea typeface="Roboto"/>
                <a:cs typeface="Roboto"/>
                <a:sym typeface="Roboto"/>
              </a:rPr>
              <a:t> plays a huge role on customer loyalty and satisfaction</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3</a:t>
            </a:r>
            <a:endParaRPr sz="3100"/>
          </a:p>
          <a:p>
            <a:pPr indent="0" lvl="0" marL="0" rtl="0" algn="l">
              <a:spcBef>
                <a:spcPts val="0"/>
              </a:spcBef>
              <a:spcAft>
                <a:spcPts val="0"/>
              </a:spcAft>
              <a:buNone/>
            </a:pPr>
            <a:r>
              <a:rPr lang="en" sz="3100"/>
              <a:t>(U</a:t>
            </a:r>
            <a:r>
              <a:rPr lang="en" sz="3100"/>
              <a:t>tilitarian</a:t>
            </a:r>
            <a:r>
              <a:rPr lang="en" sz="3100"/>
              <a:t> Values)</a:t>
            </a:r>
            <a:endParaRPr sz="3100"/>
          </a:p>
        </p:txBody>
      </p:sp>
      <p:sp>
        <p:nvSpPr>
          <p:cNvPr id="235" name="Google Shape;235;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Value for Money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Fulfillment of roles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Monetary savings and discounts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Product information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Offers and variety</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36" name="Google Shape;236;p31"/>
          <p:cNvSpPr txBox="1"/>
          <p:nvPr/>
        </p:nvSpPr>
        <p:spPr>
          <a:xfrm>
            <a:off x="210700" y="2703550"/>
            <a:ext cx="3882900" cy="10542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utilitarian values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a:off x="453652" y="799300"/>
            <a:ext cx="823668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lt1"/>
                </a:solidFill>
              </a:rPr>
              <a:t>The problem </a:t>
            </a:r>
            <a:endParaRPr sz="22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95" name="Google Shape;95;p14"/>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The purpose of this research is to understand the factors that influence and affecting the e-commerce customer activation/retention.</a:t>
            </a:r>
            <a:endParaRPr sz="1400">
              <a:solidFill>
                <a:srgbClr val="434343"/>
              </a:solidFill>
              <a:latin typeface="Arial"/>
              <a:ea typeface="Arial"/>
              <a:cs typeface="Arial"/>
              <a:sym typeface="Arial"/>
            </a:endParaRPr>
          </a:p>
          <a:p>
            <a:pPr indent="0" lvl="0" marL="0" rtl="0" algn="l">
              <a:spcBef>
                <a:spcPts val="0"/>
              </a:spcBef>
              <a:spcAft>
                <a:spcPts val="0"/>
              </a:spcAft>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spcBef>
                <a:spcPts val="0"/>
              </a:spcBef>
              <a:spcAft>
                <a:spcPts val="1600"/>
              </a:spcAft>
              <a:buNone/>
            </a:pPr>
            <a:r>
              <a:t/>
            </a:r>
            <a:endParaRPr sz="16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2"/>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42" name="Google Shape;242;p32"/>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43" name="Google Shape;243;p32"/>
          <p:cNvPicPr preferRelativeResize="0"/>
          <p:nvPr/>
        </p:nvPicPr>
        <p:blipFill>
          <a:blip r:embed="rId3">
            <a:alphaModFix/>
          </a:blip>
          <a:stretch>
            <a:fillRect/>
          </a:stretch>
        </p:blipFill>
        <p:spPr>
          <a:xfrm>
            <a:off x="216320" y="1394364"/>
            <a:ext cx="1845411" cy="1580853"/>
          </a:xfrm>
          <a:prstGeom prst="rect">
            <a:avLst/>
          </a:prstGeom>
          <a:noFill/>
          <a:ln>
            <a:noFill/>
          </a:ln>
        </p:spPr>
      </p:pic>
      <p:pic>
        <p:nvPicPr>
          <p:cNvPr id="244" name="Google Shape;244;p32"/>
          <p:cNvPicPr preferRelativeResize="0"/>
          <p:nvPr/>
        </p:nvPicPr>
        <p:blipFill>
          <a:blip r:embed="rId4">
            <a:alphaModFix/>
          </a:blip>
          <a:stretch>
            <a:fillRect/>
          </a:stretch>
        </p:blipFill>
        <p:spPr>
          <a:xfrm>
            <a:off x="2131721" y="1394374"/>
            <a:ext cx="1974461" cy="1580853"/>
          </a:xfrm>
          <a:prstGeom prst="rect">
            <a:avLst/>
          </a:prstGeom>
          <a:noFill/>
          <a:ln>
            <a:noFill/>
          </a:ln>
        </p:spPr>
      </p:pic>
      <p:pic>
        <p:nvPicPr>
          <p:cNvPr id="245" name="Google Shape;245;p32"/>
          <p:cNvPicPr preferRelativeResize="0"/>
          <p:nvPr/>
        </p:nvPicPr>
        <p:blipFill>
          <a:blip r:embed="rId5">
            <a:alphaModFix/>
          </a:blip>
          <a:stretch>
            <a:fillRect/>
          </a:stretch>
        </p:blipFill>
        <p:spPr>
          <a:xfrm>
            <a:off x="4166914" y="1487565"/>
            <a:ext cx="1961557" cy="1520820"/>
          </a:xfrm>
          <a:prstGeom prst="rect">
            <a:avLst/>
          </a:prstGeom>
          <a:noFill/>
          <a:ln>
            <a:noFill/>
          </a:ln>
        </p:spPr>
      </p:pic>
      <p:pic>
        <p:nvPicPr>
          <p:cNvPr id="246" name="Google Shape;246;p32"/>
          <p:cNvPicPr preferRelativeResize="0"/>
          <p:nvPr/>
        </p:nvPicPr>
        <p:blipFill>
          <a:blip r:embed="rId6">
            <a:alphaModFix/>
          </a:blip>
          <a:stretch>
            <a:fillRect/>
          </a:stretch>
        </p:blipFill>
        <p:spPr>
          <a:xfrm>
            <a:off x="6060469" y="1457541"/>
            <a:ext cx="2606805" cy="1580853"/>
          </a:xfrm>
          <a:prstGeom prst="rect">
            <a:avLst/>
          </a:prstGeom>
          <a:noFill/>
          <a:ln>
            <a:noFill/>
          </a:ln>
        </p:spPr>
      </p:pic>
      <p:pic>
        <p:nvPicPr>
          <p:cNvPr id="247" name="Google Shape;247;p32"/>
          <p:cNvPicPr preferRelativeResize="0"/>
          <p:nvPr/>
        </p:nvPicPr>
        <p:blipFill>
          <a:blip r:embed="rId7">
            <a:alphaModFix/>
          </a:blip>
          <a:stretch>
            <a:fillRect/>
          </a:stretch>
        </p:blipFill>
        <p:spPr>
          <a:xfrm>
            <a:off x="6752462" y="3298196"/>
            <a:ext cx="1826054" cy="1580853"/>
          </a:xfrm>
          <a:prstGeom prst="rect">
            <a:avLst/>
          </a:prstGeom>
          <a:noFill/>
          <a:ln>
            <a:noFill/>
          </a:ln>
        </p:spPr>
      </p:pic>
      <p:pic>
        <p:nvPicPr>
          <p:cNvPr id="248" name="Google Shape;248;p32"/>
          <p:cNvPicPr preferRelativeResize="0"/>
          <p:nvPr/>
        </p:nvPicPr>
        <p:blipFill>
          <a:blip r:embed="rId8">
            <a:alphaModFix/>
          </a:blip>
          <a:stretch>
            <a:fillRect/>
          </a:stretch>
        </p:blipFill>
        <p:spPr>
          <a:xfrm>
            <a:off x="4603988" y="3237457"/>
            <a:ext cx="2206751" cy="1580853"/>
          </a:xfrm>
          <a:prstGeom prst="rect">
            <a:avLst/>
          </a:prstGeom>
          <a:noFill/>
          <a:ln>
            <a:noFill/>
          </a:ln>
        </p:spPr>
      </p:pic>
      <p:pic>
        <p:nvPicPr>
          <p:cNvPr id="249" name="Google Shape;249;p32"/>
          <p:cNvPicPr preferRelativeResize="0"/>
          <p:nvPr/>
        </p:nvPicPr>
        <p:blipFill>
          <a:blip r:embed="rId9">
            <a:alphaModFix/>
          </a:blip>
          <a:stretch>
            <a:fillRect/>
          </a:stretch>
        </p:blipFill>
        <p:spPr>
          <a:xfrm>
            <a:off x="179699" y="3237455"/>
            <a:ext cx="1845411" cy="1580853"/>
          </a:xfrm>
          <a:prstGeom prst="rect">
            <a:avLst/>
          </a:prstGeom>
          <a:noFill/>
          <a:ln>
            <a:noFill/>
          </a:ln>
        </p:spPr>
      </p:pic>
      <p:pic>
        <p:nvPicPr>
          <p:cNvPr id="250" name="Google Shape;250;p32"/>
          <p:cNvPicPr preferRelativeResize="0"/>
          <p:nvPr/>
        </p:nvPicPr>
        <p:blipFill>
          <a:blip r:embed="rId10">
            <a:alphaModFix/>
          </a:blip>
          <a:stretch>
            <a:fillRect/>
          </a:stretch>
        </p:blipFill>
        <p:spPr>
          <a:xfrm>
            <a:off x="2131708" y="3163733"/>
            <a:ext cx="2213203" cy="1580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2577775" y="482475"/>
            <a:ext cx="3721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Roboto"/>
                <a:ea typeface="Roboto"/>
                <a:cs typeface="Roboto"/>
                <a:sym typeface="Roboto"/>
              </a:rPr>
              <a:t>Observation got C2 and C3</a:t>
            </a:r>
            <a:endParaRPr sz="1700">
              <a:solidFill>
                <a:schemeClr val="lt1"/>
              </a:solidFill>
              <a:latin typeface="Roboto"/>
              <a:ea typeface="Roboto"/>
              <a:cs typeface="Roboto"/>
              <a:sym typeface="Roboto"/>
            </a:endParaRPr>
          </a:p>
        </p:txBody>
      </p:sp>
      <p:sp>
        <p:nvSpPr>
          <p:cNvPr id="256" name="Google Shape;256;p33"/>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7" name="Google Shape;257;p33"/>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8" name="Google Shape;258;p33"/>
          <p:cNvSpPr txBox="1"/>
          <p:nvPr/>
        </p:nvSpPr>
        <p:spPr>
          <a:xfrm>
            <a:off x="568200" y="1606825"/>
            <a:ext cx="8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9" name="Google Shape;259;p33"/>
          <p:cNvSpPr txBox="1"/>
          <p:nvPr/>
        </p:nvSpPr>
        <p:spPr>
          <a:xfrm>
            <a:off x="1059275" y="1496950"/>
            <a:ext cx="6843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The results of the study showed that utilitarian value significantly influences customer satisfaction and retention.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Hedonic value significantly influences customer satisfaction</a:t>
            </a:r>
            <a:endParaRPr sz="15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nvSpPr>
        <p:spPr>
          <a:xfrm>
            <a:off x="212825" y="960650"/>
            <a:ext cx="3263100" cy="9543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650">
                <a:highlight>
                  <a:srgbClr val="FFFFFF"/>
                </a:highlight>
              </a:rPr>
              <a:t>Customer satisfaction (Label in our analysis)</a:t>
            </a:r>
            <a:endParaRPr b="1" sz="1650">
              <a:highlight>
                <a:srgbClr val="FFFFFF"/>
              </a:highlight>
            </a:endParaRPr>
          </a:p>
          <a:p>
            <a:pPr indent="0" lvl="0" marL="0" rtl="0" algn="ctr">
              <a:spcBef>
                <a:spcPts val="0"/>
              </a:spcBef>
              <a:spcAft>
                <a:spcPts val="0"/>
              </a:spcAft>
              <a:buNone/>
            </a:pPr>
            <a:r>
              <a:t/>
            </a:r>
            <a:endParaRPr sz="1700">
              <a:solidFill>
                <a:schemeClr val="lt1"/>
              </a:solidFill>
              <a:latin typeface="Roboto"/>
              <a:ea typeface="Roboto"/>
              <a:cs typeface="Roboto"/>
              <a:sym typeface="Roboto"/>
            </a:endParaRPr>
          </a:p>
        </p:txBody>
      </p:sp>
      <p:sp>
        <p:nvSpPr>
          <p:cNvPr id="265" name="Google Shape;265;p34"/>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66" name="Google Shape;266;p34"/>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7" name="Google Shape;267;p34"/>
          <p:cNvSpPr txBox="1"/>
          <p:nvPr/>
        </p:nvSpPr>
        <p:spPr>
          <a:xfrm>
            <a:off x="568200" y="1606825"/>
            <a:ext cx="8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68" name="Google Shape;268;p34"/>
          <p:cNvSpPr txBox="1"/>
          <p:nvPr/>
        </p:nvSpPr>
        <p:spPr>
          <a:xfrm>
            <a:off x="148150" y="2364000"/>
            <a:ext cx="684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Graphical Representation of recommendation</a:t>
            </a:r>
            <a:endParaRPr sz="1500">
              <a:solidFill>
                <a:schemeClr val="lt1"/>
              </a:solidFill>
              <a:latin typeface="Roboto"/>
              <a:ea typeface="Roboto"/>
              <a:cs typeface="Roboto"/>
              <a:sym typeface="Roboto"/>
            </a:endParaRPr>
          </a:p>
        </p:txBody>
      </p:sp>
      <p:pic>
        <p:nvPicPr>
          <p:cNvPr id="269" name="Google Shape;269;p34"/>
          <p:cNvPicPr preferRelativeResize="0"/>
          <p:nvPr/>
        </p:nvPicPr>
        <p:blipFill>
          <a:blip r:embed="rId3">
            <a:alphaModFix/>
          </a:blip>
          <a:stretch>
            <a:fillRect/>
          </a:stretch>
        </p:blipFill>
        <p:spPr>
          <a:xfrm>
            <a:off x="4191375" y="90475"/>
            <a:ext cx="3505200" cy="508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Analysis and </a:t>
            </a:r>
            <a:r>
              <a:rPr lang="en" sz="3100"/>
              <a:t>distribution</a:t>
            </a:r>
            <a:r>
              <a:rPr lang="en" sz="3100"/>
              <a:t> based on the customer reviews and Label</a:t>
            </a:r>
            <a:endParaRPr sz="3100"/>
          </a:p>
        </p:txBody>
      </p:sp>
      <p:sp>
        <p:nvSpPr>
          <p:cNvPr id="275" name="Google Shape;275;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Easy to use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Visually Appealing</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Variety of Products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Loading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Reliability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Delivery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Privacy and security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Trust</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Online support and assistance</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76" name="Google Shape;276;p35"/>
          <p:cNvSpPr txBox="1"/>
          <p:nvPr/>
        </p:nvSpPr>
        <p:spPr>
          <a:xfrm>
            <a:off x="602375" y="3067150"/>
            <a:ext cx="372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Visualization of these extracted data </a:t>
            </a:r>
            <a:r>
              <a:rPr lang="en" sz="900">
                <a:latin typeface="Roboto"/>
                <a:ea typeface="Roboto"/>
                <a:cs typeface="Roboto"/>
                <a:sym typeface="Roboto"/>
              </a:rPr>
              <a:t>against</a:t>
            </a:r>
            <a:r>
              <a:rPr lang="en" sz="900">
                <a:latin typeface="Roboto"/>
                <a:ea typeface="Roboto"/>
                <a:cs typeface="Roboto"/>
                <a:sym typeface="Roboto"/>
              </a:rPr>
              <a:t> the Label</a:t>
            </a:r>
            <a:endParaRPr sz="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6"/>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82" name="Google Shape;282;p36"/>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83" name="Google Shape;283;p36"/>
          <p:cNvPicPr preferRelativeResize="0"/>
          <p:nvPr/>
        </p:nvPicPr>
        <p:blipFill>
          <a:blip r:embed="rId3">
            <a:alphaModFix/>
          </a:blip>
          <a:stretch>
            <a:fillRect/>
          </a:stretch>
        </p:blipFill>
        <p:spPr>
          <a:xfrm>
            <a:off x="69325" y="930949"/>
            <a:ext cx="4175425" cy="3360471"/>
          </a:xfrm>
          <a:prstGeom prst="rect">
            <a:avLst/>
          </a:prstGeom>
          <a:noFill/>
          <a:ln>
            <a:noFill/>
          </a:ln>
        </p:spPr>
      </p:pic>
      <p:pic>
        <p:nvPicPr>
          <p:cNvPr id="284" name="Google Shape;284;p36"/>
          <p:cNvPicPr preferRelativeResize="0"/>
          <p:nvPr/>
        </p:nvPicPr>
        <p:blipFill>
          <a:blip r:embed="rId4">
            <a:alphaModFix/>
          </a:blip>
          <a:stretch>
            <a:fillRect/>
          </a:stretch>
        </p:blipFill>
        <p:spPr>
          <a:xfrm>
            <a:off x="4244759" y="905675"/>
            <a:ext cx="4837066" cy="3892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7"/>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90" name="Google Shape;290;p37"/>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91" name="Google Shape;291;p37"/>
          <p:cNvPicPr preferRelativeResize="0"/>
          <p:nvPr/>
        </p:nvPicPr>
        <p:blipFill>
          <a:blip r:embed="rId3">
            <a:alphaModFix/>
          </a:blip>
          <a:stretch>
            <a:fillRect/>
          </a:stretch>
        </p:blipFill>
        <p:spPr>
          <a:xfrm>
            <a:off x="0" y="856827"/>
            <a:ext cx="4289154" cy="3226134"/>
          </a:xfrm>
          <a:prstGeom prst="rect">
            <a:avLst/>
          </a:prstGeom>
          <a:noFill/>
          <a:ln>
            <a:noFill/>
          </a:ln>
        </p:spPr>
      </p:pic>
      <p:pic>
        <p:nvPicPr>
          <p:cNvPr id="292" name="Google Shape;292;p37"/>
          <p:cNvPicPr preferRelativeResize="0"/>
          <p:nvPr/>
        </p:nvPicPr>
        <p:blipFill>
          <a:blip r:embed="rId4">
            <a:alphaModFix/>
          </a:blip>
          <a:stretch>
            <a:fillRect/>
          </a:stretch>
        </p:blipFill>
        <p:spPr>
          <a:xfrm>
            <a:off x="4289151" y="899125"/>
            <a:ext cx="4811475" cy="3721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38"/>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98" name="Google Shape;298;p38"/>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99" name="Google Shape;299;p38"/>
          <p:cNvPicPr preferRelativeResize="0"/>
          <p:nvPr/>
        </p:nvPicPr>
        <p:blipFill>
          <a:blip r:embed="rId3">
            <a:alphaModFix/>
          </a:blip>
          <a:stretch>
            <a:fillRect/>
          </a:stretch>
        </p:blipFill>
        <p:spPr>
          <a:xfrm>
            <a:off x="0" y="1029025"/>
            <a:ext cx="4374126" cy="2645201"/>
          </a:xfrm>
          <a:prstGeom prst="rect">
            <a:avLst/>
          </a:prstGeom>
          <a:noFill/>
          <a:ln>
            <a:noFill/>
          </a:ln>
        </p:spPr>
      </p:pic>
      <p:pic>
        <p:nvPicPr>
          <p:cNvPr id="300" name="Google Shape;300;p38"/>
          <p:cNvPicPr preferRelativeResize="0"/>
          <p:nvPr/>
        </p:nvPicPr>
        <p:blipFill>
          <a:blip r:embed="rId4">
            <a:alphaModFix/>
          </a:blip>
          <a:stretch>
            <a:fillRect/>
          </a:stretch>
        </p:blipFill>
        <p:spPr>
          <a:xfrm>
            <a:off x="4346942" y="964062"/>
            <a:ext cx="4797059" cy="30513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9"/>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306" name="Google Shape;306;p39"/>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07" name="Google Shape;307;p39"/>
          <p:cNvPicPr preferRelativeResize="0"/>
          <p:nvPr/>
        </p:nvPicPr>
        <p:blipFill>
          <a:blip r:embed="rId3">
            <a:alphaModFix/>
          </a:blip>
          <a:stretch>
            <a:fillRect/>
          </a:stretch>
        </p:blipFill>
        <p:spPr>
          <a:xfrm>
            <a:off x="0" y="749975"/>
            <a:ext cx="4445200" cy="3438276"/>
          </a:xfrm>
          <a:prstGeom prst="rect">
            <a:avLst/>
          </a:prstGeom>
          <a:noFill/>
          <a:ln>
            <a:noFill/>
          </a:ln>
        </p:spPr>
      </p:pic>
      <p:pic>
        <p:nvPicPr>
          <p:cNvPr id="308" name="Google Shape;308;p39"/>
          <p:cNvPicPr preferRelativeResize="0"/>
          <p:nvPr/>
        </p:nvPicPr>
        <p:blipFill>
          <a:blip r:embed="rId4">
            <a:alphaModFix/>
          </a:blip>
          <a:stretch>
            <a:fillRect/>
          </a:stretch>
        </p:blipFill>
        <p:spPr>
          <a:xfrm>
            <a:off x="4484400" y="789286"/>
            <a:ext cx="4613200" cy="33989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0"/>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314" name="Google Shape;314;p40"/>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15" name="Google Shape;315;p40"/>
          <p:cNvPicPr preferRelativeResize="0"/>
          <p:nvPr/>
        </p:nvPicPr>
        <p:blipFill>
          <a:blip r:embed="rId3">
            <a:alphaModFix/>
          </a:blip>
          <a:stretch>
            <a:fillRect/>
          </a:stretch>
        </p:blipFill>
        <p:spPr>
          <a:xfrm>
            <a:off x="0" y="967050"/>
            <a:ext cx="4572000" cy="2968400"/>
          </a:xfrm>
          <a:prstGeom prst="rect">
            <a:avLst/>
          </a:prstGeom>
          <a:noFill/>
          <a:ln>
            <a:noFill/>
          </a:ln>
        </p:spPr>
      </p:pic>
      <p:pic>
        <p:nvPicPr>
          <p:cNvPr id="316" name="Google Shape;316;p40"/>
          <p:cNvPicPr preferRelativeResize="0"/>
          <p:nvPr/>
        </p:nvPicPr>
        <p:blipFill>
          <a:blip r:embed="rId4">
            <a:alphaModFix/>
          </a:blip>
          <a:stretch>
            <a:fillRect/>
          </a:stretch>
        </p:blipFill>
        <p:spPr>
          <a:xfrm>
            <a:off x="4572000" y="967050"/>
            <a:ext cx="4572000" cy="34602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41"/>
          <p:cNvSpPr txBox="1"/>
          <p:nvPr/>
        </p:nvSpPr>
        <p:spPr>
          <a:xfrm>
            <a:off x="71069" y="4662966"/>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22" name="Google Shape;322;p41"/>
          <p:cNvPicPr preferRelativeResize="0"/>
          <p:nvPr/>
        </p:nvPicPr>
        <p:blipFill>
          <a:blip r:embed="rId3">
            <a:alphaModFix/>
          </a:blip>
          <a:stretch>
            <a:fillRect/>
          </a:stretch>
        </p:blipFill>
        <p:spPr>
          <a:xfrm>
            <a:off x="71075" y="0"/>
            <a:ext cx="4395799" cy="4118413"/>
          </a:xfrm>
          <a:prstGeom prst="rect">
            <a:avLst/>
          </a:prstGeom>
          <a:noFill/>
          <a:ln>
            <a:noFill/>
          </a:ln>
        </p:spPr>
      </p:pic>
      <p:pic>
        <p:nvPicPr>
          <p:cNvPr id="323" name="Google Shape;323;p41"/>
          <p:cNvPicPr preferRelativeResize="0"/>
          <p:nvPr/>
        </p:nvPicPr>
        <p:blipFill>
          <a:blip r:embed="rId4">
            <a:alphaModFix/>
          </a:blip>
          <a:stretch>
            <a:fillRect/>
          </a:stretch>
        </p:blipFill>
        <p:spPr>
          <a:xfrm>
            <a:off x="4466875" y="0"/>
            <a:ext cx="4748200" cy="460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Understanding and objectives</a:t>
            </a:r>
            <a:endParaRPr sz="3300"/>
          </a:p>
        </p:txBody>
      </p:sp>
      <p:sp>
        <p:nvSpPr>
          <p:cNvPr id="101" name="Google Shape;10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objectives of this research to identify the significant effect of</a:t>
            </a:r>
            <a:endParaRPr/>
          </a:p>
          <a:p>
            <a:pPr indent="0" lvl="0" marL="0" rtl="0" algn="l">
              <a:spcBef>
                <a:spcPts val="1600"/>
              </a:spcBef>
              <a:spcAft>
                <a:spcPts val="0"/>
              </a:spcAft>
              <a:buNone/>
            </a:pPr>
            <a:r>
              <a:rPr lang="en"/>
              <a:t>1. Utilitarian value and hedonic value on customer loyalty simultaneously. </a:t>
            </a:r>
            <a:endParaRPr/>
          </a:p>
          <a:p>
            <a:pPr indent="0" lvl="0" marL="0" rtl="0" algn="l">
              <a:spcBef>
                <a:spcPts val="1600"/>
              </a:spcBef>
              <a:spcAft>
                <a:spcPts val="0"/>
              </a:spcAft>
              <a:buNone/>
            </a:pPr>
            <a:r>
              <a:rPr lang="en"/>
              <a:t>2. Social and Platform effects on customer loyalty and Activation</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CONCLUSION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329" name="Google Shape;329;p42"/>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descr="Background pointer shape in timeline graphic" id="334" name="Google Shape;334;p43"/>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5" name="Google Shape;335;p43"/>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09.05.XX</a:t>
            </a:r>
            <a:endParaRPr sz="1600">
              <a:solidFill>
                <a:schemeClr val="lt1"/>
              </a:solidFill>
            </a:endParaRPr>
          </a:p>
        </p:txBody>
      </p:sp>
      <p:grpSp>
        <p:nvGrpSpPr>
          <p:cNvPr id="336" name="Google Shape;336;p43"/>
          <p:cNvGrpSpPr/>
          <p:nvPr/>
        </p:nvGrpSpPr>
        <p:grpSpPr>
          <a:xfrm>
            <a:off x="969270" y="1610215"/>
            <a:ext cx="198900" cy="593656"/>
            <a:chOff x="777447" y="1610215"/>
            <a:chExt cx="198900" cy="593656"/>
          </a:xfrm>
        </p:grpSpPr>
        <p:cxnSp>
          <p:nvCxnSpPr>
            <p:cNvPr id="337" name="Google Shape;337;p43"/>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338" name="Google Shape;338;p43"/>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43"/>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340" name="Google Shape;340;p43"/>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1" name="Google Shape;341;p43"/>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grpSp>
        <p:nvGrpSpPr>
          <p:cNvPr id="342" name="Google Shape;342;p43"/>
          <p:cNvGrpSpPr/>
          <p:nvPr/>
        </p:nvGrpSpPr>
        <p:grpSpPr>
          <a:xfrm>
            <a:off x="2684632" y="2938958"/>
            <a:ext cx="198900" cy="593656"/>
            <a:chOff x="2223534" y="2938958"/>
            <a:chExt cx="198900" cy="593656"/>
          </a:xfrm>
        </p:grpSpPr>
        <p:cxnSp>
          <p:nvCxnSpPr>
            <p:cNvPr id="343" name="Google Shape;343;p4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44" name="Google Shape;344;p43"/>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43"/>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346" name="Google Shape;346;p43"/>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7" name="Google Shape;347;p43"/>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grpSp>
        <p:nvGrpSpPr>
          <p:cNvPr id="348" name="Google Shape;348;p43"/>
          <p:cNvGrpSpPr/>
          <p:nvPr/>
        </p:nvGrpSpPr>
        <p:grpSpPr>
          <a:xfrm>
            <a:off x="4319545" y="1610215"/>
            <a:ext cx="198900" cy="593656"/>
            <a:chOff x="3918084" y="1610215"/>
            <a:chExt cx="198900" cy="593656"/>
          </a:xfrm>
        </p:grpSpPr>
        <p:cxnSp>
          <p:nvCxnSpPr>
            <p:cNvPr id="349" name="Google Shape;349;p4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50" name="Google Shape;350;p4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43"/>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352" name="Google Shape;352;p43"/>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3" name="Google Shape;353;p43"/>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354" name="Google Shape;354;p43"/>
          <p:cNvGrpSpPr/>
          <p:nvPr/>
        </p:nvGrpSpPr>
        <p:grpSpPr>
          <a:xfrm>
            <a:off x="5973070" y="2938958"/>
            <a:ext cx="198900" cy="593656"/>
            <a:chOff x="5958946" y="2938958"/>
            <a:chExt cx="198900" cy="593656"/>
          </a:xfrm>
        </p:grpSpPr>
        <p:cxnSp>
          <p:nvCxnSpPr>
            <p:cNvPr id="355" name="Google Shape;355;p4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56" name="Google Shape;356;p43"/>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43"/>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358" name="Google Shape;358;p4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9" name="Google Shape;359;p43"/>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grpSp>
        <p:nvGrpSpPr>
          <p:cNvPr id="360" name="Google Shape;360;p43"/>
          <p:cNvGrpSpPr/>
          <p:nvPr/>
        </p:nvGrpSpPr>
        <p:grpSpPr>
          <a:xfrm>
            <a:off x="7669807" y="1610215"/>
            <a:ext cx="198900" cy="593656"/>
            <a:chOff x="3918084" y="1610215"/>
            <a:chExt cx="198900" cy="593656"/>
          </a:xfrm>
        </p:grpSpPr>
        <p:cxnSp>
          <p:nvCxnSpPr>
            <p:cNvPr id="361" name="Google Shape;361;p4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62" name="Google Shape;362;p4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3"/>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Analysis for further understanding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4975" y="372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EDA ? What is EDA?</a:t>
            </a:r>
            <a:endParaRPr/>
          </a:p>
        </p:txBody>
      </p:sp>
      <p:sp>
        <p:nvSpPr>
          <p:cNvPr id="112" name="Google Shape;112;p17"/>
          <p:cNvSpPr txBox="1"/>
          <p:nvPr/>
        </p:nvSpPr>
        <p:spPr>
          <a:xfrm>
            <a:off x="343325" y="2033600"/>
            <a:ext cx="7597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Exploratory data analysis (EDA) is a technique used to understand a dataset before they start to model it. The goal of conducting EDA is to determine the characteristics of the dataset. Conducting EDA can help data analysts make predictions and assumptions about data. Often, EDA involves data visualization, including creating graphs like histograms, scatter plots.</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8" name="Google Shape;118;p18"/>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Importing data</a:t>
            </a:r>
            <a:endParaRPr>
              <a:solidFill>
                <a:schemeClr val="lt1"/>
              </a:solidFill>
            </a:endParaRPr>
          </a:p>
        </p:txBody>
      </p:sp>
      <p:sp>
        <p:nvSpPr>
          <p:cNvPr id="120" name="Google Shape;120;p18"/>
          <p:cNvSpPr txBox="1"/>
          <p:nvPr>
            <p:ph idx="4294967295" type="body"/>
          </p:nvPr>
        </p:nvSpPr>
        <p:spPr>
          <a:xfrm>
            <a:off x="432350" y="2023375"/>
            <a:ext cx="81135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we will start by importing the libraries we will require for performing EDA. These include NumPy, Pandas, Matplotlib, and Seaborn</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And import the data from the xl sheet provided and convert them to data frame to observe and analyse</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I have used datasheet provided with all the values</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050">
                <a:solidFill>
                  <a:srgbClr val="000000"/>
                </a:solidFill>
                <a:highlight>
                  <a:srgbClr val="FFFFFF"/>
                </a:highlight>
                <a:latin typeface="Arial"/>
                <a:ea typeface="Arial"/>
                <a:cs typeface="Arial"/>
                <a:sym typeface="Arial"/>
              </a:rPr>
              <a:t>269 rows x 72 columns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800"/>
              </a:spcAft>
              <a:buNone/>
            </a:pPr>
            <a:r>
              <a:t/>
            </a:r>
            <a:endParaRPr sz="1350">
              <a:solidFill>
                <a:srgbClr val="222222"/>
              </a:solidFill>
              <a:highlight>
                <a:srgbClr val="FFFFFF"/>
              </a:highlight>
              <a:latin typeface="Arial"/>
              <a:ea typeface="Arial"/>
              <a:cs typeface="Arial"/>
              <a:sym typeface="Arial"/>
            </a:endParaRPr>
          </a:p>
        </p:txBody>
      </p:sp>
      <p:sp>
        <p:nvSpPr>
          <p:cNvPr id="121" name="Google Shape;121;p18"/>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8"/>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Reading the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Optimizing the data</a:t>
            </a:r>
            <a:endParaRPr/>
          </a:p>
        </p:txBody>
      </p:sp>
      <p:sp>
        <p:nvSpPr>
          <p:cNvPr id="128" name="Google Shape;128;p19"/>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 data</a:t>
            </a:r>
            <a:endParaRPr>
              <a:solidFill>
                <a:schemeClr val="lt1"/>
              </a:solidFill>
            </a:endParaRPr>
          </a:p>
        </p:txBody>
      </p:sp>
      <p:sp>
        <p:nvSpPr>
          <p:cNvPr id="130" name="Google Shape;130;p19"/>
          <p:cNvSpPr txBox="1"/>
          <p:nvPr>
            <p:ph idx="4294967295" type="body"/>
          </p:nvPr>
        </p:nvSpPr>
        <p:spPr>
          <a:xfrm>
            <a:off x="432350" y="2023375"/>
            <a:ext cx="3672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050">
                <a:solidFill>
                  <a:srgbClr val="222222"/>
                </a:solidFill>
                <a:highlight>
                  <a:srgbClr val="FFFFFF"/>
                </a:highlight>
                <a:latin typeface="Arial"/>
                <a:ea typeface="Arial"/>
                <a:cs typeface="Arial"/>
                <a:sym typeface="Arial"/>
              </a:rPr>
              <a:t>Cleaning data and removing unwanted spaces or special character for better analysis</a:t>
            </a:r>
            <a:endParaRPr sz="1050">
              <a:solidFill>
                <a:srgbClr val="222222"/>
              </a:solidFill>
              <a:highlight>
                <a:srgbClr val="FFFFFF"/>
              </a:highlight>
              <a:latin typeface="Arial"/>
              <a:ea typeface="Arial"/>
              <a:cs typeface="Arial"/>
              <a:sym typeface="Arial"/>
            </a:endParaRPr>
          </a:p>
        </p:txBody>
      </p:sp>
      <p:sp>
        <p:nvSpPr>
          <p:cNvPr id="131" name="Google Shape;131;p19"/>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Check if  missing or invalid data</a:t>
            </a:r>
            <a:endParaRPr>
              <a:solidFill>
                <a:schemeClr val="lt1"/>
              </a:solidFill>
            </a:endParaRPr>
          </a:p>
        </p:txBody>
      </p:sp>
      <p:sp>
        <p:nvSpPr>
          <p:cNvPr id="133" name="Google Shape;133;p19"/>
          <p:cNvSpPr txBox="1"/>
          <p:nvPr/>
        </p:nvSpPr>
        <p:spPr>
          <a:xfrm>
            <a:off x="4686525" y="1912675"/>
            <a:ext cx="38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22222"/>
                </a:solidFill>
                <a:highlight>
                  <a:srgbClr val="FFFFFF"/>
                </a:highlight>
              </a:rPr>
              <a:t>Check of NAN or invalid data</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We have no NAN or any missing or invalid data</a:t>
            </a:r>
            <a:endParaRPr sz="105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Categorizing the data after observation</a:t>
            </a:r>
            <a:endParaRPr/>
          </a:p>
        </p:txBody>
      </p:sp>
      <p:sp>
        <p:nvSpPr>
          <p:cNvPr id="139" name="Google Shape;139;p20"/>
          <p:cNvSpPr/>
          <p:nvPr/>
        </p:nvSpPr>
        <p:spPr>
          <a:xfrm>
            <a:off x="1142213"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Utilitarian value is defined as that value that a customer receives based on a task-related and rational consumption behavior</a:t>
            </a:r>
            <a:endParaRPr/>
          </a:p>
        </p:txBody>
      </p:sp>
      <p:sp>
        <p:nvSpPr>
          <p:cNvPr id="140" name="Google Shape;140;p20"/>
          <p:cNvSpPr/>
          <p:nvPr/>
        </p:nvSpPr>
        <p:spPr>
          <a:xfrm>
            <a:off x="1142233"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idx="4294967295" type="body"/>
          </p:nvPr>
        </p:nvSpPr>
        <p:spPr>
          <a:xfrm>
            <a:off x="1142671"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Utilitarian Value </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2" name="Google Shape;142;p20"/>
          <p:cNvSpPr/>
          <p:nvPr/>
        </p:nvSpPr>
        <p:spPr>
          <a:xfrm>
            <a:off x="3574538"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The hedonic values are related to gratification of the senses </a:t>
            </a:r>
            <a:endParaRPr sz="1050">
              <a:highlight>
                <a:srgbClr val="FFFFFF"/>
              </a:highlight>
            </a:endParaRPr>
          </a:p>
          <a:p>
            <a:pPr indent="0" lvl="0" marL="0" rtl="0" algn="ctr">
              <a:spcBef>
                <a:spcPts val="0"/>
              </a:spcBef>
              <a:spcAft>
                <a:spcPts val="0"/>
              </a:spcAft>
              <a:buNone/>
            </a:pPr>
            <a:r>
              <a:rPr lang="en" sz="1050">
                <a:highlight>
                  <a:srgbClr val="FFFFFF"/>
                </a:highlight>
              </a:rPr>
              <a:t>enhanced through experiences of pleasure, entertainment, fantasy and playfulness </a:t>
            </a:r>
            <a:endParaRPr sz="1050">
              <a:highlight>
                <a:srgbClr val="FFFFFF"/>
              </a:highlight>
            </a:endParaRPr>
          </a:p>
          <a:p>
            <a:pPr indent="0" lvl="0" marL="0" rtl="0" algn="ctr">
              <a:spcBef>
                <a:spcPts val="0"/>
              </a:spcBef>
              <a:spcAft>
                <a:spcPts val="0"/>
              </a:spcAft>
              <a:buNone/>
            </a:pPr>
            <a:r>
              <a:t/>
            </a:r>
            <a:endParaRPr sz="1050">
              <a:highlight>
                <a:srgbClr val="FFFFFF"/>
              </a:highlight>
            </a:endParaRPr>
          </a:p>
        </p:txBody>
      </p:sp>
      <p:sp>
        <p:nvSpPr>
          <p:cNvPr id="143" name="Google Shape;143;p20"/>
          <p:cNvSpPr/>
          <p:nvPr/>
        </p:nvSpPr>
        <p:spPr>
          <a:xfrm>
            <a:off x="3574561"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ph idx="4294967295" type="body"/>
          </p:nvPr>
        </p:nvSpPr>
        <p:spPr>
          <a:xfrm>
            <a:off x="3574744"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Hedonic Value</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5" name="Google Shape;145;p20"/>
          <p:cNvSpPr/>
          <p:nvPr/>
        </p:nvSpPr>
        <p:spPr>
          <a:xfrm>
            <a:off x="6006813" y="3070000"/>
            <a:ext cx="2119200" cy="118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This </a:t>
            </a:r>
            <a:r>
              <a:rPr lang="en" sz="1050">
                <a:highlight>
                  <a:srgbClr val="FFFFFF"/>
                </a:highlight>
              </a:rPr>
              <a:t>category</a:t>
            </a:r>
            <a:r>
              <a:rPr lang="en" sz="1050">
                <a:highlight>
                  <a:srgbClr val="FFFFFF"/>
                </a:highlight>
              </a:rPr>
              <a:t> is very important as it plays a major role in customer Activation and </a:t>
            </a:r>
            <a:r>
              <a:rPr lang="en" sz="1050">
                <a:highlight>
                  <a:srgbClr val="FFFFFF"/>
                </a:highlight>
              </a:rPr>
              <a:t>Loyalty</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These include User experience, convenience etc</a:t>
            </a:r>
            <a:endParaRPr sz="1050">
              <a:highlight>
                <a:srgbClr val="FFFFFF"/>
              </a:highlight>
            </a:endParaRPr>
          </a:p>
        </p:txBody>
      </p:sp>
      <p:sp>
        <p:nvSpPr>
          <p:cNvPr id="146" name="Google Shape;146;p20"/>
          <p:cNvSpPr/>
          <p:nvPr/>
        </p:nvSpPr>
        <p:spPr>
          <a:xfrm>
            <a:off x="6006926"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6006945"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050">
                <a:solidFill>
                  <a:srgbClr val="000000"/>
                </a:solidFill>
                <a:highlight>
                  <a:srgbClr val="FFFFFF"/>
                </a:highlight>
                <a:latin typeface="Arial"/>
                <a:ea typeface="Arial"/>
                <a:cs typeface="Arial"/>
                <a:sym typeface="Arial"/>
              </a:rPr>
              <a:t>Platform experience</a:t>
            </a:r>
            <a:endParaRPr b="1" sz="10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900">
              <a:solidFill>
                <a:schemeClr val="lt1"/>
              </a:solidFill>
            </a:endParaRPr>
          </a:p>
        </p:txBody>
      </p:sp>
      <p:grpSp>
        <p:nvGrpSpPr>
          <p:cNvPr id="148" name="Google Shape;148;p20"/>
          <p:cNvGrpSpPr/>
          <p:nvPr/>
        </p:nvGrpSpPr>
        <p:grpSpPr>
          <a:xfrm>
            <a:off x="1229725" y="1852243"/>
            <a:ext cx="6808850" cy="937021"/>
            <a:chOff x="1468200" y="2794154"/>
            <a:chExt cx="2894550" cy="735900"/>
          </a:xfrm>
        </p:grpSpPr>
        <p:cxnSp>
          <p:nvCxnSpPr>
            <p:cNvPr id="149" name="Google Shape;149;p20"/>
            <p:cNvCxnSpPr/>
            <p:nvPr/>
          </p:nvCxnSpPr>
          <p:spPr>
            <a:xfrm>
              <a:off x="2901389" y="2794154"/>
              <a:ext cx="0" cy="735900"/>
            </a:xfrm>
            <a:prstGeom prst="straightConnector1">
              <a:avLst/>
            </a:prstGeom>
            <a:noFill/>
            <a:ln cap="flat" cmpd="sng" w="9525">
              <a:solidFill>
                <a:schemeClr val="lt2"/>
              </a:solidFill>
              <a:prstDash val="solid"/>
              <a:round/>
              <a:headEnd len="sm" w="sm" type="none"/>
              <a:tailEnd len="sm" w="sm" type="none"/>
            </a:ln>
          </p:spPr>
        </p:cxnSp>
        <p:cxnSp>
          <p:nvCxnSpPr>
            <p:cNvPr id="150" name="Google Shape;150;p20"/>
            <p:cNvCxnSpPr/>
            <p:nvPr/>
          </p:nvCxnSpPr>
          <p:spPr>
            <a:xfrm>
              <a:off x="2919450" y="2975824"/>
              <a:ext cx="1443300" cy="537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51" name="Google Shape;151;p20"/>
            <p:cNvCxnSpPr/>
            <p:nvPr/>
          </p:nvCxnSpPr>
          <p:spPr>
            <a:xfrm flipH="1">
              <a:off x="1468200" y="2975824"/>
              <a:ext cx="1451400" cy="529500"/>
            </a:xfrm>
            <a:prstGeom prst="bentConnector3">
              <a:avLst>
                <a:gd fmla="val 50000" name="adj1"/>
              </a:avLst>
            </a:prstGeom>
            <a:noFill/>
            <a:ln cap="flat" cmpd="sng" w="9525">
              <a:solidFill>
                <a:schemeClr val="lt2"/>
              </a:solidFill>
              <a:prstDash val="solid"/>
              <a:round/>
              <a:headEnd len="sm" w="sm" type="none"/>
              <a:tailEnd len="sm" w="sm" type="none"/>
            </a:ln>
          </p:spPr>
        </p:cxnSp>
      </p:grpSp>
      <p:sp>
        <p:nvSpPr>
          <p:cNvPr id="152" name="Google Shape;152;p20"/>
          <p:cNvSpPr txBox="1"/>
          <p:nvPr/>
        </p:nvSpPr>
        <p:spPr>
          <a:xfrm>
            <a:off x="2711100" y="1452050"/>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Customer Retention &amp; Activation</a:t>
            </a:r>
            <a:endParaRPr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Data analysis</a:t>
            </a:r>
            <a:endParaRPr sz="3300"/>
          </a:p>
        </p:txBody>
      </p:sp>
      <p:sp>
        <p:nvSpPr>
          <p:cNvPr id="158" name="Google Shape;15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latin typeface="Arial"/>
                <a:ea typeface="Arial"/>
                <a:cs typeface="Arial"/>
                <a:sym typeface="Arial"/>
              </a:rPr>
              <a:t>In this step we will start with Univariate Analysis and visualize the distribution of the below using graphs</a:t>
            </a:r>
            <a:endParaRPr>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Gender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Age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Device used or </a:t>
            </a:r>
            <a:r>
              <a:rPr lang="en" sz="1400">
                <a:latin typeface="Arial"/>
                <a:ea typeface="Arial"/>
                <a:cs typeface="Arial"/>
                <a:sym typeface="Arial"/>
              </a:rPr>
              <a:t>preferred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Location</a:t>
            </a:r>
            <a:endParaRPr sz="1400">
              <a:latin typeface="Arial"/>
              <a:ea typeface="Arial"/>
              <a:cs typeface="Arial"/>
              <a:sym typeface="Arial"/>
            </a:endParaRPr>
          </a:p>
        </p:txBody>
      </p:sp>
      <p:sp>
        <p:nvSpPr>
          <p:cNvPr id="159" name="Google Shape;159;p21"/>
          <p:cNvSpPr txBox="1"/>
          <p:nvPr/>
        </p:nvSpPr>
        <p:spPr>
          <a:xfrm>
            <a:off x="139625" y="2676800"/>
            <a:ext cx="38829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40000"/>
              </a:lnSpc>
              <a:spcBef>
                <a:spcPts val="0"/>
              </a:spcBef>
              <a:spcAft>
                <a:spcPts val="600"/>
              </a:spcAft>
              <a:buNone/>
            </a:pPr>
            <a:r>
              <a:rPr lang="en" sz="1600"/>
              <a:t>Univariate Analysis</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