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d11684b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d11684b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11684be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11684be0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11684be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11684be0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11684be0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11684be0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11684be0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11684be0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11684be0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11684be0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11684be0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11684be0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04325"/>
            <a:ext cx="8520600" cy="52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000">
                <a:solidFill>
                  <a:srgbClr val="F1C232"/>
                </a:solidFill>
              </a:rPr>
              <a:t>Computer-Science: Mini Project</a:t>
            </a:r>
            <a:endParaRPr sz="2000">
              <a:solidFill>
                <a:srgbClr val="F1C232"/>
              </a:solidFill>
            </a:endParaRPr>
          </a:p>
        </p:txBody>
      </p:sp>
      <p:sp>
        <p:nvSpPr>
          <p:cNvPr id="55" name="Google Shape;55;p13"/>
          <p:cNvSpPr txBox="1"/>
          <p:nvPr>
            <p:ph type="ctrTitle"/>
          </p:nvPr>
        </p:nvSpPr>
        <p:spPr>
          <a:xfrm>
            <a:off x="417125" y="730225"/>
            <a:ext cx="8520600" cy="52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000">
                <a:solidFill>
                  <a:srgbClr val="F1C232"/>
                </a:solidFill>
              </a:rPr>
              <a:t>Project-Title: Caesar-Cipher</a:t>
            </a:r>
            <a:endParaRPr sz="2000">
              <a:solidFill>
                <a:srgbClr val="F1C232"/>
              </a:solidFill>
            </a:endParaRPr>
          </a:p>
        </p:txBody>
      </p:sp>
      <p:sp>
        <p:nvSpPr>
          <p:cNvPr id="56" name="Google Shape;56;p13"/>
          <p:cNvSpPr txBox="1"/>
          <p:nvPr>
            <p:ph type="ctrTitle"/>
          </p:nvPr>
        </p:nvSpPr>
        <p:spPr>
          <a:xfrm>
            <a:off x="417125" y="3210575"/>
            <a:ext cx="8520600" cy="1204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000">
                <a:solidFill>
                  <a:srgbClr val="F1C232"/>
                </a:solidFill>
              </a:rPr>
              <a:t>Objective of this Project:</a:t>
            </a:r>
            <a:br>
              <a:rPr lang="en" sz="2000">
                <a:solidFill>
                  <a:srgbClr val="F1C232"/>
                </a:solidFill>
              </a:rPr>
            </a:br>
            <a:r>
              <a:rPr lang="en" sz="2000">
                <a:solidFill>
                  <a:srgbClr val="F1C232"/>
                </a:solidFill>
              </a:rPr>
              <a:t>To develop a Python-Based Interactive Caesar Cipher for text encryption/decryption.</a:t>
            </a:r>
            <a:endParaRPr sz="2000">
              <a:solidFill>
                <a:srgbClr val="F1C232"/>
              </a:solidFill>
            </a:endParaRPr>
          </a:p>
        </p:txBody>
      </p:sp>
      <p:pic>
        <p:nvPicPr>
          <p:cNvPr id="57" name="Google Shape;57;p13"/>
          <p:cNvPicPr preferRelativeResize="0"/>
          <p:nvPr/>
        </p:nvPicPr>
        <p:blipFill>
          <a:blip r:embed="rId4">
            <a:alphaModFix/>
          </a:blip>
          <a:stretch>
            <a:fillRect/>
          </a:stretch>
        </p:blipFill>
        <p:spPr>
          <a:xfrm>
            <a:off x="379325" y="1564325"/>
            <a:ext cx="2514600" cy="1562100"/>
          </a:xfrm>
          <a:prstGeom prst="rect">
            <a:avLst/>
          </a:prstGeom>
          <a:noFill/>
          <a:ln>
            <a:noFill/>
          </a:ln>
        </p:spPr>
      </p:pic>
      <p:pic>
        <p:nvPicPr>
          <p:cNvPr id="58" name="Google Shape;58;p13"/>
          <p:cNvPicPr preferRelativeResize="0"/>
          <p:nvPr/>
        </p:nvPicPr>
        <p:blipFill>
          <a:blip r:embed="rId5">
            <a:alphaModFix/>
          </a:blip>
          <a:stretch>
            <a:fillRect/>
          </a:stretch>
        </p:blipFill>
        <p:spPr>
          <a:xfrm>
            <a:off x="3204325" y="1602425"/>
            <a:ext cx="2562225" cy="1485900"/>
          </a:xfrm>
          <a:prstGeom prst="rect">
            <a:avLst/>
          </a:prstGeom>
          <a:noFill/>
          <a:ln>
            <a:noFill/>
          </a:ln>
        </p:spPr>
      </p:pic>
      <p:pic>
        <p:nvPicPr>
          <p:cNvPr id="59" name="Google Shape;59;p13"/>
          <p:cNvPicPr preferRelativeResize="0"/>
          <p:nvPr/>
        </p:nvPicPr>
        <p:blipFill>
          <a:blip r:embed="rId6">
            <a:alphaModFix/>
          </a:blip>
          <a:stretch>
            <a:fillRect/>
          </a:stretch>
        </p:blipFill>
        <p:spPr>
          <a:xfrm>
            <a:off x="6152025" y="1602425"/>
            <a:ext cx="2243976" cy="1485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1C232"/>
                </a:solidFill>
              </a:rPr>
              <a:t>Introduction</a:t>
            </a:r>
            <a:endParaRPr sz="2000">
              <a:solidFill>
                <a:srgbClr val="F1C232"/>
              </a:solidFill>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F1C232"/>
                </a:solidFill>
              </a:rPr>
              <a:t>In today’s world, cryptography is vital for securing information. One of the earliest encryption is the Caesar Cipher, also known as Caesar’s code. It disguises messages by shifting each letter in the text by a fixed number of positions in the alphabet. Despite being named after Julius Caesar, who used it for confidentiality, the cipher is easily deciphered and not secure in modern communication</a:t>
            </a:r>
            <a:endParaRPr sz="2000">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solidFill>
                  <a:srgbClr val="F1C232"/>
                </a:solidFill>
              </a:rPr>
              <a:t>Problem Statement: Develop a Python-based program utilizing the Caesar-Cipher algorithm to enable users to encrypt and decrypt messages.</a:t>
            </a:r>
            <a:endParaRPr sz="2000">
              <a:solidFill>
                <a:srgbClr val="F1C232"/>
              </a:solidFill>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solidFill>
                  <a:srgbClr val="F1C232"/>
                </a:solidFill>
              </a:rPr>
              <a:t>1. </a:t>
            </a:r>
            <a:r>
              <a:rPr b="1" lang="en" sz="2000" u="sng">
                <a:solidFill>
                  <a:srgbClr val="F1C232"/>
                </a:solidFill>
              </a:rPr>
              <a:t>User Interaction:</a:t>
            </a:r>
            <a:r>
              <a:rPr lang="en" sz="2000">
                <a:solidFill>
                  <a:srgbClr val="F1C232"/>
                </a:solidFill>
              </a:rPr>
              <a:t>Create an interactive interface prompting users for message input, encryption or decryption selection, and shift amount.</a:t>
            </a:r>
            <a:endParaRPr sz="2000">
              <a:solidFill>
                <a:srgbClr val="F1C232"/>
              </a:solidFill>
            </a:endParaRPr>
          </a:p>
          <a:p>
            <a:pPr indent="0" lvl="0" marL="0" rtl="0" algn="l">
              <a:spcBef>
                <a:spcPts val="1200"/>
              </a:spcBef>
              <a:spcAft>
                <a:spcPts val="0"/>
              </a:spcAft>
              <a:buNone/>
            </a:pPr>
            <a:r>
              <a:rPr lang="en" sz="2000">
                <a:solidFill>
                  <a:srgbClr val="F1C232"/>
                </a:solidFill>
              </a:rPr>
              <a:t>2. </a:t>
            </a:r>
            <a:r>
              <a:rPr b="1" lang="en" sz="2000" u="sng">
                <a:solidFill>
                  <a:srgbClr val="F1C232"/>
                </a:solidFill>
              </a:rPr>
              <a:t>Cipher Implementation:</a:t>
            </a:r>
            <a:r>
              <a:rPr lang="en" sz="2000">
                <a:solidFill>
                  <a:srgbClr val="F1C232"/>
                </a:solidFill>
              </a:rPr>
              <a:t> Implement the Caesar Cipher algorithm using Python, utilizing ASCII values and string manipulation for letter shifting.</a:t>
            </a:r>
            <a:endParaRPr sz="2000">
              <a:solidFill>
                <a:srgbClr val="F1C232"/>
              </a:solidFill>
            </a:endParaRPr>
          </a:p>
          <a:p>
            <a:pPr indent="0" lvl="0" marL="0" rtl="0" algn="l">
              <a:spcBef>
                <a:spcPts val="1200"/>
              </a:spcBef>
              <a:spcAft>
                <a:spcPts val="0"/>
              </a:spcAft>
              <a:buNone/>
            </a:pPr>
            <a:r>
              <a:rPr lang="en" sz="2000">
                <a:solidFill>
                  <a:srgbClr val="F1C232"/>
                </a:solidFill>
              </a:rPr>
              <a:t>3. </a:t>
            </a:r>
            <a:r>
              <a:rPr b="1" lang="en" sz="2000" u="sng">
                <a:solidFill>
                  <a:srgbClr val="F1C232"/>
                </a:solidFill>
              </a:rPr>
              <a:t>Conditional Encoding:</a:t>
            </a:r>
            <a:r>
              <a:rPr lang="en" sz="2000">
                <a:solidFill>
                  <a:srgbClr val="F1C232"/>
                </a:solidFill>
              </a:rPr>
              <a:t> Based on user input, shift the letters in the message to encrypt or decrypt text accordingly.</a:t>
            </a:r>
            <a:endParaRPr sz="2000">
              <a:solidFill>
                <a:srgbClr val="F1C232"/>
              </a:solidFill>
            </a:endParaRPr>
          </a:p>
          <a:p>
            <a:pPr indent="0" lvl="0" marL="0" rtl="0" algn="l">
              <a:spcBef>
                <a:spcPts val="1200"/>
              </a:spcBef>
              <a:spcAft>
                <a:spcPts val="1200"/>
              </a:spcAft>
              <a:buNone/>
            </a:pPr>
            <a:r>
              <a:rPr lang="en" sz="2000">
                <a:solidFill>
                  <a:srgbClr val="F1C232"/>
                </a:solidFill>
              </a:rPr>
              <a:t>4. </a:t>
            </a:r>
            <a:r>
              <a:rPr b="1" lang="en" sz="2000" u="sng">
                <a:solidFill>
                  <a:srgbClr val="F1C232"/>
                </a:solidFill>
              </a:rPr>
              <a:t>Handling Special Characters:</a:t>
            </a:r>
            <a:r>
              <a:rPr lang="en" sz="2000">
                <a:solidFill>
                  <a:srgbClr val="F1C232"/>
                </a:solidFill>
              </a:rPr>
              <a:t> Ensure the program retains non-alphabetic characters (numbers, symbols) unchanged during encryption/decryption.</a:t>
            </a:r>
            <a:endParaRPr sz="2000">
              <a:solidFill>
                <a:srgbClr val="F1C23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1C232"/>
                </a:solidFill>
              </a:rPr>
              <a:t>5. </a:t>
            </a:r>
            <a:r>
              <a:rPr b="1" lang="en" sz="2000" u="sng">
                <a:solidFill>
                  <a:srgbClr val="F1C232"/>
                </a:solidFill>
              </a:rPr>
              <a:t>Interactive Loop:</a:t>
            </a:r>
            <a:r>
              <a:rPr lang="en" sz="2000">
                <a:solidFill>
                  <a:srgbClr val="F1C232"/>
                </a:solidFill>
              </a:rPr>
              <a:t> Allows users to perform multiple encryption actions </a:t>
            </a:r>
            <a:r>
              <a:rPr lang="en" sz="2000">
                <a:solidFill>
                  <a:srgbClr val="F1C232"/>
                </a:solidFill>
              </a:rPr>
              <a:t>until they opt to exit.</a:t>
            </a:r>
            <a:endParaRPr sz="2000">
              <a:solidFill>
                <a:srgbClr val="F1C232"/>
              </a:solidFill>
            </a:endParaRPr>
          </a:p>
          <a:p>
            <a:pPr indent="0" lvl="0" marL="0" rtl="0" algn="l">
              <a:spcBef>
                <a:spcPts val="1200"/>
              </a:spcBef>
              <a:spcAft>
                <a:spcPts val="0"/>
              </a:spcAft>
              <a:buNone/>
            </a:pPr>
            <a:r>
              <a:rPr lang="en" sz="2000">
                <a:solidFill>
                  <a:srgbClr val="F1C232"/>
                </a:solidFill>
              </a:rPr>
              <a:t>6. </a:t>
            </a:r>
            <a:r>
              <a:rPr b="1" lang="en" sz="2000" u="sng">
                <a:solidFill>
                  <a:srgbClr val="F1C232"/>
                </a:solidFill>
              </a:rPr>
              <a:t>Modular design:</a:t>
            </a:r>
            <a:r>
              <a:rPr lang="en" sz="2000">
                <a:solidFill>
                  <a:srgbClr val="F1C232"/>
                </a:solidFill>
              </a:rPr>
              <a:t> Utilize functions to enhance code readability and maintainability, encapsulating the encryption/decryption logic.</a:t>
            </a:r>
            <a:endParaRPr sz="2000">
              <a:solidFill>
                <a:srgbClr val="F1C232"/>
              </a:solidFill>
            </a:endParaRPr>
          </a:p>
          <a:p>
            <a:pPr indent="0" lvl="0" marL="0" rtl="0" algn="l">
              <a:spcBef>
                <a:spcPts val="1200"/>
              </a:spcBef>
              <a:spcAft>
                <a:spcPts val="0"/>
              </a:spcAft>
              <a:buNone/>
            </a:pPr>
            <a:r>
              <a:rPr lang="en" sz="2000">
                <a:solidFill>
                  <a:srgbClr val="F1C232"/>
                </a:solidFill>
              </a:rPr>
              <a:t>7. </a:t>
            </a:r>
            <a:r>
              <a:rPr b="1" lang="en" sz="2000" u="sng">
                <a:solidFill>
                  <a:srgbClr val="F1C232"/>
                </a:solidFill>
              </a:rPr>
              <a:t>Output Display:</a:t>
            </a:r>
            <a:r>
              <a:rPr lang="en" sz="2000">
                <a:solidFill>
                  <a:srgbClr val="F1C232"/>
                </a:solidFill>
              </a:rPr>
              <a:t> Present the resulting encoded or decoded text to the user in an understandable format.</a:t>
            </a:r>
            <a:endParaRPr sz="2000">
              <a:solidFill>
                <a:srgbClr val="F1C232"/>
              </a:solidFill>
            </a:endParaRPr>
          </a:p>
          <a:p>
            <a:pPr indent="0" lvl="0" marL="0" rtl="0" algn="l">
              <a:spcBef>
                <a:spcPts val="1200"/>
              </a:spcBef>
              <a:spcAft>
                <a:spcPts val="1200"/>
              </a:spcAft>
              <a:buNone/>
            </a:pPr>
            <a:r>
              <a:rPr lang="en" sz="2000">
                <a:solidFill>
                  <a:srgbClr val="F1C232"/>
                </a:solidFill>
              </a:rPr>
              <a:t>8. </a:t>
            </a:r>
            <a:r>
              <a:rPr b="1" lang="en" sz="2000" u="sng">
                <a:solidFill>
                  <a:srgbClr val="F1C232"/>
                </a:solidFill>
              </a:rPr>
              <a:t>Range Consideration:</a:t>
            </a:r>
            <a:r>
              <a:rPr lang="en" sz="2000">
                <a:solidFill>
                  <a:srgbClr val="F1C232"/>
                </a:solidFill>
              </a:rPr>
              <a:t> Implement a mechanism to ensure shifts remain within the alphabet’s range (0-25) to prevent errors.</a:t>
            </a:r>
            <a:endParaRPr sz="2000">
              <a:solidFill>
                <a:srgbClr val="F1C23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1C232"/>
                </a:solidFill>
              </a:rPr>
              <a:t>Algorithm:</a:t>
            </a:r>
            <a:endParaRPr sz="2000">
              <a:solidFill>
                <a:srgbClr val="F1C232"/>
              </a:solidFill>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1C232"/>
                </a:solidFill>
              </a:rPr>
              <a:t>Following is the algorithm for the Caesar Cipher project:</a:t>
            </a:r>
            <a:endParaRPr sz="2000">
              <a:solidFill>
                <a:srgbClr val="F1C232"/>
              </a:solidFill>
            </a:endParaRPr>
          </a:p>
          <a:p>
            <a:pPr indent="0" lvl="0" marL="0" rtl="0" algn="l">
              <a:spcBef>
                <a:spcPts val="1200"/>
              </a:spcBef>
              <a:spcAft>
                <a:spcPts val="0"/>
              </a:spcAft>
              <a:buNone/>
            </a:pPr>
            <a:r>
              <a:rPr lang="en" sz="2000">
                <a:solidFill>
                  <a:srgbClr val="F1C232"/>
                </a:solidFill>
              </a:rPr>
              <a:t>1.</a:t>
            </a:r>
            <a:r>
              <a:rPr b="1" lang="en" sz="2000" u="sng">
                <a:solidFill>
                  <a:srgbClr val="F1C232"/>
                </a:solidFill>
              </a:rPr>
              <a:t>Start:</a:t>
            </a:r>
            <a:endParaRPr b="1" sz="2000" u="sng">
              <a:solidFill>
                <a:srgbClr val="F1C232"/>
              </a:solidFill>
            </a:endParaRPr>
          </a:p>
          <a:p>
            <a:pPr indent="0" lvl="0" marL="0" rtl="0" algn="l">
              <a:spcBef>
                <a:spcPts val="1200"/>
              </a:spcBef>
              <a:spcAft>
                <a:spcPts val="0"/>
              </a:spcAft>
              <a:buNone/>
            </a:pPr>
            <a:r>
              <a:rPr lang="en" sz="2000">
                <a:solidFill>
                  <a:srgbClr val="F1C232"/>
                </a:solidFill>
              </a:rPr>
              <a:t> -Initialize the program</a:t>
            </a:r>
            <a:endParaRPr sz="2000">
              <a:solidFill>
                <a:srgbClr val="F1C232"/>
              </a:solidFill>
            </a:endParaRPr>
          </a:p>
          <a:p>
            <a:pPr indent="0" lvl="0" marL="0" rtl="0" algn="l">
              <a:spcBef>
                <a:spcPts val="1200"/>
              </a:spcBef>
              <a:spcAft>
                <a:spcPts val="0"/>
              </a:spcAft>
              <a:buNone/>
            </a:pPr>
            <a:r>
              <a:rPr lang="en" sz="2000">
                <a:solidFill>
                  <a:srgbClr val="F1C232"/>
                </a:solidFill>
              </a:rPr>
              <a:t> -Define the Caesar Cipher function (‘caesar’).</a:t>
            </a:r>
            <a:endParaRPr sz="2000">
              <a:solidFill>
                <a:srgbClr val="F1C232"/>
              </a:solidFill>
            </a:endParaRPr>
          </a:p>
          <a:p>
            <a:pPr indent="0" lvl="0" marL="0" rtl="0" algn="l">
              <a:spcBef>
                <a:spcPts val="1200"/>
              </a:spcBef>
              <a:spcAft>
                <a:spcPts val="0"/>
              </a:spcAft>
              <a:buNone/>
            </a:pPr>
            <a:r>
              <a:rPr lang="en" sz="2000">
                <a:solidFill>
                  <a:srgbClr val="F1C232"/>
                </a:solidFill>
              </a:rPr>
              <a:t> -Set the variable ‘should_continue’ to ‘True’ for loop control.</a:t>
            </a:r>
            <a:endParaRPr sz="2000">
              <a:solidFill>
                <a:srgbClr val="F1C232"/>
              </a:solidFill>
            </a:endParaRPr>
          </a:p>
          <a:p>
            <a:pPr indent="0" lvl="0" marL="0" rtl="0" algn="l">
              <a:spcBef>
                <a:spcPts val="1200"/>
              </a:spcBef>
              <a:spcAft>
                <a:spcPts val="1200"/>
              </a:spcAft>
              <a:buNone/>
            </a:pPr>
            <a:r>
              <a:t/>
            </a:r>
            <a:endParaRPr sz="2000">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236775"/>
            <a:ext cx="8520600" cy="462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rgbClr val="F1C232"/>
                </a:solidFill>
              </a:rPr>
              <a:t>2. </a:t>
            </a:r>
            <a:r>
              <a:rPr b="1" lang="en" sz="2000" u="sng">
                <a:solidFill>
                  <a:srgbClr val="F1C232"/>
                </a:solidFill>
              </a:rPr>
              <a:t>Caesar Cipher Function:</a:t>
            </a:r>
            <a:endParaRPr sz="2000">
              <a:solidFill>
                <a:srgbClr val="F1C232"/>
              </a:solidFill>
            </a:endParaRPr>
          </a:p>
          <a:p>
            <a:pPr indent="0" lvl="0" marL="0" rtl="0" algn="l">
              <a:spcBef>
                <a:spcPts val="1200"/>
              </a:spcBef>
              <a:spcAft>
                <a:spcPts val="0"/>
              </a:spcAft>
              <a:buNone/>
            </a:pPr>
            <a:r>
              <a:rPr lang="en" sz="2000">
                <a:solidFill>
                  <a:srgbClr val="F1C232"/>
                </a:solidFill>
              </a:rPr>
              <a:t>Define the ‘caesar’ function taking parameters: ‘start_text’, ‘shift_amount’, and ‘cipher_direction’.</a:t>
            </a:r>
            <a:endParaRPr sz="2000">
              <a:solidFill>
                <a:srgbClr val="F1C232"/>
              </a:solidFill>
            </a:endParaRPr>
          </a:p>
          <a:p>
            <a:pPr indent="0" lvl="0" marL="0" rtl="0" algn="l">
              <a:spcBef>
                <a:spcPts val="1200"/>
              </a:spcBef>
              <a:spcAft>
                <a:spcPts val="0"/>
              </a:spcAft>
              <a:buNone/>
            </a:pPr>
            <a:r>
              <a:rPr lang="en" sz="2000">
                <a:solidFill>
                  <a:srgbClr val="F1C232"/>
                </a:solidFill>
              </a:rPr>
              <a:t>-Create an empty string ‘end_text’ to store the resulting text.</a:t>
            </a:r>
            <a:endParaRPr sz="2000">
              <a:solidFill>
                <a:srgbClr val="F1C232"/>
              </a:solidFill>
            </a:endParaRPr>
          </a:p>
          <a:p>
            <a:pPr indent="0" lvl="0" marL="0" rtl="0" algn="l">
              <a:spcBef>
                <a:spcPts val="1200"/>
              </a:spcBef>
              <a:spcAft>
                <a:spcPts val="0"/>
              </a:spcAft>
              <a:buNone/>
            </a:pPr>
            <a:r>
              <a:rPr lang="en" sz="2000">
                <a:solidFill>
                  <a:srgbClr val="F1C232"/>
                </a:solidFill>
              </a:rPr>
              <a:t>-Define a string of special characters.</a:t>
            </a:r>
            <a:endParaRPr sz="2000">
              <a:solidFill>
                <a:srgbClr val="F1C232"/>
              </a:solidFill>
            </a:endParaRPr>
          </a:p>
          <a:p>
            <a:pPr indent="0" lvl="0" marL="0" rtl="0" algn="l">
              <a:spcBef>
                <a:spcPts val="1200"/>
              </a:spcBef>
              <a:spcAft>
                <a:spcPts val="0"/>
              </a:spcAft>
              <a:buNone/>
            </a:pPr>
            <a:r>
              <a:rPr lang="en" sz="2000">
                <a:solidFill>
                  <a:srgbClr val="F1C232"/>
                </a:solidFill>
              </a:rPr>
              <a:t>-Iterate through each character in the ‘start_text’.</a:t>
            </a:r>
            <a:endParaRPr sz="2000">
              <a:solidFill>
                <a:srgbClr val="F1C232"/>
              </a:solidFill>
            </a:endParaRPr>
          </a:p>
          <a:p>
            <a:pPr indent="0" lvl="0" marL="0" rtl="0" algn="l">
              <a:spcBef>
                <a:spcPts val="1200"/>
              </a:spcBef>
              <a:spcAft>
                <a:spcPts val="0"/>
              </a:spcAft>
              <a:buNone/>
            </a:pPr>
            <a:r>
              <a:rPr lang="en" sz="2000">
                <a:solidFill>
                  <a:srgbClr val="F1C232"/>
                </a:solidFill>
              </a:rPr>
              <a:t>-If the character is an alphabet:</a:t>
            </a:r>
            <a:endParaRPr sz="2000">
              <a:solidFill>
                <a:srgbClr val="F1C232"/>
              </a:solidFill>
            </a:endParaRPr>
          </a:p>
          <a:p>
            <a:pPr indent="0" lvl="0" marL="0" rtl="0" algn="l">
              <a:spcBef>
                <a:spcPts val="1200"/>
              </a:spcBef>
              <a:spcAft>
                <a:spcPts val="0"/>
              </a:spcAft>
              <a:buNone/>
            </a:pPr>
            <a:r>
              <a:rPr lang="en" sz="2000">
                <a:solidFill>
                  <a:srgbClr val="F1C232"/>
                </a:solidFill>
              </a:rPr>
              <a:t>   -</a:t>
            </a:r>
            <a:r>
              <a:rPr lang="en" sz="2000">
                <a:solidFill>
                  <a:srgbClr val="F1C232"/>
                </a:solidFill>
              </a:rPr>
              <a:t>Determine</a:t>
            </a:r>
            <a:r>
              <a:rPr lang="en" sz="2000">
                <a:solidFill>
                  <a:srgbClr val="F1C232"/>
                </a:solidFill>
              </a:rPr>
              <a:t> the starting point based on case (lower or upper)</a:t>
            </a:r>
            <a:endParaRPr sz="2000">
              <a:solidFill>
                <a:srgbClr val="F1C232"/>
              </a:solidFill>
            </a:endParaRPr>
          </a:p>
          <a:p>
            <a:pPr indent="0" lvl="0" marL="0" rtl="0" algn="l">
              <a:spcBef>
                <a:spcPts val="1200"/>
              </a:spcBef>
              <a:spcAft>
                <a:spcPts val="0"/>
              </a:spcAft>
              <a:buNone/>
            </a:pPr>
            <a:r>
              <a:rPr lang="en" sz="2000">
                <a:solidFill>
                  <a:srgbClr val="F1C232"/>
                </a:solidFill>
              </a:rPr>
              <a:t>   - Calculate the shifted character using the </a:t>
            </a:r>
            <a:r>
              <a:rPr lang="en" sz="2000">
                <a:solidFill>
                  <a:srgbClr val="F1C232"/>
                </a:solidFill>
              </a:rPr>
              <a:t>Caesar</a:t>
            </a:r>
            <a:r>
              <a:rPr lang="en" sz="2000">
                <a:solidFill>
                  <a:srgbClr val="F1C232"/>
                </a:solidFill>
              </a:rPr>
              <a:t> Cipher formula</a:t>
            </a:r>
            <a:endParaRPr sz="2000">
              <a:solidFill>
                <a:srgbClr val="F1C232"/>
              </a:solidFill>
            </a:endParaRPr>
          </a:p>
          <a:p>
            <a:pPr indent="0" lvl="0" marL="0" rtl="0" algn="l">
              <a:spcBef>
                <a:spcPts val="1200"/>
              </a:spcBef>
              <a:spcAft>
                <a:spcPts val="1200"/>
              </a:spcAft>
              <a:buNone/>
            </a:pPr>
            <a:r>
              <a:rPr lang="en" sz="2000">
                <a:solidFill>
                  <a:srgbClr val="F1C232"/>
                </a:solidFill>
              </a:rPr>
              <a:t>   - Print the resulting text indicating the direction (encoded or decoded).</a:t>
            </a:r>
            <a:endParaRPr sz="2000">
              <a:solidFill>
                <a:srgbClr val="F1C23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236775"/>
            <a:ext cx="8520600" cy="4620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000">
                <a:solidFill>
                  <a:srgbClr val="F1C232"/>
                </a:solidFill>
              </a:rPr>
              <a:t>3. </a:t>
            </a:r>
            <a:r>
              <a:rPr b="1" lang="en" sz="2000" u="sng">
                <a:solidFill>
                  <a:srgbClr val="F1C232"/>
                </a:solidFill>
              </a:rPr>
              <a:t>Loop:</a:t>
            </a:r>
            <a:endParaRPr sz="2000">
              <a:solidFill>
                <a:srgbClr val="F1C232"/>
              </a:solidFill>
            </a:endParaRPr>
          </a:p>
          <a:p>
            <a:pPr indent="0" lvl="0" marL="0" rtl="0" algn="l">
              <a:spcBef>
                <a:spcPts val="1200"/>
              </a:spcBef>
              <a:spcAft>
                <a:spcPts val="0"/>
              </a:spcAft>
              <a:buNone/>
            </a:pPr>
            <a:r>
              <a:rPr lang="en" sz="2000">
                <a:solidFill>
                  <a:srgbClr val="F1C232"/>
                </a:solidFill>
              </a:rPr>
              <a:t>-Run a ‘while’ loop based on the ‘should_continue’ variable.</a:t>
            </a:r>
            <a:endParaRPr sz="2000">
              <a:solidFill>
                <a:srgbClr val="F1C232"/>
              </a:solidFill>
            </a:endParaRPr>
          </a:p>
          <a:p>
            <a:pPr indent="0" lvl="0" marL="0" rtl="0" algn="l">
              <a:spcBef>
                <a:spcPts val="1200"/>
              </a:spcBef>
              <a:spcAft>
                <a:spcPts val="0"/>
              </a:spcAft>
              <a:buNone/>
            </a:pPr>
            <a:r>
              <a:rPr lang="en" sz="2000">
                <a:solidFill>
                  <a:srgbClr val="F1C232"/>
                </a:solidFill>
              </a:rPr>
              <a:t>-Display the logo and a welcome message.</a:t>
            </a:r>
            <a:endParaRPr sz="2000">
              <a:solidFill>
                <a:srgbClr val="F1C232"/>
              </a:solidFill>
            </a:endParaRPr>
          </a:p>
          <a:p>
            <a:pPr indent="0" lvl="0" marL="0" rtl="0" algn="l">
              <a:spcBef>
                <a:spcPts val="1200"/>
              </a:spcBef>
              <a:spcAft>
                <a:spcPts val="0"/>
              </a:spcAft>
              <a:buNone/>
            </a:pPr>
            <a:r>
              <a:rPr lang="en" sz="2000">
                <a:solidFill>
                  <a:srgbClr val="F1C232"/>
                </a:solidFill>
              </a:rPr>
              <a:t>-Prompt the user for the desired action: encode or decode.</a:t>
            </a:r>
            <a:endParaRPr sz="2000">
              <a:solidFill>
                <a:srgbClr val="F1C232"/>
              </a:solidFill>
            </a:endParaRPr>
          </a:p>
          <a:p>
            <a:pPr indent="0" lvl="0" marL="0" rtl="0" algn="l">
              <a:spcBef>
                <a:spcPts val="1200"/>
              </a:spcBef>
              <a:spcAft>
                <a:spcPts val="0"/>
              </a:spcAft>
              <a:buNone/>
            </a:pPr>
            <a:r>
              <a:rPr lang="en" sz="2000">
                <a:solidFill>
                  <a:srgbClr val="F1C232"/>
                </a:solidFill>
              </a:rPr>
              <a:t>-Take user input for the message and shift amount.</a:t>
            </a:r>
            <a:endParaRPr sz="2000">
              <a:solidFill>
                <a:srgbClr val="F1C232"/>
              </a:solidFill>
            </a:endParaRPr>
          </a:p>
          <a:p>
            <a:pPr indent="0" lvl="0" marL="0" rtl="0" algn="l">
              <a:spcBef>
                <a:spcPts val="1200"/>
              </a:spcBef>
              <a:spcAft>
                <a:spcPts val="0"/>
              </a:spcAft>
              <a:buNone/>
            </a:pPr>
            <a:r>
              <a:rPr lang="en" sz="2000">
                <a:solidFill>
                  <a:srgbClr val="F1C232"/>
                </a:solidFill>
              </a:rPr>
              <a:t>-Ensure the shift amount stays within the range (0-25).</a:t>
            </a:r>
            <a:endParaRPr sz="2000">
              <a:solidFill>
                <a:srgbClr val="F1C232"/>
              </a:solidFill>
            </a:endParaRPr>
          </a:p>
          <a:p>
            <a:pPr indent="0" lvl="0" marL="0" rtl="0" algn="l">
              <a:spcBef>
                <a:spcPts val="1200"/>
              </a:spcBef>
              <a:spcAft>
                <a:spcPts val="0"/>
              </a:spcAft>
              <a:buNone/>
            </a:pPr>
            <a:r>
              <a:rPr lang="en" sz="2000">
                <a:solidFill>
                  <a:srgbClr val="F1C232"/>
                </a:solidFill>
              </a:rPr>
              <a:t>-Adjust the shift amount for decoding if necessary.</a:t>
            </a:r>
            <a:endParaRPr sz="2000">
              <a:solidFill>
                <a:srgbClr val="F1C232"/>
              </a:solidFill>
            </a:endParaRPr>
          </a:p>
          <a:p>
            <a:pPr indent="0" lvl="0" marL="0" rtl="0" algn="l">
              <a:spcBef>
                <a:spcPts val="1200"/>
              </a:spcBef>
              <a:spcAft>
                <a:spcPts val="0"/>
              </a:spcAft>
              <a:buNone/>
            </a:pPr>
            <a:r>
              <a:rPr lang="en" sz="2000">
                <a:solidFill>
                  <a:srgbClr val="F1C232"/>
                </a:solidFill>
              </a:rPr>
              <a:t>-Call the ‘caesar’ function with the provided inputs.</a:t>
            </a:r>
            <a:endParaRPr sz="2000">
              <a:solidFill>
                <a:srgbClr val="F1C232"/>
              </a:solidFill>
            </a:endParaRPr>
          </a:p>
          <a:p>
            <a:pPr indent="0" lvl="0" marL="0" rtl="0" algn="l">
              <a:spcBef>
                <a:spcPts val="1200"/>
              </a:spcBef>
              <a:spcAft>
                <a:spcPts val="0"/>
              </a:spcAft>
              <a:buNone/>
            </a:pPr>
            <a:r>
              <a:rPr lang="en" sz="2000">
                <a:solidFill>
                  <a:srgbClr val="F1C232"/>
                </a:solidFill>
              </a:rPr>
              <a:t>-Ask the user if they want to continue. If ‘no’, set ‘should_continue’ to ‘False’.</a:t>
            </a:r>
            <a:endParaRPr sz="2000">
              <a:solidFill>
                <a:srgbClr val="F1C232"/>
              </a:solidFill>
            </a:endParaRPr>
          </a:p>
          <a:p>
            <a:pPr indent="0" lvl="0" marL="0" rtl="0" algn="l">
              <a:spcBef>
                <a:spcPts val="1200"/>
              </a:spcBef>
              <a:spcAft>
                <a:spcPts val="1200"/>
              </a:spcAft>
              <a:buNone/>
            </a:pPr>
            <a:r>
              <a:rPr lang="en" sz="2000">
                <a:solidFill>
                  <a:srgbClr val="F1C232"/>
                </a:solidFill>
              </a:rPr>
              <a:t>-Display ‘Goodbye!’ when the loop ends.</a:t>
            </a:r>
            <a:endParaRPr sz="2000">
              <a:solidFill>
                <a:srgbClr val="F1C23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236775"/>
            <a:ext cx="8520600" cy="46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F1C232"/>
                </a:solidFill>
              </a:rPr>
              <a:t>4. </a:t>
            </a:r>
            <a:r>
              <a:rPr b="1" lang="en" sz="2000" u="sng">
                <a:solidFill>
                  <a:srgbClr val="F1C232"/>
                </a:solidFill>
              </a:rPr>
              <a:t>End:</a:t>
            </a:r>
            <a:endParaRPr sz="2000">
              <a:solidFill>
                <a:srgbClr val="F1C232"/>
              </a:solidFill>
            </a:endParaRPr>
          </a:p>
          <a:p>
            <a:pPr indent="0" lvl="0" marL="0" rtl="0" algn="l">
              <a:spcBef>
                <a:spcPts val="1200"/>
              </a:spcBef>
              <a:spcAft>
                <a:spcPts val="0"/>
              </a:spcAft>
              <a:buNone/>
            </a:pPr>
            <a:r>
              <a:rPr lang="en" sz="2000">
                <a:solidFill>
                  <a:srgbClr val="F1C232"/>
                </a:solidFill>
              </a:rPr>
              <a:t>    -Terminate the program.</a:t>
            </a:r>
            <a:endParaRPr sz="2000">
              <a:solidFill>
                <a:srgbClr val="F1C232"/>
              </a:solidFill>
            </a:endParaRPr>
          </a:p>
          <a:p>
            <a:pPr indent="0" lvl="0" marL="0" rtl="0" algn="l">
              <a:spcBef>
                <a:spcPts val="1200"/>
              </a:spcBef>
              <a:spcAft>
                <a:spcPts val="1200"/>
              </a:spcAft>
              <a:buNone/>
            </a:pPr>
            <a:r>
              <a:rPr lang="en" sz="2000">
                <a:solidFill>
                  <a:srgbClr val="F1C232"/>
                </a:solidFill>
              </a:rPr>
              <a:t>This algorithm outlines the steps involved in implementing the Caesar Cipher </a:t>
            </a:r>
            <a:r>
              <a:rPr lang="en" sz="2000">
                <a:solidFill>
                  <a:srgbClr val="F1C232"/>
                </a:solidFill>
              </a:rPr>
              <a:t>project</a:t>
            </a:r>
            <a:r>
              <a:rPr lang="en" sz="2000">
                <a:solidFill>
                  <a:srgbClr val="F1C232"/>
                </a:solidFill>
              </a:rPr>
              <a:t> using Python, including user interaction, cipher logic, loop control, and termination.</a:t>
            </a:r>
            <a:endParaRPr sz="2000">
              <a:solidFill>
                <a:srgbClr val="F1C23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