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181f4d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1181f4d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1181f4de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1181f4de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1181f4de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1181f4de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1181f4de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1181f4de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1181f4de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1181f4de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11700" y="93025"/>
            <a:ext cx="85206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0000"/>
                </a:solidFill>
                <a:latin typeface="Montserrat"/>
                <a:ea typeface="Montserrat"/>
                <a:cs typeface="Montserrat"/>
                <a:sym typeface="Montserrat"/>
              </a:rPr>
              <a:t>Computer-Science: Mini Project</a:t>
            </a:r>
            <a:endParaRPr b="1" sz="2000">
              <a:solidFill>
                <a:srgbClr val="FF0000"/>
              </a:solidFill>
              <a:latin typeface="Montserrat"/>
              <a:ea typeface="Montserrat"/>
              <a:cs typeface="Montserrat"/>
              <a:sym typeface="Montserrat"/>
            </a:endParaRPr>
          </a:p>
          <a:p>
            <a:pPr indent="0" lvl="0" marL="0" rtl="0" algn="ctr">
              <a:spcBef>
                <a:spcPts val="0"/>
              </a:spcBef>
              <a:spcAft>
                <a:spcPts val="0"/>
              </a:spcAft>
              <a:buNone/>
            </a:pPr>
            <a:r>
              <a:rPr b="1" lang="en" sz="2000">
                <a:solidFill>
                  <a:srgbClr val="FF0000"/>
                </a:solidFill>
                <a:latin typeface="Montserrat"/>
                <a:ea typeface="Montserrat"/>
                <a:cs typeface="Montserrat"/>
                <a:sym typeface="Montserrat"/>
              </a:rPr>
              <a:t>Project Title: Number-Guessing-Game</a:t>
            </a:r>
            <a:endParaRPr b="1" sz="20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2000">
              <a:solidFill>
                <a:srgbClr val="FF0000"/>
              </a:solidFill>
              <a:latin typeface="Montserrat"/>
              <a:ea typeface="Montserrat"/>
              <a:cs typeface="Montserrat"/>
              <a:sym typeface="Montserrat"/>
            </a:endParaRPr>
          </a:p>
        </p:txBody>
      </p:sp>
      <p:sp>
        <p:nvSpPr>
          <p:cNvPr id="135" name="Google Shape;135;p13"/>
          <p:cNvSpPr txBox="1"/>
          <p:nvPr/>
        </p:nvSpPr>
        <p:spPr>
          <a:xfrm>
            <a:off x="428675" y="3606600"/>
            <a:ext cx="8439900" cy="13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0000"/>
                </a:solidFill>
                <a:latin typeface="Montserrat"/>
                <a:ea typeface="Montserrat"/>
                <a:cs typeface="Montserrat"/>
                <a:sym typeface="Montserrat"/>
              </a:rPr>
              <a:t>Objective of this Project:</a:t>
            </a:r>
            <a:endParaRPr b="1" sz="2000">
              <a:solidFill>
                <a:srgbClr val="FF0000"/>
              </a:solidFill>
              <a:latin typeface="Montserrat"/>
              <a:ea typeface="Montserrat"/>
              <a:cs typeface="Montserrat"/>
              <a:sym typeface="Montserrat"/>
            </a:endParaRPr>
          </a:p>
          <a:p>
            <a:pPr indent="0" lvl="0" marL="0" rtl="0" algn="ctr">
              <a:spcBef>
                <a:spcPts val="0"/>
              </a:spcBef>
              <a:spcAft>
                <a:spcPts val="0"/>
              </a:spcAft>
              <a:buNone/>
            </a:pPr>
            <a:r>
              <a:rPr b="1" lang="en" sz="2000">
                <a:solidFill>
                  <a:srgbClr val="FF0000"/>
                </a:solidFill>
                <a:latin typeface="Montserrat"/>
                <a:ea typeface="Montserrat"/>
                <a:cs typeface="Montserrat"/>
                <a:sym typeface="Montserrat"/>
              </a:rPr>
              <a:t>To develop a Python game which asks the user to guess the number within the given number of turns according to the chosen difficulty level</a:t>
            </a:r>
            <a:endParaRPr b="1" sz="2000">
              <a:solidFill>
                <a:srgbClr val="FF0000"/>
              </a:solidFill>
              <a:latin typeface="Montserrat"/>
              <a:ea typeface="Montserrat"/>
              <a:cs typeface="Montserrat"/>
              <a:sym typeface="Montserrat"/>
            </a:endParaRPr>
          </a:p>
        </p:txBody>
      </p:sp>
      <p:pic>
        <p:nvPicPr>
          <p:cNvPr id="136" name="Google Shape;136;p13"/>
          <p:cNvPicPr preferRelativeResize="0"/>
          <p:nvPr/>
        </p:nvPicPr>
        <p:blipFill>
          <a:blip r:embed="rId3">
            <a:alphaModFix/>
          </a:blip>
          <a:stretch>
            <a:fillRect/>
          </a:stretch>
        </p:blipFill>
        <p:spPr>
          <a:xfrm>
            <a:off x="2409875" y="916000"/>
            <a:ext cx="4477500" cy="263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189700"/>
            <a:ext cx="7038900" cy="5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solidFill>
                  <a:srgbClr val="9900FF"/>
                </a:solidFill>
                <a:latin typeface="Comic Sans MS"/>
                <a:ea typeface="Comic Sans MS"/>
                <a:cs typeface="Comic Sans MS"/>
                <a:sym typeface="Comic Sans MS"/>
              </a:rPr>
              <a:t>Introduction:</a:t>
            </a:r>
            <a:endParaRPr b="1" sz="2000" u="sng">
              <a:solidFill>
                <a:srgbClr val="9900FF"/>
              </a:solidFill>
              <a:latin typeface="Comic Sans MS"/>
              <a:ea typeface="Comic Sans MS"/>
              <a:cs typeface="Comic Sans MS"/>
              <a:sym typeface="Comic Sans MS"/>
            </a:endParaRPr>
          </a:p>
        </p:txBody>
      </p:sp>
      <p:sp>
        <p:nvSpPr>
          <p:cNvPr id="142" name="Google Shape;142;p14"/>
          <p:cNvSpPr txBox="1"/>
          <p:nvPr>
            <p:ph idx="1" type="body"/>
          </p:nvPr>
        </p:nvSpPr>
        <p:spPr>
          <a:xfrm>
            <a:off x="1297500" y="834025"/>
            <a:ext cx="7587900" cy="39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9900FF"/>
                </a:solidFill>
                <a:latin typeface="Comic Sans MS"/>
                <a:ea typeface="Comic Sans MS"/>
                <a:cs typeface="Comic Sans MS"/>
                <a:sym typeface="Comic Sans MS"/>
              </a:rPr>
              <a:t>Welcome to the Python Number Guessing Game!</a:t>
            </a:r>
            <a:endParaRPr b="1"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Engage your logical prowess in this interactive challenge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Discover the hidden number within the range of 1 to 100.</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Choose your adventure with three distinct difficulty levels: easy, medium or hard.</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Navigate through limited attempts as you strategize your way to victory.</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Get ready for a cerebral exercise in this intriguing Python gaming endeavor.</a:t>
            </a:r>
            <a:endParaRPr sz="1400">
              <a:solidFill>
                <a:srgbClr val="9900FF"/>
              </a:solidFill>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rgbClr val="9900FF"/>
              </a:solidFill>
              <a:latin typeface="Comic Sans MS"/>
              <a:ea typeface="Comic Sans MS"/>
              <a:cs typeface="Comic Sans MS"/>
              <a:sym typeface="Comic Sans MS"/>
            </a:endParaRPr>
          </a:p>
        </p:txBody>
      </p:sp>
      <p:pic>
        <p:nvPicPr>
          <p:cNvPr id="143" name="Google Shape;143;p14"/>
          <p:cNvPicPr preferRelativeResize="0"/>
          <p:nvPr/>
        </p:nvPicPr>
        <p:blipFill>
          <a:blip r:embed="rId3">
            <a:alphaModFix/>
          </a:blip>
          <a:stretch>
            <a:fillRect/>
          </a:stretch>
        </p:blipFill>
        <p:spPr>
          <a:xfrm>
            <a:off x="1466238" y="2843438"/>
            <a:ext cx="2809875" cy="1628775"/>
          </a:xfrm>
          <a:prstGeom prst="rect">
            <a:avLst/>
          </a:prstGeom>
          <a:noFill/>
          <a:ln>
            <a:noFill/>
          </a:ln>
        </p:spPr>
      </p:pic>
      <p:pic>
        <p:nvPicPr>
          <p:cNvPr id="144" name="Google Shape;144;p14"/>
          <p:cNvPicPr preferRelativeResize="0"/>
          <p:nvPr/>
        </p:nvPicPr>
        <p:blipFill>
          <a:blip r:embed="rId4">
            <a:alphaModFix/>
          </a:blip>
          <a:stretch>
            <a:fillRect/>
          </a:stretch>
        </p:blipFill>
        <p:spPr>
          <a:xfrm>
            <a:off x="5041800" y="2886313"/>
            <a:ext cx="2971800" cy="154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158100"/>
            <a:ext cx="7454700" cy="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solidFill>
                  <a:srgbClr val="9900FF"/>
                </a:solidFill>
                <a:latin typeface="Comic Sans MS"/>
                <a:ea typeface="Comic Sans MS"/>
                <a:cs typeface="Comic Sans MS"/>
                <a:sym typeface="Comic Sans MS"/>
              </a:rPr>
              <a:t>Key Functions:</a:t>
            </a:r>
            <a:endParaRPr sz="2000">
              <a:solidFill>
                <a:srgbClr val="9900FF"/>
              </a:solidFill>
              <a:latin typeface="Comic Sans MS"/>
              <a:ea typeface="Comic Sans MS"/>
              <a:cs typeface="Comic Sans MS"/>
              <a:sym typeface="Comic Sans MS"/>
            </a:endParaRPr>
          </a:p>
        </p:txBody>
      </p:sp>
      <p:sp>
        <p:nvSpPr>
          <p:cNvPr id="150" name="Google Shape;150;p15"/>
          <p:cNvSpPr txBox="1"/>
          <p:nvPr>
            <p:ph idx="1" type="body"/>
          </p:nvPr>
        </p:nvSpPr>
        <p:spPr>
          <a:xfrm>
            <a:off x="1297500" y="956975"/>
            <a:ext cx="7454700" cy="3852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check_answer(guess,answer,turns):</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Compare user;s guess with the actual answer.</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Deducts turns and provides feedback</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Notifies on correct guess.</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set_difficulty():</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Prompts for difficulty level selection.</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Sets attempts based on level.</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game():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Orchestrates the entire game.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Initializes, generates random number, and starts the guessing loop.</a:t>
            </a:r>
            <a:endParaRPr sz="1400">
              <a:solidFill>
                <a:srgbClr val="9900FF"/>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36025" y="178600"/>
            <a:ext cx="7038900" cy="5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solidFill>
                  <a:srgbClr val="9900FF"/>
                </a:solidFill>
                <a:latin typeface="Comic Sans MS"/>
                <a:ea typeface="Comic Sans MS"/>
                <a:cs typeface="Comic Sans MS"/>
                <a:sym typeface="Comic Sans MS"/>
              </a:rPr>
              <a:t>Algorithm:</a:t>
            </a:r>
            <a:endParaRPr sz="2000">
              <a:solidFill>
                <a:srgbClr val="9900FF"/>
              </a:solidFill>
              <a:latin typeface="Comic Sans MS"/>
              <a:ea typeface="Comic Sans MS"/>
              <a:cs typeface="Comic Sans MS"/>
              <a:sym typeface="Comic Sans MS"/>
            </a:endParaRPr>
          </a:p>
        </p:txBody>
      </p:sp>
      <p:sp>
        <p:nvSpPr>
          <p:cNvPr id="156" name="Google Shape;156;p16"/>
          <p:cNvSpPr txBox="1"/>
          <p:nvPr>
            <p:ph idx="1" type="body"/>
          </p:nvPr>
        </p:nvSpPr>
        <p:spPr>
          <a:xfrm>
            <a:off x="1297500" y="885250"/>
            <a:ext cx="7038900" cy="359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9900FF"/>
                </a:solidFill>
                <a:latin typeface="Comic Sans MS"/>
                <a:ea typeface="Comic Sans MS"/>
                <a:cs typeface="Comic Sans MS"/>
                <a:sym typeface="Comic Sans MS"/>
              </a:rPr>
              <a:t>Following is the algorithm of our Python Number Guessing Game Project:</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Display Welcome Message: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Display</a:t>
            </a:r>
            <a:r>
              <a:rPr lang="en" sz="1400">
                <a:solidFill>
                  <a:srgbClr val="9900FF"/>
                </a:solidFill>
                <a:latin typeface="Comic Sans MS"/>
                <a:ea typeface="Comic Sans MS"/>
                <a:cs typeface="Comic Sans MS"/>
                <a:sym typeface="Comic Sans MS"/>
              </a:rPr>
              <a:t> a welcome message to greet the player and introduce the game.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Generate a Random Number:</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Generate a random number between 1 and 100 to be guessed by the player.</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Define Difficulty Levels:</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Assign a set number of attempts (turns) for each difficulty level (easy, medium, hard).</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Prompt User for Difficulty Level Selection:</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Ask the player to choose a difficulty level (easy, medium, hard).</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Set the number of attempts based on the chosen difficulty level.</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AutoNum type="arabicPeriod"/>
            </a:pPr>
            <a:r>
              <a:rPr lang="en" sz="1400">
                <a:solidFill>
                  <a:srgbClr val="9900FF"/>
                </a:solidFill>
                <a:latin typeface="Comic Sans MS"/>
                <a:ea typeface="Comic Sans MS"/>
                <a:cs typeface="Comic Sans MS"/>
                <a:sym typeface="Comic Sans MS"/>
              </a:rPr>
              <a:t>Initial Game Loop:</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Start a loop to manage the game flow until the player guesses the correct number or runs out of attempts.</a:t>
            </a:r>
            <a:endParaRPr sz="1400">
              <a:solidFill>
                <a:srgbClr val="9900FF"/>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97500" y="342225"/>
            <a:ext cx="7038900" cy="45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00FF"/>
                </a:solidFill>
                <a:latin typeface="Comic Sans MS"/>
                <a:ea typeface="Comic Sans MS"/>
                <a:cs typeface="Comic Sans MS"/>
                <a:sym typeface="Comic Sans MS"/>
              </a:rPr>
              <a:t>6.  Display Remaining Attempts and Get User Input:</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Display the number of remaining attempts to the player.</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Prompt the player to enter a guess.</a:t>
            </a:r>
            <a:endParaRPr sz="1400">
              <a:solidFill>
                <a:srgbClr val="9900FF"/>
              </a:solidFill>
              <a:latin typeface="Comic Sans MS"/>
              <a:ea typeface="Comic Sans MS"/>
              <a:cs typeface="Comic Sans MS"/>
              <a:sym typeface="Comic Sans MS"/>
            </a:endParaRPr>
          </a:p>
          <a:p>
            <a:pPr indent="0" lvl="0" marL="0" rtl="0" algn="l">
              <a:spcBef>
                <a:spcPts val="1200"/>
              </a:spcBef>
              <a:spcAft>
                <a:spcPts val="0"/>
              </a:spcAft>
              <a:buNone/>
            </a:pPr>
            <a:r>
              <a:rPr lang="en" sz="1400">
                <a:solidFill>
                  <a:srgbClr val="9900FF"/>
                </a:solidFill>
                <a:latin typeface="Comic Sans MS"/>
                <a:ea typeface="Comic Sans MS"/>
                <a:cs typeface="Comic Sans MS"/>
                <a:sym typeface="Comic Sans MS"/>
              </a:rPr>
              <a:t>7.  Check user’s guess:</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Compare the player’s guess with the randomly generated number.</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If the guess is too high, provide feedback to the player (“Too high”).</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If the guess is too low, provide feedback to the player (“Too low).</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If the guess matches the number, congratulate the player for guessing correctly and end the game.</a:t>
            </a:r>
            <a:endParaRPr sz="1400">
              <a:solidFill>
                <a:srgbClr val="9900FF"/>
              </a:solidFill>
              <a:latin typeface="Comic Sans MS"/>
              <a:ea typeface="Comic Sans MS"/>
              <a:cs typeface="Comic Sans MS"/>
              <a:sym typeface="Comic Sans MS"/>
            </a:endParaRPr>
          </a:p>
          <a:p>
            <a:pPr indent="0" lvl="0" marL="0" rtl="0" algn="l">
              <a:spcBef>
                <a:spcPts val="1200"/>
              </a:spcBef>
              <a:spcAft>
                <a:spcPts val="0"/>
              </a:spcAft>
              <a:buNone/>
            </a:pPr>
            <a:r>
              <a:rPr lang="en" sz="1400">
                <a:solidFill>
                  <a:srgbClr val="9900FF"/>
                </a:solidFill>
                <a:latin typeface="Comic Sans MS"/>
                <a:ea typeface="Comic Sans MS"/>
                <a:cs typeface="Comic Sans MS"/>
                <a:sym typeface="Comic Sans MS"/>
              </a:rPr>
              <a:t>8. Decrement Attempt Count:</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Decrease the remaining attempts count after each guess.</a:t>
            </a:r>
            <a:endParaRPr sz="1400">
              <a:solidFill>
                <a:srgbClr val="9900FF"/>
              </a:solidFill>
              <a:latin typeface="Comic Sans MS"/>
              <a:ea typeface="Comic Sans MS"/>
              <a:cs typeface="Comic Sans MS"/>
              <a:sym typeface="Comic Sans MS"/>
            </a:endParaRPr>
          </a:p>
          <a:p>
            <a:pPr indent="0" lvl="0" marL="0" rtl="0" algn="l">
              <a:spcBef>
                <a:spcPts val="1200"/>
              </a:spcBef>
              <a:spcAft>
                <a:spcPts val="0"/>
              </a:spcAft>
              <a:buNone/>
            </a:pPr>
            <a:r>
              <a:t/>
            </a:r>
            <a:endParaRPr sz="1400">
              <a:solidFill>
                <a:srgbClr val="9900FF"/>
              </a:solidFill>
              <a:latin typeface="Comic Sans MS"/>
              <a:ea typeface="Comic Sans MS"/>
              <a:cs typeface="Comic Sans MS"/>
              <a:sym typeface="Comic Sans MS"/>
            </a:endParaRPr>
          </a:p>
          <a:p>
            <a:pPr indent="0" lvl="0" marL="0" rtl="0" algn="l">
              <a:spcBef>
                <a:spcPts val="1200"/>
              </a:spcBef>
              <a:spcAft>
                <a:spcPts val="0"/>
              </a:spcAft>
              <a:buNone/>
            </a:pPr>
            <a:r>
              <a:t/>
            </a:r>
            <a:endParaRPr sz="1400">
              <a:solidFill>
                <a:srgbClr val="9900FF"/>
              </a:solidFill>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rgbClr val="9900FF"/>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97500" y="629100"/>
            <a:ext cx="7038900" cy="38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9900FF"/>
                </a:solidFill>
                <a:latin typeface="Comic Sans MS"/>
                <a:ea typeface="Comic Sans MS"/>
                <a:cs typeface="Comic Sans MS"/>
                <a:sym typeface="Comic Sans MS"/>
              </a:rPr>
              <a:t>9. End Loop:</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If the player guessed the number correctly, end the game with a congratulatory message.</a:t>
            </a:r>
            <a:endParaRPr sz="1400">
              <a:solidFill>
                <a:srgbClr val="9900FF"/>
              </a:solidFill>
              <a:latin typeface="Comic Sans MS"/>
              <a:ea typeface="Comic Sans MS"/>
              <a:cs typeface="Comic Sans MS"/>
              <a:sym typeface="Comic Sans MS"/>
            </a:endParaRPr>
          </a:p>
          <a:p>
            <a:pPr indent="-317500" lvl="0" marL="457200" rtl="0" algn="l">
              <a:spcBef>
                <a:spcPts val="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If the player exhausts all attempts, end the game </a:t>
            </a:r>
            <a:r>
              <a:rPr lang="en" sz="1400">
                <a:solidFill>
                  <a:srgbClr val="9900FF"/>
                </a:solidFill>
                <a:latin typeface="Comic Sans MS"/>
                <a:ea typeface="Comic Sans MS"/>
                <a:cs typeface="Comic Sans MS"/>
                <a:sym typeface="Comic Sans MS"/>
              </a:rPr>
              <a:t>with a message revealing the correct number.</a:t>
            </a:r>
            <a:endParaRPr sz="1400">
              <a:solidFill>
                <a:srgbClr val="9900FF"/>
              </a:solidFill>
              <a:latin typeface="Comic Sans MS"/>
              <a:ea typeface="Comic Sans MS"/>
              <a:cs typeface="Comic Sans MS"/>
              <a:sym typeface="Comic Sans MS"/>
            </a:endParaRPr>
          </a:p>
          <a:p>
            <a:pPr indent="0" lvl="0" marL="0" rtl="0" algn="l">
              <a:spcBef>
                <a:spcPts val="1200"/>
              </a:spcBef>
              <a:spcAft>
                <a:spcPts val="0"/>
              </a:spcAft>
              <a:buNone/>
            </a:pPr>
            <a:r>
              <a:rPr lang="en" sz="1400">
                <a:solidFill>
                  <a:srgbClr val="9900FF"/>
                </a:solidFill>
                <a:latin typeface="Comic Sans MS"/>
                <a:ea typeface="Comic Sans MS"/>
                <a:cs typeface="Comic Sans MS"/>
                <a:sym typeface="Comic Sans MS"/>
              </a:rPr>
              <a:t>10. Game Over:</a:t>
            </a:r>
            <a:endParaRPr sz="1400">
              <a:solidFill>
                <a:srgbClr val="9900FF"/>
              </a:solidFill>
              <a:latin typeface="Comic Sans MS"/>
              <a:ea typeface="Comic Sans MS"/>
              <a:cs typeface="Comic Sans MS"/>
              <a:sym typeface="Comic Sans MS"/>
            </a:endParaRPr>
          </a:p>
          <a:p>
            <a:pPr indent="-317500" lvl="0" marL="457200" rtl="0" algn="l">
              <a:spcBef>
                <a:spcPts val="1200"/>
              </a:spcBef>
              <a:spcAft>
                <a:spcPts val="0"/>
              </a:spcAft>
              <a:buClr>
                <a:srgbClr val="9900FF"/>
              </a:buClr>
              <a:buSzPts val="1400"/>
              <a:buFont typeface="Comic Sans MS"/>
              <a:buChar char="●"/>
            </a:pPr>
            <a:r>
              <a:rPr lang="en" sz="1400">
                <a:solidFill>
                  <a:srgbClr val="9900FF"/>
                </a:solidFill>
                <a:latin typeface="Comic Sans MS"/>
                <a:ea typeface="Comic Sans MS"/>
                <a:cs typeface="Comic Sans MS"/>
                <a:sym typeface="Comic Sans MS"/>
              </a:rPr>
              <a:t>Display a game-over message, revealing the correct number if it wasn’t guessed.</a:t>
            </a:r>
            <a:endParaRPr sz="1400">
              <a:solidFill>
                <a:srgbClr val="9900FF"/>
              </a:solidFill>
              <a:latin typeface="Comic Sans MS"/>
              <a:ea typeface="Comic Sans MS"/>
              <a:cs typeface="Comic Sans MS"/>
              <a:sym typeface="Comic Sans MS"/>
            </a:endParaRPr>
          </a:p>
          <a:p>
            <a:pPr indent="0" lvl="0" marL="0" rtl="0" algn="l">
              <a:spcBef>
                <a:spcPts val="1200"/>
              </a:spcBef>
              <a:spcAft>
                <a:spcPts val="1200"/>
              </a:spcAft>
              <a:buNone/>
            </a:pPr>
            <a:r>
              <a:rPr lang="en" sz="1400">
                <a:solidFill>
                  <a:srgbClr val="9900FF"/>
                </a:solidFill>
                <a:latin typeface="Comic Sans MS"/>
                <a:ea typeface="Comic Sans MS"/>
                <a:cs typeface="Comic Sans MS"/>
                <a:sym typeface="Comic Sans MS"/>
              </a:rPr>
              <a:t>This algorithm provides a step-by-step guide outlining the flow of the number guessing game from the initialization phase to the hame’s conclusion. Adjustments and additional features can be incorporated based on specific requirements or enhancements desired for the game.</a:t>
            </a:r>
            <a:endParaRPr sz="1400">
              <a:solidFill>
                <a:srgbClr val="9900FF"/>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