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71" r:id="rId3"/>
    <p:sldId id="258" r:id="rId4"/>
    <p:sldId id="260" r:id="rId5"/>
    <p:sldId id="261" r:id="rId6"/>
    <p:sldId id="262" r:id="rId7"/>
    <p:sldId id="263" r:id="rId8"/>
    <p:sldId id="266" r:id="rId9"/>
    <p:sldId id="272" r:id="rId10"/>
    <p:sldId id="265" r:id="rId11"/>
    <p:sldId id="273" r:id="rId12"/>
    <p:sldId id="268" r:id="rId13"/>
    <p:sldId id="270" r:id="rId14"/>
    <p:sldId id="274" r:id="rId15"/>
    <p:sldId id="259" r:id="rId16"/>
  </p:sldIdLst>
  <p:sldSz cx="12192000" cy="6858000"/>
  <p:notesSz cx="6858000" cy="9144000"/>
  <p:embeddedFontLst>
    <p:embeddedFont>
      <p:font typeface="Libre Baskerville" panose="020B0604020202020204" charset="0"/>
      <p:regular r:id="rId18"/>
      <p:bold r:id="rId19"/>
      <p:italic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gic guy" initials="m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88" autoAdjust="0"/>
  </p:normalViewPr>
  <p:slideViewPr>
    <p:cSldViewPr snapToGrid="0">
      <p:cViewPr>
        <p:scale>
          <a:sx n="81" d="100"/>
          <a:sy n="81" d="100"/>
        </p:scale>
        <p:origin x="-5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27479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1456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internshala.co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377190"/>
            <a:ext cx="12190815" cy="6382512"/>
          </a:xfrm>
          <a:prstGeom prst="rect">
            <a:avLst/>
          </a:prstGeom>
          <a:noFill/>
          <a:ln>
            <a:noFill/>
          </a:ln>
        </p:spPr>
      </p:pic>
      <p:sp>
        <p:nvSpPr>
          <p:cNvPr id="99" name="Google Shape;99;p1"/>
          <p:cNvSpPr txBox="1"/>
          <p:nvPr/>
        </p:nvSpPr>
        <p:spPr>
          <a:xfrm>
            <a:off x="1994020" y="3429000"/>
            <a:ext cx="7246189"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dirty="0" smtClean="0">
                <a:solidFill>
                  <a:schemeClr val="tx1"/>
                </a:solidFill>
                <a:effectLst/>
                <a:latin typeface="gg sans"/>
              </a:rPr>
              <a:t>	JOB MARKET INSIGHTS</a:t>
            </a:r>
            <a:endParaRPr lang="en-IN" sz="3200" b="1"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xmlns="" id="{F6FD2BF2-F0E1-A677-E449-D5FB341DC6E0}"/>
              </a:ext>
            </a:extLst>
          </p:cNvPr>
          <p:cNvSpPr txBox="1"/>
          <p:nvPr/>
        </p:nvSpPr>
        <p:spPr>
          <a:xfrm flipH="1">
            <a:off x="1832654" y="4751253"/>
            <a:ext cx="8293609" cy="984885"/>
          </a:xfrm>
          <a:prstGeom prst="rect">
            <a:avLst/>
          </a:prstGeom>
          <a:noFill/>
        </p:spPr>
        <p:txBody>
          <a:bodyPr wrap="square" rtlCol="0">
            <a:spAutoFit/>
          </a:bodyPr>
          <a:lstStyle/>
          <a:p>
            <a:pPr algn="ct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Team </a:t>
            </a:r>
            <a:r>
              <a:rPr lang="en-US" sz="1800" b="1" dirty="0" smtClean="0">
                <a:solidFill>
                  <a:srgbClr val="C00000"/>
                </a:solidFill>
                <a:latin typeface="Calibri" panose="020F0502020204030204" pitchFamily="34" charset="0"/>
                <a:ea typeface="Calibri" panose="020F0502020204030204" pitchFamily="34" charset="0"/>
                <a:cs typeface="Calibri" panose="020F0502020204030204" pitchFamily="34" charset="0"/>
              </a:rPr>
              <a:t>Member</a:t>
            </a:r>
            <a:endPar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M. </a:t>
            </a:r>
            <a:r>
              <a:rPr lang="en-US" sz="2000" b="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Pramodha</a:t>
            </a:r>
            <a:r>
              <a:rPr lang="en-US" sz="20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000" b="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Varshini</a:t>
            </a:r>
            <a:endParaRPr lang="en-US" sz="20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K. Praveen</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32551B0-AF04-3DF7-9DFC-88586E392DD8}"/>
              </a:ext>
            </a:extLst>
          </p:cNvPr>
          <p:cNvSpPr txBox="1"/>
          <p:nvPr/>
        </p:nvSpPr>
        <p:spPr>
          <a:xfrm>
            <a:off x="373703" y="390253"/>
            <a:ext cx="5617464" cy="461665"/>
          </a:xfrm>
          <a:prstGeom prst="rect">
            <a:avLst/>
          </a:prstGeom>
          <a:noFill/>
        </p:spPr>
        <p:txBody>
          <a:bodyPr wrap="square" rtlCol="0">
            <a:spAutoFit/>
          </a:bodyPr>
          <a:lstStyle/>
          <a:p>
            <a:r>
              <a:rPr lang="en-US" sz="2400" b="1" dirty="0">
                <a:solidFill>
                  <a:srgbClr val="FF0000"/>
                </a:solidFill>
                <a:latin typeface="Calibri" panose="020F0502020204030204" pitchFamily="34" charset="0"/>
                <a:ea typeface="Calibri" panose="020F0502020204030204" pitchFamily="34" charset="0"/>
                <a:cs typeface="Calibri" panose="020F0502020204030204" pitchFamily="34" charset="0"/>
              </a:rPr>
              <a:t>B</a:t>
            </a:r>
            <a:r>
              <a:rPr lang="en-US" sz="24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i-Variate </a:t>
            </a:r>
            <a:r>
              <a:rPr lang="en-US" sz="2400" b="1" dirty="0">
                <a:solidFill>
                  <a:srgbClr val="FF0000"/>
                </a:solidFill>
                <a:latin typeface="Calibri" panose="020F0502020204030204" pitchFamily="34" charset="0"/>
                <a:ea typeface="Calibri" panose="020F0502020204030204" pitchFamily="34" charset="0"/>
                <a:cs typeface="Calibri" panose="020F0502020204030204" pitchFamily="34" charset="0"/>
              </a:rPr>
              <a:t>Analysis</a:t>
            </a:r>
          </a:p>
        </p:txBody>
      </p:sp>
      <p:sp>
        <p:nvSpPr>
          <p:cNvPr id="2" name="TextBox 1"/>
          <p:cNvSpPr txBox="1"/>
          <p:nvPr/>
        </p:nvSpPr>
        <p:spPr>
          <a:xfrm>
            <a:off x="758092" y="851918"/>
            <a:ext cx="6549292" cy="1600438"/>
          </a:xfrm>
          <a:prstGeom prst="rect">
            <a:avLst/>
          </a:prstGeom>
          <a:noFill/>
        </p:spPr>
        <p:txBody>
          <a:bodyPr wrap="square" rtlCol="0">
            <a:spAutoFit/>
          </a:bodyPr>
          <a:lstStyle/>
          <a:p>
            <a:r>
              <a:rPr lang="en-GB" b="1" dirty="0">
                <a:latin typeface="Calibri" panose="020F0502020204030204" pitchFamily="34" charset="0"/>
                <a:ea typeface="Calibri" panose="020F0502020204030204" pitchFamily="34" charset="0"/>
                <a:cs typeface="Calibri" panose="020F0502020204030204" pitchFamily="34" charset="0"/>
              </a:rPr>
              <a:t>Preferred Combinations</a:t>
            </a: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Position and Location</a:t>
            </a: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Position and CTC (Annual)</a:t>
            </a: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CTC (Annual) and Location</a:t>
            </a: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Position and Company Name (PASSION)</a:t>
            </a: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CTC (Annual) and Experience (EXPERIENCED)</a:t>
            </a: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Location and Posted Ago (FRESHERS</a:t>
            </a:r>
            <a:r>
              <a:rPr lang="en-GB" dirty="0" smtClean="0">
                <a:latin typeface="Calibri" panose="020F0502020204030204" pitchFamily="34" charset="0"/>
                <a:ea typeface="Calibri" panose="020F0502020204030204" pitchFamily="34" charset="0"/>
                <a:cs typeface="Calibri" panose="020F0502020204030204" pitchFamily="34" charset="0"/>
              </a:rPr>
              <a:t>)</a:t>
            </a: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093" y="2556977"/>
            <a:ext cx="3548784" cy="3234223"/>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877" y="2588387"/>
            <a:ext cx="3689482" cy="342074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6359" y="2635131"/>
            <a:ext cx="3859466" cy="3666974"/>
          </a:xfrm>
          <a:prstGeom prst="rect">
            <a:avLst/>
          </a:prstGeom>
        </p:spPr>
      </p:pic>
    </p:spTree>
    <p:extLst>
      <p:ext uri="{BB962C8B-B14F-4D97-AF65-F5344CB8AC3E}">
        <p14:creationId xmlns:p14="http://schemas.microsoft.com/office/powerpoint/2010/main" val="238093581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32551B0-AF04-3DF7-9DFC-88586E392DD8}"/>
              </a:ext>
            </a:extLst>
          </p:cNvPr>
          <p:cNvSpPr txBox="1"/>
          <p:nvPr/>
        </p:nvSpPr>
        <p:spPr>
          <a:xfrm>
            <a:off x="373703" y="390253"/>
            <a:ext cx="5617464" cy="461665"/>
          </a:xfrm>
          <a:prstGeom prst="rect">
            <a:avLst/>
          </a:prstGeom>
          <a:noFill/>
        </p:spPr>
        <p:txBody>
          <a:bodyPr wrap="square" rtlCol="0">
            <a:spAutoFit/>
          </a:bodyPr>
          <a:lstStyle/>
          <a:p>
            <a:r>
              <a:rPr lang="en-US" sz="2400" b="1" dirty="0">
                <a:solidFill>
                  <a:srgbClr val="FF0000"/>
                </a:solidFill>
                <a:latin typeface="Calibri" panose="020F0502020204030204" pitchFamily="34" charset="0"/>
                <a:ea typeface="Calibri" panose="020F0502020204030204" pitchFamily="34" charset="0"/>
                <a:cs typeface="Calibri" panose="020F0502020204030204" pitchFamily="34" charset="0"/>
              </a:rPr>
              <a:t>Bi-Variate Analysis</a:t>
            </a:r>
          </a:p>
        </p:txBody>
      </p:sp>
      <p:sp>
        <p:nvSpPr>
          <p:cNvPr id="2" name="TextBox 1"/>
          <p:cNvSpPr txBox="1"/>
          <p:nvPr/>
        </p:nvSpPr>
        <p:spPr>
          <a:xfrm>
            <a:off x="758092" y="851918"/>
            <a:ext cx="6549292" cy="1600438"/>
          </a:xfrm>
          <a:prstGeom prst="rect">
            <a:avLst/>
          </a:prstGeom>
          <a:noFill/>
        </p:spPr>
        <p:txBody>
          <a:bodyPr wrap="square" rtlCol="0">
            <a:spAutoFit/>
          </a:bodyPr>
          <a:lstStyle/>
          <a:p>
            <a:r>
              <a:rPr lang="en-GB" b="1" dirty="0">
                <a:latin typeface="Calibri" panose="020F0502020204030204" pitchFamily="34" charset="0"/>
                <a:ea typeface="Calibri" panose="020F0502020204030204" pitchFamily="34" charset="0"/>
                <a:cs typeface="Calibri" panose="020F0502020204030204" pitchFamily="34" charset="0"/>
              </a:rPr>
              <a:t>Preferred Combinations</a:t>
            </a: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Position and Location</a:t>
            </a: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Position and CTC (Annual)</a:t>
            </a: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CTC (Annual) and Location</a:t>
            </a: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Position and Company Name (PASSION)</a:t>
            </a: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CTC (Annual) and Experience (EXPERIENCED)</a:t>
            </a: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Location and Posted Ago (FRESHERS</a:t>
            </a:r>
            <a:r>
              <a:rPr lang="en-GB" dirty="0" smtClean="0">
                <a:latin typeface="Calibri" panose="020F0502020204030204" pitchFamily="34" charset="0"/>
                <a:ea typeface="Calibri" panose="020F0502020204030204" pitchFamily="34" charset="0"/>
                <a:cs typeface="Calibri" panose="020F0502020204030204" pitchFamily="34" charset="0"/>
              </a:rPr>
              <a:t>)</a:t>
            </a: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092" y="2452356"/>
            <a:ext cx="3274646" cy="38532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6817" y="2399867"/>
            <a:ext cx="4096857" cy="395824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3674" y="2399867"/>
            <a:ext cx="3575666" cy="3324822"/>
          </a:xfrm>
          <a:prstGeom prst="rect">
            <a:avLst/>
          </a:prstGeom>
        </p:spPr>
      </p:pic>
    </p:spTree>
    <p:extLst>
      <p:ext uri="{BB962C8B-B14F-4D97-AF65-F5344CB8AC3E}">
        <p14:creationId xmlns:p14="http://schemas.microsoft.com/office/powerpoint/2010/main" val="384333907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CD159C-8547-57D9-7A80-A2DC2CE6A6AA}"/>
              </a:ext>
            </a:extLst>
          </p:cNvPr>
          <p:cNvSpPr>
            <a:spLocks noGrp="1"/>
          </p:cNvSpPr>
          <p:nvPr>
            <p:ph type="title"/>
          </p:nvPr>
        </p:nvSpPr>
        <p:spPr>
          <a:xfrm>
            <a:off x="166113" y="335706"/>
            <a:ext cx="8923179" cy="1125347"/>
          </a:xfrm>
        </p:spPr>
        <p:txBody>
          <a:bodyPr>
            <a:normAutofit/>
          </a:bodyPr>
          <a:lstStyle/>
          <a:p>
            <a:r>
              <a:rPr lang="en-US" sz="24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Multi-Variate Analysis</a:t>
            </a:r>
            <a:br>
              <a:rPr lang="en-US" sz="24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br>
            <a:r>
              <a:rPr lang="en-GB" sz="1800" b="1" dirty="0"/>
              <a:t>Combination of 3 categorical columns are represented using </a:t>
            </a:r>
            <a:r>
              <a:rPr lang="en-GB" sz="1800" b="1" dirty="0" smtClean="0"/>
              <a:t>lines</a:t>
            </a:r>
            <a:endParaRPr lang="en-US" sz="18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899" y="1444283"/>
            <a:ext cx="5776412" cy="366697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484" y="1463334"/>
            <a:ext cx="5855078" cy="3647928"/>
          </a:xfrm>
          <a:prstGeom prst="rect">
            <a:avLst/>
          </a:prstGeom>
        </p:spPr>
      </p:pic>
    </p:spTree>
    <p:extLst>
      <p:ext uri="{BB962C8B-B14F-4D97-AF65-F5344CB8AC3E}">
        <p14:creationId xmlns:p14="http://schemas.microsoft.com/office/powerpoint/2010/main" val="233654537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16880A-9908-DF82-0583-BF006EA66BAC}"/>
              </a:ext>
            </a:extLst>
          </p:cNvPr>
          <p:cNvSpPr>
            <a:spLocks noGrp="1"/>
          </p:cNvSpPr>
          <p:nvPr>
            <p:ph type="ctrTitle"/>
          </p:nvPr>
        </p:nvSpPr>
        <p:spPr>
          <a:xfrm>
            <a:off x="640080" y="701739"/>
            <a:ext cx="2212848" cy="541845"/>
          </a:xfrm>
        </p:spPr>
        <p:txBody>
          <a:bodyPr>
            <a:noAutofit/>
          </a:bodyPr>
          <a:lstStyle/>
          <a:p>
            <a:r>
              <a:rPr lang="en-US" sz="3200" b="1" dirty="0" smtClean="0">
                <a:solidFill>
                  <a:srgbClr val="FF0000"/>
                </a:solidFill>
              </a:rPr>
              <a:t>RESULTS</a:t>
            </a:r>
            <a:endParaRPr lang="en-US" sz="3200" b="1" dirty="0">
              <a:solidFill>
                <a:srgbClr val="FF0000"/>
              </a:solidFill>
            </a:endParaRPr>
          </a:p>
        </p:txBody>
      </p:sp>
      <p:sp>
        <p:nvSpPr>
          <p:cNvPr id="5" name="TextBox 4">
            <a:extLst>
              <a:ext uri="{FF2B5EF4-FFF2-40B4-BE49-F238E27FC236}">
                <a16:creationId xmlns:a16="http://schemas.microsoft.com/office/drawing/2014/main" xmlns="" id="{388BC522-87D0-F957-480F-22A65C25E16F}"/>
              </a:ext>
            </a:extLst>
          </p:cNvPr>
          <p:cNvSpPr txBox="1"/>
          <p:nvPr/>
        </p:nvSpPr>
        <p:spPr>
          <a:xfrm>
            <a:off x="832104" y="1211775"/>
            <a:ext cx="10426446" cy="2862322"/>
          </a:xfrm>
          <a:prstGeom prst="rect">
            <a:avLst/>
          </a:prstGeom>
          <a:noFill/>
        </p:spPr>
        <p:txBody>
          <a:bodyPr wrap="square" rtlCol="0">
            <a:spAutoFit/>
          </a:bodyPr>
          <a:lstStyle/>
          <a:p>
            <a:pPr marL="342900" indent="-342900">
              <a:buFont typeface="+mj-lt"/>
              <a:buAutoNum type="arabicPeriod"/>
            </a:pPr>
            <a:r>
              <a:rPr lang="en-GB" sz="1800" dirty="0">
                <a:latin typeface="Calibri" panose="020F0502020204030204" pitchFamily="34" charset="0"/>
                <a:ea typeface="Calibri" panose="020F0502020204030204" pitchFamily="34" charset="0"/>
                <a:cs typeface="Calibri" panose="020F0502020204030204" pitchFamily="34" charset="0"/>
              </a:rPr>
              <a:t>Indore, Mumbai and Delhi had more openings for different positions.</a:t>
            </a:r>
          </a:p>
          <a:p>
            <a:pPr marL="342900" indent="-342900">
              <a:buFont typeface="+mj-lt"/>
              <a:buAutoNum type="arabicPeriod"/>
            </a:pPr>
            <a:r>
              <a:rPr lang="en-GB" sz="1800" dirty="0">
                <a:latin typeface="Calibri" panose="020F0502020204030204" pitchFamily="34" charset="0"/>
                <a:ea typeface="Calibri" panose="020F0502020204030204" pitchFamily="34" charset="0"/>
                <a:cs typeface="Calibri" panose="020F0502020204030204" pitchFamily="34" charset="0"/>
              </a:rPr>
              <a:t>Business Development Executive, Business Development Manager and Digital Marketing Executive had higher CTC (Annual).</a:t>
            </a:r>
          </a:p>
          <a:p>
            <a:pPr marL="342900" indent="-342900">
              <a:buFont typeface="+mj-lt"/>
              <a:buAutoNum type="arabicPeriod"/>
            </a:pPr>
            <a:r>
              <a:rPr lang="en-GB" sz="1800" dirty="0">
                <a:latin typeface="Calibri" panose="020F0502020204030204" pitchFamily="34" charset="0"/>
                <a:ea typeface="Calibri" panose="020F0502020204030204" pitchFamily="34" charset="0"/>
                <a:cs typeface="Calibri" panose="020F0502020204030204" pitchFamily="34" charset="0"/>
              </a:rPr>
              <a:t>People get highly paid CTC (Annual) at Indore and second </a:t>
            </a:r>
            <a:r>
              <a:rPr lang="en-IN" sz="1800" dirty="0" smtClean="0">
                <a:latin typeface="Calibri" panose="020F0502020204030204" pitchFamily="34" charset="0"/>
                <a:ea typeface="Calibri" panose="020F0502020204030204" pitchFamily="34" charset="0"/>
                <a:cs typeface="Calibri" panose="020F0502020204030204" pitchFamily="34" charset="0"/>
              </a:rPr>
              <a:t>comparatively </a:t>
            </a:r>
            <a:r>
              <a:rPr lang="en-GB" sz="1800" dirty="0" smtClean="0">
                <a:latin typeface="Calibri" panose="020F0502020204030204" pitchFamily="34" charset="0"/>
                <a:ea typeface="Calibri" panose="020F0502020204030204" pitchFamily="34" charset="0"/>
                <a:cs typeface="Calibri" panose="020F0502020204030204" pitchFamily="34" charset="0"/>
              </a:rPr>
              <a:t>Noida </a:t>
            </a:r>
            <a:r>
              <a:rPr lang="en-GB" sz="1800" dirty="0">
                <a:latin typeface="Calibri" panose="020F0502020204030204" pitchFamily="34" charset="0"/>
                <a:ea typeface="Calibri" panose="020F0502020204030204" pitchFamily="34" charset="0"/>
                <a:cs typeface="Calibri" panose="020F0502020204030204" pitchFamily="34" charset="0"/>
              </a:rPr>
              <a:t>and Delhi.</a:t>
            </a:r>
          </a:p>
          <a:p>
            <a:pPr marL="342900" indent="-342900">
              <a:buFont typeface="+mj-lt"/>
              <a:buAutoNum type="arabicPeriod"/>
            </a:pPr>
            <a:r>
              <a:rPr lang="en-GB" sz="1800" dirty="0">
                <a:latin typeface="Calibri" panose="020F0502020204030204" pitchFamily="34" charset="0"/>
                <a:ea typeface="Calibri" panose="020F0502020204030204" pitchFamily="34" charset="0"/>
                <a:cs typeface="Calibri" panose="020F0502020204030204" pitchFamily="34" charset="0"/>
              </a:rPr>
              <a:t>Business Development Executive had openings in </a:t>
            </a:r>
            <a:r>
              <a:rPr lang="en-GB" sz="1800" dirty="0" err="1">
                <a:latin typeface="Calibri" panose="020F0502020204030204" pitchFamily="34" charset="0"/>
                <a:ea typeface="Calibri" panose="020F0502020204030204" pitchFamily="34" charset="0"/>
                <a:cs typeface="Calibri" panose="020F0502020204030204" pitchFamily="34" charset="0"/>
              </a:rPr>
              <a:t>Zivaya</a:t>
            </a:r>
            <a:r>
              <a:rPr lang="en-GB" sz="1800" dirty="0">
                <a:latin typeface="Calibri" panose="020F0502020204030204" pitchFamily="34" charset="0"/>
                <a:ea typeface="Calibri" panose="020F0502020204030204" pitchFamily="34" charset="0"/>
                <a:cs typeface="Calibri" panose="020F0502020204030204" pitchFamily="34" charset="0"/>
              </a:rPr>
              <a:t> Wellness Private Limited and </a:t>
            </a:r>
            <a:r>
              <a:rPr lang="en-GB" sz="1800" dirty="0" err="1">
                <a:latin typeface="Calibri" panose="020F0502020204030204" pitchFamily="34" charset="0"/>
                <a:ea typeface="Calibri" panose="020F0502020204030204" pitchFamily="34" charset="0"/>
                <a:cs typeface="Calibri" panose="020F0502020204030204" pitchFamily="34" charset="0"/>
              </a:rPr>
              <a:t>Empinical</a:t>
            </a:r>
            <a:r>
              <a:rPr lang="en-GB" sz="1800" dirty="0">
                <a:latin typeface="Calibri" panose="020F0502020204030204" pitchFamily="34" charset="0"/>
                <a:ea typeface="Calibri" panose="020F0502020204030204" pitchFamily="34" charset="0"/>
                <a:cs typeface="Calibri" panose="020F0502020204030204" pitchFamily="34" charset="0"/>
              </a:rPr>
              <a:t> F&amp;M </a:t>
            </a:r>
            <a:r>
              <a:rPr lang="en-GB" sz="1800" dirty="0" smtClean="0">
                <a:latin typeface="Calibri" panose="020F0502020204030204" pitchFamily="34" charset="0"/>
                <a:ea typeface="Calibri" panose="020F0502020204030204" pitchFamily="34" charset="0"/>
                <a:cs typeface="Calibri" panose="020F0502020204030204" pitchFamily="34" charset="0"/>
              </a:rPr>
              <a:t>Academy.</a:t>
            </a:r>
            <a:endParaRPr lang="en-GB" sz="18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GB" sz="1800" dirty="0">
                <a:latin typeface="Calibri" panose="020F0502020204030204" pitchFamily="34" charset="0"/>
                <a:ea typeface="Calibri" panose="020F0502020204030204" pitchFamily="34" charset="0"/>
                <a:cs typeface="Calibri" panose="020F0502020204030204" pitchFamily="34" charset="0"/>
              </a:rPr>
              <a:t>Most of the companies are hiring people having experience in range of 0-2 years and offering them with 2,00,000 to 4,80,000 CTC (Annual</a:t>
            </a:r>
            <a:r>
              <a:rPr lang="en-GB" sz="1800" dirty="0" smtClean="0">
                <a:latin typeface="Calibri" panose="020F0502020204030204" pitchFamily="34" charset="0"/>
                <a:ea typeface="Calibri" panose="020F0502020204030204" pitchFamily="34" charset="0"/>
                <a:cs typeface="Calibri" panose="020F0502020204030204" pitchFamily="34" charset="0"/>
              </a:rPr>
              <a:t>).</a:t>
            </a:r>
            <a:endParaRPr lang="en-GB" sz="18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GB" sz="1800" dirty="0">
                <a:latin typeface="Calibri" panose="020F0502020204030204" pitchFamily="34" charset="0"/>
                <a:ea typeface="Calibri" panose="020F0502020204030204" pitchFamily="34" charset="0"/>
                <a:cs typeface="Calibri" panose="020F0502020204030204" pitchFamily="34" charset="0"/>
              </a:rPr>
              <a:t>There were 'Just now' postings available in Indore </a:t>
            </a:r>
            <a:r>
              <a:rPr lang="en-IN" sz="1800" dirty="0" smtClean="0">
                <a:latin typeface="Calibri" panose="020F0502020204030204" pitchFamily="34" charset="0"/>
                <a:ea typeface="Calibri" panose="020F0502020204030204" pitchFamily="34" charset="0"/>
                <a:cs typeface="Calibri" panose="020F0502020204030204" pitchFamily="34" charset="0"/>
              </a:rPr>
              <a:t>abundantly </a:t>
            </a:r>
            <a:r>
              <a:rPr lang="en-GB" sz="1800" dirty="0" smtClean="0">
                <a:latin typeface="Calibri" panose="020F0502020204030204" pitchFamily="34" charset="0"/>
                <a:ea typeface="Calibri" panose="020F0502020204030204" pitchFamily="34" charset="0"/>
                <a:cs typeface="Calibri" panose="020F0502020204030204" pitchFamily="34" charset="0"/>
              </a:rPr>
              <a:t>but </a:t>
            </a:r>
            <a:r>
              <a:rPr lang="en-GB" sz="1800" dirty="0">
                <a:latin typeface="Calibri" panose="020F0502020204030204" pitchFamily="34" charset="0"/>
                <a:ea typeface="Calibri" panose="020F0502020204030204" pitchFamily="34" charset="0"/>
                <a:cs typeface="Calibri" panose="020F0502020204030204" pitchFamily="34" charset="0"/>
              </a:rPr>
              <a:t>there were 1 week ago, 6 days ago and Just now postings available in </a:t>
            </a:r>
            <a:r>
              <a:rPr lang="en-GB" sz="1800" dirty="0" smtClean="0">
                <a:latin typeface="Calibri" panose="020F0502020204030204" pitchFamily="34" charset="0"/>
                <a:ea typeface="Calibri" panose="020F0502020204030204" pitchFamily="34" charset="0"/>
                <a:cs typeface="Calibri" panose="020F0502020204030204" pitchFamily="34" charset="0"/>
              </a:rPr>
              <a:t>Mumbai.</a:t>
            </a:r>
            <a:endParaRPr lang="en-GB" sz="1800"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p:cNvSpPr/>
          <p:nvPr/>
        </p:nvSpPr>
        <p:spPr>
          <a:xfrm>
            <a:off x="832104" y="4361450"/>
            <a:ext cx="2731711" cy="369332"/>
          </a:xfrm>
          <a:prstGeom prst="rect">
            <a:avLst/>
          </a:prstGeom>
        </p:spPr>
        <p:txBody>
          <a:bodyPr wrap="square">
            <a:spAutoFit/>
          </a:bodyPr>
          <a:lstStyle/>
          <a:p>
            <a:r>
              <a:rPr lang="en-IN" sz="1800" b="1" dirty="0">
                <a:solidFill>
                  <a:srgbClr val="FF0000"/>
                </a:solidFill>
              </a:rPr>
              <a:t>FINAL ASSUMPTION </a:t>
            </a:r>
            <a:r>
              <a:rPr lang="en-IN" sz="1800" b="1" dirty="0" smtClean="0">
                <a:solidFill>
                  <a:srgbClr val="FF0000"/>
                </a:solidFill>
              </a:rPr>
              <a:t>:</a:t>
            </a:r>
            <a:endParaRPr lang="en-IN" sz="1800" b="1" dirty="0">
              <a:solidFill>
                <a:srgbClr val="FF0000"/>
              </a:solidFill>
            </a:endParaRPr>
          </a:p>
        </p:txBody>
      </p:sp>
      <p:sp>
        <p:nvSpPr>
          <p:cNvPr id="4" name="TextBox 3"/>
          <p:cNvSpPr txBox="1"/>
          <p:nvPr/>
        </p:nvSpPr>
        <p:spPr>
          <a:xfrm>
            <a:off x="961292" y="4754229"/>
            <a:ext cx="10297258" cy="923330"/>
          </a:xfrm>
          <a:prstGeom prst="rect">
            <a:avLst/>
          </a:prstGeom>
          <a:noFill/>
        </p:spPr>
        <p:txBody>
          <a:bodyPr wrap="square" rtlCol="0">
            <a:spAutoFit/>
          </a:bodyPr>
          <a:lstStyle/>
          <a:p>
            <a:r>
              <a:rPr lang="en-GB" sz="1800" dirty="0" smtClean="0">
                <a:latin typeface="Calibri" panose="020F0502020204030204" pitchFamily="34" charset="0"/>
                <a:ea typeface="Calibri" panose="020F0502020204030204" pitchFamily="34" charset="0"/>
                <a:cs typeface="Calibri" panose="020F0502020204030204" pitchFamily="34" charset="0"/>
              </a:rPr>
              <a:t>	Finally</a:t>
            </a:r>
            <a:r>
              <a:rPr lang="en-GB" sz="1800" dirty="0">
                <a:latin typeface="Calibri" panose="020F0502020204030204" pitchFamily="34" charset="0"/>
                <a:ea typeface="Calibri" panose="020F0502020204030204" pitchFamily="34" charset="0"/>
                <a:cs typeface="Calibri" panose="020F0502020204030204" pitchFamily="34" charset="0"/>
              </a:rPr>
              <a:t>, As a Graduated Student having 0-2 years of experience with expectation of 2,00,000 - 4,80,000 CTC (Annual) applying for a position of Business Development Executive at </a:t>
            </a:r>
            <a:r>
              <a:rPr lang="en-GB" sz="1800" dirty="0" err="1">
                <a:latin typeface="Calibri" panose="020F0502020204030204" pitchFamily="34" charset="0"/>
                <a:ea typeface="Calibri" panose="020F0502020204030204" pitchFamily="34" charset="0"/>
                <a:cs typeface="Calibri" panose="020F0502020204030204" pitchFamily="34" charset="0"/>
              </a:rPr>
              <a:t>Zivaya</a:t>
            </a:r>
            <a:r>
              <a:rPr lang="en-GB" sz="1800" dirty="0">
                <a:latin typeface="Calibri" panose="020F0502020204030204" pitchFamily="34" charset="0"/>
                <a:ea typeface="Calibri" panose="020F0502020204030204" pitchFamily="34" charset="0"/>
                <a:cs typeface="Calibri" panose="020F0502020204030204" pitchFamily="34" charset="0"/>
              </a:rPr>
              <a:t> Wellness Private Limited in Indore (City in Madhya Pradesh), which had </a:t>
            </a:r>
            <a:r>
              <a:rPr lang="en-GB" sz="1800" dirty="0" smtClean="0">
                <a:latin typeface="Calibri" panose="020F0502020204030204" pitchFamily="34" charset="0"/>
                <a:ea typeface="Calibri" panose="020F0502020204030204" pitchFamily="34" charset="0"/>
                <a:cs typeface="Calibri" panose="020F0502020204030204" pitchFamily="34" charset="0"/>
              </a:rPr>
              <a:t>a lot </a:t>
            </a:r>
            <a:r>
              <a:rPr lang="en-GB" sz="1800" dirty="0">
                <a:latin typeface="Calibri" panose="020F0502020204030204" pitchFamily="34" charset="0"/>
                <a:ea typeface="Calibri" panose="020F0502020204030204" pitchFamily="34" charset="0"/>
                <a:cs typeface="Calibri" panose="020F0502020204030204" pitchFamily="34" charset="0"/>
              </a:rPr>
              <a:t>of openings released by just now.</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276579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solidFill>
                  <a:srgbClr val="FF0000"/>
                </a:solidFill>
              </a:rPr>
              <a:t>CONCLUSION</a:t>
            </a:r>
            <a:endParaRPr lang="en-IN" dirty="0">
              <a:solidFill>
                <a:srgbClr val="FF0000"/>
              </a:solidFill>
            </a:endParaRPr>
          </a:p>
        </p:txBody>
      </p:sp>
      <p:sp>
        <p:nvSpPr>
          <p:cNvPr id="3" name="Subtitle 2"/>
          <p:cNvSpPr>
            <a:spLocks noGrp="1"/>
          </p:cNvSpPr>
          <p:nvPr>
            <p:ph type="subTitle" idx="1"/>
          </p:nvPr>
        </p:nvSpPr>
        <p:spPr/>
        <p:txBody>
          <a:bodyPr>
            <a:noAutofit/>
          </a:bodyPr>
          <a:lstStyle/>
          <a:p>
            <a:r>
              <a:rPr lang="en-GB" sz="1800" dirty="0">
                <a:latin typeface="Calibri" panose="020F0502020204030204" pitchFamily="34" charset="0"/>
                <a:ea typeface="Calibri" panose="020F0502020204030204" pitchFamily="34" charset="0"/>
                <a:cs typeface="Calibri" panose="020F0502020204030204" pitchFamily="34" charset="0"/>
              </a:rPr>
              <a:t>In conclusion, each of these eight attributes plays a vital role in a fresher's job search. </a:t>
            </a:r>
            <a:r>
              <a:rPr lang="en-GB" sz="1800" dirty="0" smtClean="0">
                <a:latin typeface="Calibri" panose="020F0502020204030204" pitchFamily="34" charset="0"/>
                <a:ea typeface="Calibri" panose="020F0502020204030204" pitchFamily="34" charset="0"/>
                <a:cs typeface="Calibri" panose="020F0502020204030204" pitchFamily="34" charset="0"/>
              </a:rPr>
              <a:t>Fresher’s </a:t>
            </a:r>
            <a:r>
              <a:rPr lang="en-GB" sz="1800" dirty="0">
                <a:latin typeface="Calibri" panose="020F0502020204030204" pitchFamily="34" charset="0"/>
                <a:ea typeface="Calibri" panose="020F0502020204030204" pitchFamily="34" charset="0"/>
                <a:cs typeface="Calibri" panose="020F0502020204030204" pitchFamily="34" charset="0"/>
              </a:rPr>
              <a:t>should carefully consider their preferences, expectations, and goals when exploring job opportunities, using the insights gained from </a:t>
            </a:r>
            <a:r>
              <a:rPr lang="en-GB" sz="1800" dirty="0" smtClean="0">
                <a:latin typeface="Calibri" panose="020F0502020204030204" pitchFamily="34" charset="0"/>
                <a:ea typeface="Calibri" panose="020F0502020204030204" pitchFamily="34" charset="0"/>
                <a:cs typeface="Calibri" panose="020F0502020204030204" pitchFamily="34" charset="0"/>
              </a:rPr>
              <a:t>analysing </a:t>
            </a:r>
            <a:r>
              <a:rPr lang="en-GB" sz="1800" dirty="0">
                <a:latin typeface="Calibri" panose="020F0502020204030204" pitchFamily="34" charset="0"/>
                <a:ea typeface="Calibri" panose="020F0502020204030204" pitchFamily="34" charset="0"/>
                <a:cs typeface="Calibri" panose="020F0502020204030204" pitchFamily="34" charset="0"/>
              </a:rPr>
              <a:t>these attributes to make informed decisions about their career paths. Additionally, staying updated with recent job postings and conducting thorough research on companies can significantly enhance the job search experience for </a:t>
            </a:r>
            <a:r>
              <a:rPr lang="en-GB" sz="1800" dirty="0" smtClean="0">
                <a:latin typeface="Calibri" panose="020F0502020204030204" pitchFamily="34" charset="0"/>
                <a:ea typeface="Calibri" panose="020F0502020204030204" pitchFamily="34" charset="0"/>
                <a:cs typeface="Calibri" panose="020F0502020204030204" pitchFamily="34" charset="0"/>
              </a:rPr>
              <a:t>fresher’s</a:t>
            </a:r>
            <a:r>
              <a:rPr lang="en-GB" sz="1800" dirty="0">
                <a:latin typeface="Calibri" panose="020F0502020204030204" pitchFamily="34" charset="0"/>
                <a:ea typeface="Calibri" panose="020F0502020204030204" pitchFamily="34" charset="0"/>
                <a:cs typeface="Calibri" panose="020F0502020204030204" pitchFamily="34" charset="0"/>
              </a:rPr>
              <a:t>.</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576549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a:blip r:embed="rId3"/>
          <a:srcRect/>
          <a:stretch/>
        </p:blipFill>
        <p:spPr>
          <a:xfrm>
            <a:off x="7961805" y="803356"/>
            <a:ext cx="3661836" cy="4055513"/>
          </a:xfrm>
          <a:prstGeom prst="rect">
            <a:avLst/>
          </a:prstGeom>
          <a:noFill/>
          <a:ln>
            <a:noFill/>
          </a:ln>
        </p:spPr>
      </p:pic>
      <p:sp>
        <p:nvSpPr>
          <p:cNvPr id="117" name="Google Shape;117;p5"/>
          <p:cNvSpPr txBox="1"/>
          <p:nvPr/>
        </p:nvSpPr>
        <p:spPr>
          <a:xfrm>
            <a:off x="4525683" y="1972235"/>
            <a:ext cx="3661836" cy="12371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xmlns="" id="{768DBE55-FB2A-0090-1FCE-7835C758D5A8}"/>
              </a:ext>
            </a:extLst>
          </p:cNvPr>
          <p:cNvPicPr>
            <a:picLocks noChangeAspect="1"/>
          </p:cNvPicPr>
          <p:nvPr/>
        </p:nvPicPr>
        <p:blipFill>
          <a:blip r:embed="rId4"/>
          <a:stretch>
            <a:fillRect/>
          </a:stretch>
        </p:blipFill>
        <p:spPr>
          <a:xfrm>
            <a:off x="1640541" y="803355"/>
            <a:ext cx="3347082" cy="4055514"/>
          </a:xfrm>
          <a:prstGeom prst="rect">
            <a:avLst/>
          </a:prstGeom>
        </p:spPr>
      </p:pic>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766280" y="192096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sz="6600" b="1" dirty="0">
                <a:solidFill>
                  <a:srgbClr val="FF0000"/>
                </a:solidFill>
              </a:rPr>
              <a:t>About  us</a:t>
            </a:r>
            <a:endParaRPr sz="6600" b="1" dirty="0">
              <a:solidFill>
                <a:srgbClr val="FF0000"/>
              </a:solidFill>
            </a:endParaRPr>
          </a:p>
        </p:txBody>
      </p:sp>
      <p:sp>
        <p:nvSpPr>
          <p:cNvPr id="111" name="Google Shape;111;p4"/>
          <p:cNvSpPr txBox="1">
            <a:spLocks noGrp="1"/>
          </p:cNvSpPr>
          <p:nvPr>
            <p:ph type="body" idx="1"/>
          </p:nvPr>
        </p:nvSpPr>
        <p:spPr>
          <a:xfrm>
            <a:off x="766280" y="3429000"/>
            <a:ext cx="10515600" cy="1719923"/>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1000"/>
              </a:spcBef>
              <a:spcAft>
                <a:spcPts val="0"/>
              </a:spcAft>
              <a:buClr>
                <a:schemeClr val="dk1"/>
              </a:buClr>
              <a:buSzPct val="100000"/>
              <a:buChar char="•"/>
            </a:pPr>
            <a:r>
              <a:rPr lang="en-IN" sz="3600" b="1" dirty="0" smtClean="0"/>
              <a:t>M. </a:t>
            </a:r>
            <a:r>
              <a:rPr lang="en-IN" sz="3600" b="1" dirty="0" err="1" smtClean="0"/>
              <a:t>Pramodha</a:t>
            </a:r>
            <a:r>
              <a:rPr lang="en-IN" sz="3600" b="1" dirty="0" smtClean="0"/>
              <a:t> </a:t>
            </a:r>
            <a:r>
              <a:rPr lang="en-IN" sz="3600" b="1" dirty="0" err="1" smtClean="0"/>
              <a:t>Varshini</a:t>
            </a:r>
            <a:r>
              <a:rPr lang="en-IN" sz="3600" b="1" dirty="0" smtClean="0"/>
              <a:t> [ </a:t>
            </a:r>
            <a:r>
              <a:rPr lang="en-IN" sz="3600" b="1" dirty="0" err="1"/>
              <a:t>B.Tech</a:t>
            </a:r>
            <a:r>
              <a:rPr lang="en-IN" sz="3600" b="1" dirty="0"/>
              <a:t> </a:t>
            </a:r>
            <a:r>
              <a:rPr lang="en-IN" sz="3600" b="1" dirty="0" smtClean="0"/>
              <a:t>]</a:t>
            </a:r>
          </a:p>
          <a:p>
            <a:pPr marL="228600" lvl="0" indent="-228600" algn="ctr" rtl="0">
              <a:lnSpc>
                <a:spcPct val="90000"/>
              </a:lnSpc>
              <a:spcBef>
                <a:spcPts val="1000"/>
              </a:spcBef>
              <a:spcAft>
                <a:spcPts val="0"/>
              </a:spcAft>
              <a:buClr>
                <a:schemeClr val="dk1"/>
              </a:buClr>
              <a:buSzPct val="100000"/>
              <a:buChar char="•"/>
            </a:pPr>
            <a:r>
              <a:rPr lang="en-GB" sz="3600" b="1" dirty="0" smtClean="0"/>
              <a:t>K. Praveen [</a:t>
            </a:r>
            <a:r>
              <a:rPr lang="en-GB" sz="3600" b="1" dirty="0" err="1" smtClean="0"/>
              <a:t>B.Tech</a:t>
            </a:r>
            <a:r>
              <a:rPr lang="en-GB" sz="3600" b="1" dirty="0" smtClean="0"/>
              <a:t>]</a:t>
            </a:r>
            <a:endParaRPr lang="en-IN" sz="3600" b="1" dirty="0"/>
          </a:p>
        </p:txBody>
      </p:sp>
    </p:spTree>
    <p:extLst>
      <p:ext uri="{BB962C8B-B14F-4D97-AF65-F5344CB8AC3E}">
        <p14:creationId xmlns:p14="http://schemas.microsoft.com/office/powerpoint/2010/main" val="184495241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99912" y="172843"/>
            <a:ext cx="10515600" cy="1325563"/>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rgbClr val="FF0000"/>
              </a:buClr>
              <a:buSzPts val="4400"/>
              <a:buFont typeface="Calibri"/>
              <a:buNone/>
            </a:pPr>
            <a:r>
              <a:rPr lang="en-IN" b="1" dirty="0">
                <a:solidFill>
                  <a:srgbClr val="FF0000"/>
                </a:solidFill>
              </a:rPr>
              <a:t>Agenda  </a:t>
            </a:r>
            <a:endParaRPr b="1" dirty="0">
              <a:solidFill>
                <a:srgbClr val="FF0000"/>
              </a:solidFill>
            </a:endParaRPr>
          </a:p>
        </p:txBody>
      </p:sp>
      <p:sp>
        <p:nvSpPr>
          <p:cNvPr id="111" name="Google Shape;111;p4"/>
          <p:cNvSpPr txBox="1">
            <a:spLocks noGrp="1"/>
          </p:cNvSpPr>
          <p:nvPr>
            <p:ph type="body" idx="1"/>
          </p:nvPr>
        </p:nvSpPr>
        <p:spPr>
          <a:xfrm>
            <a:off x="721456" y="1498406"/>
            <a:ext cx="10515600" cy="4351338"/>
          </a:xfrm>
          <a:prstGeom prst="rect">
            <a:avLst/>
          </a:prstGeom>
          <a:noFill/>
          <a:ln>
            <a:noFill/>
          </a:ln>
        </p:spPr>
        <p:txBody>
          <a:bodyPr spcFirstLastPara="1" wrap="square" lIns="91425" tIns="45700" rIns="91425" bIns="45700" anchor="t" anchorCtr="0">
            <a:normAutofit/>
          </a:bodyPr>
          <a:lstStyle/>
          <a:p>
            <a:pPr marL="228600" lvl="0" indent="-228600" rtl="0">
              <a:lnSpc>
                <a:spcPct val="90000"/>
              </a:lnSpc>
              <a:spcBef>
                <a:spcPts val="1000"/>
              </a:spcBef>
              <a:spcAft>
                <a:spcPts val="0"/>
              </a:spcAft>
              <a:buClr>
                <a:schemeClr val="dk1"/>
              </a:buClr>
              <a:buSzPct val="100000"/>
              <a:buChar char="•"/>
            </a:pPr>
            <a:r>
              <a:rPr lang="en-IN" sz="2000" b="1" dirty="0"/>
              <a:t>Objective of the Project</a:t>
            </a:r>
          </a:p>
          <a:p>
            <a:pPr marL="228600" lvl="0" indent="-228600" rtl="0">
              <a:lnSpc>
                <a:spcPct val="90000"/>
              </a:lnSpc>
              <a:spcBef>
                <a:spcPts val="1000"/>
              </a:spcBef>
              <a:spcAft>
                <a:spcPts val="0"/>
              </a:spcAft>
              <a:buClr>
                <a:schemeClr val="dk1"/>
              </a:buClr>
              <a:buSzPct val="100000"/>
              <a:buChar char="•"/>
            </a:pPr>
            <a:r>
              <a:rPr lang="en-US" sz="2000" b="1" dirty="0"/>
              <a:t>Data Collection</a:t>
            </a:r>
          </a:p>
          <a:p>
            <a:pPr marL="228600" lvl="0" indent="-228600" rtl="0">
              <a:lnSpc>
                <a:spcPct val="90000"/>
              </a:lnSpc>
              <a:spcBef>
                <a:spcPts val="1000"/>
              </a:spcBef>
              <a:spcAft>
                <a:spcPts val="0"/>
              </a:spcAft>
              <a:buClr>
                <a:schemeClr val="dk1"/>
              </a:buClr>
              <a:buSzPct val="100000"/>
              <a:buChar char="•"/>
            </a:pPr>
            <a:r>
              <a:rPr lang="en-US" sz="2000" b="1" dirty="0"/>
              <a:t>Raw Data</a:t>
            </a:r>
          </a:p>
          <a:p>
            <a:pPr marL="228600" lvl="0" indent="-228600" rtl="0">
              <a:lnSpc>
                <a:spcPct val="90000"/>
              </a:lnSpc>
              <a:spcBef>
                <a:spcPts val="1000"/>
              </a:spcBef>
              <a:spcAft>
                <a:spcPts val="0"/>
              </a:spcAft>
              <a:buClr>
                <a:schemeClr val="dk1"/>
              </a:buClr>
              <a:buSzPct val="100000"/>
              <a:buChar char="•"/>
            </a:pPr>
            <a:r>
              <a:rPr lang="en-US" sz="2000" b="1" dirty="0"/>
              <a:t>Data Cleaning</a:t>
            </a:r>
          </a:p>
          <a:p>
            <a:pPr marL="228600" indent="-228600">
              <a:buSzPct val="100000"/>
            </a:pPr>
            <a:r>
              <a:rPr lang="en-US" sz="2000" b="1" dirty="0"/>
              <a:t>Data Visualization</a:t>
            </a:r>
          </a:p>
          <a:p>
            <a:pPr marL="228600" indent="-228600">
              <a:buSzPct val="100000"/>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Uni-Variate Analysis</a:t>
            </a:r>
          </a:p>
          <a:p>
            <a:pPr marL="228600" indent="-228600">
              <a:buSzPct val="100000"/>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Bi-Variate Analysis</a:t>
            </a:r>
          </a:p>
          <a:p>
            <a:pPr marL="228600" indent="-228600">
              <a:buSzPct val="100000"/>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Conclusion</a:t>
            </a:r>
            <a:endParaRPr lang="en-US" sz="2000" b="1" dirty="0">
              <a:solidFill>
                <a:schemeClr val="tx1"/>
              </a:solidFill>
            </a:endParaRPr>
          </a:p>
          <a:p>
            <a:pPr marL="228600" lvl="0" indent="-228600" algn="l" rtl="0">
              <a:lnSpc>
                <a:spcPct val="90000"/>
              </a:lnSpc>
              <a:spcBef>
                <a:spcPts val="1000"/>
              </a:spcBef>
              <a:spcAft>
                <a:spcPts val="0"/>
              </a:spcAft>
              <a:buClr>
                <a:schemeClr val="dk1"/>
              </a:buClr>
              <a:buSzPct val="100000"/>
              <a:buChar char="•"/>
            </a:pPr>
            <a:endParaRPr sz="2000" b="1" dirty="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E7759E-3C52-D245-66B5-2A6F5B2B015A}"/>
              </a:ext>
            </a:extLst>
          </p:cNvPr>
          <p:cNvSpPr>
            <a:spLocks noGrp="1"/>
          </p:cNvSpPr>
          <p:nvPr>
            <p:ph type="title"/>
          </p:nvPr>
        </p:nvSpPr>
        <p:spPr>
          <a:xfrm>
            <a:off x="767940" y="291817"/>
            <a:ext cx="10515600" cy="724184"/>
          </a:xfrm>
        </p:spPr>
        <p:txBody>
          <a:bodyPr>
            <a:normAutofit/>
          </a:bodyPr>
          <a:lstStyle/>
          <a:p>
            <a:r>
              <a:rPr lang="en-US" sz="3200" b="1" dirty="0">
                <a:solidFill>
                  <a:srgbClr val="FF0000"/>
                </a:solidFill>
                <a:latin typeface="Calibri" panose="020F0502020204030204" pitchFamily="34" charset="0"/>
                <a:ea typeface="Calibri" panose="020F0502020204030204" pitchFamily="34" charset="0"/>
                <a:cs typeface="Calibri" panose="020F0502020204030204" pitchFamily="34" charset="0"/>
              </a:rPr>
              <a:t>Objective: </a:t>
            </a: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Our aim is to </a:t>
            </a:r>
            <a:r>
              <a:rPr lang="en-US" sz="32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perform </a:t>
            </a:r>
            <a:r>
              <a:rPr lang="en-IN" sz="3200" dirty="0" smtClean="0"/>
              <a:t>analysis </a:t>
            </a:r>
            <a:r>
              <a:rPr lang="en-IN" sz="3200" dirty="0"/>
              <a:t>on available </a:t>
            </a:r>
            <a:r>
              <a:rPr lang="en-IN" sz="3200" dirty="0" smtClean="0"/>
              <a:t>jobs. </a:t>
            </a:r>
            <a:endPar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xmlns="" id="{378B851B-4959-34B9-FF2C-449D1D0CC745}"/>
              </a:ext>
            </a:extLst>
          </p:cNvPr>
          <p:cNvSpPr>
            <a:spLocks noGrp="1"/>
          </p:cNvSpPr>
          <p:nvPr>
            <p:ph type="body" idx="1"/>
          </p:nvPr>
        </p:nvSpPr>
        <p:spPr>
          <a:xfrm>
            <a:off x="838200" y="984738"/>
            <a:ext cx="10515600" cy="601785"/>
          </a:xfrm>
        </p:spPr>
        <p:txBody>
          <a:bodyPr>
            <a:normAutofit/>
          </a:bodyPr>
          <a:lstStyle/>
          <a:p>
            <a:pPr marL="114300" indent="0">
              <a:buNone/>
            </a:pPr>
            <a:r>
              <a:rPr lang="en-US" sz="1800" b="1" dirty="0" smtClean="0">
                <a:solidFill>
                  <a:srgbClr val="FF0000"/>
                </a:solidFill>
              </a:rPr>
              <a:t>URL </a:t>
            </a:r>
            <a:r>
              <a:rPr lang="en-US" sz="1800" dirty="0" smtClean="0">
                <a:solidFill>
                  <a:schemeClr val="tx1"/>
                </a:solidFill>
              </a:rPr>
              <a:t>: </a:t>
            </a:r>
            <a:r>
              <a:rPr lang="en-IN" sz="1800" dirty="0" smtClean="0"/>
              <a:t>https</a:t>
            </a:r>
            <a:r>
              <a:rPr lang="en-IN" sz="1800" dirty="0"/>
              <a:t>://internshala.com/jobs</a:t>
            </a:r>
            <a:r>
              <a:rPr lang="en-IN" sz="1800" dirty="0" smtClean="0"/>
              <a:t>/</a:t>
            </a:r>
            <a:endParaRPr lang="en-US" sz="18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2523" y="1711236"/>
            <a:ext cx="7147780" cy="4100689"/>
          </a:xfrm>
          <a:prstGeom prst="rect">
            <a:avLst/>
          </a:prstGeom>
        </p:spPr>
      </p:pic>
    </p:spTree>
    <p:extLst>
      <p:ext uri="{BB962C8B-B14F-4D97-AF65-F5344CB8AC3E}">
        <p14:creationId xmlns:p14="http://schemas.microsoft.com/office/powerpoint/2010/main" val="207777837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xmlns="" id="{69CD43DC-E7F6-DF68-C1D7-824C6EE3EAF1}"/>
              </a:ext>
            </a:extLst>
          </p:cNvPr>
          <p:cNvSpPr/>
          <p:nvPr/>
        </p:nvSpPr>
        <p:spPr>
          <a:xfrm>
            <a:off x="838200" y="2157983"/>
            <a:ext cx="1950720" cy="9784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smtClean="0">
                <a:latin typeface="Calibri" panose="020F0502020204030204" pitchFamily="34" charset="0"/>
                <a:ea typeface="Calibri" panose="020F0502020204030204" pitchFamily="34" charset="0"/>
                <a:cs typeface="Calibri" panose="020F0502020204030204" pitchFamily="34" charset="0"/>
              </a:rPr>
              <a:t>Looking for a job applying website to see differ jobs</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xmlns="" id="{AFD9C3A3-E30B-23FE-C715-4970311FB6C9}"/>
              </a:ext>
            </a:extLst>
          </p:cNvPr>
          <p:cNvSpPr/>
          <p:nvPr/>
        </p:nvSpPr>
        <p:spPr>
          <a:xfrm>
            <a:off x="838200" y="4142232"/>
            <a:ext cx="1950720" cy="9784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a:latin typeface="Calibri" panose="020F0502020204030204" pitchFamily="34" charset="0"/>
                <a:ea typeface="Calibri" panose="020F0502020204030204" pitchFamily="34" charset="0"/>
                <a:cs typeface="Calibri" panose="020F0502020204030204" pitchFamily="34" charset="0"/>
              </a:rPr>
              <a:t>Scrap the data using Beautiful Soup library</a:t>
            </a:r>
          </a:p>
        </p:txBody>
      </p:sp>
      <p:sp>
        <p:nvSpPr>
          <p:cNvPr id="8" name="Rectangle: Rounded Corners 7">
            <a:extLst>
              <a:ext uri="{FF2B5EF4-FFF2-40B4-BE49-F238E27FC236}">
                <a16:creationId xmlns:a16="http://schemas.microsoft.com/office/drawing/2014/main" xmlns="" id="{B6F92991-557A-514C-8C8D-DE2048E9E241}"/>
              </a:ext>
            </a:extLst>
          </p:cNvPr>
          <p:cNvSpPr/>
          <p:nvPr/>
        </p:nvSpPr>
        <p:spPr>
          <a:xfrm>
            <a:off x="4401312" y="4142231"/>
            <a:ext cx="2020824" cy="9784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a:latin typeface="Calibri" panose="020F0502020204030204" pitchFamily="34" charset="0"/>
                <a:ea typeface="Calibri" panose="020F0502020204030204" pitchFamily="34" charset="0"/>
                <a:cs typeface="Calibri" panose="020F0502020204030204" pitchFamily="34" charset="0"/>
              </a:rPr>
              <a:t>Download URL data</a:t>
            </a:r>
          </a:p>
        </p:txBody>
      </p:sp>
      <p:sp>
        <p:nvSpPr>
          <p:cNvPr id="9" name="Rectangle: Rounded Corners 8">
            <a:extLst>
              <a:ext uri="{FF2B5EF4-FFF2-40B4-BE49-F238E27FC236}">
                <a16:creationId xmlns:a16="http://schemas.microsoft.com/office/drawing/2014/main" xmlns="" id="{B014EBD0-6B48-1591-40C7-B03E08152D00}"/>
              </a:ext>
            </a:extLst>
          </p:cNvPr>
          <p:cNvSpPr/>
          <p:nvPr/>
        </p:nvSpPr>
        <p:spPr>
          <a:xfrm>
            <a:off x="8244840" y="4142231"/>
            <a:ext cx="2142744" cy="9784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a:latin typeface="Calibri" panose="020F0502020204030204" pitchFamily="34" charset="0"/>
                <a:ea typeface="Calibri" panose="020F0502020204030204" pitchFamily="34" charset="0"/>
                <a:cs typeface="Calibri" panose="020F0502020204030204" pitchFamily="34" charset="0"/>
              </a:rPr>
              <a:t>Extract the features</a:t>
            </a:r>
          </a:p>
        </p:txBody>
      </p:sp>
      <p:sp>
        <p:nvSpPr>
          <p:cNvPr id="10" name="Rectangle: Rounded Corners 9">
            <a:extLst>
              <a:ext uri="{FF2B5EF4-FFF2-40B4-BE49-F238E27FC236}">
                <a16:creationId xmlns:a16="http://schemas.microsoft.com/office/drawing/2014/main" xmlns="" id="{3CF13C93-D742-027C-FCB8-9CCF185759DA}"/>
              </a:ext>
            </a:extLst>
          </p:cNvPr>
          <p:cNvSpPr/>
          <p:nvPr/>
        </p:nvSpPr>
        <p:spPr>
          <a:xfrm>
            <a:off x="8244840" y="2157983"/>
            <a:ext cx="2142744" cy="9784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smtClean="0"/>
              <a:t>Save it </a:t>
            </a:r>
            <a:r>
              <a:rPr lang="en-US" sz="1800" dirty="0"/>
              <a:t>to the </a:t>
            </a:r>
            <a:endParaRPr lang="en-US" sz="1800" dirty="0" smtClean="0"/>
          </a:p>
          <a:p>
            <a:pPr algn="ctr"/>
            <a:r>
              <a:rPr lang="en-US" sz="1800" dirty="0" smtClean="0"/>
              <a:t>.</a:t>
            </a:r>
            <a:r>
              <a:rPr lang="en-US" sz="1800" dirty="0"/>
              <a:t>csv file</a:t>
            </a:r>
          </a:p>
        </p:txBody>
      </p:sp>
      <p:sp>
        <p:nvSpPr>
          <p:cNvPr id="11" name="Arrow: Down 10">
            <a:extLst>
              <a:ext uri="{FF2B5EF4-FFF2-40B4-BE49-F238E27FC236}">
                <a16:creationId xmlns:a16="http://schemas.microsoft.com/office/drawing/2014/main" xmlns="" id="{D9A18548-2374-4810-F66D-311F1E9D11C9}"/>
              </a:ext>
            </a:extLst>
          </p:cNvPr>
          <p:cNvSpPr/>
          <p:nvPr/>
        </p:nvSpPr>
        <p:spPr>
          <a:xfrm>
            <a:off x="1530096" y="3328416"/>
            <a:ext cx="566928" cy="6217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xmlns="" id="{5CA7CED5-A489-08A3-8706-35DFCE75575C}"/>
              </a:ext>
            </a:extLst>
          </p:cNvPr>
          <p:cNvSpPr/>
          <p:nvPr/>
        </p:nvSpPr>
        <p:spPr>
          <a:xfrm>
            <a:off x="3145536" y="4411979"/>
            <a:ext cx="841248" cy="4389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xmlns="" id="{D9AB231F-C446-7650-909F-1F4EB2EBFA69}"/>
              </a:ext>
            </a:extLst>
          </p:cNvPr>
          <p:cNvSpPr/>
          <p:nvPr/>
        </p:nvSpPr>
        <p:spPr>
          <a:xfrm>
            <a:off x="6836664" y="4411979"/>
            <a:ext cx="871728" cy="4480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Up 13">
            <a:extLst>
              <a:ext uri="{FF2B5EF4-FFF2-40B4-BE49-F238E27FC236}">
                <a16:creationId xmlns:a16="http://schemas.microsoft.com/office/drawing/2014/main" xmlns="" id="{C8841B1B-66A1-3434-BC1A-01CDFD820584}"/>
              </a:ext>
            </a:extLst>
          </p:cNvPr>
          <p:cNvSpPr/>
          <p:nvPr/>
        </p:nvSpPr>
        <p:spPr>
          <a:xfrm>
            <a:off x="8915400" y="3328414"/>
            <a:ext cx="566928" cy="621792"/>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xmlns="" id="{E454103D-3AA1-44B7-0ABC-FE4393A06151}"/>
              </a:ext>
            </a:extLst>
          </p:cNvPr>
          <p:cNvSpPr txBox="1"/>
          <p:nvPr/>
        </p:nvSpPr>
        <p:spPr>
          <a:xfrm>
            <a:off x="838200" y="1511546"/>
            <a:ext cx="9549384" cy="369332"/>
          </a:xfrm>
          <a:prstGeom prst="rect">
            <a:avLst/>
          </a:prstGeom>
          <a:noFill/>
        </p:spPr>
        <p:txBody>
          <a:bodyPr wrap="square" rtlCol="0">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For real time analysis data is scrapped from </a:t>
            </a:r>
            <a:r>
              <a:rPr lang="en-US" sz="1800" dirty="0">
                <a:latin typeface="Calibri" panose="020F0502020204030204" pitchFamily="34" charset="0"/>
                <a:ea typeface="Calibri" panose="020F0502020204030204" pitchFamily="34" charset="0"/>
                <a:cs typeface="Calibri" panose="020F0502020204030204" pitchFamily="34" charset="0"/>
                <a:hlinkClick r:id="rId2"/>
              </a:rPr>
              <a:t>https://</a:t>
            </a:r>
            <a:r>
              <a:rPr lang="en-US" sz="1800" dirty="0" smtClean="0">
                <a:latin typeface="Calibri" panose="020F0502020204030204" pitchFamily="34" charset="0"/>
                <a:ea typeface="Calibri" panose="020F0502020204030204" pitchFamily="34" charset="0"/>
                <a:cs typeface="Calibri" panose="020F0502020204030204" pitchFamily="34" charset="0"/>
                <a:hlinkClick r:id="rId2"/>
              </a:rPr>
              <a:t>internshala.com</a:t>
            </a:r>
            <a:r>
              <a:rPr lang="en-US" sz="1800" dirty="0" smtClean="0">
                <a:latin typeface="Calibri" panose="020F0502020204030204" pitchFamily="34" charset="0"/>
                <a:ea typeface="Calibri" panose="020F0502020204030204" pitchFamily="34" charset="0"/>
                <a:cs typeface="Calibri" panose="020F0502020204030204" pitchFamily="34" charset="0"/>
              </a:rPr>
              <a:t> website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16" name="Title 15">
            <a:extLst>
              <a:ext uri="{FF2B5EF4-FFF2-40B4-BE49-F238E27FC236}">
                <a16:creationId xmlns:a16="http://schemas.microsoft.com/office/drawing/2014/main" xmlns="" id="{99BF4DAF-C2B5-C1F1-FC0B-C29E96D59986}"/>
              </a:ext>
            </a:extLst>
          </p:cNvPr>
          <p:cNvSpPr>
            <a:spLocks noGrp="1"/>
          </p:cNvSpPr>
          <p:nvPr>
            <p:ph type="title"/>
          </p:nvPr>
        </p:nvSpPr>
        <p:spPr>
          <a:xfrm>
            <a:off x="655320" y="360304"/>
            <a:ext cx="10515600" cy="1077724"/>
          </a:xfrm>
        </p:spPr>
        <p:txBody>
          <a:bodyPr>
            <a:normAutofit/>
          </a:bodyPr>
          <a:lstStyle/>
          <a:p>
            <a:r>
              <a:rPr lang="en-US" sz="3200" b="1" dirty="0">
                <a:solidFill>
                  <a:srgbClr val="FF0000"/>
                </a:solidFill>
              </a:rPr>
              <a:t>Data Collection</a:t>
            </a:r>
          </a:p>
        </p:txBody>
      </p:sp>
    </p:spTree>
    <p:extLst>
      <p:ext uri="{BB962C8B-B14F-4D97-AF65-F5344CB8AC3E}">
        <p14:creationId xmlns:p14="http://schemas.microsoft.com/office/powerpoint/2010/main" val="171983870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7E4A21-6E8D-3D7C-CACE-EBECB843C961}"/>
              </a:ext>
            </a:extLst>
          </p:cNvPr>
          <p:cNvSpPr>
            <a:spLocks noGrp="1"/>
          </p:cNvSpPr>
          <p:nvPr>
            <p:ph type="ctrTitle"/>
          </p:nvPr>
        </p:nvSpPr>
        <p:spPr>
          <a:xfrm>
            <a:off x="955548" y="777240"/>
            <a:ext cx="10280904" cy="566928"/>
          </a:xfrm>
        </p:spPr>
        <p:txBody>
          <a:bodyPr>
            <a:normAutofit/>
          </a:bodyPr>
          <a:lstStyle/>
          <a:p>
            <a:pPr algn="l"/>
            <a:r>
              <a:rPr lang="en-US" sz="3200" b="1" dirty="0">
                <a:solidFill>
                  <a:srgbClr val="FF0000"/>
                </a:solidFill>
              </a:rPr>
              <a:t>Raw Data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888" y="1281723"/>
            <a:ext cx="8840226" cy="4917672"/>
          </a:xfrm>
          <a:prstGeom prst="rect">
            <a:avLst/>
          </a:prstGeom>
        </p:spPr>
      </p:pic>
    </p:spTree>
    <p:extLst>
      <p:ext uri="{BB962C8B-B14F-4D97-AF65-F5344CB8AC3E}">
        <p14:creationId xmlns:p14="http://schemas.microsoft.com/office/powerpoint/2010/main" val="204764560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07331B-7227-B702-B7CD-32156B667465}"/>
              </a:ext>
            </a:extLst>
          </p:cNvPr>
          <p:cNvSpPr>
            <a:spLocks noGrp="1"/>
          </p:cNvSpPr>
          <p:nvPr>
            <p:ph type="ctrTitle"/>
          </p:nvPr>
        </p:nvSpPr>
        <p:spPr>
          <a:xfrm>
            <a:off x="829056" y="813816"/>
            <a:ext cx="9144000" cy="521208"/>
          </a:xfrm>
        </p:spPr>
        <p:txBody>
          <a:bodyPr>
            <a:noAutofit/>
          </a:bodyPr>
          <a:lstStyle/>
          <a:p>
            <a:pPr algn="l"/>
            <a:r>
              <a:rPr lang="en-US" sz="3200" b="1" dirty="0">
                <a:solidFill>
                  <a:srgbClr val="FF0000"/>
                </a:solidFill>
              </a:rPr>
              <a:t>Data Cleaning</a:t>
            </a:r>
          </a:p>
        </p:txBody>
      </p:sp>
      <p:sp>
        <p:nvSpPr>
          <p:cNvPr id="4" name="TextBox 3">
            <a:extLst>
              <a:ext uri="{FF2B5EF4-FFF2-40B4-BE49-F238E27FC236}">
                <a16:creationId xmlns:a16="http://schemas.microsoft.com/office/drawing/2014/main" xmlns="" id="{DC05E708-D2D0-5D1C-B2CB-741550548CD4}"/>
              </a:ext>
            </a:extLst>
          </p:cNvPr>
          <p:cNvSpPr txBox="1"/>
          <p:nvPr/>
        </p:nvSpPr>
        <p:spPr>
          <a:xfrm>
            <a:off x="829056" y="1783253"/>
            <a:ext cx="4136136"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Inside the columns the special characters , White spaces are removed from each row</a:t>
            </a:r>
          </a:p>
        </p:txBody>
      </p:sp>
      <p:sp>
        <p:nvSpPr>
          <p:cNvPr id="5" name="TextBox 4">
            <a:extLst>
              <a:ext uri="{FF2B5EF4-FFF2-40B4-BE49-F238E27FC236}">
                <a16:creationId xmlns:a16="http://schemas.microsoft.com/office/drawing/2014/main" xmlns="" id="{0BAE089D-FFE4-3816-844A-08029BE592A5}"/>
              </a:ext>
            </a:extLst>
          </p:cNvPr>
          <p:cNvSpPr txBox="1"/>
          <p:nvPr/>
        </p:nvSpPr>
        <p:spPr>
          <a:xfrm>
            <a:off x="829056" y="2828835"/>
            <a:ext cx="4136136"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After cleaning data and applying some important codes , Numerical and Categorical data is ready for Visualization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95" y="1217562"/>
            <a:ext cx="3397425" cy="3206915"/>
          </a:xfrm>
          <a:prstGeom prst="rect">
            <a:avLst/>
          </a:prstGeom>
        </p:spPr>
      </p:pic>
    </p:spTree>
    <p:extLst>
      <p:ext uri="{BB962C8B-B14F-4D97-AF65-F5344CB8AC3E}">
        <p14:creationId xmlns:p14="http://schemas.microsoft.com/office/powerpoint/2010/main" val="348229921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265B02-E5F9-B9BD-F9A9-7D5FBDC5A791}"/>
              </a:ext>
            </a:extLst>
          </p:cNvPr>
          <p:cNvSpPr>
            <a:spLocks noGrp="1"/>
          </p:cNvSpPr>
          <p:nvPr>
            <p:ph type="ctrTitle"/>
          </p:nvPr>
        </p:nvSpPr>
        <p:spPr>
          <a:xfrm>
            <a:off x="829056" y="512064"/>
            <a:ext cx="9144000" cy="557784"/>
          </a:xfrm>
        </p:spPr>
        <p:txBody>
          <a:bodyPr>
            <a:normAutofit/>
          </a:bodyPr>
          <a:lstStyle/>
          <a:p>
            <a:pPr algn="l"/>
            <a:r>
              <a:rPr lang="en-US" sz="3200" b="1" dirty="0">
                <a:solidFill>
                  <a:srgbClr val="FF0000"/>
                </a:solidFill>
              </a:rPr>
              <a:t>Data Visualization</a:t>
            </a:r>
          </a:p>
        </p:txBody>
      </p:sp>
      <p:sp>
        <p:nvSpPr>
          <p:cNvPr id="9" name="TextBox 8">
            <a:extLst>
              <a:ext uri="{FF2B5EF4-FFF2-40B4-BE49-F238E27FC236}">
                <a16:creationId xmlns:a16="http://schemas.microsoft.com/office/drawing/2014/main" xmlns="" id="{28569782-67C7-C778-9254-C58CA8A04867}"/>
              </a:ext>
            </a:extLst>
          </p:cNvPr>
          <p:cNvSpPr txBox="1"/>
          <p:nvPr/>
        </p:nvSpPr>
        <p:spPr>
          <a:xfrm>
            <a:off x="829056" y="1069848"/>
            <a:ext cx="4398264" cy="400110"/>
          </a:xfrm>
          <a:prstGeom prst="rect">
            <a:avLst/>
          </a:prstGeom>
          <a:noFill/>
        </p:spPr>
        <p:txBody>
          <a:bodyPr wrap="square" rtlCol="0">
            <a:spAutoFit/>
          </a:bodyPr>
          <a:lstStyle/>
          <a:p>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Uni-Variate Analysis</a:t>
            </a:r>
          </a:p>
        </p:txBody>
      </p:sp>
      <p:sp>
        <p:nvSpPr>
          <p:cNvPr id="4" name="TextBox 3"/>
          <p:cNvSpPr txBox="1"/>
          <p:nvPr/>
        </p:nvSpPr>
        <p:spPr>
          <a:xfrm>
            <a:off x="829056" y="1509035"/>
            <a:ext cx="10574215" cy="738664"/>
          </a:xfrm>
          <a:prstGeom prst="rect">
            <a:avLst/>
          </a:prstGeom>
          <a:noFill/>
        </p:spPr>
        <p:txBody>
          <a:bodyPr wrap="square" rtlCol="0">
            <a:spAutoFit/>
          </a:bodyPr>
          <a:lstStyle/>
          <a:p>
            <a:r>
              <a:rPr lang="en-GB" b="1" dirty="0" smtClean="0">
                <a:latin typeface="Calibri" panose="020F0502020204030204" pitchFamily="34" charset="0"/>
                <a:ea typeface="Calibri" panose="020F0502020204030204" pitchFamily="34" charset="0"/>
                <a:cs typeface="Calibri" panose="020F0502020204030204" pitchFamily="34" charset="0"/>
              </a:rPr>
              <a:t>1. Top </a:t>
            </a:r>
            <a:r>
              <a:rPr lang="en-GB" b="1" dirty="0">
                <a:latin typeface="Calibri" panose="020F0502020204030204" pitchFamily="34" charset="0"/>
                <a:ea typeface="Calibri" panose="020F0502020204030204" pitchFamily="34" charset="0"/>
                <a:cs typeface="Calibri" panose="020F0502020204030204" pitchFamily="34" charset="0"/>
              </a:rPr>
              <a:t>15 cities with highest availability of jobs representing using </a:t>
            </a:r>
            <a:r>
              <a:rPr lang="en-GB" b="1" dirty="0" smtClean="0">
                <a:latin typeface="Calibri" panose="020F0502020204030204" pitchFamily="34" charset="0"/>
                <a:ea typeface="Calibri" panose="020F0502020204030204" pitchFamily="34" charset="0"/>
                <a:cs typeface="Calibri" panose="020F0502020204030204" pitchFamily="34" charset="0"/>
              </a:rPr>
              <a:t>bars</a:t>
            </a:r>
          </a:p>
          <a:p>
            <a:r>
              <a:rPr lang="en-GB" b="1" dirty="0" smtClean="0">
                <a:latin typeface="Calibri" panose="020F0502020204030204" pitchFamily="34" charset="0"/>
                <a:ea typeface="Calibri" panose="020F0502020204030204" pitchFamily="34" charset="0"/>
                <a:cs typeface="Calibri" panose="020F0502020204030204" pitchFamily="34" charset="0"/>
              </a:rPr>
              <a:t>2. Top </a:t>
            </a:r>
            <a:r>
              <a:rPr lang="en-GB" b="1" dirty="0">
                <a:latin typeface="Calibri" panose="020F0502020204030204" pitchFamily="34" charset="0"/>
                <a:ea typeface="Calibri" panose="020F0502020204030204" pitchFamily="34" charset="0"/>
                <a:cs typeface="Calibri" panose="020F0502020204030204" pitchFamily="34" charset="0"/>
              </a:rPr>
              <a:t>15 Positions that had huge demand now-a-days</a:t>
            </a:r>
          </a:p>
          <a:p>
            <a:r>
              <a:rPr lang="en-GB" b="1" dirty="0" smtClean="0">
                <a:latin typeface="Calibri" panose="020F0502020204030204" pitchFamily="34" charset="0"/>
                <a:ea typeface="Calibri" panose="020F0502020204030204" pitchFamily="34" charset="0"/>
                <a:cs typeface="Calibri" panose="020F0502020204030204" pitchFamily="34" charset="0"/>
              </a:rPr>
              <a:t>3. </a:t>
            </a:r>
            <a:r>
              <a:rPr lang="en-GB" b="1" dirty="0">
                <a:latin typeface="Calibri" panose="020F0502020204030204" pitchFamily="34" charset="0"/>
                <a:ea typeface="Calibri" panose="020F0502020204030204" pitchFamily="34" charset="0"/>
                <a:cs typeface="Calibri" panose="020F0502020204030204" pitchFamily="34" charset="0"/>
              </a:rPr>
              <a:t>Top 15 Companies that were posting many jobs </a:t>
            </a:r>
            <a:r>
              <a:rPr lang="en-GB" b="1" dirty="0" smtClean="0">
                <a:latin typeface="Calibri" panose="020F0502020204030204" pitchFamily="34" charset="0"/>
                <a:ea typeface="Calibri" panose="020F0502020204030204" pitchFamily="34" charset="0"/>
                <a:cs typeface="Calibri" panose="020F0502020204030204" pitchFamily="34" charset="0"/>
              </a:rPr>
              <a:t>now-a-days</a:t>
            </a:r>
            <a:endParaRPr lang="en-GB"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056" y="2727695"/>
            <a:ext cx="3356627" cy="28055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490" y="2727695"/>
            <a:ext cx="3247345" cy="328670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9845" y="2727695"/>
            <a:ext cx="3253180" cy="3458229"/>
          </a:xfrm>
          <a:prstGeom prst="rect">
            <a:avLst/>
          </a:prstGeom>
        </p:spPr>
      </p:pic>
    </p:spTree>
    <p:extLst>
      <p:ext uri="{BB962C8B-B14F-4D97-AF65-F5344CB8AC3E}">
        <p14:creationId xmlns:p14="http://schemas.microsoft.com/office/powerpoint/2010/main" val="88623238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9265B02-E5F9-B9BD-F9A9-7D5FBDC5A791}"/>
              </a:ext>
            </a:extLst>
          </p:cNvPr>
          <p:cNvSpPr>
            <a:spLocks noGrp="1"/>
          </p:cNvSpPr>
          <p:nvPr>
            <p:ph type="ctrTitle"/>
          </p:nvPr>
        </p:nvSpPr>
        <p:spPr>
          <a:xfrm>
            <a:off x="829056" y="512064"/>
            <a:ext cx="9144000" cy="557784"/>
          </a:xfrm>
        </p:spPr>
        <p:txBody>
          <a:bodyPr>
            <a:normAutofit/>
          </a:bodyPr>
          <a:lstStyle/>
          <a:p>
            <a:pPr algn="l"/>
            <a:r>
              <a:rPr lang="en-US" sz="3200" b="1" dirty="0">
                <a:solidFill>
                  <a:srgbClr val="FF0000"/>
                </a:solidFill>
              </a:rPr>
              <a:t>Data Visualization</a:t>
            </a:r>
          </a:p>
        </p:txBody>
      </p:sp>
      <p:sp>
        <p:nvSpPr>
          <p:cNvPr id="5" name="TextBox 4">
            <a:extLst>
              <a:ext uri="{FF2B5EF4-FFF2-40B4-BE49-F238E27FC236}">
                <a16:creationId xmlns:a16="http://schemas.microsoft.com/office/drawing/2014/main" xmlns="" id="{28569782-67C7-C778-9254-C58CA8A04867}"/>
              </a:ext>
            </a:extLst>
          </p:cNvPr>
          <p:cNvSpPr txBox="1"/>
          <p:nvPr/>
        </p:nvSpPr>
        <p:spPr>
          <a:xfrm>
            <a:off x="829056" y="1069848"/>
            <a:ext cx="4398264" cy="400110"/>
          </a:xfrm>
          <a:prstGeom prst="rect">
            <a:avLst/>
          </a:prstGeom>
          <a:noFill/>
        </p:spPr>
        <p:txBody>
          <a:bodyPr wrap="square" rtlCol="0">
            <a:spAutoFit/>
          </a:bodyPr>
          <a:lstStyle/>
          <a:p>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Uni-Variate Analysis</a:t>
            </a:r>
          </a:p>
        </p:txBody>
      </p:sp>
      <p:sp>
        <p:nvSpPr>
          <p:cNvPr id="6" name="TextBox 5"/>
          <p:cNvSpPr txBox="1"/>
          <p:nvPr/>
        </p:nvSpPr>
        <p:spPr>
          <a:xfrm>
            <a:off x="829056" y="1509035"/>
            <a:ext cx="10574215" cy="738664"/>
          </a:xfrm>
          <a:prstGeom prst="rect">
            <a:avLst/>
          </a:prstGeom>
          <a:noFill/>
        </p:spPr>
        <p:txBody>
          <a:bodyPr wrap="square" rtlCol="0">
            <a:spAutoFit/>
          </a:bodyPr>
          <a:lstStyle/>
          <a:p>
            <a:r>
              <a:rPr lang="en-GB" b="1" dirty="0" smtClean="0"/>
              <a:t>4. </a:t>
            </a:r>
            <a:r>
              <a:rPr lang="en-GB" b="1" dirty="0"/>
              <a:t>Top 15 </a:t>
            </a:r>
            <a:r>
              <a:rPr lang="en-GB" b="1" dirty="0">
                <a:latin typeface="Calibri" panose="020F0502020204030204" pitchFamily="34" charset="0"/>
                <a:ea typeface="Calibri" panose="020F0502020204030204" pitchFamily="34" charset="0"/>
                <a:cs typeface="Calibri" panose="020F0502020204030204" pitchFamily="34" charset="0"/>
              </a:rPr>
              <a:t>offered</a:t>
            </a:r>
            <a:r>
              <a:rPr lang="en-GB" b="1" dirty="0"/>
              <a:t> CTC (Annual) by different </a:t>
            </a:r>
            <a:r>
              <a:rPr lang="en-GB" b="1" dirty="0" smtClean="0"/>
              <a:t>companies</a:t>
            </a:r>
          </a:p>
          <a:p>
            <a:r>
              <a:rPr lang="en-GB" b="1" dirty="0" smtClean="0"/>
              <a:t>5. Common </a:t>
            </a:r>
            <a:r>
              <a:rPr lang="en-GB" b="1" dirty="0"/>
              <a:t>experience that were chosen more likely by </a:t>
            </a:r>
            <a:r>
              <a:rPr lang="en-GB" b="1" dirty="0" smtClean="0"/>
              <a:t>companies</a:t>
            </a:r>
          </a:p>
          <a:p>
            <a:r>
              <a:rPr lang="en-GB" b="1" dirty="0" smtClean="0"/>
              <a:t>6. </a:t>
            </a:r>
            <a:r>
              <a:rPr lang="en-GB" b="1" dirty="0"/>
              <a:t>Top 15 latest posted jobs representing using pie </a:t>
            </a:r>
            <a:r>
              <a:rPr lang="en-GB" b="1" dirty="0" smtClean="0"/>
              <a:t>chart</a:t>
            </a:r>
            <a:endParaRPr lang="en-GB"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7102" y="2587295"/>
            <a:ext cx="3618121" cy="288353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056" y="2587295"/>
            <a:ext cx="3510219" cy="322768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5223" y="2448685"/>
            <a:ext cx="3725478" cy="3022143"/>
          </a:xfrm>
          <a:prstGeom prst="rect">
            <a:avLst/>
          </a:prstGeom>
        </p:spPr>
      </p:pic>
    </p:spTree>
    <p:extLst>
      <p:ext uri="{BB962C8B-B14F-4D97-AF65-F5344CB8AC3E}">
        <p14:creationId xmlns:p14="http://schemas.microsoft.com/office/powerpoint/2010/main" val="216005300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2112</TotalTime>
  <Words>497</Words>
  <Application>Microsoft Office PowerPoint</Application>
  <PresentationFormat>Custom</PresentationFormat>
  <Paragraphs>69</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Libre Baskerville</vt:lpstr>
      <vt:lpstr>Calibri</vt:lpstr>
      <vt:lpstr>gg sans</vt:lpstr>
      <vt:lpstr>Office Theme</vt:lpstr>
      <vt:lpstr>PowerPoint Presentation</vt:lpstr>
      <vt:lpstr>About  us</vt:lpstr>
      <vt:lpstr>Agenda  </vt:lpstr>
      <vt:lpstr>Objective: Our aim is to perform analysis on available jobs. </vt:lpstr>
      <vt:lpstr>Data Collection</vt:lpstr>
      <vt:lpstr>Raw Data</vt:lpstr>
      <vt:lpstr>Data Cleaning</vt:lpstr>
      <vt:lpstr>Data Visualization</vt:lpstr>
      <vt:lpstr>Data Visualization</vt:lpstr>
      <vt:lpstr>PowerPoint Presentation</vt:lpstr>
      <vt:lpstr>PowerPoint Presentation</vt:lpstr>
      <vt:lpstr>Multi-Variate Analysis Combination of 3 categorical columns are represented using lines</vt:lpstr>
      <vt:lpstr>RESULTS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Lenovo</cp:lastModifiedBy>
  <cp:revision>22</cp:revision>
  <dcterms:created xsi:type="dcterms:W3CDTF">2021-02-16T05:19:01Z</dcterms:created>
  <dcterms:modified xsi:type="dcterms:W3CDTF">2023-09-08T17:50:48Z</dcterms:modified>
</cp:coreProperties>
</file>