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71" r:id="rId3"/>
    <p:sldId id="258" r:id="rId4"/>
    <p:sldId id="260" r:id="rId5"/>
    <p:sldId id="261" r:id="rId6"/>
    <p:sldId id="262" r:id="rId7"/>
    <p:sldId id="263" r:id="rId8"/>
    <p:sldId id="266" r:id="rId9"/>
    <p:sldId id="276" r:id="rId10"/>
    <p:sldId id="277" r:id="rId11"/>
    <p:sldId id="275" r:id="rId12"/>
    <p:sldId id="281" r:id="rId13"/>
    <p:sldId id="282" r:id="rId14"/>
    <p:sldId id="283" r:id="rId15"/>
    <p:sldId id="284" r:id="rId16"/>
    <p:sldId id="285" r:id="rId17"/>
    <p:sldId id="286" r:id="rId18"/>
    <p:sldId id="287" r:id="rId19"/>
    <p:sldId id="288" r:id="rId20"/>
    <p:sldId id="290" r:id="rId21"/>
    <p:sldId id="291" r:id="rId22"/>
    <p:sldId id="292" r:id="rId23"/>
    <p:sldId id="289" r:id="rId24"/>
    <p:sldId id="270" r:id="rId25"/>
    <p:sldId id="294" r:id="rId26"/>
    <p:sldId id="274" r:id="rId27"/>
    <p:sldId id="259" r:id="rId28"/>
  </p:sldIdLst>
  <p:sldSz cx="12192000" cy="6858000"/>
  <p:notesSz cx="6858000" cy="9144000"/>
  <p:embeddedFontLst>
    <p:embeddedFont>
      <p:font typeface="Calibri" panose="020F0502020204030204" pitchFamily="34" charset="0"/>
      <p:regular r:id="rId30"/>
      <p:bold r:id="rId31"/>
      <p:italic r:id="rId32"/>
      <p:boldItalic r:id="rId33"/>
    </p:embeddedFont>
    <p:embeddedFont>
      <p:font typeface="Libre Baskerville" panose="020B0604020202020204" charset="0"/>
      <p:regular r:id="rId34"/>
      <p:bold r:id="rId35"/>
      <p: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hnFQsu0qTBRZ+C47HNp0tuHCNko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gic guy" initials="m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388" autoAdjust="0"/>
  </p:normalViewPr>
  <p:slideViewPr>
    <p:cSldViewPr snapToGrid="0">
      <p:cViewPr>
        <p:scale>
          <a:sx n="60" d="100"/>
          <a:sy n="60" d="100"/>
        </p:scale>
        <p:origin x="-884" y="-2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customschemas.google.com/relationships/presentationmetadata" Target="meta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2274791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1456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www.flipkart.co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377190"/>
            <a:ext cx="12190815" cy="6382512"/>
          </a:xfrm>
          <a:prstGeom prst="rect">
            <a:avLst/>
          </a:prstGeom>
          <a:noFill/>
          <a:ln>
            <a:noFill/>
          </a:ln>
        </p:spPr>
      </p:pic>
      <p:sp>
        <p:nvSpPr>
          <p:cNvPr id="99" name="Google Shape;99;p1"/>
          <p:cNvSpPr txBox="1"/>
          <p:nvPr/>
        </p:nvSpPr>
        <p:spPr>
          <a:xfrm>
            <a:off x="1994020" y="3429000"/>
            <a:ext cx="7246189" cy="1077178"/>
          </a:xfrm>
          <a:prstGeom prst="rect">
            <a:avLst/>
          </a:prstGeom>
          <a:noFill/>
          <a:ln>
            <a:noFill/>
          </a:ln>
        </p:spPr>
        <p:txBody>
          <a:bodyPr spcFirstLastPara="1" wrap="square" lIns="91425" tIns="45700" rIns="91425" bIns="45700" anchor="t" anchorCtr="0">
            <a:spAutoFit/>
          </a:bodyPr>
          <a:lstStyle/>
          <a:p>
            <a:pPr lvl="0" algn="ctr"/>
            <a:r>
              <a:rPr lang="en-IN" sz="3200" b="1" dirty="0" smtClean="0"/>
              <a:t>ISHOPSMART - </a:t>
            </a:r>
            <a:r>
              <a:rPr lang="en-GB" sz="3200" dirty="0" smtClean="0"/>
              <a:t>Analysing </a:t>
            </a:r>
            <a:r>
              <a:rPr lang="en-GB" sz="3200" dirty="0"/>
              <a:t>the Best iPhones on Flipkart</a:t>
            </a:r>
            <a:endParaRPr lang="en-IN" sz="3200" b="1" dirty="0">
              <a:solidFill>
                <a:schemeClr val="dk1"/>
              </a:solidFill>
              <a:latin typeface="Calibri"/>
              <a:ea typeface="Calibri"/>
              <a:cs typeface="Calibri"/>
              <a:sym typeface="Calibri"/>
            </a:endParaRPr>
          </a:p>
        </p:txBody>
      </p:sp>
      <p:sp>
        <p:nvSpPr>
          <p:cNvPr id="2" name="TextBox 1">
            <a:extLst>
              <a:ext uri="{FF2B5EF4-FFF2-40B4-BE49-F238E27FC236}">
                <a16:creationId xmlns="" xmlns:a16="http://schemas.microsoft.com/office/drawing/2014/main" id="{F6FD2BF2-F0E1-A677-E449-D5FB341DC6E0}"/>
              </a:ext>
            </a:extLst>
          </p:cNvPr>
          <p:cNvSpPr txBox="1"/>
          <p:nvPr/>
        </p:nvSpPr>
        <p:spPr>
          <a:xfrm flipH="1">
            <a:off x="1832654" y="4751253"/>
            <a:ext cx="8293609" cy="984885"/>
          </a:xfrm>
          <a:prstGeom prst="rect">
            <a:avLst/>
          </a:prstGeom>
          <a:noFill/>
        </p:spPr>
        <p:txBody>
          <a:bodyPr wrap="square" rtlCol="0">
            <a:spAutoFit/>
          </a:bodyPr>
          <a:lstStyle/>
          <a:p>
            <a:pPr algn="ct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rPr>
              <a:t>Team </a:t>
            </a:r>
            <a:r>
              <a:rPr lang="en-US" sz="1800" b="1" dirty="0" smtClean="0">
                <a:solidFill>
                  <a:srgbClr val="C00000"/>
                </a:solidFill>
                <a:latin typeface="Calibri" panose="020F0502020204030204" pitchFamily="34" charset="0"/>
                <a:ea typeface="Calibri" panose="020F0502020204030204" pitchFamily="34" charset="0"/>
                <a:cs typeface="Calibri" panose="020F0502020204030204" pitchFamily="34" charset="0"/>
              </a:rPr>
              <a:t>Member(s)</a:t>
            </a:r>
            <a:endPar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algn="ctr"/>
            <a:r>
              <a:rPr lang="en-US" sz="20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M. </a:t>
            </a:r>
            <a:r>
              <a:rPr lang="en-US" sz="2000" b="1" dirty="0" err="1" smtClean="0">
                <a:solidFill>
                  <a:schemeClr val="tx1"/>
                </a:solidFill>
                <a:latin typeface="Calibri" panose="020F0502020204030204" pitchFamily="34" charset="0"/>
                <a:ea typeface="Calibri" panose="020F0502020204030204" pitchFamily="34" charset="0"/>
                <a:cs typeface="Calibri" panose="020F0502020204030204" pitchFamily="34" charset="0"/>
              </a:rPr>
              <a:t>Pramodha</a:t>
            </a:r>
            <a:r>
              <a:rPr lang="en-US" sz="20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000" b="1" dirty="0" err="1" smtClean="0">
                <a:solidFill>
                  <a:schemeClr val="tx1"/>
                </a:solidFill>
                <a:latin typeface="Calibri" panose="020F0502020204030204" pitchFamily="34" charset="0"/>
                <a:ea typeface="Calibri" panose="020F0502020204030204" pitchFamily="34" charset="0"/>
                <a:cs typeface="Calibri" panose="020F0502020204030204" pitchFamily="34" charset="0"/>
              </a:rPr>
              <a:t>Varshini</a:t>
            </a:r>
            <a:endParaRPr lang="en-US" sz="2000" b="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ctr"/>
            <a:r>
              <a:rPr lang="en-US" sz="20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K. Praveen</a:t>
            </a: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265B02-E5F9-B9BD-F9A9-7D5FBDC5A791}"/>
              </a:ext>
            </a:extLst>
          </p:cNvPr>
          <p:cNvSpPr>
            <a:spLocks noGrp="1"/>
          </p:cNvSpPr>
          <p:nvPr>
            <p:ph type="ctrTitle"/>
          </p:nvPr>
        </p:nvSpPr>
        <p:spPr>
          <a:xfrm>
            <a:off x="829056" y="512064"/>
            <a:ext cx="9144000" cy="557784"/>
          </a:xfrm>
        </p:spPr>
        <p:txBody>
          <a:bodyPr>
            <a:normAutofit/>
          </a:bodyPr>
          <a:lstStyle/>
          <a:p>
            <a:pPr algn="l"/>
            <a:r>
              <a:rPr lang="en-US" sz="3200" b="1" dirty="0">
                <a:solidFill>
                  <a:srgbClr val="FF0000"/>
                </a:solidFill>
              </a:rPr>
              <a:t>Data Visualization</a:t>
            </a:r>
          </a:p>
        </p:txBody>
      </p:sp>
      <p:sp>
        <p:nvSpPr>
          <p:cNvPr id="9" name="TextBox 8">
            <a:extLst>
              <a:ext uri="{FF2B5EF4-FFF2-40B4-BE49-F238E27FC236}">
                <a16:creationId xmlns="" xmlns:a16="http://schemas.microsoft.com/office/drawing/2014/main" id="{28569782-67C7-C778-9254-C58CA8A04867}"/>
              </a:ext>
            </a:extLst>
          </p:cNvPr>
          <p:cNvSpPr txBox="1"/>
          <p:nvPr/>
        </p:nvSpPr>
        <p:spPr>
          <a:xfrm>
            <a:off x="829056" y="1069848"/>
            <a:ext cx="4398264" cy="400110"/>
          </a:xfrm>
          <a:prstGeom prst="rect">
            <a:avLst/>
          </a:prstGeom>
          <a:noFill/>
        </p:spPr>
        <p:txBody>
          <a:bodyPr wrap="square" rtlCol="0">
            <a:spAutoFit/>
          </a:bodyPr>
          <a:lstStyle/>
          <a:p>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Uni-Variate Analysis</a:t>
            </a:r>
          </a:p>
        </p:txBody>
      </p:sp>
      <p:sp>
        <p:nvSpPr>
          <p:cNvPr id="4" name="TextBox 3"/>
          <p:cNvSpPr txBox="1"/>
          <p:nvPr/>
        </p:nvSpPr>
        <p:spPr>
          <a:xfrm>
            <a:off x="829056" y="1509035"/>
            <a:ext cx="10574215" cy="646331"/>
          </a:xfrm>
          <a:prstGeom prst="rect">
            <a:avLst/>
          </a:prstGeom>
          <a:noFill/>
        </p:spPr>
        <p:txBody>
          <a:bodyPr wrap="square" rtlCol="0">
            <a:spAutoFit/>
          </a:bodyPr>
          <a:lstStyle/>
          <a:p>
            <a:r>
              <a:rPr lang="en-GB" sz="1800" b="1" dirty="0" smtClean="0">
                <a:latin typeface="Calibri" panose="020F0502020204030204" pitchFamily="34" charset="0"/>
                <a:ea typeface="Calibri" panose="020F0502020204030204" pitchFamily="34" charset="0"/>
                <a:cs typeface="Calibri" panose="020F0502020204030204" pitchFamily="34" charset="0"/>
              </a:rPr>
              <a:t>3. Chip </a:t>
            </a:r>
            <a:r>
              <a:rPr lang="en-GB" sz="1800" b="1" dirty="0">
                <a:latin typeface="Calibri" panose="020F0502020204030204" pitchFamily="34" charset="0"/>
                <a:ea typeface="Calibri" panose="020F0502020204030204" pitchFamily="34" charset="0"/>
                <a:cs typeface="Calibri" panose="020F0502020204030204" pitchFamily="34" charset="0"/>
              </a:rPr>
              <a:t>Processor:</a:t>
            </a:r>
            <a:r>
              <a:rPr lang="en-GB" sz="1800" dirty="0">
                <a:latin typeface="Calibri" panose="020F0502020204030204" pitchFamily="34" charset="0"/>
                <a:ea typeface="Calibri" panose="020F0502020204030204" pitchFamily="34" charset="0"/>
                <a:cs typeface="Calibri" panose="020F0502020204030204" pitchFamily="34" charset="0"/>
              </a:rPr>
              <a:t> In the univariate analysis of the "Chip Processor," we examined the distribution of different processor types used in iPhones, shedding light on the prevalence of specific chips in the dataset.</a:t>
            </a:r>
            <a:endParaRPr lang="en-GB" sz="1800" b="1" dirty="0">
              <a:latin typeface="Calibri" panose="020F0502020204030204" pitchFamily="34" charset="0"/>
              <a:ea typeface="Calibri" panose="020F0502020204030204" pitchFamily="34" charset="0"/>
              <a:cs typeface="Calibri" panose="020F0502020204030204" pitchFamily="34"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0163" y="2155366"/>
            <a:ext cx="4572000" cy="456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1388950"/>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265B02-E5F9-B9BD-F9A9-7D5FBDC5A791}"/>
              </a:ext>
            </a:extLst>
          </p:cNvPr>
          <p:cNvSpPr>
            <a:spLocks noGrp="1"/>
          </p:cNvSpPr>
          <p:nvPr>
            <p:ph type="ctrTitle"/>
          </p:nvPr>
        </p:nvSpPr>
        <p:spPr>
          <a:xfrm>
            <a:off x="829056" y="512064"/>
            <a:ext cx="9144000" cy="557784"/>
          </a:xfrm>
        </p:spPr>
        <p:txBody>
          <a:bodyPr>
            <a:normAutofit/>
          </a:bodyPr>
          <a:lstStyle/>
          <a:p>
            <a:pPr algn="l"/>
            <a:r>
              <a:rPr lang="en-US" sz="3200" b="1" dirty="0">
                <a:solidFill>
                  <a:srgbClr val="FF0000"/>
                </a:solidFill>
              </a:rPr>
              <a:t>Data Visualization</a:t>
            </a:r>
          </a:p>
        </p:txBody>
      </p:sp>
      <p:sp>
        <p:nvSpPr>
          <p:cNvPr id="9" name="TextBox 8">
            <a:extLst>
              <a:ext uri="{FF2B5EF4-FFF2-40B4-BE49-F238E27FC236}">
                <a16:creationId xmlns="" xmlns:a16="http://schemas.microsoft.com/office/drawing/2014/main" id="{28569782-67C7-C778-9254-C58CA8A04867}"/>
              </a:ext>
            </a:extLst>
          </p:cNvPr>
          <p:cNvSpPr txBox="1"/>
          <p:nvPr/>
        </p:nvSpPr>
        <p:spPr>
          <a:xfrm>
            <a:off x="829056" y="1069848"/>
            <a:ext cx="4398264" cy="400110"/>
          </a:xfrm>
          <a:prstGeom prst="rect">
            <a:avLst/>
          </a:prstGeom>
          <a:noFill/>
        </p:spPr>
        <p:txBody>
          <a:bodyPr wrap="square" rtlCol="0">
            <a:spAutoFit/>
          </a:bodyPr>
          <a:lstStyle/>
          <a:p>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Uni-Variate Analysis</a:t>
            </a:r>
          </a:p>
        </p:txBody>
      </p:sp>
      <p:sp>
        <p:nvSpPr>
          <p:cNvPr id="4" name="TextBox 3"/>
          <p:cNvSpPr txBox="1"/>
          <p:nvPr/>
        </p:nvSpPr>
        <p:spPr>
          <a:xfrm>
            <a:off x="829056" y="1509035"/>
            <a:ext cx="10574215" cy="646331"/>
          </a:xfrm>
          <a:prstGeom prst="rect">
            <a:avLst/>
          </a:prstGeom>
          <a:noFill/>
        </p:spPr>
        <p:txBody>
          <a:bodyPr wrap="square" rtlCol="0">
            <a:spAutoFit/>
          </a:bodyPr>
          <a:lstStyle/>
          <a:p>
            <a:r>
              <a:rPr lang="en-GB" sz="1800" b="1" dirty="0" smtClean="0">
                <a:latin typeface="Calibri" panose="020F0502020204030204" pitchFamily="34" charset="0"/>
                <a:ea typeface="Calibri" panose="020F0502020204030204" pitchFamily="34" charset="0"/>
                <a:cs typeface="Calibri" panose="020F0502020204030204" pitchFamily="34" charset="0"/>
              </a:rPr>
              <a:t>4. Price</a:t>
            </a:r>
            <a:r>
              <a:rPr lang="en-GB" sz="1800" b="1" dirty="0">
                <a:latin typeface="Calibri" panose="020F0502020204030204" pitchFamily="34" charset="0"/>
                <a:ea typeface="Calibri" panose="020F0502020204030204" pitchFamily="34" charset="0"/>
                <a:cs typeface="Calibri" panose="020F0502020204030204" pitchFamily="34" charset="0"/>
              </a:rPr>
              <a:t>:</a:t>
            </a:r>
            <a:r>
              <a:rPr lang="en-GB" sz="1800" dirty="0">
                <a:latin typeface="Calibri" panose="020F0502020204030204" pitchFamily="34" charset="0"/>
                <a:ea typeface="Calibri" panose="020F0502020204030204" pitchFamily="34" charset="0"/>
                <a:cs typeface="Calibri" panose="020F0502020204030204" pitchFamily="34" charset="0"/>
              </a:rPr>
              <a:t> Univariate analysis of the "Price" variable allowed us to explore the price distribution, central tendencies, and potential outliers among the iPhone models, aiding in understanding pricing patterns</a:t>
            </a:r>
            <a:r>
              <a:rPr lang="en-GB" sz="1800" dirty="0" smtClean="0">
                <a:latin typeface="Calibri" panose="020F0502020204030204" pitchFamily="34" charset="0"/>
                <a:ea typeface="Calibri" panose="020F0502020204030204" pitchFamily="34" charset="0"/>
                <a:cs typeface="Calibri" panose="020F0502020204030204" pitchFamily="34" charset="0"/>
              </a:rPr>
              <a:t>.</a:t>
            </a:r>
            <a:endParaRPr lang="en-GB" sz="1800" dirty="0">
              <a:latin typeface="Calibri" panose="020F0502020204030204" pitchFamily="34" charset="0"/>
              <a:ea typeface="Calibri" panose="020F0502020204030204" pitchFamily="34" charset="0"/>
              <a:cs typeface="Calibri" panose="020F0502020204030204" pitchFamily="34"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056" y="2251059"/>
            <a:ext cx="5670550" cy="429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5726" y="2495534"/>
            <a:ext cx="5530850" cy="380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4729850"/>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265B02-E5F9-B9BD-F9A9-7D5FBDC5A791}"/>
              </a:ext>
            </a:extLst>
          </p:cNvPr>
          <p:cNvSpPr>
            <a:spLocks noGrp="1"/>
          </p:cNvSpPr>
          <p:nvPr>
            <p:ph type="ctrTitle"/>
          </p:nvPr>
        </p:nvSpPr>
        <p:spPr>
          <a:xfrm>
            <a:off x="829056" y="512064"/>
            <a:ext cx="9144000" cy="557784"/>
          </a:xfrm>
        </p:spPr>
        <p:txBody>
          <a:bodyPr>
            <a:normAutofit/>
          </a:bodyPr>
          <a:lstStyle/>
          <a:p>
            <a:pPr algn="l"/>
            <a:r>
              <a:rPr lang="en-US" sz="3200" b="1" dirty="0">
                <a:solidFill>
                  <a:srgbClr val="FF0000"/>
                </a:solidFill>
              </a:rPr>
              <a:t>Data Visualization</a:t>
            </a:r>
          </a:p>
        </p:txBody>
      </p:sp>
      <p:sp>
        <p:nvSpPr>
          <p:cNvPr id="9" name="TextBox 8">
            <a:extLst>
              <a:ext uri="{FF2B5EF4-FFF2-40B4-BE49-F238E27FC236}">
                <a16:creationId xmlns="" xmlns:a16="http://schemas.microsoft.com/office/drawing/2014/main" id="{28569782-67C7-C778-9254-C58CA8A04867}"/>
              </a:ext>
            </a:extLst>
          </p:cNvPr>
          <p:cNvSpPr txBox="1"/>
          <p:nvPr/>
        </p:nvSpPr>
        <p:spPr>
          <a:xfrm>
            <a:off x="829055" y="1069848"/>
            <a:ext cx="5188791" cy="400110"/>
          </a:xfrm>
          <a:prstGeom prst="rect">
            <a:avLst/>
          </a:prstGeom>
          <a:noFill/>
        </p:spPr>
        <p:txBody>
          <a:bodyPr wrap="square" rtlCol="0">
            <a:spAutoFit/>
          </a:bodyPr>
          <a:lstStyle/>
          <a:p>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B</a:t>
            </a:r>
            <a:r>
              <a:rPr lang="en-US" sz="2000"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i-Variate Analysis (Numerical vs Numerical)</a:t>
            </a:r>
            <a:endPar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p:cNvSpPr txBox="1"/>
          <p:nvPr/>
        </p:nvSpPr>
        <p:spPr>
          <a:xfrm>
            <a:off x="829056" y="1509035"/>
            <a:ext cx="10574215" cy="584775"/>
          </a:xfrm>
          <a:prstGeom prst="rect">
            <a:avLst/>
          </a:prstGeom>
          <a:noFill/>
        </p:spPr>
        <p:txBody>
          <a:bodyPr wrap="square" rtlCol="0">
            <a:spAutoFit/>
          </a:bodyPr>
          <a:lstStyle/>
          <a:p>
            <a:r>
              <a:rPr lang="en-GB" sz="1600" dirty="0">
                <a:latin typeface="Calibri" panose="020F0502020204030204" pitchFamily="34" charset="0"/>
                <a:ea typeface="Calibri" panose="020F0502020204030204" pitchFamily="34" charset="0"/>
                <a:cs typeface="Calibri" panose="020F0502020204030204" pitchFamily="34" charset="0"/>
              </a:rPr>
              <a:t>A bivariate analysis between ROM and Price revealed a positive correlation, indicating that as the ROM (storage capacity) of iPhones increased, so did their prices, suggesting that higher storage options typically come at a premium cost.</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8663" y="2263930"/>
            <a:ext cx="5715000" cy="405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0289239"/>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265B02-E5F9-B9BD-F9A9-7D5FBDC5A791}"/>
              </a:ext>
            </a:extLst>
          </p:cNvPr>
          <p:cNvSpPr>
            <a:spLocks noGrp="1"/>
          </p:cNvSpPr>
          <p:nvPr>
            <p:ph type="ctrTitle"/>
          </p:nvPr>
        </p:nvSpPr>
        <p:spPr>
          <a:xfrm>
            <a:off x="829056" y="512064"/>
            <a:ext cx="9144000" cy="557784"/>
          </a:xfrm>
        </p:spPr>
        <p:txBody>
          <a:bodyPr>
            <a:normAutofit/>
          </a:bodyPr>
          <a:lstStyle/>
          <a:p>
            <a:pPr algn="l"/>
            <a:r>
              <a:rPr lang="en-US" sz="3200" b="1" dirty="0">
                <a:solidFill>
                  <a:srgbClr val="FF0000"/>
                </a:solidFill>
              </a:rPr>
              <a:t>Data Visualization</a:t>
            </a:r>
          </a:p>
        </p:txBody>
      </p:sp>
      <p:sp>
        <p:nvSpPr>
          <p:cNvPr id="9" name="TextBox 8">
            <a:extLst>
              <a:ext uri="{FF2B5EF4-FFF2-40B4-BE49-F238E27FC236}">
                <a16:creationId xmlns="" xmlns:a16="http://schemas.microsoft.com/office/drawing/2014/main" id="{28569782-67C7-C778-9254-C58CA8A04867}"/>
              </a:ext>
            </a:extLst>
          </p:cNvPr>
          <p:cNvSpPr txBox="1"/>
          <p:nvPr/>
        </p:nvSpPr>
        <p:spPr>
          <a:xfrm>
            <a:off x="829055" y="1069848"/>
            <a:ext cx="5188791" cy="400110"/>
          </a:xfrm>
          <a:prstGeom prst="rect">
            <a:avLst/>
          </a:prstGeom>
          <a:noFill/>
        </p:spPr>
        <p:txBody>
          <a:bodyPr wrap="square" rtlCol="0">
            <a:spAutoFit/>
          </a:bodyPr>
          <a:lstStyle/>
          <a:p>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B</a:t>
            </a:r>
            <a:r>
              <a:rPr lang="en-US" sz="2000"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i-Variate Analysis (Numerical vs Numerical)</a:t>
            </a:r>
            <a:endPar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p:cNvSpPr txBox="1"/>
          <p:nvPr/>
        </p:nvSpPr>
        <p:spPr>
          <a:xfrm>
            <a:off x="829056" y="1509035"/>
            <a:ext cx="10574215" cy="830997"/>
          </a:xfrm>
          <a:prstGeom prst="rect">
            <a:avLst/>
          </a:prstGeom>
          <a:noFill/>
        </p:spPr>
        <p:txBody>
          <a:bodyPr wrap="square" rtlCol="0">
            <a:spAutoFit/>
          </a:bodyPr>
          <a:lstStyle/>
          <a:p>
            <a:r>
              <a:rPr lang="en-GB" sz="1600" dirty="0">
                <a:latin typeface="Calibri" panose="020F0502020204030204" pitchFamily="34" charset="0"/>
                <a:ea typeface="Calibri" panose="020F0502020204030204" pitchFamily="34" charset="0"/>
                <a:cs typeface="Calibri" panose="020F0502020204030204" pitchFamily="34" charset="0"/>
              </a:rPr>
              <a:t>The bivariate analysis between "Display (cm)" and "Price" revealed a moderate positive correlation, indicating that, on average, iPhones with larger displays tended to have higher prices; however, this relationship also exhibited some variability, with occasional exceptions where smaller displays had higher prices, suggesting other factors may influence pricing decisions.</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2243" y="2446358"/>
            <a:ext cx="3927839" cy="3839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1189995"/>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265B02-E5F9-B9BD-F9A9-7D5FBDC5A791}"/>
              </a:ext>
            </a:extLst>
          </p:cNvPr>
          <p:cNvSpPr>
            <a:spLocks noGrp="1"/>
          </p:cNvSpPr>
          <p:nvPr>
            <p:ph type="ctrTitle"/>
          </p:nvPr>
        </p:nvSpPr>
        <p:spPr>
          <a:xfrm>
            <a:off x="829056" y="512064"/>
            <a:ext cx="9144000" cy="557784"/>
          </a:xfrm>
        </p:spPr>
        <p:txBody>
          <a:bodyPr>
            <a:normAutofit/>
          </a:bodyPr>
          <a:lstStyle/>
          <a:p>
            <a:pPr algn="l"/>
            <a:r>
              <a:rPr lang="en-US" sz="3200" b="1" dirty="0">
                <a:solidFill>
                  <a:srgbClr val="FF0000"/>
                </a:solidFill>
              </a:rPr>
              <a:t>Data Visualization</a:t>
            </a:r>
          </a:p>
        </p:txBody>
      </p:sp>
      <p:sp>
        <p:nvSpPr>
          <p:cNvPr id="9" name="TextBox 8">
            <a:extLst>
              <a:ext uri="{FF2B5EF4-FFF2-40B4-BE49-F238E27FC236}">
                <a16:creationId xmlns="" xmlns:a16="http://schemas.microsoft.com/office/drawing/2014/main" id="{28569782-67C7-C778-9254-C58CA8A04867}"/>
              </a:ext>
            </a:extLst>
          </p:cNvPr>
          <p:cNvSpPr txBox="1"/>
          <p:nvPr/>
        </p:nvSpPr>
        <p:spPr>
          <a:xfrm>
            <a:off x="829055" y="1069848"/>
            <a:ext cx="5188791" cy="400110"/>
          </a:xfrm>
          <a:prstGeom prst="rect">
            <a:avLst/>
          </a:prstGeom>
          <a:noFill/>
        </p:spPr>
        <p:txBody>
          <a:bodyPr wrap="square" rtlCol="0">
            <a:spAutoFit/>
          </a:bodyPr>
          <a:lstStyle/>
          <a:p>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B</a:t>
            </a:r>
            <a:r>
              <a:rPr lang="en-US" sz="2000"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i-Variate Analysis (Numerical vs Numerical)</a:t>
            </a:r>
            <a:endPar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p:cNvSpPr txBox="1"/>
          <p:nvPr/>
        </p:nvSpPr>
        <p:spPr>
          <a:xfrm>
            <a:off x="829056" y="1509035"/>
            <a:ext cx="10574215" cy="523220"/>
          </a:xfrm>
          <a:prstGeom prst="rect">
            <a:avLst/>
          </a:prstGeom>
          <a:noFill/>
        </p:spPr>
        <p:txBody>
          <a:bodyPr wrap="square" rtlCol="0">
            <a:spAutoFit/>
          </a:bodyPr>
          <a:lstStyle/>
          <a:p>
            <a:r>
              <a:rPr lang="en-GB" dirty="0">
                <a:latin typeface="Calibri" panose="020F0502020204030204" pitchFamily="34" charset="0"/>
                <a:ea typeface="Calibri" panose="020F0502020204030204" pitchFamily="34" charset="0"/>
                <a:cs typeface="Calibri" panose="020F0502020204030204" pitchFamily="34" charset="0"/>
              </a:rPr>
              <a:t>The bivariate analysis between "Rating" and "Price" revealed a nuanced relationship, indicating that higher-priced iPhones tended to have slightly higher average ratings, suggesting a potential correlation between price and customer satisfaction, but with some exceptions.</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5488" y="2247604"/>
            <a:ext cx="5721350" cy="40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2042900"/>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265B02-E5F9-B9BD-F9A9-7D5FBDC5A791}"/>
              </a:ext>
            </a:extLst>
          </p:cNvPr>
          <p:cNvSpPr>
            <a:spLocks noGrp="1"/>
          </p:cNvSpPr>
          <p:nvPr>
            <p:ph type="ctrTitle"/>
          </p:nvPr>
        </p:nvSpPr>
        <p:spPr>
          <a:xfrm>
            <a:off x="829056" y="512064"/>
            <a:ext cx="9144000" cy="557784"/>
          </a:xfrm>
        </p:spPr>
        <p:txBody>
          <a:bodyPr>
            <a:normAutofit/>
          </a:bodyPr>
          <a:lstStyle/>
          <a:p>
            <a:pPr algn="l"/>
            <a:r>
              <a:rPr lang="en-US" sz="3200" b="1" dirty="0">
                <a:solidFill>
                  <a:srgbClr val="FF0000"/>
                </a:solidFill>
              </a:rPr>
              <a:t>Data Visualization</a:t>
            </a:r>
          </a:p>
        </p:txBody>
      </p:sp>
      <p:sp>
        <p:nvSpPr>
          <p:cNvPr id="9" name="TextBox 8">
            <a:extLst>
              <a:ext uri="{FF2B5EF4-FFF2-40B4-BE49-F238E27FC236}">
                <a16:creationId xmlns="" xmlns:a16="http://schemas.microsoft.com/office/drawing/2014/main" id="{28569782-67C7-C778-9254-C58CA8A04867}"/>
              </a:ext>
            </a:extLst>
          </p:cNvPr>
          <p:cNvSpPr txBox="1"/>
          <p:nvPr/>
        </p:nvSpPr>
        <p:spPr>
          <a:xfrm>
            <a:off x="829055" y="1069848"/>
            <a:ext cx="5188791" cy="400110"/>
          </a:xfrm>
          <a:prstGeom prst="rect">
            <a:avLst/>
          </a:prstGeom>
          <a:noFill/>
        </p:spPr>
        <p:txBody>
          <a:bodyPr wrap="square" rtlCol="0">
            <a:spAutoFit/>
          </a:bodyPr>
          <a:lstStyle/>
          <a:p>
            <a:r>
              <a:rPr lang="en-US" sz="2000"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Bi-Variate Analysis (Categorical vs Numerical)</a:t>
            </a:r>
            <a:endPar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p:cNvSpPr txBox="1"/>
          <p:nvPr/>
        </p:nvSpPr>
        <p:spPr>
          <a:xfrm>
            <a:off x="829056" y="1509035"/>
            <a:ext cx="10574215" cy="523220"/>
          </a:xfrm>
          <a:prstGeom prst="rect">
            <a:avLst/>
          </a:prstGeom>
          <a:noFill/>
        </p:spPr>
        <p:txBody>
          <a:bodyPr wrap="square" rtlCol="0">
            <a:spAutoFit/>
          </a:bodyPr>
          <a:lstStyle/>
          <a:p>
            <a:r>
              <a:rPr lang="en-GB" dirty="0">
                <a:latin typeface="Calibri" panose="020F0502020204030204" pitchFamily="34" charset="0"/>
                <a:ea typeface="Calibri" panose="020F0502020204030204" pitchFamily="34" charset="0"/>
                <a:cs typeface="Calibri" panose="020F0502020204030204" pitchFamily="34" charset="0"/>
              </a:rPr>
              <a:t>The bivariate analysis between ROM and Chip Processor revealed potential associations between storage capacity (ROM) and the type of chip processor used in iPhones, indicating that certain chip processors are more commonly paired with specific ROM capacities.</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1688" y="2253955"/>
            <a:ext cx="5568950" cy="405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1406207"/>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265B02-E5F9-B9BD-F9A9-7D5FBDC5A791}"/>
              </a:ext>
            </a:extLst>
          </p:cNvPr>
          <p:cNvSpPr>
            <a:spLocks noGrp="1"/>
          </p:cNvSpPr>
          <p:nvPr>
            <p:ph type="ctrTitle"/>
          </p:nvPr>
        </p:nvSpPr>
        <p:spPr>
          <a:xfrm>
            <a:off x="829056" y="512064"/>
            <a:ext cx="9144000" cy="557784"/>
          </a:xfrm>
        </p:spPr>
        <p:txBody>
          <a:bodyPr>
            <a:normAutofit/>
          </a:bodyPr>
          <a:lstStyle/>
          <a:p>
            <a:pPr algn="l"/>
            <a:r>
              <a:rPr lang="en-US" sz="3200" b="1" dirty="0">
                <a:solidFill>
                  <a:srgbClr val="FF0000"/>
                </a:solidFill>
              </a:rPr>
              <a:t>Data Visualization</a:t>
            </a:r>
          </a:p>
        </p:txBody>
      </p:sp>
      <p:sp>
        <p:nvSpPr>
          <p:cNvPr id="9" name="TextBox 8">
            <a:extLst>
              <a:ext uri="{FF2B5EF4-FFF2-40B4-BE49-F238E27FC236}">
                <a16:creationId xmlns="" xmlns:a16="http://schemas.microsoft.com/office/drawing/2014/main" id="{28569782-67C7-C778-9254-C58CA8A04867}"/>
              </a:ext>
            </a:extLst>
          </p:cNvPr>
          <p:cNvSpPr txBox="1"/>
          <p:nvPr/>
        </p:nvSpPr>
        <p:spPr>
          <a:xfrm>
            <a:off x="829055" y="1069848"/>
            <a:ext cx="5188791" cy="400110"/>
          </a:xfrm>
          <a:prstGeom prst="rect">
            <a:avLst/>
          </a:prstGeom>
          <a:noFill/>
        </p:spPr>
        <p:txBody>
          <a:bodyPr wrap="square" rtlCol="0">
            <a:spAutoFit/>
          </a:bodyPr>
          <a:lstStyle/>
          <a:p>
            <a:r>
              <a:rPr lang="en-US" sz="2000"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Bi-Variate Analysis (Categorical vs Numerical)</a:t>
            </a:r>
            <a:endPar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p:cNvSpPr txBox="1"/>
          <p:nvPr/>
        </p:nvSpPr>
        <p:spPr>
          <a:xfrm>
            <a:off x="829056" y="1509035"/>
            <a:ext cx="10574215" cy="523220"/>
          </a:xfrm>
          <a:prstGeom prst="rect">
            <a:avLst/>
          </a:prstGeom>
          <a:noFill/>
        </p:spPr>
        <p:txBody>
          <a:bodyPr wrap="square" rtlCol="0">
            <a:spAutoFit/>
          </a:bodyPr>
          <a:lstStyle/>
          <a:p>
            <a:r>
              <a:rPr lang="en-GB" dirty="0">
                <a:latin typeface="Calibri" panose="020F0502020204030204" pitchFamily="34" charset="0"/>
                <a:ea typeface="Calibri" panose="020F0502020204030204" pitchFamily="34" charset="0"/>
                <a:cs typeface="Calibri" panose="020F0502020204030204" pitchFamily="34" charset="0"/>
              </a:rPr>
              <a:t>In the bivariate analysis between "Display (cm)" and "Chip Processor," we investigated the relationship between the size of iPhone displays and the types of chip processors used, revealing potential correlations between these two key hardware features.</a:t>
            </a:r>
            <a:endParaRPr lang="en-GB" dirty="0">
              <a:latin typeface="Calibri" panose="020F0502020204030204" pitchFamily="34" charset="0"/>
              <a:ea typeface="Calibri" panose="020F0502020204030204" pitchFamily="34" charset="0"/>
              <a:cs typeface="Calibri" panose="020F0502020204030204" pitchFamily="34" charset="0"/>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6938" y="2129539"/>
            <a:ext cx="5378450" cy="404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7772836"/>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265B02-E5F9-B9BD-F9A9-7D5FBDC5A791}"/>
              </a:ext>
            </a:extLst>
          </p:cNvPr>
          <p:cNvSpPr>
            <a:spLocks noGrp="1"/>
          </p:cNvSpPr>
          <p:nvPr>
            <p:ph type="ctrTitle"/>
          </p:nvPr>
        </p:nvSpPr>
        <p:spPr>
          <a:xfrm>
            <a:off x="829056" y="512064"/>
            <a:ext cx="9144000" cy="557784"/>
          </a:xfrm>
        </p:spPr>
        <p:txBody>
          <a:bodyPr>
            <a:normAutofit/>
          </a:bodyPr>
          <a:lstStyle/>
          <a:p>
            <a:pPr algn="l"/>
            <a:r>
              <a:rPr lang="en-US" sz="3200" b="1" dirty="0">
                <a:solidFill>
                  <a:srgbClr val="FF0000"/>
                </a:solidFill>
              </a:rPr>
              <a:t>Data Visualization</a:t>
            </a:r>
          </a:p>
        </p:txBody>
      </p:sp>
      <p:sp>
        <p:nvSpPr>
          <p:cNvPr id="9" name="TextBox 8">
            <a:extLst>
              <a:ext uri="{FF2B5EF4-FFF2-40B4-BE49-F238E27FC236}">
                <a16:creationId xmlns="" xmlns:a16="http://schemas.microsoft.com/office/drawing/2014/main" id="{28569782-67C7-C778-9254-C58CA8A04867}"/>
              </a:ext>
            </a:extLst>
          </p:cNvPr>
          <p:cNvSpPr txBox="1"/>
          <p:nvPr/>
        </p:nvSpPr>
        <p:spPr>
          <a:xfrm>
            <a:off x="829055" y="1069848"/>
            <a:ext cx="5188791" cy="400110"/>
          </a:xfrm>
          <a:prstGeom prst="rect">
            <a:avLst/>
          </a:prstGeom>
          <a:noFill/>
        </p:spPr>
        <p:txBody>
          <a:bodyPr wrap="square" rtlCol="0">
            <a:spAutoFit/>
          </a:bodyPr>
          <a:lstStyle/>
          <a:p>
            <a:r>
              <a:rPr lang="en-US" sz="2000"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Bi-Variate Analysis (Categorical vs Numerical)</a:t>
            </a:r>
            <a:endPar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p:cNvSpPr txBox="1"/>
          <p:nvPr/>
        </p:nvSpPr>
        <p:spPr>
          <a:xfrm>
            <a:off x="829056" y="1509035"/>
            <a:ext cx="10574215" cy="461665"/>
          </a:xfrm>
          <a:prstGeom prst="rect">
            <a:avLst/>
          </a:prstGeom>
          <a:noFill/>
        </p:spPr>
        <p:txBody>
          <a:bodyPr wrap="square" rtlCol="0">
            <a:spAutoFit/>
          </a:bodyPr>
          <a:lstStyle/>
          <a:p>
            <a:r>
              <a:rPr lang="en-GB" sz="1200" dirty="0">
                <a:latin typeface="Calibri" panose="020F0502020204030204" pitchFamily="34" charset="0"/>
                <a:ea typeface="Calibri" panose="020F0502020204030204" pitchFamily="34" charset="0"/>
                <a:cs typeface="Calibri" panose="020F0502020204030204" pitchFamily="34" charset="0"/>
              </a:rPr>
              <a:t>The bivariate analysis between Price and Chip Processor revealed that there is a discernible relationship between the two variables, with higher-priced iPhones typically equipped with more advanced and powerful chip processors, demonstrating a positive correlation between price and processor capabilities.</a:t>
            </a:r>
            <a:endParaRPr lang="en-GB" sz="1200" dirty="0">
              <a:latin typeface="Calibri" panose="020F0502020204030204" pitchFamily="34" charset="0"/>
              <a:ea typeface="Calibri" panose="020F0502020204030204" pitchFamily="34" charset="0"/>
              <a:cs typeface="Calibri" panose="020F0502020204030204" pitchFamily="34" charset="0"/>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4863" y="2052820"/>
            <a:ext cx="5562600" cy="443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5078028"/>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265B02-E5F9-B9BD-F9A9-7D5FBDC5A791}"/>
              </a:ext>
            </a:extLst>
          </p:cNvPr>
          <p:cNvSpPr>
            <a:spLocks noGrp="1"/>
          </p:cNvSpPr>
          <p:nvPr>
            <p:ph type="ctrTitle"/>
          </p:nvPr>
        </p:nvSpPr>
        <p:spPr>
          <a:xfrm>
            <a:off x="829056" y="512064"/>
            <a:ext cx="9144000" cy="557784"/>
          </a:xfrm>
        </p:spPr>
        <p:txBody>
          <a:bodyPr>
            <a:normAutofit/>
          </a:bodyPr>
          <a:lstStyle/>
          <a:p>
            <a:pPr algn="l"/>
            <a:r>
              <a:rPr lang="en-US" sz="3200" b="1" dirty="0">
                <a:solidFill>
                  <a:srgbClr val="FF0000"/>
                </a:solidFill>
              </a:rPr>
              <a:t>Data Visualization</a:t>
            </a:r>
          </a:p>
        </p:txBody>
      </p:sp>
      <p:sp>
        <p:nvSpPr>
          <p:cNvPr id="9" name="TextBox 8">
            <a:extLst>
              <a:ext uri="{FF2B5EF4-FFF2-40B4-BE49-F238E27FC236}">
                <a16:creationId xmlns="" xmlns:a16="http://schemas.microsoft.com/office/drawing/2014/main" id="{28569782-67C7-C778-9254-C58CA8A04867}"/>
              </a:ext>
            </a:extLst>
          </p:cNvPr>
          <p:cNvSpPr txBox="1"/>
          <p:nvPr/>
        </p:nvSpPr>
        <p:spPr>
          <a:xfrm>
            <a:off x="829055" y="1069848"/>
            <a:ext cx="5188791" cy="400110"/>
          </a:xfrm>
          <a:prstGeom prst="rect">
            <a:avLst/>
          </a:prstGeom>
          <a:noFill/>
        </p:spPr>
        <p:txBody>
          <a:bodyPr wrap="square" rtlCol="0">
            <a:spAutoFit/>
          </a:bodyPr>
          <a:lstStyle/>
          <a:p>
            <a:r>
              <a:rPr lang="en-US" sz="2000"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Bi-Variate Analysis (Categorical vs Numerical)</a:t>
            </a:r>
            <a:endPar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p:cNvSpPr txBox="1"/>
          <p:nvPr/>
        </p:nvSpPr>
        <p:spPr>
          <a:xfrm>
            <a:off x="829056" y="1509035"/>
            <a:ext cx="10574215" cy="461665"/>
          </a:xfrm>
          <a:prstGeom prst="rect">
            <a:avLst/>
          </a:prstGeom>
          <a:noFill/>
        </p:spPr>
        <p:txBody>
          <a:bodyPr wrap="square" rtlCol="0">
            <a:spAutoFit/>
          </a:bodyPr>
          <a:lstStyle/>
          <a:p>
            <a:r>
              <a:rPr lang="en-GB" sz="1200" dirty="0">
                <a:latin typeface="Calibri" panose="020F0502020204030204" pitchFamily="34" charset="0"/>
                <a:ea typeface="Calibri" panose="020F0502020204030204" pitchFamily="34" charset="0"/>
                <a:cs typeface="Calibri" panose="020F0502020204030204" pitchFamily="34" charset="0"/>
              </a:rPr>
              <a:t>The bivariate analysis between "Rating" and "Chip Processor" revealed that specific chip processor types were associated with variations in user ratings, with some processors consistently yielding higher ratings than others, indicating a potential relationship between processor choice and customer satisfaction.</a:t>
            </a:r>
            <a:endParaRPr lang="en-GB" sz="1200" dirty="0">
              <a:latin typeface="Calibri" panose="020F0502020204030204" pitchFamily="34" charset="0"/>
              <a:ea typeface="Calibri" panose="020F0502020204030204" pitchFamily="34" charset="0"/>
              <a:cs typeface="Calibri" panose="020F0502020204030204" pitchFamily="34" charset="0"/>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5038" y="2091291"/>
            <a:ext cx="5302250"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2640626"/>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265B02-E5F9-B9BD-F9A9-7D5FBDC5A791}"/>
              </a:ext>
            </a:extLst>
          </p:cNvPr>
          <p:cNvSpPr>
            <a:spLocks noGrp="1"/>
          </p:cNvSpPr>
          <p:nvPr>
            <p:ph type="ctrTitle"/>
          </p:nvPr>
        </p:nvSpPr>
        <p:spPr>
          <a:xfrm>
            <a:off x="829056" y="512064"/>
            <a:ext cx="9144000" cy="557784"/>
          </a:xfrm>
        </p:spPr>
        <p:txBody>
          <a:bodyPr>
            <a:normAutofit/>
          </a:bodyPr>
          <a:lstStyle/>
          <a:p>
            <a:pPr algn="l"/>
            <a:r>
              <a:rPr lang="en-US" sz="3200" b="1" dirty="0">
                <a:solidFill>
                  <a:srgbClr val="FF0000"/>
                </a:solidFill>
              </a:rPr>
              <a:t>Data Visualization</a:t>
            </a:r>
          </a:p>
        </p:txBody>
      </p:sp>
      <p:sp>
        <p:nvSpPr>
          <p:cNvPr id="9" name="TextBox 8">
            <a:extLst>
              <a:ext uri="{FF2B5EF4-FFF2-40B4-BE49-F238E27FC236}">
                <a16:creationId xmlns="" xmlns:a16="http://schemas.microsoft.com/office/drawing/2014/main" id="{28569782-67C7-C778-9254-C58CA8A04867}"/>
              </a:ext>
            </a:extLst>
          </p:cNvPr>
          <p:cNvSpPr txBox="1"/>
          <p:nvPr/>
        </p:nvSpPr>
        <p:spPr>
          <a:xfrm>
            <a:off x="829055" y="1069848"/>
            <a:ext cx="5188791" cy="400110"/>
          </a:xfrm>
          <a:prstGeom prst="rect">
            <a:avLst/>
          </a:prstGeom>
          <a:noFill/>
        </p:spPr>
        <p:txBody>
          <a:bodyPr wrap="square" rtlCol="0">
            <a:spAutoFit/>
          </a:bodyPr>
          <a:lstStyle/>
          <a:p>
            <a:r>
              <a:rPr lang="en-US" sz="2000"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Bi-Variate Analysis (Categorical vs </a:t>
            </a: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Categorical )</a:t>
            </a:r>
          </a:p>
        </p:txBody>
      </p:sp>
      <p:sp>
        <p:nvSpPr>
          <p:cNvPr id="4" name="TextBox 3"/>
          <p:cNvSpPr txBox="1"/>
          <p:nvPr/>
        </p:nvSpPr>
        <p:spPr>
          <a:xfrm>
            <a:off x="829056" y="1509035"/>
            <a:ext cx="10574215" cy="523220"/>
          </a:xfrm>
          <a:prstGeom prst="rect">
            <a:avLst/>
          </a:prstGeom>
          <a:noFill/>
        </p:spPr>
        <p:txBody>
          <a:bodyPr wrap="square" rtlCol="0">
            <a:spAutoFit/>
          </a:bodyPr>
          <a:lstStyle/>
          <a:p>
            <a:r>
              <a:rPr lang="en-GB" dirty="0">
                <a:latin typeface="Calibri" panose="020F0502020204030204" pitchFamily="34" charset="0"/>
                <a:ea typeface="Calibri" panose="020F0502020204030204" pitchFamily="34" charset="0"/>
                <a:cs typeface="Calibri" panose="020F0502020204030204" pitchFamily="34" charset="0"/>
              </a:rPr>
              <a:t>The bivariate analysis between "Model Name" and "Chip Processor" revealed the associations between specific iPhone models and the chip processors they are equipped with, helping identify patterns of chip usage across different iPhone variants.</a:t>
            </a:r>
            <a:endParaRPr lang="en-GB" dirty="0">
              <a:latin typeface="Calibri" panose="020F0502020204030204" pitchFamily="34" charset="0"/>
              <a:ea typeface="Calibri" panose="020F0502020204030204" pitchFamily="34" charset="0"/>
              <a:cs typeface="Calibri" panose="020F0502020204030204" pitchFamily="34" charset="0"/>
            </a:endParaRP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9638" y="2218216"/>
            <a:ext cx="5353050"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487523"/>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766280" y="192096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IN" sz="6600" b="1" dirty="0">
                <a:solidFill>
                  <a:srgbClr val="FF0000"/>
                </a:solidFill>
              </a:rPr>
              <a:t>About  us</a:t>
            </a:r>
            <a:endParaRPr sz="6600" b="1" dirty="0">
              <a:solidFill>
                <a:srgbClr val="FF0000"/>
              </a:solidFill>
            </a:endParaRPr>
          </a:p>
        </p:txBody>
      </p:sp>
      <p:sp>
        <p:nvSpPr>
          <p:cNvPr id="111" name="Google Shape;111;p4"/>
          <p:cNvSpPr txBox="1">
            <a:spLocks noGrp="1"/>
          </p:cNvSpPr>
          <p:nvPr>
            <p:ph type="body" idx="1"/>
          </p:nvPr>
        </p:nvSpPr>
        <p:spPr>
          <a:xfrm>
            <a:off x="766280" y="3429000"/>
            <a:ext cx="10515600" cy="1719923"/>
          </a:xfrm>
          <a:prstGeom prst="rect">
            <a:avLst/>
          </a:prstGeom>
          <a:noFill/>
          <a:ln>
            <a:noFill/>
          </a:ln>
        </p:spPr>
        <p:txBody>
          <a:bodyPr spcFirstLastPara="1" wrap="square" lIns="91425" tIns="45700" rIns="91425" bIns="45700" anchor="t" anchorCtr="0">
            <a:normAutofit/>
          </a:bodyPr>
          <a:lstStyle/>
          <a:p>
            <a:pPr marL="228600" lvl="0" indent="-228600" algn="ctr" rtl="0">
              <a:lnSpc>
                <a:spcPct val="90000"/>
              </a:lnSpc>
              <a:spcBef>
                <a:spcPts val="1000"/>
              </a:spcBef>
              <a:spcAft>
                <a:spcPts val="0"/>
              </a:spcAft>
              <a:buClr>
                <a:schemeClr val="dk1"/>
              </a:buClr>
              <a:buSzPct val="100000"/>
              <a:buChar char="•"/>
            </a:pPr>
            <a:r>
              <a:rPr lang="en-IN" sz="3600" b="1" dirty="0" smtClean="0"/>
              <a:t>M. </a:t>
            </a:r>
            <a:r>
              <a:rPr lang="en-IN" sz="3600" b="1" dirty="0" err="1" smtClean="0"/>
              <a:t>Pramodha</a:t>
            </a:r>
            <a:r>
              <a:rPr lang="en-IN" sz="3600" b="1" dirty="0" smtClean="0"/>
              <a:t> </a:t>
            </a:r>
            <a:r>
              <a:rPr lang="en-IN" sz="3600" b="1" dirty="0" err="1" smtClean="0"/>
              <a:t>Varshini</a:t>
            </a:r>
            <a:r>
              <a:rPr lang="en-IN" sz="3600" b="1" dirty="0" smtClean="0"/>
              <a:t> [ </a:t>
            </a:r>
            <a:r>
              <a:rPr lang="en-IN" sz="3600" b="1" dirty="0" err="1"/>
              <a:t>B.Tech</a:t>
            </a:r>
            <a:r>
              <a:rPr lang="en-IN" sz="3600" b="1" dirty="0"/>
              <a:t> </a:t>
            </a:r>
            <a:r>
              <a:rPr lang="en-IN" sz="3600" b="1" dirty="0" smtClean="0"/>
              <a:t>]</a:t>
            </a:r>
          </a:p>
          <a:p>
            <a:pPr marL="228600" lvl="0" indent="-228600" algn="ctr" rtl="0">
              <a:lnSpc>
                <a:spcPct val="90000"/>
              </a:lnSpc>
              <a:spcBef>
                <a:spcPts val="1000"/>
              </a:spcBef>
              <a:spcAft>
                <a:spcPts val="0"/>
              </a:spcAft>
              <a:buClr>
                <a:schemeClr val="dk1"/>
              </a:buClr>
              <a:buSzPct val="100000"/>
              <a:buChar char="•"/>
            </a:pPr>
            <a:r>
              <a:rPr lang="en-GB" sz="3600" b="1" dirty="0" smtClean="0"/>
              <a:t>K. Praveen [</a:t>
            </a:r>
            <a:r>
              <a:rPr lang="en-GB" sz="3600" b="1" dirty="0" err="1" smtClean="0"/>
              <a:t>B.Tech</a:t>
            </a:r>
            <a:r>
              <a:rPr lang="en-GB" sz="3600" b="1" dirty="0" smtClean="0"/>
              <a:t>]</a:t>
            </a:r>
            <a:endParaRPr lang="en-IN" sz="3600" b="1" dirty="0"/>
          </a:p>
        </p:txBody>
      </p:sp>
    </p:spTree>
    <p:extLst>
      <p:ext uri="{BB962C8B-B14F-4D97-AF65-F5344CB8AC3E}">
        <p14:creationId xmlns:p14="http://schemas.microsoft.com/office/powerpoint/2010/main" val="1844952419"/>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265B02-E5F9-B9BD-F9A9-7D5FBDC5A791}"/>
              </a:ext>
            </a:extLst>
          </p:cNvPr>
          <p:cNvSpPr>
            <a:spLocks noGrp="1"/>
          </p:cNvSpPr>
          <p:nvPr>
            <p:ph type="ctrTitle"/>
          </p:nvPr>
        </p:nvSpPr>
        <p:spPr>
          <a:xfrm>
            <a:off x="829056" y="512064"/>
            <a:ext cx="9144000" cy="557784"/>
          </a:xfrm>
        </p:spPr>
        <p:txBody>
          <a:bodyPr>
            <a:normAutofit/>
          </a:bodyPr>
          <a:lstStyle/>
          <a:p>
            <a:pPr algn="l"/>
            <a:r>
              <a:rPr lang="en-US" sz="3200" b="1" dirty="0">
                <a:solidFill>
                  <a:srgbClr val="FF0000"/>
                </a:solidFill>
              </a:rPr>
              <a:t>Data Visualization</a:t>
            </a:r>
          </a:p>
        </p:txBody>
      </p:sp>
      <p:sp>
        <p:nvSpPr>
          <p:cNvPr id="9" name="TextBox 8">
            <a:extLst>
              <a:ext uri="{FF2B5EF4-FFF2-40B4-BE49-F238E27FC236}">
                <a16:creationId xmlns="" xmlns:a16="http://schemas.microsoft.com/office/drawing/2014/main" id="{28569782-67C7-C778-9254-C58CA8A04867}"/>
              </a:ext>
            </a:extLst>
          </p:cNvPr>
          <p:cNvSpPr txBox="1"/>
          <p:nvPr/>
        </p:nvSpPr>
        <p:spPr>
          <a:xfrm>
            <a:off x="829055" y="1069848"/>
            <a:ext cx="5188791" cy="400110"/>
          </a:xfrm>
          <a:prstGeom prst="rect">
            <a:avLst/>
          </a:prstGeom>
          <a:noFill/>
        </p:spPr>
        <p:txBody>
          <a:bodyPr wrap="square" rtlCol="0">
            <a:spAutoFit/>
          </a:bodyPr>
          <a:lstStyle/>
          <a:p>
            <a:r>
              <a:rPr lang="en-US" sz="2000"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Multi-Variate Analysis</a:t>
            </a:r>
            <a:endPar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p:cNvSpPr txBox="1"/>
          <p:nvPr/>
        </p:nvSpPr>
        <p:spPr>
          <a:xfrm>
            <a:off x="829056" y="1509035"/>
            <a:ext cx="10574215" cy="738664"/>
          </a:xfrm>
          <a:prstGeom prst="rect">
            <a:avLst/>
          </a:prstGeom>
          <a:noFill/>
        </p:spPr>
        <p:txBody>
          <a:bodyPr wrap="square" rtlCol="0">
            <a:spAutoFit/>
          </a:bodyPr>
          <a:lstStyle/>
          <a:p>
            <a:r>
              <a:rPr lang="en-GB" dirty="0">
                <a:latin typeface="Calibri" panose="020F0502020204030204" pitchFamily="34" charset="0"/>
                <a:ea typeface="Calibri" panose="020F0502020204030204" pitchFamily="34" charset="0"/>
                <a:cs typeface="Calibri" panose="020F0502020204030204" pitchFamily="34" charset="0"/>
              </a:rPr>
              <a:t>The multivariate analysis among ROM, Display (cm), and Chip Processor unveiled intricate relationships and patterns within iPhone models. It allowed us to explore how storage capacity (ROM), screen size (Display (cm)), and processor type (Chip Processor) interacted, enabling us to identify trends in feature combinations that appealed to consumers and impacted pricing and ratings.</a:t>
            </a:r>
            <a:endParaRPr lang="en-GB" dirty="0">
              <a:latin typeface="Calibri" panose="020F0502020204030204" pitchFamily="34" charset="0"/>
              <a:ea typeface="Calibri" panose="020F0502020204030204" pitchFamily="34" charset="0"/>
              <a:cs typeface="Calibri" panose="020F0502020204030204" pitchFamily="34" charset="0"/>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3913" y="2244577"/>
            <a:ext cx="552450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1285343"/>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265B02-E5F9-B9BD-F9A9-7D5FBDC5A791}"/>
              </a:ext>
            </a:extLst>
          </p:cNvPr>
          <p:cNvSpPr>
            <a:spLocks noGrp="1"/>
          </p:cNvSpPr>
          <p:nvPr>
            <p:ph type="ctrTitle"/>
          </p:nvPr>
        </p:nvSpPr>
        <p:spPr>
          <a:xfrm>
            <a:off x="829056" y="512064"/>
            <a:ext cx="9144000" cy="557784"/>
          </a:xfrm>
        </p:spPr>
        <p:txBody>
          <a:bodyPr>
            <a:normAutofit/>
          </a:bodyPr>
          <a:lstStyle/>
          <a:p>
            <a:pPr algn="l"/>
            <a:r>
              <a:rPr lang="en-US" sz="3200" b="1" dirty="0">
                <a:solidFill>
                  <a:srgbClr val="FF0000"/>
                </a:solidFill>
              </a:rPr>
              <a:t>Data Visualization</a:t>
            </a:r>
          </a:p>
        </p:txBody>
      </p:sp>
      <p:sp>
        <p:nvSpPr>
          <p:cNvPr id="9" name="TextBox 8">
            <a:extLst>
              <a:ext uri="{FF2B5EF4-FFF2-40B4-BE49-F238E27FC236}">
                <a16:creationId xmlns="" xmlns:a16="http://schemas.microsoft.com/office/drawing/2014/main" id="{28569782-67C7-C778-9254-C58CA8A04867}"/>
              </a:ext>
            </a:extLst>
          </p:cNvPr>
          <p:cNvSpPr txBox="1"/>
          <p:nvPr/>
        </p:nvSpPr>
        <p:spPr>
          <a:xfrm>
            <a:off x="829055" y="1069848"/>
            <a:ext cx="5188791" cy="400110"/>
          </a:xfrm>
          <a:prstGeom prst="rect">
            <a:avLst/>
          </a:prstGeom>
          <a:noFill/>
        </p:spPr>
        <p:txBody>
          <a:bodyPr wrap="square" rtlCol="0">
            <a:spAutoFit/>
          </a:bodyPr>
          <a:lstStyle/>
          <a:p>
            <a:r>
              <a:rPr lang="en-US" sz="2000"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Multi-Variate Analysis</a:t>
            </a:r>
            <a:endPar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p:cNvSpPr txBox="1"/>
          <p:nvPr/>
        </p:nvSpPr>
        <p:spPr>
          <a:xfrm>
            <a:off x="829056" y="1509035"/>
            <a:ext cx="10574215" cy="738664"/>
          </a:xfrm>
          <a:prstGeom prst="rect">
            <a:avLst/>
          </a:prstGeom>
          <a:noFill/>
        </p:spPr>
        <p:txBody>
          <a:bodyPr wrap="square" rtlCol="0">
            <a:spAutoFit/>
          </a:bodyPr>
          <a:lstStyle/>
          <a:p>
            <a:r>
              <a:rPr lang="en-GB" dirty="0">
                <a:latin typeface="Calibri" panose="020F0502020204030204" pitchFamily="34" charset="0"/>
                <a:ea typeface="Calibri" panose="020F0502020204030204" pitchFamily="34" charset="0"/>
                <a:cs typeface="Calibri" panose="020F0502020204030204" pitchFamily="34" charset="0"/>
              </a:rPr>
              <a:t>In the multivariate analysis among "Number of Ratings," "Number of Reviews," and "Rating," we explored the relationships and correlations between these variables to understand how customer feedback (ratings and reviews) and engagement (number of ratings and reviews) collectively contribute to the overall rating distribution, providing valuable insights into customer satisfaction and engagement trends.</a:t>
            </a:r>
            <a:endParaRPr lang="en-GB" dirty="0">
              <a:latin typeface="Calibri" panose="020F0502020204030204" pitchFamily="34" charset="0"/>
              <a:ea typeface="Calibri" panose="020F0502020204030204" pitchFamily="34" charset="0"/>
              <a:cs typeface="Calibri" panose="020F0502020204030204"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2638" y="2369804"/>
            <a:ext cx="5607050"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7741069"/>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265B02-E5F9-B9BD-F9A9-7D5FBDC5A791}"/>
              </a:ext>
            </a:extLst>
          </p:cNvPr>
          <p:cNvSpPr>
            <a:spLocks noGrp="1"/>
          </p:cNvSpPr>
          <p:nvPr>
            <p:ph type="ctrTitle"/>
          </p:nvPr>
        </p:nvSpPr>
        <p:spPr>
          <a:xfrm>
            <a:off x="829056" y="512064"/>
            <a:ext cx="9144000" cy="557784"/>
          </a:xfrm>
        </p:spPr>
        <p:txBody>
          <a:bodyPr>
            <a:normAutofit/>
          </a:bodyPr>
          <a:lstStyle/>
          <a:p>
            <a:pPr algn="l"/>
            <a:r>
              <a:rPr lang="en-US" sz="3200" b="1" dirty="0">
                <a:solidFill>
                  <a:srgbClr val="FF0000"/>
                </a:solidFill>
              </a:rPr>
              <a:t>Data Visualization</a:t>
            </a:r>
          </a:p>
        </p:txBody>
      </p:sp>
      <p:sp>
        <p:nvSpPr>
          <p:cNvPr id="9" name="TextBox 8">
            <a:extLst>
              <a:ext uri="{FF2B5EF4-FFF2-40B4-BE49-F238E27FC236}">
                <a16:creationId xmlns="" xmlns:a16="http://schemas.microsoft.com/office/drawing/2014/main" id="{28569782-67C7-C778-9254-C58CA8A04867}"/>
              </a:ext>
            </a:extLst>
          </p:cNvPr>
          <p:cNvSpPr txBox="1"/>
          <p:nvPr/>
        </p:nvSpPr>
        <p:spPr>
          <a:xfrm>
            <a:off x="829055" y="1069848"/>
            <a:ext cx="5188791" cy="400110"/>
          </a:xfrm>
          <a:prstGeom prst="rect">
            <a:avLst/>
          </a:prstGeom>
          <a:noFill/>
        </p:spPr>
        <p:txBody>
          <a:bodyPr wrap="square" rtlCol="0">
            <a:spAutoFit/>
          </a:bodyPr>
          <a:lstStyle/>
          <a:p>
            <a:r>
              <a:rPr lang="en-US" sz="2000"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Multi-Variate Analysis</a:t>
            </a:r>
            <a:endPar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p:cNvSpPr txBox="1"/>
          <p:nvPr/>
        </p:nvSpPr>
        <p:spPr>
          <a:xfrm>
            <a:off x="829056" y="1509035"/>
            <a:ext cx="10574215" cy="738664"/>
          </a:xfrm>
          <a:prstGeom prst="rect">
            <a:avLst/>
          </a:prstGeom>
          <a:noFill/>
        </p:spPr>
        <p:txBody>
          <a:bodyPr wrap="square" rtlCol="0">
            <a:spAutoFit/>
          </a:bodyPr>
          <a:lstStyle/>
          <a:p>
            <a:r>
              <a:rPr lang="en-GB" dirty="0">
                <a:latin typeface="Calibri" panose="020F0502020204030204" pitchFamily="34" charset="0"/>
                <a:ea typeface="Calibri" panose="020F0502020204030204" pitchFamily="34" charset="0"/>
                <a:cs typeface="Calibri" panose="020F0502020204030204" pitchFamily="34" charset="0"/>
              </a:rPr>
              <a:t>In the multivariate analysis among "Number of Ratings," "Number of Reviews," and "Rating," we explored the relationships and correlations between these variables to understand how customer feedback (ratings and reviews) and engagement (number of ratings and reviews) collectively contribute to the overall rating distribution, providing valuable insights into customer satisfaction and engagement trends.</a:t>
            </a:r>
            <a:endParaRPr lang="en-GB" dirty="0">
              <a:latin typeface="Calibri" panose="020F0502020204030204" pitchFamily="34" charset="0"/>
              <a:ea typeface="Calibri" panose="020F0502020204030204" pitchFamily="34" charset="0"/>
              <a:cs typeface="Calibri" panose="020F0502020204030204" pitchFamily="34"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397" y="2329970"/>
            <a:ext cx="3977531" cy="3982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6708311"/>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265B02-E5F9-B9BD-F9A9-7D5FBDC5A791}"/>
              </a:ext>
            </a:extLst>
          </p:cNvPr>
          <p:cNvSpPr>
            <a:spLocks noGrp="1"/>
          </p:cNvSpPr>
          <p:nvPr>
            <p:ph type="ctrTitle"/>
          </p:nvPr>
        </p:nvSpPr>
        <p:spPr>
          <a:xfrm>
            <a:off x="829056" y="512064"/>
            <a:ext cx="9144000" cy="557784"/>
          </a:xfrm>
        </p:spPr>
        <p:txBody>
          <a:bodyPr>
            <a:normAutofit/>
          </a:bodyPr>
          <a:lstStyle/>
          <a:p>
            <a:pPr algn="l"/>
            <a:r>
              <a:rPr lang="en-US" sz="3200" b="1" dirty="0">
                <a:solidFill>
                  <a:srgbClr val="FF0000"/>
                </a:solidFill>
              </a:rPr>
              <a:t>Data Visualization</a:t>
            </a:r>
          </a:p>
        </p:txBody>
      </p:sp>
      <p:sp>
        <p:nvSpPr>
          <p:cNvPr id="9" name="TextBox 8">
            <a:extLst>
              <a:ext uri="{FF2B5EF4-FFF2-40B4-BE49-F238E27FC236}">
                <a16:creationId xmlns="" xmlns:a16="http://schemas.microsoft.com/office/drawing/2014/main" id="{28569782-67C7-C778-9254-C58CA8A04867}"/>
              </a:ext>
            </a:extLst>
          </p:cNvPr>
          <p:cNvSpPr txBox="1"/>
          <p:nvPr/>
        </p:nvSpPr>
        <p:spPr>
          <a:xfrm>
            <a:off x="829055" y="1069848"/>
            <a:ext cx="5188791" cy="400110"/>
          </a:xfrm>
          <a:prstGeom prst="rect">
            <a:avLst/>
          </a:prstGeom>
          <a:noFill/>
        </p:spPr>
        <p:txBody>
          <a:bodyPr wrap="square" rtlCol="0">
            <a:spAutoFit/>
          </a:bodyPr>
          <a:lstStyle/>
          <a:p>
            <a:r>
              <a:rPr lang="en-US" sz="2000"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CORRELATION HEATMAP</a:t>
            </a:r>
            <a:endPar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p:cNvSpPr txBox="1"/>
          <p:nvPr/>
        </p:nvSpPr>
        <p:spPr>
          <a:xfrm>
            <a:off x="829056" y="1509035"/>
            <a:ext cx="10574215" cy="1077218"/>
          </a:xfrm>
          <a:prstGeom prst="rect">
            <a:avLst/>
          </a:prstGeom>
          <a:noFill/>
        </p:spPr>
        <p:txBody>
          <a:bodyPr wrap="square" rtlCol="0">
            <a:spAutoFit/>
          </a:bodyPr>
          <a:lstStyle/>
          <a:p>
            <a:r>
              <a:rPr lang="en-GB" sz="1600" dirty="0">
                <a:latin typeface="Calibri" panose="020F0502020204030204" pitchFamily="34" charset="0"/>
                <a:ea typeface="Calibri" panose="020F0502020204030204" pitchFamily="34" charset="0"/>
                <a:cs typeface="Calibri" panose="020F0502020204030204" pitchFamily="34" charset="0"/>
              </a:rPr>
              <a:t>The multivariate analysis, represented by the correlation </a:t>
            </a:r>
            <a:r>
              <a:rPr lang="en-GB" sz="1600" dirty="0" err="1">
                <a:latin typeface="Calibri" panose="020F0502020204030204" pitchFamily="34" charset="0"/>
                <a:ea typeface="Calibri" panose="020F0502020204030204" pitchFamily="34" charset="0"/>
                <a:cs typeface="Calibri" panose="020F0502020204030204" pitchFamily="34" charset="0"/>
              </a:rPr>
              <a:t>heatmap</a:t>
            </a:r>
            <a:r>
              <a:rPr lang="en-GB" sz="1600" dirty="0">
                <a:latin typeface="Calibri" panose="020F0502020204030204" pitchFamily="34" charset="0"/>
                <a:ea typeface="Calibri" panose="020F0502020204030204" pitchFamily="34" charset="0"/>
                <a:cs typeface="Calibri" panose="020F0502020204030204" pitchFamily="34" charset="0"/>
              </a:rPr>
              <a:t> among all eight columns, revealed valuable insights into the relationships and dependencies among the iPhone model features, highlighting potential correlations between variables such as </a:t>
            </a:r>
            <a:r>
              <a:rPr lang="en-GB" sz="1600" dirty="0" smtClean="0">
                <a:latin typeface="Calibri" panose="020F0502020204030204" pitchFamily="34" charset="0"/>
                <a:ea typeface="Calibri" panose="020F0502020204030204" pitchFamily="34" charset="0"/>
                <a:cs typeface="Calibri" panose="020F0502020204030204" pitchFamily="34" charset="0"/>
              </a:rPr>
              <a:t>Model Name, Rating, ROM</a:t>
            </a:r>
            <a:r>
              <a:rPr lang="en-GB" sz="1600" dirty="0">
                <a:latin typeface="Calibri" panose="020F0502020204030204" pitchFamily="34" charset="0"/>
                <a:ea typeface="Calibri" panose="020F0502020204030204" pitchFamily="34" charset="0"/>
                <a:cs typeface="Calibri" panose="020F0502020204030204" pitchFamily="34" charset="0"/>
              </a:rPr>
              <a:t>, </a:t>
            </a:r>
            <a:r>
              <a:rPr lang="en-GB" sz="1600" dirty="0" smtClean="0">
                <a:latin typeface="Calibri" panose="020F0502020204030204" pitchFamily="34" charset="0"/>
                <a:ea typeface="Calibri" panose="020F0502020204030204" pitchFamily="34" charset="0"/>
                <a:cs typeface="Calibri" panose="020F0502020204030204" pitchFamily="34" charset="0"/>
              </a:rPr>
              <a:t>Display (cm), Chip Processor</a:t>
            </a:r>
            <a:r>
              <a:rPr lang="en-GB" sz="1600" dirty="0">
                <a:latin typeface="Calibri" panose="020F0502020204030204" pitchFamily="34" charset="0"/>
                <a:ea typeface="Calibri" panose="020F0502020204030204" pitchFamily="34" charset="0"/>
                <a:cs typeface="Calibri" panose="020F0502020204030204" pitchFamily="34" charset="0"/>
              </a:rPr>
              <a:t>, customer ratings, </a:t>
            </a:r>
            <a:r>
              <a:rPr lang="en-GB" sz="1600" dirty="0" smtClean="0">
                <a:latin typeface="Calibri" panose="020F0502020204030204" pitchFamily="34" charset="0"/>
                <a:ea typeface="Calibri" panose="020F0502020204030204" pitchFamily="34" charset="0"/>
                <a:cs typeface="Calibri" panose="020F0502020204030204" pitchFamily="34" charset="0"/>
              </a:rPr>
              <a:t>customer reviews and Price </a:t>
            </a:r>
            <a:r>
              <a:rPr lang="en-GB" sz="1600" dirty="0">
                <a:latin typeface="Calibri" panose="020F0502020204030204" pitchFamily="34" charset="0"/>
                <a:ea typeface="Calibri" panose="020F0502020204030204" pitchFamily="34" charset="0"/>
                <a:cs typeface="Calibri" panose="020F0502020204030204" pitchFamily="34" charset="0"/>
              </a:rPr>
              <a:t>assisting in the identification of significant factors influencing consumer choices.</a:t>
            </a:r>
            <a:endParaRPr lang="en-GB" sz="1600" dirty="0">
              <a:latin typeface="Calibri" panose="020F0502020204030204" pitchFamily="34" charset="0"/>
              <a:ea typeface="Calibri" panose="020F0502020204030204" pitchFamily="34" charset="0"/>
              <a:cs typeface="Calibri" panose="020F0502020204030204" pitchFamily="34" charset="0"/>
            </a:endParaRPr>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9188" y="2640219"/>
            <a:ext cx="493395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247645"/>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16880A-9908-DF82-0583-BF006EA66BAC}"/>
              </a:ext>
            </a:extLst>
          </p:cNvPr>
          <p:cNvSpPr>
            <a:spLocks noGrp="1"/>
          </p:cNvSpPr>
          <p:nvPr>
            <p:ph type="ctrTitle"/>
          </p:nvPr>
        </p:nvSpPr>
        <p:spPr>
          <a:xfrm>
            <a:off x="640080" y="701739"/>
            <a:ext cx="2212848" cy="541845"/>
          </a:xfrm>
        </p:spPr>
        <p:txBody>
          <a:bodyPr>
            <a:noAutofit/>
          </a:bodyPr>
          <a:lstStyle/>
          <a:p>
            <a:r>
              <a:rPr lang="en-US" sz="3200" b="1" dirty="0" smtClean="0">
                <a:solidFill>
                  <a:srgbClr val="FF0000"/>
                </a:solidFill>
              </a:rPr>
              <a:t>RESULTS</a:t>
            </a:r>
            <a:endParaRPr lang="en-US" sz="3200" b="1" dirty="0">
              <a:solidFill>
                <a:srgbClr val="FF0000"/>
              </a:solidFill>
            </a:endParaRPr>
          </a:p>
        </p:txBody>
      </p:sp>
      <p:sp>
        <p:nvSpPr>
          <p:cNvPr id="5" name="TextBox 4">
            <a:extLst>
              <a:ext uri="{FF2B5EF4-FFF2-40B4-BE49-F238E27FC236}">
                <a16:creationId xmlns="" xmlns:a16="http://schemas.microsoft.com/office/drawing/2014/main" id="{388BC522-87D0-F957-480F-22A65C25E16F}"/>
              </a:ext>
            </a:extLst>
          </p:cNvPr>
          <p:cNvSpPr txBox="1"/>
          <p:nvPr/>
        </p:nvSpPr>
        <p:spPr>
          <a:xfrm>
            <a:off x="832104" y="1211775"/>
            <a:ext cx="10426446" cy="2800767"/>
          </a:xfrm>
          <a:prstGeom prst="rect">
            <a:avLst/>
          </a:prstGeom>
          <a:noFill/>
        </p:spPr>
        <p:txBody>
          <a:bodyPr wrap="square" rtlCol="0">
            <a:spAutoFit/>
          </a:bodyPr>
          <a:lstStyle/>
          <a:p>
            <a:r>
              <a:rPr lang="en-GB" sz="1600" b="1" dirty="0" smtClean="0">
                <a:latin typeface="Calibri" panose="020F0502020204030204" pitchFamily="34" charset="0"/>
                <a:ea typeface="Calibri" panose="020F0502020204030204" pitchFamily="34" charset="0"/>
                <a:cs typeface="Calibri" panose="020F0502020204030204" pitchFamily="34" charset="0"/>
              </a:rPr>
              <a:t>1. Optimal </a:t>
            </a:r>
            <a:r>
              <a:rPr lang="en-GB" sz="1600" b="1" dirty="0">
                <a:latin typeface="Calibri" panose="020F0502020204030204" pitchFamily="34" charset="0"/>
                <a:ea typeface="Calibri" panose="020F0502020204030204" pitchFamily="34" charset="0"/>
                <a:cs typeface="Calibri" panose="020F0502020204030204" pitchFamily="34" charset="0"/>
              </a:rPr>
              <a:t>Chip Processor - A15:</a:t>
            </a:r>
            <a:r>
              <a:rPr lang="en-GB" sz="1600" dirty="0">
                <a:latin typeface="Calibri" panose="020F0502020204030204" pitchFamily="34" charset="0"/>
                <a:ea typeface="Calibri" panose="020F0502020204030204" pitchFamily="34" charset="0"/>
                <a:cs typeface="Calibri" panose="020F0502020204030204" pitchFamily="34" charset="0"/>
              </a:rPr>
              <a:t> The A15 processor exhibits extensive availability across various phone models, making it a compelling choice.</a:t>
            </a:r>
          </a:p>
          <a:p>
            <a:r>
              <a:rPr lang="en-GB" sz="1600" b="1" dirty="0" smtClean="0">
                <a:latin typeface="Calibri" panose="020F0502020204030204" pitchFamily="34" charset="0"/>
                <a:ea typeface="Calibri" panose="020F0502020204030204" pitchFamily="34" charset="0"/>
                <a:cs typeface="Calibri" panose="020F0502020204030204" pitchFamily="34" charset="0"/>
              </a:rPr>
              <a:t>2. Recommended </a:t>
            </a:r>
            <a:r>
              <a:rPr lang="en-GB" sz="1600" b="1" dirty="0">
                <a:latin typeface="Calibri" panose="020F0502020204030204" pitchFamily="34" charset="0"/>
                <a:ea typeface="Calibri" panose="020F0502020204030204" pitchFamily="34" charset="0"/>
                <a:cs typeface="Calibri" panose="020F0502020204030204" pitchFamily="34" charset="0"/>
              </a:rPr>
              <a:t>ROM - 256GB:</a:t>
            </a:r>
            <a:r>
              <a:rPr lang="en-GB" sz="1600" dirty="0">
                <a:latin typeface="Calibri" panose="020F0502020204030204" pitchFamily="34" charset="0"/>
                <a:ea typeface="Calibri" panose="020F0502020204030204" pitchFamily="34" charset="0"/>
                <a:cs typeface="Calibri" panose="020F0502020204030204" pitchFamily="34" charset="0"/>
              </a:rPr>
              <a:t> Despite having two more options in the 128GB category, the preference leans towards 256GB of ROM (Storage). This choice anticipates the evolving technology landscape, necessitating ample space for software installations and updates.</a:t>
            </a:r>
          </a:p>
          <a:p>
            <a:r>
              <a:rPr lang="en-GB" sz="1600" b="1" dirty="0" smtClean="0">
                <a:latin typeface="Calibri" panose="020F0502020204030204" pitchFamily="34" charset="0"/>
                <a:ea typeface="Calibri" panose="020F0502020204030204" pitchFamily="34" charset="0"/>
                <a:cs typeface="Calibri" panose="020F0502020204030204" pitchFamily="34" charset="0"/>
              </a:rPr>
              <a:t>3. Immersive </a:t>
            </a:r>
            <a:r>
              <a:rPr lang="en-GB" sz="1600" b="1" dirty="0">
                <a:latin typeface="Calibri" panose="020F0502020204030204" pitchFamily="34" charset="0"/>
                <a:ea typeface="Calibri" panose="020F0502020204030204" pitchFamily="34" charset="0"/>
                <a:cs typeface="Calibri" panose="020F0502020204030204" pitchFamily="34" charset="0"/>
              </a:rPr>
              <a:t>Display - 15.49 cm:</a:t>
            </a:r>
            <a:r>
              <a:rPr lang="en-GB" sz="1600" dirty="0">
                <a:latin typeface="Calibri" panose="020F0502020204030204" pitchFamily="34" charset="0"/>
                <a:ea typeface="Calibri" panose="020F0502020204030204" pitchFamily="34" charset="0"/>
                <a:cs typeface="Calibri" panose="020F0502020204030204" pitchFamily="34" charset="0"/>
              </a:rPr>
              <a:t> The market offers a plethora of smartphone models with a 15.49 cm display size. This variety provides consumers with a wide range of choices to explore.</a:t>
            </a:r>
          </a:p>
          <a:p>
            <a:r>
              <a:rPr lang="en-GB" sz="1600" b="1" dirty="0" smtClean="0">
                <a:latin typeface="Calibri" panose="020F0502020204030204" pitchFamily="34" charset="0"/>
                <a:ea typeface="Calibri" panose="020F0502020204030204" pitchFamily="34" charset="0"/>
                <a:cs typeface="Calibri" panose="020F0502020204030204" pitchFamily="34" charset="0"/>
              </a:rPr>
              <a:t>4. Top </a:t>
            </a:r>
            <a:r>
              <a:rPr lang="en-GB" sz="1600" b="1" dirty="0">
                <a:latin typeface="Calibri" panose="020F0502020204030204" pitchFamily="34" charset="0"/>
                <a:ea typeface="Calibri" panose="020F0502020204030204" pitchFamily="34" charset="0"/>
                <a:cs typeface="Calibri" panose="020F0502020204030204" pitchFamily="34" charset="0"/>
              </a:rPr>
              <a:t>Ratings - 4.5 and Above:</a:t>
            </a:r>
            <a:r>
              <a:rPr lang="en-GB" sz="1600" dirty="0">
                <a:latin typeface="Calibri" panose="020F0502020204030204" pitchFamily="34" charset="0"/>
                <a:ea typeface="Calibri" panose="020F0502020204030204" pitchFamily="34" charset="0"/>
                <a:cs typeface="Calibri" panose="020F0502020204030204" pitchFamily="34" charset="0"/>
              </a:rPr>
              <a:t> Our selection criteria prioritize iPhones that meet all the aforementioned conditions while also boasting a minimum rating of 4.5 or higher.</a:t>
            </a:r>
          </a:p>
          <a:p>
            <a:r>
              <a:rPr lang="en-GB" sz="1600" b="1" dirty="0" smtClean="0">
                <a:latin typeface="Calibri" panose="020F0502020204030204" pitchFamily="34" charset="0"/>
                <a:ea typeface="Calibri" panose="020F0502020204030204" pitchFamily="34" charset="0"/>
                <a:cs typeface="Calibri" panose="020F0502020204030204" pitchFamily="34" charset="0"/>
              </a:rPr>
              <a:t>5. Budget-Friendly </a:t>
            </a:r>
            <a:r>
              <a:rPr lang="en-GB" sz="1600" b="1" dirty="0">
                <a:latin typeface="Calibri" panose="020F0502020204030204" pitchFamily="34" charset="0"/>
                <a:ea typeface="Calibri" panose="020F0502020204030204" pitchFamily="34" charset="0"/>
                <a:cs typeface="Calibri" panose="020F0502020204030204" pitchFamily="34" charset="0"/>
              </a:rPr>
              <a:t>Pricing - Starting at ₹65,999/-:</a:t>
            </a:r>
            <a:r>
              <a:rPr lang="en-GB" sz="1600" dirty="0">
                <a:latin typeface="Calibri" panose="020F0502020204030204" pitchFamily="34" charset="0"/>
                <a:ea typeface="Calibri" panose="020F0502020204030204" pitchFamily="34" charset="0"/>
                <a:cs typeface="Calibri" panose="020F0502020204030204" pitchFamily="34" charset="0"/>
              </a:rPr>
              <a:t> Remarkably, you can discover iPhones that meet all the specified criteria, and they start at a competitive price point of ₹65,999/-. This ensures an attractive blend of performance and affordability.</a:t>
            </a:r>
          </a:p>
        </p:txBody>
      </p:sp>
      <p:sp>
        <p:nvSpPr>
          <p:cNvPr id="3" name="Rectangle 2"/>
          <p:cNvSpPr/>
          <p:nvPr/>
        </p:nvSpPr>
        <p:spPr>
          <a:xfrm>
            <a:off x="832104" y="4361450"/>
            <a:ext cx="2731711" cy="369332"/>
          </a:xfrm>
          <a:prstGeom prst="rect">
            <a:avLst/>
          </a:prstGeom>
        </p:spPr>
        <p:txBody>
          <a:bodyPr wrap="square">
            <a:spAutoFit/>
          </a:bodyPr>
          <a:lstStyle/>
          <a:p>
            <a:r>
              <a:rPr lang="en-IN" sz="1800" b="1" dirty="0">
                <a:solidFill>
                  <a:srgbClr val="FF0000"/>
                </a:solidFill>
              </a:rPr>
              <a:t>FINAL ASSUMPTION </a:t>
            </a:r>
            <a:r>
              <a:rPr lang="en-IN" sz="1800" b="1" dirty="0" smtClean="0">
                <a:solidFill>
                  <a:srgbClr val="FF0000"/>
                </a:solidFill>
              </a:rPr>
              <a:t>:</a:t>
            </a:r>
            <a:endParaRPr lang="en-IN" sz="1800" b="1" dirty="0">
              <a:solidFill>
                <a:srgbClr val="FF0000"/>
              </a:solidFill>
            </a:endParaRPr>
          </a:p>
        </p:txBody>
      </p:sp>
      <p:sp>
        <p:nvSpPr>
          <p:cNvPr id="4" name="TextBox 3"/>
          <p:cNvSpPr txBox="1"/>
          <p:nvPr/>
        </p:nvSpPr>
        <p:spPr>
          <a:xfrm>
            <a:off x="961292" y="4754229"/>
            <a:ext cx="10297258" cy="646331"/>
          </a:xfrm>
          <a:prstGeom prst="rect">
            <a:avLst/>
          </a:prstGeom>
          <a:noFill/>
        </p:spPr>
        <p:txBody>
          <a:bodyPr wrap="square" rtlCol="0">
            <a:spAutoFit/>
          </a:bodyPr>
          <a:lstStyle/>
          <a:p>
            <a:r>
              <a:rPr lang="en-GB" sz="1800" dirty="0" smtClean="0">
                <a:latin typeface="Calibri" panose="020F0502020204030204" pitchFamily="34" charset="0"/>
                <a:ea typeface="Calibri" panose="020F0502020204030204" pitchFamily="34" charset="0"/>
                <a:cs typeface="Calibri" panose="020F0502020204030204" pitchFamily="34" charset="0"/>
              </a:rPr>
              <a:t>	These </a:t>
            </a:r>
            <a:r>
              <a:rPr lang="en-GB" sz="1800" dirty="0">
                <a:latin typeface="Calibri" panose="020F0502020204030204" pitchFamily="34" charset="0"/>
                <a:ea typeface="Calibri" panose="020F0502020204030204" pitchFamily="34" charset="0"/>
                <a:cs typeface="Calibri" panose="020F0502020204030204" pitchFamily="34" charset="0"/>
              </a:rPr>
              <a:t>refined observations guide us towards making an informed choice when selecting the ideal iPhone model that aligns with our preferences and requirements</a:t>
            </a:r>
            <a:r>
              <a:rPr lang="en-GB" sz="1800" dirty="0" smtClean="0">
                <a:latin typeface="Calibri" panose="020F0502020204030204" pitchFamily="34" charset="0"/>
                <a:ea typeface="Calibri" panose="020F0502020204030204" pitchFamily="34" charset="0"/>
                <a:cs typeface="Calibri" panose="020F0502020204030204" pitchFamily="34" charset="0"/>
              </a:rPr>
              <a:t>.</a:t>
            </a:r>
            <a:endParaRPr lang="en-GB"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2765797"/>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RESULT MODEL :</a:t>
            </a:r>
            <a:endParaRPr lang="en-IN" dirty="0">
              <a:solidFill>
                <a:srgbClr val="FF0000"/>
              </a:solidFill>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6845" y="1417672"/>
            <a:ext cx="3803834" cy="2810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2157" y="502766"/>
            <a:ext cx="3710763" cy="4640529"/>
          </a:xfrm>
          <a:prstGeom prst="rect">
            <a:avLst/>
          </a:prstGeom>
        </p:spPr>
      </p:pic>
    </p:spTree>
    <p:extLst>
      <p:ext uri="{BB962C8B-B14F-4D97-AF65-F5344CB8AC3E}">
        <p14:creationId xmlns:p14="http://schemas.microsoft.com/office/powerpoint/2010/main" val="343992131"/>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solidFill>
                  <a:srgbClr val="FF0000"/>
                </a:solidFill>
              </a:rPr>
              <a:t>CONCLUSION</a:t>
            </a:r>
            <a:endParaRPr lang="en-IN" dirty="0">
              <a:solidFill>
                <a:srgbClr val="FF0000"/>
              </a:solidFill>
            </a:endParaRPr>
          </a:p>
        </p:txBody>
      </p:sp>
      <p:sp>
        <p:nvSpPr>
          <p:cNvPr id="3" name="Subtitle 2"/>
          <p:cNvSpPr>
            <a:spLocks noGrp="1"/>
          </p:cNvSpPr>
          <p:nvPr>
            <p:ph type="subTitle" idx="1"/>
          </p:nvPr>
        </p:nvSpPr>
        <p:spPr/>
        <p:txBody>
          <a:bodyPr>
            <a:noAutofit/>
          </a:bodyPr>
          <a:lstStyle/>
          <a:p>
            <a:pPr algn="just"/>
            <a:r>
              <a:rPr lang="en-GB" sz="1800" dirty="0"/>
              <a:t>In conclusion, the iPhone 13 excels in all the key features you've scraped from Flipkart. It boasts high ratings, ample storage options, a versatile display, a powerful processor, a substantial user base, and a price point that reflects its premium quality. Therefore, based on this analysis, the iPhone 13 is indeed the best choice for those looking for a top-tier smartphone on Flipkart. However, it's essential to consider your personal preferences and budget before making a final decision.</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5765496"/>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a:blip r:embed="rId3"/>
          <a:srcRect/>
          <a:stretch/>
        </p:blipFill>
        <p:spPr>
          <a:xfrm>
            <a:off x="7961805" y="803356"/>
            <a:ext cx="3661836" cy="4055513"/>
          </a:xfrm>
          <a:prstGeom prst="rect">
            <a:avLst/>
          </a:prstGeom>
          <a:noFill/>
          <a:ln>
            <a:noFill/>
          </a:ln>
        </p:spPr>
      </p:pic>
      <p:sp>
        <p:nvSpPr>
          <p:cNvPr id="117" name="Google Shape;117;p5"/>
          <p:cNvSpPr txBox="1"/>
          <p:nvPr/>
        </p:nvSpPr>
        <p:spPr>
          <a:xfrm>
            <a:off x="4525683" y="1972235"/>
            <a:ext cx="3661836" cy="12371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pic>
        <p:nvPicPr>
          <p:cNvPr id="3" name="Picture 2">
            <a:extLst>
              <a:ext uri="{FF2B5EF4-FFF2-40B4-BE49-F238E27FC236}">
                <a16:creationId xmlns="" xmlns:a16="http://schemas.microsoft.com/office/drawing/2014/main" id="{768DBE55-FB2A-0090-1FCE-7835C758D5A8}"/>
              </a:ext>
            </a:extLst>
          </p:cNvPr>
          <p:cNvPicPr>
            <a:picLocks noChangeAspect="1"/>
          </p:cNvPicPr>
          <p:nvPr/>
        </p:nvPicPr>
        <p:blipFill>
          <a:blip r:embed="rId4"/>
          <a:stretch>
            <a:fillRect/>
          </a:stretch>
        </p:blipFill>
        <p:spPr>
          <a:xfrm>
            <a:off x="1640541" y="803355"/>
            <a:ext cx="3347082" cy="4055514"/>
          </a:xfrm>
          <a:prstGeom prst="rect">
            <a:avLst/>
          </a:prstGeom>
        </p:spPr>
      </p:pic>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99912" y="172843"/>
            <a:ext cx="10515600" cy="1325563"/>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rgbClr val="FF0000"/>
              </a:buClr>
              <a:buSzPts val="4400"/>
              <a:buFont typeface="Calibri"/>
              <a:buNone/>
            </a:pPr>
            <a:r>
              <a:rPr lang="en-IN" b="1" dirty="0">
                <a:solidFill>
                  <a:srgbClr val="FF0000"/>
                </a:solidFill>
              </a:rPr>
              <a:t>Agenda  </a:t>
            </a:r>
            <a:endParaRPr b="1" dirty="0">
              <a:solidFill>
                <a:srgbClr val="FF0000"/>
              </a:solidFill>
            </a:endParaRPr>
          </a:p>
        </p:txBody>
      </p:sp>
      <p:sp>
        <p:nvSpPr>
          <p:cNvPr id="111" name="Google Shape;111;p4"/>
          <p:cNvSpPr txBox="1">
            <a:spLocks noGrp="1"/>
          </p:cNvSpPr>
          <p:nvPr>
            <p:ph type="body" idx="1"/>
          </p:nvPr>
        </p:nvSpPr>
        <p:spPr>
          <a:xfrm>
            <a:off x="721456" y="1498406"/>
            <a:ext cx="10515600" cy="4351338"/>
          </a:xfrm>
          <a:prstGeom prst="rect">
            <a:avLst/>
          </a:prstGeom>
          <a:noFill/>
          <a:ln>
            <a:noFill/>
          </a:ln>
        </p:spPr>
        <p:txBody>
          <a:bodyPr spcFirstLastPara="1" wrap="square" lIns="91425" tIns="45700" rIns="91425" bIns="45700" anchor="t" anchorCtr="0">
            <a:normAutofit/>
          </a:bodyPr>
          <a:lstStyle/>
          <a:p>
            <a:pPr marL="228600" lvl="0" indent="-228600" rtl="0">
              <a:lnSpc>
                <a:spcPct val="90000"/>
              </a:lnSpc>
              <a:spcBef>
                <a:spcPts val="1000"/>
              </a:spcBef>
              <a:spcAft>
                <a:spcPts val="0"/>
              </a:spcAft>
              <a:buClr>
                <a:schemeClr val="dk1"/>
              </a:buClr>
              <a:buSzPct val="100000"/>
              <a:buChar char="•"/>
            </a:pPr>
            <a:r>
              <a:rPr lang="en-IN" sz="2000" b="1" dirty="0"/>
              <a:t>Objective of the Project</a:t>
            </a:r>
          </a:p>
          <a:p>
            <a:pPr marL="228600" lvl="0" indent="-228600" rtl="0">
              <a:lnSpc>
                <a:spcPct val="90000"/>
              </a:lnSpc>
              <a:spcBef>
                <a:spcPts val="1000"/>
              </a:spcBef>
              <a:spcAft>
                <a:spcPts val="0"/>
              </a:spcAft>
              <a:buClr>
                <a:schemeClr val="dk1"/>
              </a:buClr>
              <a:buSzPct val="100000"/>
              <a:buChar char="•"/>
            </a:pPr>
            <a:r>
              <a:rPr lang="en-US" sz="2000" b="1" dirty="0"/>
              <a:t>Data Collection</a:t>
            </a:r>
          </a:p>
          <a:p>
            <a:pPr marL="228600" lvl="0" indent="-228600" rtl="0">
              <a:lnSpc>
                <a:spcPct val="90000"/>
              </a:lnSpc>
              <a:spcBef>
                <a:spcPts val="1000"/>
              </a:spcBef>
              <a:spcAft>
                <a:spcPts val="0"/>
              </a:spcAft>
              <a:buClr>
                <a:schemeClr val="dk1"/>
              </a:buClr>
              <a:buSzPct val="100000"/>
              <a:buChar char="•"/>
            </a:pPr>
            <a:r>
              <a:rPr lang="en-US" sz="2000" b="1" dirty="0"/>
              <a:t>Raw Data</a:t>
            </a:r>
          </a:p>
          <a:p>
            <a:pPr marL="228600" lvl="0" indent="-228600" rtl="0">
              <a:lnSpc>
                <a:spcPct val="90000"/>
              </a:lnSpc>
              <a:spcBef>
                <a:spcPts val="1000"/>
              </a:spcBef>
              <a:spcAft>
                <a:spcPts val="0"/>
              </a:spcAft>
              <a:buClr>
                <a:schemeClr val="dk1"/>
              </a:buClr>
              <a:buSzPct val="100000"/>
              <a:buChar char="•"/>
            </a:pPr>
            <a:r>
              <a:rPr lang="en-US" sz="2000" b="1" dirty="0"/>
              <a:t>Data Cleaning</a:t>
            </a:r>
          </a:p>
          <a:p>
            <a:pPr marL="228600" indent="-228600">
              <a:buSzPct val="100000"/>
            </a:pPr>
            <a:r>
              <a:rPr lang="en-US" sz="2000" b="1" dirty="0"/>
              <a:t>Data Visualization</a:t>
            </a:r>
          </a:p>
          <a:p>
            <a:pPr marL="228600" indent="-228600">
              <a:buSzPct val="100000"/>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Uni-Variate Analysis</a:t>
            </a:r>
          </a:p>
          <a:p>
            <a:pPr marL="228600" indent="-228600">
              <a:buSzPct val="100000"/>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Bi-Variate Analysis</a:t>
            </a:r>
          </a:p>
          <a:p>
            <a:pPr marL="228600" indent="-228600">
              <a:buSzPct val="100000"/>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Conclusion</a:t>
            </a:r>
            <a:endParaRPr lang="en-US" sz="2000" b="1" dirty="0">
              <a:solidFill>
                <a:schemeClr val="tx1"/>
              </a:solidFill>
            </a:endParaRPr>
          </a:p>
          <a:p>
            <a:pPr marL="228600" lvl="0" indent="-228600" algn="l" rtl="0">
              <a:lnSpc>
                <a:spcPct val="90000"/>
              </a:lnSpc>
              <a:spcBef>
                <a:spcPts val="1000"/>
              </a:spcBef>
              <a:spcAft>
                <a:spcPts val="0"/>
              </a:spcAft>
              <a:buClr>
                <a:schemeClr val="dk1"/>
              </a:buClr>
              <a:buSzPct val="100000"/>
              <a:buChar char="•"/>
            </a:pPr>
            <a:endParaRPr sz="2000" b="1" dirty="0"/>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E7759E-3C52-D245-66B5-2A6F5B2B015A}"/>
              </a:ext>
            </a:extLst>
          </p:cNvPr>
          <p:cNvSpPr>
            <a:spLocks noGrp="1"/>
          </p:cNvSpPr>
          <p:nvPr>
            <p:ph type="title"/>
          </p:nvPr>
        </p:nvSpPr>
        <p:spPr>
          <a:xfrm>
            <a:off x="767940" y="291817"/>
            <a:ext cx="10515600" cy="724184"/>
          </a:xfrm>
        </p:spPr>
        <p:txBody>
          <a:bodyPr>
            <a:normAutofit fontScale="90000"/>
          </a:bodyPr>
          <a:lstStyle/>
          <a:p>
            <a:r>
              <a:rPr lang="en-US" sz="3200" b="1" dirty="0">
                <a:solidFill>
                  <a:srgbClr val="FF0000"/>
                </a:solidFill>
                <a:latin typeface="Calibri" panose="020F0502020204030204" pitchFamily="34" charset="0"/>
                <a:ea typeface="Calibri" panose="020F0502020204030204" pitchFamily="34" charset="0"/>
                <a:cs typeface="Calibri" panose="020F0502020204030204" pitchFamily="34" charset="0"/>
              </a:rPr>
              <a:t>Objective: </a:t>
            </a:r>
            <a:r>
              <a:rPr lang="en-GB" sz="3200" dirty="0"/>
              <a:t>The objective of this project is to </a:t>
            </a:r>
            <a:r>
              <a:rPr lang="en-GB" sz="3200" dirty="0" smtClean="0"/>
              <a:t>analyse </a:t>
            </a:r>
            <a:r>
              <a:rPr lang="en-GB" sz="3200" dirty="0"/>
              <a:t>iPhone listings </a:t>
            </a:r>
            <a:r>
              <a:rPr lang="en-GB" sz="3200" dirty="0" smtClean="0"/>
              <a:t>		         on </a:t>
            </a:r>
            <a:r>
              <a:rPr lang="en-GB" sz="3200" dirty="0"/>
              <a:t>Flipkart, leveraging data scraped from the platform.</a:t>
            </a:r>
            <a:endParaRPr lang="en-US" sz="3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 xmlns:a16="http://schemas.microsoft.com/office/drawing/2014/main" id="{378B851B-4959-34B9-FF2C-449D1D0CC745}"/>
              </a:ext>
            </a:extLst>
          </p:cNvPr>
          <p:cNvSpPr>
            <a:spLocks noGrp="1"/>
          </p:cNvSpPr>
          <p:nvPr>
            <p:ph type="body" idx="1"/>
          </p:nvPr>
        </p:nvSpPr>
        <p:spPr>
          <a:xfrm>
            <a:off x="838200" y="984738"/>
            <a:ext cx="10515600" cy="601785"/>
          </a:xfrm>
        </p:spPr>
        <p:txBody>
          <a:bodyPr>
            <a:normAutofit fontScale="85000" lnSpcReduction="10000"/>
          </a:bodyPr>
          <a:lstStyle/>
          <a:p>
            <a:pPr marL="114300" indent="0">
              <a:buNone/>
            </a:pPr>
            <a:r>
              <a:rPr lang="en-US" sz="1800" b="1" dirty="0" smtClean="0">
                <a:solidFill>
                  <a:srgbClr val="FF0000"/>
                </a:solidFill>
              </a:rPr>
              <a:t>URL </a:t>
            </a:r>
            <a:r>
              <a:rPr lang="en-US" sz="1800" dirty="0" smtClean="0">
                <a:solidFill>
                  <a:schemeClr val="tx1"/>
                </a:solidFill>
              </a:rPr>
              <a:t>: </a:t>
            </a:r>
            <a:r>
              <a:rPr lang="en-IN" sz="1800" dirty="0"/>
              <a:t>https://www.flipkart.com/search?sid=tyy%2C4io&amp;otracker=CLP_Filters&amp;p%5B%5D=facets.brand%255B%255D%3DAPPLE</a:t>
            </a:r>
            <a:endParaRPr lang="en-US" sz="1800"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9440" y="1966489"/>
            <a:ext cx="8316436" cy="3469433"/>
          </a:xfrm>
          <a:prstGeom prst="rect">
            <a:avLst/>
          </a:prstGeom>
        </p:spPr>
      </p:pic>
    </p:spTree>
    <p:extLst>
      <p:ext uri="{BB962C8B-B14F-4D97-AF65-F5344CB8AC3E}">
        <p14:creationId xmlns:p14="http://schemas.microsoft.com/office/powerpoint/2010/main" val="207777837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 xmlns:a16="http://schemas.microsoft.com/office/drawing/2014/main" id="{69CD43DC-E7F6-DF68-C1D7-824C6EE3EAF1}"/>
              </a:ext>
            </a:extLst>
          </p:cNvPr>
          <p:cNvSpPr/>
          <p:nvPr/>
        </p:nvSpPr>
        <p:spPr>
          <a:xfrm>
            <a:off x="838200" y="2157984"/>
            <a:ext cx="1490785" cy="7962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000" dirty="0">
                <a:solidFill>
                  <a:schemeClr val="tx1"/>
                </a:solidFill>
                <a:latin typeface="Calibri" panose="020F0502020204030204" pitchFamily="34" charset="0"/>
                <a:ea typeface="Calibri" panose="020F0502020204030204" pitchFamily="34" charset="0"/>
                <a:cs typeface="Calibri" panose="020F0502020204030204" pitchFamily="34" charset="0"/>
              </a:rPr>
              <a:t>Select an E-commerce Website</a:t>
            </a:r>
            <a:endPar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Rectangle: Rounded Corners 6">
            <a:extLst>
              <a:ext uri="{FF2B5EF4-FFF2-40B4-BE49-F238E27FC236}">
                <a16:creationId xmlns="" xmlns:a16="http://schemas.microsoft.com/office/drawing/2014/main" id="{AFD9C3A3-E30B-23FE-C715-4970311FB6C9}"/>
              </a:ext>
            </a:extLst>
          </p:cNvPr>
          <p:cNvSpPr/>
          <p:nvPr/>
        </p:nvSpPr>
        <p:spPr>
          <a:xfrm>
            <a:off x="2999545" y="2157982"/>
            <a:ext cx="1567141" cy="7962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000" dirty="0">
                <a:solidFill>
                  <a:schemeClr val="tx1"/>
                </a:solidFill>
                <a:latin typeface="Calibri" panose="020F0502020204030204" pitchFamily="34" charset="0"/>
                <a:ea typeface="Calibri" panose="020F0502020204030204" pitchFamily="34" charset="0"/>
                <a:cs typeface="Calibri" panose="020F0502020204030204" pitchFamily="34" charset="0"/>
              </a:rPr>
              <a:t>Utilize Beautiful Soup</a:t>
            </a:r>
            <a:endPar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Rectangle: Rounded Corners 7">
            <a:extLst>
              <a:ext uri="{FF2B5EF4-FFF2-40B4-BE49-F238E27FC236}">
                <a16:creationId xmlns="" xmlns:a16="http://schemas.microsoft.com/office/drawing/2014/main" id="{B6F92991-557A-514C-8C8D-DE2048E9E241}"/>
              </a:ext>
            </a:extLst>
          </p:cNvPr>
          <p:cNvSpPr/>
          <p:nvPr/>
        </p:nvSpPr>
        <p:spPr>
          <a:xfrm>
            <a:off x="5155887" y="2157982"/>
            <a:ext cx="1479373" cy="79623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000" dirty="0">
                <a:solidFill>
                  <a:schemeClr val="tx1"/>
                </a:solidFill>
                <a:latin typeface="Calibri" panose="020F0502020204030204" pitchFamily="34" charset="0"/>
                <a:ea typeface="Calibri" panose="020F0502020204030204" pitchFamily="34" charset="0"/>
                <a:cs typeface="Calibri" panose="020F0502020204030204" pitchFamily="34" charset="0"/>
              </a:rPr>
              <a:t>Download URL Data</a:t>
            </a:r>
            <a:endPar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Rectangle: Rounded Corners 8">
            <a:extLst>
              <a:ext uri="{FF2B5EF4-FFF2-40B4-BE49-F238E27FC236}">
                <a16:creationId xmlns="" xmlns:a16="http://schemas.microsoft.com/office/drawing/2014/main" id="{B014EBD0-6B48-1591-40C7-B03E08152D00}"/>
              </a:ext>
            </a:extLst>
          </p:cNvPr>
          <p:cNvSpPr/>
          <p:nvPr/>
        </p:nvSpPr>
        <p:spPr>
          <a:xfrm>
            <a:off x="7283938" y="2157984"/>
            <a:ext cx="1531815" cy="7962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000" dirty="0">
                <a:solidFill>
                  <a:schemeClr val="tx1"/>
                </a:solidFill>
                <a:latin typeface="Calibri" panose="020F0502020204030204" pitchFamily="34" charset="0"/>
                <a:ea typeface="Calibri" panose="020F0502020204030204" pitchFamily="34" charset="0"/>
                <a:cs typeface="Calibri" panose="020F0502020204030204" pitchFamily="34" charset="0"/>
              </a:rPr>
              <a:t>Feature Extraction</a:t>
            </a:r>
            <a:endPar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Rectangle: Rounded Corners 9">
            <a:extLst>
              <a:ext uri="{FF2B5EF4-FFF2-40B4-BE49-F238E27FC236}">
                <a16:creationId xmlns="" xmlns:a16="http://schemas.microsoft.com/office/drawing/2014/main" id="{3CF13C93-D742-027C-FCB8-9CCF185759DA}"/>
              </a:ext>
            </a:extLst>
          </p:cNvPr>
          <p:cNvSpPr/>
          <p:nvPr/>
        </p:nvSpPr>
        <p:spPr>
          <a:xfrm>
            <a:off x="9394091" y="2157982"/>
            <a:ext cx="1680309" cy="79623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000" dirty="0">
                <a:solidFill>
                  <a:schemeClr val="tx1"/>
                </a:solidFill>
                <a:latin typeface="Calibri" panose="020F0502020204030204" pitchFamily="34" charset="0"/>
                <a:ea typeface="Calibri" panose="020F0502020204030204" pitchFamily="34" charset="0"/>
                <a:cs typeface="Calibri" panose="020F0502020204030204" pitchFamily="34" charset="0"/>
              </a:rPr>
              <a:t>Save as CSV</a:t>
            </a:r>
            <a:endParaRPr lang="en-US" sz="1000" dirty="0">
              <a:solidFill>
                <a:schemeClr val="tx1"/>
              </a:solidFill>
            </a:endParaRPr>
          </a:p>
        </p:txBody>
      </p:sp>
      <p:sp>
        <p:nvSpPr>
          <p:cNvPr id="15" name="TextBox 14">
            <a:extLst>
              <a:ext uri="{FF2B5EF4-FFF2-40B4-BE49-F238E27FC236}">
                <a16:creationId xmlns="" xmlns:a16="http://schemas.microsoft.com/office/drawing/2014/main" id="{E454103D-3AA1-44B7-0ABC-FE4393A06151}"/>
              </a:ext>
            </a:extLst>
          </p:cNvPr>
          <p:cNvSpPr txBox="1"/>
          <p:nvPr/>
        </p:nvSpPr>
        <p:spPr>
          <a:xfrm>
            <a:off x="838200" y="1511546"/>
            <a:ext cx="9549384" cy="369332"/>
          </a:xfrm>
          <a:prstGeom prst="rect">
            <a:avLst/>
          </a:prstGeom>
          <a:noFill/>
        </p:spPr>
        <p:txBody>
          <a:bodyPr wrap="square" rtlCol="0">
            <a:sp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For real time analysis data is scrapped from </a:t>
            </a:r>
            <a:r>
              <a:rPr lang="en-US" sz="1800" dirty="0">
                <a:latin typeface="Calibri" panose="020F0502020204030204" pitchFamily="34" charset="0"/>
                <a:ea typeface="Calibri" panose="020F0502020204030204" pitchFamily="34" charset="0"/>
                <a:cs typeface="Calibri" panose="020F0502020204030204" pitchFamily="34" charset="0"/>
                <a:hlinkClick r:id="rId2"/>
              </a:rPr>
              <a:t>https://www.flipkart.com</a:t>
            </a:r>
            <a:r>
              <a:rPr lang="en-US" sz="1800" dirty="0" smtClean="0">
                <a:latin typeface="Calibri" panose="020F0502020204030204" pitchFamily="34" charset="0"/>
                <a:ea typeface="Calibri" panose="020F0502020204030204" pitchFamily="34" charset="0"/>
                <a:cs typeface="Calibri" panose="020F0502020204030204" pitchFamily="34" charset="0"/>
                <a:hlinkClick r:id="rId2"/>
              </a:rPr>
              <a:t>/</a:t>
            </a:r>
            <a:r>
              <a:rPr lang="en-US" sz="1800" dirty="0" smtClean="0">
                <a:latin typeface="Calibri" panose="020F0502020204030204" pitchFamily="34" charset="0"/>
                <a:ea typeface="Calibri" panose="020F0502020204030204" pitchFamily="34" charset="0"/>
                <a:cs typeface="Calibri" panose="020F0502020204030204" pitchFamily="34" charset="0"/>
              </a:rPr>
              <a:t> website</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16" name="Title 15">
            <a:extLst>
              <a:ext uri="{FF2B5EF4-FFF2-40B4-BE49-F238E27FC236}">
                <a16:creationId xmlns="" xmlns:a16="http://schemas.microsoft.com/office/drawing/2014/main" id="{99BF4DAF-C2B5-C1F1-FC0B-C29E96D59986}"/>
              </a:ext>
            </a:extLst>
          </p:cNvPr>
          <p:cNvSpPr>
            <a:spLocks noGrp="1"/>
          </p:cNvSpPr>
          <p:nvPr>
            <p:ph type="title"/>
          </p:nvPr>
        </p:nvSpPr>
        <p:spPr>
          <a:xfrm>
            <a:off x="655320" y="360304"/>
            <a:ext cx="10515600" cy="1077724"/>
          </a:xfrm>
        </p:spPr>
        <p:txBody>
          <a:bodyPr>
            <a:normAutofit/>
          </a:bodyPr>
          <a:lstStyle/>
          <a:p>
            <a:r>
              <a:rPr lang="en-US" sz="3200" b="1" dirty="0">
                <a:solidFill>
                  <a:srgbClr val="FF0000"/>
                </a:solidFill>
              </a:rPr>
              <a:t>Data Collection</a:t>
            </a:r>
          </a:p>
        </p:txBody>
      </p:sp>
      <p:sp>
        <p:nvSpPr>
          <p:cNvPr id="17" name="Arrow: Right 11">
            <a:extLst>
              <a:ext uri="{FF2B5EF4-FFF2-40B4-BE49-F238E27FC236}">
                <a16:creationId xmlns="" xmlns:a16="http://schemas.microsoft.com/office/drawing/2014/main" id="{5CA7CED5-A489-08A3-8706-35DFCE75575C}"/>
              </a:ext>
            </a:extLst>
          </p:cNvPr>
          <p:cNvSpPr/>
          <p:nvPr/>
        </p:nvSpPr>
        <p:spPr>
          <a:xfrm>
            <a:off x="2509833" y="2336644"/>
            <a:ext cx="489712" cy="4389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1">
            <a:extLst>
              <a:ext uri="{FF2B5EF4-FFF2-40B4-BE49-F238E27FC236}">
                <a16:creationId xmlns="" xmlns:a16="http://schemas.microsoft.com/office/drawing/2014/main" id="{5CA7CED5-A489-08A3-8706-35DFCE75575C}"/>
              </a:ext>
            </a:extLst>
          </p:cNvPr>
          <p:cNvSpPr/>
          <p:nvPr/>
        </p:nvSpPr>
        <p:spPr>
          <a:xfrm>
            <a:off x="4666175" y="2336644"/>
            <a:ext cx="489712" cy="4389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1">
            <a:extLst>
              <a:ext uri="{FF2B5EF4-FFF2-40B4-BE49-F238E27FC236}">
                <a16:creationId xmlns="" xmlns:a16="http://schemas.microsoft.com/office/drawing/2014/main" id="{5CA7CED5-A489-08A3-8706-35DFCE75575C}"/>
              </a:ext>
            </a:extLst>
          </p:cNvPr>
          <p:cNvSpPr/>
          <p:nvPr/>
        </p:nvSpPr>
        <p:spPr>
          <a:xfrm>
            <a:off x="6794226" y="2336643"/>
            <a:ext cx="489712" cy="4389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1">
            <a:extLst>
              <a:ext uri="{FF2B5EF4-FFF2-40B4-BE49-F238E27FC236}">
                <a16:creationId xmlns="" xmlns:a16="http://schemas.microsoft.com/office/drawing/2014/main" id="{5CA7CED5-A489-08A3-8706-35DFCE75575C}"/>
              </a:ext>
            </a:extLst>
          </p:cNvPr>
          <p:cNvSpPr/>
          <p:nvPr/>
        </p:nvSpPr>
        <p:spPr>
          <a:xfrm>
            <a:off x="8904379" y="2336643"/>
            <a:ext cx="489712" cy="4389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838201" y="3040184"/>
            <a:ext cx="10314354" cy="2800767"/>
          </a:xfrm>
          <a:prstGeom prst="rect">
            <a:avLst/>
          </a:prstGeom>
          <a:noFill/>
        </p:spPr>
        <p:txBody>
          <a:bodyPr wrap="square" rtlCol="0">
            <a:spAutoFit/>
          </a:bodyPr>
          <a:lstStyle/>
          <a:p>
            <a:endParaRPr lang="en-GB" sz="1600" dirty="0" smtClean="0">
              <a:latin typeface="Calibri" panose="020F0502020204030204" pitchFamily="34" charset="0"/>
              <a:ea typeface="Calibri" panose="020F0502020204030204" pitchFamily="34" charset="0"/>
              <a:cs typeface="Calibri" panose="020F0502020204030204" pitchFamily="34" charset="0"/>
            </a:endParaRPr>
          </a:p>
          <a:p>
            <a:r>
              <a:rPr lang="en-GB" sz="1600" dirty="0" smtClean="0">
                <a:latin typeface="Calibri" panose="020F0502020204030204" pitchFamily="34" charset="0"/>
                <a:ea typeface="Calibri" panose="020F0502020204030204" pitchFamily="34" charset="0"/>
                <a:cs typeface="Calibri" panose="020F0502020204030204" pitchFamily="34" charset="0"/>
              </a:rPr>
              <a:t>1</a:t>
            </a:r>
            <a:r>
              <a:rPr lang="en-GB" sz="1600" dirty="0">
                <a:latin typeface="Calibri" panose="020F0502020204030204" pitchFamily="34" charset="0"/>
                <a:ea typeface="Calibri" panose="020F0502020204030204" pitchFamily="34" charset="0"/>
                <a:cs typeface="Calibri" panose="020F0502020204030204" pitchFamily="34" charset="0"/>
              </a:rPr>
              <a:t>. </a:t>
            </a:r>
            <a:r>
              <a:rPr lang="en-GB" sz="1600" dirty="0" smtClean="0">
                <a:solidFill>
                  <a:srgbClr val="FF0000"/>
                </a:solidFill>
                <a:latin typeface="Calibri" panose="020F0502020204030204" pitchFamily="34" charset="0"/>
                <a:ea typeface="Calibri" panose="020F0502020204030204" pitchFamily="34" charset="0"/>
                <a:cs typeface="Calibri" panose="020F0502020204030204" pitchFamily="34" charset="0"/>
              </a:rPr>
              <a:t>Select </a:t>
            </a:r>
            <a:r>
              <a:rPr lang="en-GB" sz="1600" dirty="0">
                <a:solidFill>
                  <a:srgbClr val="FF0000"/>
                </a:solidFill>
                <a:latin typeface="Calibri" panose="020F0502020204030204" pitchFamily="34" charset="0"/>
                <a:ea typeface="Calibri" panose="020F0502020204030204" pitchFamily="34" charset="0"/>
                <a:cs typeface="Calibri" panose="020F0502020204030204" pitchFamily="34" charset="0"/>
              </a:rPr>
              <a:t>an E-commerce </a:t>
            </a:r>
            <a:r>
              <a:rPr lang="en-GB" sz="1600" dirty="0" smtClean="0">
                <a:solidFill>
                  <a:srgbClr val="FF0000"/>
                </a:solidFill>
                <a:latin typeface="Calibri" panose="020F0502020204030204" pitchFamily="34" charset="0"/>
                <a:ea typeface="Calibri" panose="020F0502020204030204" pitchFamily="34" charset="0"/>
                <a:cs typeface="Calibri" panose="020F0502020204030204" pitchFamily="34" charset="0"/>
              </a:rPr>
              <a:t>Website </a:t>
            </a:r>
            <a:r>
              <a:rPr lang="en-GB" sz="1600" dirty="0" smtClean="0">
                <a:latin typeface="Calibri" panose="020F0502020204030204" pitchFamily="34" charset="0"/>
                <a:ea typeface="Calibri" panose="020F0502020204030204" pitchFamily="34" charset="0"/>
                <a:cs typeface="Calibri" panose="020F0502020204030204" pitchFamily="34" charset="0"/>
              </a:rPr>
              <a:t>: Choose </a:t>
            </a:r>
            <a:r>
              <a:rPr lang="en-GB" sz="1600" dirty="0">
                <a:latin typeface="Calibri" panose="020F0502020204030204" pitchFamily="34" charset="0"/>
                <a:ea typeface="Calibri" panose="020F0502020204030204" pitchFamily="34" charset="0"/>
                <a:cs typeface="Calibri" panose="020F0502020204030204" pitchFamily="34" charset="0"/>
              </a:rPr>
              <a:t>a suitable e-commerce website, such as Flipkart, to explore and collect data on different iPhone models</a:t>
            </a:r>
            <a:r>
              <a:rPr lang="en-GB" sz="1600" dirty="0" smtClean="0">
                <a:latin typeface="Calibri" panose="020F0502020204030204" pitchFamily="34" charset="0"/>
                <a:ea typeface="Calibri" panose="020F0502020204030204" pitchFamily="34" charset="0"/>
                <a:cs typeface="Calibri" panose="020F0502020204030204" pitchFamily="34" charset="0"/>
              </a:rPr>
              <a:t>.</a:t>
            </a:r>
            <a:endParaRPr lang="en-GB" sz="1600" dirty="0">
              <a:latin typeface="Calibri" panose="020F0502020204030204" pitchFamily="34" charset="0"/>
              <a:ea typeface="Calibri" panose="020F0502020204030204" pitchFamily="34" charset="0"/>
              <a:cs typeface="Calibri" panose="020F0502020204030204" pitchFamily="34" charset="0"/>
            </a:endParaRPr>
          </a:p>
          <a:p>
            <a:r>
              <a:rPr lang="en-GB" sz="1600" dirty="0">
                <a:latin typeface="Calibri" panose="020F0502020204030204" pitchFamily="34" charset="0"/>
                <a:ea typeface="Calibri" panose="020F0502020204030204" pitchFamily="34" charset="0"/>
                <a:cs typeface="Calibri" panose="020F0502020204030204" pitchFamily="34" charset="0"/>
              </a:rPr>
              <a:t>2. </a:t>
            </a:r>
            <a:r>
              <a:rPr lang="en-GB" sz="1600" dirty="0" smtClean="0">
                <a:solidFill>
                  <a:srgbClr val="FF0000"/>
                </a:solidFill>
                <a:latin typeface="Calibri" panose="020F0502020204030204" pitchFamily="34" charset="0"/>
                <a:ea typeface="Calibri" panose="020F0502020204030204" pitchFamily="34" charset="0"/>
                <a:cs typeface="Calibri" panose="020F0502020204030204" pitchFamily="34" charset="0"/>
              </a:rPr>
              <a:t>Utilize </a:t>
            </a:r>
            <a:r>
              <a:rPr lang="en-GB" sz="1600" dirty="0">
                <a:solidFill>
                  <a:srgbClr val="FF0000"/>
                </a:solidFill>
                <a:latin typeface="Calibri" panose="020F0502020204030204" pitchFamily="34" charset="0"/>
                <a:ea typeface="Calibri" panose="020F0502020204030204" pitchFamily="34" charset="0"/>
                <a:cs typeface="Calibri" panose="020F0502020204030204" pitchFamily="34" charset="0"/>
              </a:rPr>
              <a:t>Beautiful </a:t>
            </a:r>
            <a:r>
              <a:rPr lang="en-GB" sz="1600" dirty="0" smtClean="0">
                <a:solidFill>
                  <a:srgbClr val="FF0000"/>
                </a:solidFill>
                <a:latin typeface="Calibri" panose="020F0502020204030204" pitchFamily="34" charset="0"/>
                <a:ea typeface="Calibri" panose="020F0502020204030204" pitchFamily="34" charset="0"/>
                <a:cs typeface="Calibri" panose="020F0502020204030204" pitchFamily="34" charset="0"/>
              </a:rPr>
              <a:t>Soup </a:t>
            </a:r>
            <a:r>
              <a:rPr lang="en-GB" sz="1600" dirty="0" smtClean="0">
                <a:latin typeface="Calibri" panose="020F0502020204030204" pitchFamily="34" charset="0"/>
                <a:ea typeface="Calibri" panose="020F0502020204030204" pitchFamily="34" charset="0"/>
                <a:cs typeface="Calibri" panose="020F0502020204030204" pitchFamily="34" charset="0"/>
              </a:rPr>
              <a:t>: </a:t>
            </a:r>
            <a:r>
              <a:rPr lang="en-GB" sz="1600" dirty="0">
                <a:latin typeface="Calibri" panose="020F0502020204030204" pitchFamily="34" charset="0"/>
                <a:ea typeface="Calibri" panose="020F0502020204030204" pitchFamily="34" charset="0"/>
                <a:cs typeface="Calibri" panose="020F0502020204030204" pitchFamily="34" charset="0"/>
              </a:rPr>
              <a:t>Implement web scraping techniques using the Beautiful Soup library to extract information from the selected website's HTML structure</a:t>
            </a:r>
            <a:r>
              <a:rPr lang="en-GB" sz="1600" dirty="0" smtClean="0">
                <a:latin typeface="Calibri" panose="020F0502020204030204" pitchFamily="34" charset="0"/>
                <a:ea typeface="Calibri" panose="020F0502020204030204" pitchFamily="34" charset="0"/>
                <a:cs typeface="Calibri" panose="020F0502020204030204" pitchFamily="34" charset="0"/>
              </a:rPr>
              <a:t>.</a:t>
            </a:r>
            <a:endParaRPr lang="en-GB" sz="1600" dirty="0">
              <a:latin typeface="Calibri" panose="020F0502020204030204" pitchFamily="34" charset="0"/>
              <a:ea typeface="Calibri" panose="020F0502020204030204" pitchFamily="34" charset="0"/>
              <a:cs typeface="Calibri" panose="020F0502020204030204" pitchFamily="34" charset="0"/>
            </a:endParaRPr>
          </a:p>
          <a:p>
            <a:r>
              <a:rPr lang="en-GB" sz="1600" dirty="0">
                <a:latin typeface="Calibri" panose="020F0502020204030204" pitchFamily="34" charset="0"/>
                <a:ea typeface="Calibri" panose="020F0502020204030204" pitchFamily="34" charset="0"/>
                <a:cs typeface="Calibri" panose="020F0502020204030204" pitchFamily="34" charset="0"/>
              </a:rPr>
              <a:t>3. </a:t>
            </a:r>
            <a:r>
              <a:rPr lang="en-GB" sz="1600" dirty="0" smtClean="0">
                <a:solidFill>
                  <a:srgbClr val="FF0000"/>
                </a:solidFill>
                <a:latin typeface="Calibri" panose="020F0502020204030204" pitchFamily="34" charset="0"/>
                <a:ea typeface="Calibri" panose="020F0502020204030204" pitchFamily="34" charset="0"/>
                <a:cs typeface="Calibri" panose="020F0502020204030204" pitchFamily="34" charset="0"/>
              </a:rPr>
              <a:t>Download </a:t>
            </a:r>
            <a:r>
              <a:rPr lang="en-GB" sz="1600" dirty="0">
                <a:solidFill>
                  <a:srgbClr val="FF0000"/>
                </a:solidFill>
                <a:latin typeface="Calibri" panose="020F0502020204030204" pitchFamily="34" charset="0"/>
                <a:ea typeface="Calibri" panose="020F0502020204030204" pitchFamily="34" charset="0"/>
                <a:cs typeface="Calibri" panose="020F0502020204030204" pitchFamily="34" charset="0"/>
              </a:rPr>
              <a:t>URL </a:t>
            </a:r>
            <a:r>
              <a:rPr lang="en-GB" sz="1600" dirty="0" smtClean="0">
                <a:solidFill>
                  <a:srgbClr val="FF0000"/>
                </a:solidFill>
                <a:latin typeface="Calibri" panose="020F0502020204030204" pitchFamily="34" charset="0"/>
                <a:ea typeface="Calibri" panose="020F0502020204030204" pitchFamily="34" charset="0"/>
                <a:cs typeface="Calibri" panose="020F0502020204030204" pitchFamily="34" charset="0"/>
              </a:rPr>
              <a:t>Data </a:t>
            </a:r>
            <a:r>
              <a:rPr lang="en-GB" sz="1600" dirty="0" smtClean="0">
                <a:latin typeface="Calibri" panose="020F0502020204030204" pitchFamily="34" charset="0"/>
                <a:ea typeface="Calibri" panose="020F0502020204030204" pitchFamily="34" charset="0"/>
                <a:cs typeface="Calibri" panose="020F0502020204030204" pitchFamily="34" charset="0"/>
              </a:rPr>
              <a:t>: </a:t>
            </a:r>
            <a:r>
              <a:rPr lang="en-GB" sz="1600" dirty="0">
                <a:latin typeface="Calibri" panose="020F0502020204030204" pitchFamily="34" charset="0"/>
                <a:ea typeface="Calibri" panose="020F0502020204030204" pitchFamily="34" charset="0"/>
                <a:cs typeface="Calibri" panose="020F0502020204030204" pitchFamily="34" charset="0"/>
              </a:rPr>
              <a:t>Retrieve the relevant data from the identified URLs that contain information about iPhone models, ratings, specifications, and pricing</a:t>
            </a:r>
            <a:r>
              <a:rPr lang="en-GB" sz="1600" dirty="0" smtClean="0">
                <a:latin typeface="Calibri" panose="020F0502020204030204" pitchFamily="34" charset="0"/>
                <a:ea typeface="Calibri" panose="020F0502020204030204" pitchFamily="34" charset="0"/>
                <a:cs typeface="Calibri" panose="020F0502020204030204" pitchFamily="34" charset="0"/>
              </a:rPr>
              <a:t>.</a:t>
            </a:r>
            <a:endParaRPr lang="en-GB" sz="1600" dirty="0">
              <a:latin typeface="Calibri" panose="020F0502020204030204" pitchFamily="34" charset="0"/>
              <a:ea typeface="Calibri" panose="020F0502020204030204" pitchFamily="34" charset="0"/>
              <a:cs typeface="Calibri" panose="020F0502020204030204" pitchFamily="34" charset="0"/>
            </a:endParaRPr>
          </a:p>
          <a:p>
            <a:r>
              <a:rPr lang="en-GB" sz="1600" dirty="0">
                <a:latin typeface="Calibri" panose="020F0502020204030204" pitchFamily="34" charset="0"/>
                <a:ea typeface="Calibri" panose="020F0502020204030204" pitchFamily="34" charset="0"/>
                <a:cs typeface="Calibri" panose="020F0502020204030204" pitchFamily="34" charset="0"/>
              </a:rPr>
              <a:t>4. </a:t>
            </a:r>
            <a:r>
              <a:rPr lang="en-GB" sz="1600" dirty="0" smtClean="0">
                <a:solidFill>
                  <a:srgbClr val="FF0000"/>
                </a:solidFill>
                <a:latin typeface="Calibri" panose="020F0502020204030204" pitchFamily="34" charset="0"/>
                <a:ea typeface="Calibri" panose="020F0502020204030204" pitchFamily="34" charset="0"/>
                <a:cs typeface="Calibri" panose="020F0502020204030204" pitchFamily="34" charset="0"/>
              </a:rPr>
              <a:t>Feature Extraction </a:t>
            </a:r>
            <a:r>
              <a:rPr lang="en-GB" sz="1600" dirty="0" smtClean="0">
                <a:latin typeface="Calibri" panose="020F0502020204030204" pitchFamily="34" charset="0"/>
                <a:ea typeface="Calibri" panose="020F0502020204030204" pitchFamily="34" charset="0"/>
                <a:cs typeface="Calibri" panose="020F0502020204030204" pitchFamily="34" charset="0"/>
              </a:rPr>
              <a:t>: </a:t>
            </a:r>
            <a:r>
              <a:rPr lang="en-GB" sz="1600" dirty="0">
                <a:latin typeface="Calibri" panose="020F0502020204030204" pitchFamily="34" charset="0"/>
                <a:ea typeface="Calibri" panose="020F0502020204030204" pitchFamily="34" charset="0"/>
                <a:cs typeface="Calibri" panose="020F0502020204030204" pitchFamily="34" charset="0"/>
              </a:rPr>
              <a:t>Extract the desired features such as model name, rating, ROM, display size, chip processor, number of ratings, number of reviews, and price from the downloaded data</a:t>
            </a:r>
            <a:r>
              <a:rPr lang="en-GB" sz="1600" dirty="0" smtClean="0">
                <a:latin typeface="Calibri" panose="020F0502020204030204" pitchFamily="34" charset="0"/>
                <a:ea typeface="Calibri" panose="020F0502020204030204" pitchFamily="34" charset="0"/>
                <a:cs typeface="Calibri" panose="020F0502020204030204" pitchFamily="34" charset="0"/>
              </a:rPr>
              <a:t>.</a:t>
            </a:r>
            <a:endParaRPr lang="en-GB" sz="1600" dirty="0">
              <a:latin typeface="Calibri" panose="020F0502020204030204" pitchFamily="34" charset="0"/>
              <a:ea typeface="Calibri" panose="020F0502020204030204" pitchFamily="34" charset="0"/>
              <a:cs typeface="Calibri" panose="020F0502020204030204" pitchFamily="34" charset="0"/>
            </a:endParaRPr>
          </a:p>
          <a:p>
            <a:r>
              <a:rPr lang="en-GB" sz="1600" dirty="0">
                <a:latin typeface="Calibri" panose="020F0502020204030204" pitchFamily="34" charset="0"/>
                <a:ea typeface="Calibri" panose="020F0502020204030204" pitchFamily="34" charset="0"/>
                <a:cs typeface="Calibri" panose="020F0502020204030204" pitchFamily="34" charset="0"/>
              </a:rPr>
              <a:t>5. </a:t>
            </a:r>
            <a:r>
              <a:rPr lang="en-GB" sz="1600" dirty="0" smtClean="0">
                <a:solidFill>
                  <a:srgbClr val="FF0000"/>
                </a:solidFill>
                <a:latin typeface="Calibri" panose="020F0502020204030204" pitchFamily="34" charset="0"/>
                <a:ea typeface="Calibri" panose="020F0502020204030204" pitchFamily="34" charset="0"/>
                <a:cs typeface="Calibri" panose="020F0502020204030204" pitchFamily="34" charset="0"/>
              </a:rPr>
              <a:t>Save </a:t>
            </a:r>
            <a:r>
              <a:rPr lang="en-GB" sz="1600" dirty="0">
                <a:solidFill>
                  <a:srgbClr val="FF0000"/>
                </a:solidFill>
                <a:latin typeface="Calibri" panose="020F0502020204030204" pitchFamily="34" charset="0"/>
                <a:ea typeface="Calibri" panose="020F0502020204030204" pitchFamily="34" charset="0"/>
                <a:cs typeface="Calibri" panose="020F0502020204030204" pitchFamily="34" charset="0"/>
              </a:rPr>
              <a:t>as </a:t>
            </a:r>
            <a:r>
              <a:rPr lang="en-GB" sz="1600" dirty="0" smtClean="0">
                <a:solidFill>
                  <a:srgbClr val="FF0000"/>
                </a:solidFill>
                <a:latin typeface="Calibri" panose="020F0502020204030204" pitchFamily="34" charset="0"/>
                <a:ea typeface="Calibri" panose="020F0502020204030204" pitchFamily="34" charset="0"/>
                <a:cs typeface="Calibri" panose="020F0502020204030204" pitchFamily="34" charset="0"/>
              </a:rPr>
              <a:t>CSV </a:t>
            </a:r>
            <a:r>
              <a:rPr lang="en-GB" sz="1600" dirty="0" smtClean="0">
                <a:latin typeface="Calibri" panose="020F0502020204030204" pitchFamily="34" charset="0"/>
                <a:ea typeface="Calibri" panose="020F0502020204030204" pitchFamily="34" charset="0"/>
                <a:cs typeface="Calibri" panose="020F0502020204030204" pitchFamily="34" charset="0"/>
              </a:rPr>
              <a:t>: </a:t>
            </a:r>
            <a:r>
              <a:rPr lang="en-GB" sz="1600" dirty="0">
                <a:latin typeface="Calibri" panose="020F0502020204030204" pitchFamily="34" charset="0"/>
                <a:ea typeface="Calibri" panose="020F0502020204030204" pitchFamily="34" charset="0"/>
                <a:cs typeface="Calibri" panose="020F0502020204030204" pitchFamily="34" charset="0"/>
              </a:rPr>
              <a:t>Organize the extracted data into a structured format and save it to a .csv file for further analysis and reference.</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9838700"/>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7E4A21-6E8D-3D7C-CACE-EBECB843C961}"/>
              </a:ext>
            </a:extLst>
          </p:cNvPr>
          <p:cNvSpPr>
            <a:spLocks noGrp="1"/>
          </p:cNvSpPr>
          <p:nvPr>
            <p:ph type="ctrTitle"/>
          </p:nvPr>
        </p:nvSpPr>
        <p:spPr>
          <a:xfrm>
            <a:off x="955548" y="777240"/>
            <a:ext cx="10280904" cy="566928"/>
          </a:xfrm>
        </p:spPr>
        <p:txBody>
          <a:bodyPr>
            <a:normAutofit/>
          </a:bodyPr>
          <a:lstStyle/>
          <a:p>
            <a:pPr algn="l"/>
            <a:r>
              <a:rPr lang="en-US" sz="3200" b="1" dirty="0">
                <a:solidFill>
                  <a:srgbClr val="FF0000"/>
                </a:solidFill>
              </a:rPr>
              <a:t>Raw Data</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3956" y="1258765"/>
            <a:ext cx="8210550"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7645608"/>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07331B-7227-B702-B7CD-32156B667465}"/>
              </a:ext>
            </a:extLst>
          </p:cNvPr>
          <p:cNvSpPr>
            <a:spLocks noGrp="1"/>
          </p:cNvSpPr>
          <p:nvPr>
            <p:ph type="ctrTitle"/>
          </p:nvPr>
        </p:nvSpPr>
        <p:spPr>
          <a:xfrm>
            <a:off x="829056" y="813816"/>
            <a:ext cx="9144000" cy="521208"/>
          </a:xfrm>
        </p:spPr>
        <p:txBody>
          <a:bodyPr>
            <a:noAutofit/>
          </a:bodyPr>
          <a:lstStyle/>
          <a:p>
            <a:pPr algn="l"/>
            <a:r>
              <a:rPr lang="en-US" sz="3200" b="1" dirty="0">
                <a:solidFill>
                  <a:srgbClr val="FF0000"/>
                </a:solidFill>
              </a:rPr>
              <a:t>Data Cleaning</a:t>
            </a:r>
          </a:p>
        </p:txBody>
      </p:sp>
      <p:sp>
        <p:nvSpPr>
          <p:cNvPr id="4" name="TextBox 3">
            <a:extLst>
              <a:ext uri="{FF2B5EF4-FFF2-40B4-BE49-F238E27FC236}">
                <a16:creationId xmlns="" xmlns:a16="http://schemas.microsoft.com/office/drawing/2014/main" id="{DC05E708-D2D0-5D1C-B2CB-741550548CD4}"/>
              </a:ext>
            </a:extLst>
          </p:cNvPr>
          <p:cNvSpPr txBox="1"/>
          <p:nvPr/>
        </p:nvSpPr>
        <p:spPr>
          <a:xfrm>
            <a:off x="829056" y="1408115"/>
            <a:ext cx="10581406" cy="1323439"/>
          </a:xfrm>
          <a:prstGeom prst="rect">
            <a:avLst/>
          </a:prstGeom>
          <a:noFill/>
        </p:spPr>
        <p:txBody>
          <a:bodyPr wrap="square" rtlCol="0">
            <a:spAutoFit/>
          </a:bodyPr>
          <a:lstStyle/>
          <a:p>
            <a:r>
              <a:rPr lang="en-GB" sz="1600" b="1" dirty="0" smtClean="0">
                <a:latin typeface="Calibri" panose="020F0502020204030204" pitchFamily="34" charset="0"/>
                <a:ea typeface="Calibri" panose="020F0502020204030204" pitchFamily="34" charset="0"/>
                <a:cs typeface="Calibri" panose="020F0502020204030204" pitchFamily="34" charset="0"/>
              </a:rPr>
              <a:t>1. Remove </a:t>
            </a:r>
            <a:r>
              <a:rPr lang="en-GB" sz="1600" b="1" dirty="0">
                <a:latin typeface="Calibri" panose="020F0502020204030204" pitchFamily="34" charset="0"/>
                <a:ea typeface="Calibri" panose="020F0502020204030204" pitchFamily="34" charset="0"/>
                <a:cs typeface="Calibri" panose="020F0502020204030204" pitchFamily="34" charset="0"/>
              </a:rPr>
              <a:t>Duplicates:</a:t>
            </a:r>
            <a:r>
              <a:rPr lang="en-GB" sz="1600" dirty="0">
                <a:latin typeface="Calibri" panose="020F0502020204030204" pitchFamily="34" charset="0"/>
                <a:ea typeface="Calibri" panose="020F0502020204030204" pitchFamily="34" charset="0"/>
                <a:cs typeface="Calibri" panose="020F0502020204030204" pitchFamily="34" charset="0"/>
              </a:rPr>
              <a:t> Eliminate duplicate records from the dataset.</a:t>
            </a:r>
          </a:p>
          <a:p>
            <a:r>
              <a:rPr lang="en-GB" sz="1600" b="1" dirty="0" smtClean="0">
                <a:latin typeface="Calibri" panose="020F0502020204030204" pitchFamily="34" charset="0"/>
                <a:ea typeface="Calibri" panose="020F0502020204030204" pitchFamily="34" charset="0"/>
                <a:cs typeface="Calibri" panose="020F0502020204030204" pitchFamily="34" charset="0"/>
              </a:rPr>
              <a:t>2. Fill </a:t>
            </a:r>
            <a:r>
              <a:rPr lang="en-GB" sz="1600" b="1" dirty="0">
                <a:latin typeface="Calibri" panose="020F0502020204030204" pitchFamily="34" charset="0"/>
                <a:ea typeface="Calibri" panose="020F0502020204030204" pitchFamily="34" charset="0"/>
                <a:cs typeface="Calibri" panose="020F0502020204030204" pitchFamily="34" charset="0"/>
              </a:rPr>
              <a:t>Null Values:</a:t>
            </a:r>
            <a:r>
              <a:rPr lang="en-GB" sz="1600" dirty="0">
                <a:latin typeface="Calibri" panose="020F0502020204030204" pitchFamily="34" charset="0"/>
                <a:ea typeface="Calibri" panose="020F0502020204030204" pitchFamily="34" charset="0"/>
                <a:cs typeface="Calibri" panose="020F0502020204030204" pitchFamily="34" charset="0"/>
              </a:rPr>
              <a:t> Address missing data by filling null values in the "Chip Processor," "Number of Ratings," and "Number of Reviews" columns.</a:t>
            </a:r>
          </a:p>
          <a:p>
            <a:r>
              <a:rPr lang="en-GB" sz="1600" b="1" dirty="0" smtClean="0">
                <a:latin typeface="Calibri" panose="020F0502020204030204" pitchFamily="34" charset="0"/>
                <a:ea typeface="Calibri" panose="020F0502020204030204" pitchFamily="34" charset="0"/>
                <a:cs typeface="Calibri" panose="020F0502020204030204" pitchFamily="34" charset="0"/>
              </a:rPr>
              <a:t>3. Check </a:t>
            </a:r>
            <a:r>
              <a:rPr lang="en-GB" sz="1600" b="1" dirty="0">
                <a:latin typeface="Calibri" panose="020F0502020204030204" pitchFamily="34" charset="0"/>
                <a:ea typeface="Calibri" panose="020F0502020204030204" pitchFamily="34" charset="0"/>
                <a:cs typeface="Calibri" panose="020F0502020204030204" pitchFamily="34" charset="0"/>
              </a:rPr>
              <a:t>for Invalid Values:</a:t>
            </a:r>
            <a:r>
              <a:rPr lang="en-GB" sz="1600" dirty="0">
                <a:latin typeface="Calibri" panose="020F0502020204030204" pitchFamily="34" charset="0"/>
                <a:ea typeface="Calibri" panose="020F0502020204030204" pitchFamily="34" charset="0"/>
                <a:cs typeface="Calibri" panose="020F0502020204030204" pitchFamily="34" charset="0"/>
              </a:rPr>
              <a:t> Identify and address any invalid or inconsistent data entries.</a:t>
            </a:r>
          </a:p>
          <a:p>
            <a:r>
              <a:rPr lang="en-GB" sz="1600" b="1" dirty="0" smtClean="0">
                <a:latin typeface="Calibri" panose="020F0502020204030204" pitchFamily="34" charset="0"/>
                <a:ea typeface="Calibri" panose="020F0502020204030204" pitchFamily="34" charset="0"/>
                <a:cs typeface="Calibri" panose="020F0502020204030204" pitchFamily="34" charset="0"/>
              </a:rPr>
              <a:t>4. Remove </a:t>
            </a:r>
            <a:r>
              <a:rPr lang="en-GB" sz="1600" b="1" dirty="0">
                <a:latin typeface="Calibri" panose="020F0502020204030204" pitchFamily="34" charset="0"/>
                <a:ea typeface="Calibri" panose="020F0502020204030204" pitchFamily="34" charset="0"/>
                <a:cs typeface="Calibri" panose="020F0502020204030204" pitchFamily="34" charset="0"/>
              </a:rPr>
              <a:t>Outliers:</a:t>
            </a:r>
            <a:r>
              <a:rPr lang="en-GB" sz="1600" dirty="0">
                <a:latin typeface="Calibri" panose="020F0502020204030204" pitchFamily="34" charset="0"/>
                <a:ea typeface="Calibri" panose="020F0502020204030204" pitchFamily="34" charset="0"/>
                <a:cs typeface="Calibri" panose="020F0502020204030204" pitchFamily="34" charset="0"/>
              </a:rPr>
              <a:t> Use the IQR (Interquartile Range) method to identify and remove outliers in the "Display (cm)" column.</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8195" y="2838558"/>
            <a:ext cx="8191500" cy="318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299214"/>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265B02-E5F9-B9BD-F9A9-7D5FBDC5A791}"/>
              </a:ext>
            </a:extLst>
          </p:cNvPr>
          <p:cNvSpPr>
            <a:spLocks noGrp="1"/>
          </p:cNvSpPr>
          <p:nvPr>
            <p:ph type="ctrTitle"/>
          </p:nvPr>
        </p:nvSpPr>
        <p:spPr>
          <a:xfrm>
            <a:off x="829056" y="512064"/>
            <a:ext cx="9144000" cy="557784"/>
          </a:xfrm>
        </p:spPr>
        <p:txBody>
          <a:bodyPr>
            <a:normAutofit/>
          </a:bodyPr>
          <a:lstStyle/>
          <a:p>
            <a:pPr algn="l"/>
            <a:r>
              <a:rPr lang="en-US" sz="3200" b="1" dirty="0">
                <a:solidFill>
                  <a:srgbClr val="FF0000"/>
                </a:solidFill>
              </a:rPr>
              <a:t>Data Visualization</a:t>
            </a:r>
          </a:p>
        </p:txBody>
      </p:sp>
      <p:sp>
        <p:nvSpPr>
          <p:cNvPr id="9" name="TextBox 8">
            <a:extLst>
              <a:ext uri="{FF2B5EF4-FFF2-40B4-BE49-F238E27FC236}">
                <a16:creationId xmlns="" xmlns:a16="http://schemas.microsoft.com/office/drawing/2014/main" id="{28569782-67C7-C778-9254-C58CA8A04867}"/>
              </a:ext>
            </a:extLst>
          </p:cNvPr>
          <p:cNvSpPr txBox="1"/>
          <p:nvPr/>
        </p:nvSpPr>
        <p:spPr>
          <a:xfrm>
            <a:off x="829056" y="1069848"/>
            <a:ext cx="4398264" cy="400110"/>
          </a:xfrm>
          <a:prstGeom prst="rect">
            <a:avLst/>
          </a:prstGeom>
          <a:noFill/>
        </p:spPr>
        <p:txBody>
          <a:bodyPr wrap="square" rtlCol="0">
            <a:spAutoFit/>
          </a:bodyPr>
          <a:lstStyle/>
          <a:p>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Uni-Variate Analysis</a:t>
            </a:r>
          </a:p>
        </p:txBody>
      </p:sp>
      <p:sp>
        <p:nvSpPr>
          <p:cNvPr id="4" name="TextBox 3"/>
          <p:cNvSpPr txBox="1"/>
          <p:nvPr/>
        </p:nvSpPr>
        <p:spPr>
          <a:xfrm>
            <a:off x="829056" y="1509035"/>
            <a:ext cx="10574215" cy="646331"/>
          </a:xfrm>
          <a:prstGeom prst="rect">
            <a:avLst/>
          </a:prstGeom>
          <a:noFill/>
        </p:spPr>
        <p:txBody>
          <a:bodyPr wrap="square" rtlCol="0">
            <a:spAutoFit/>
          </a:bodyPr>
          <a:lstStyle/>
          <a:p>
            <a:r>
              <a:rPr lang="en-GB" sz="1800" b="1" dirty="0" smtClean="0">
                <a:latin typeface="Calibri" panose="020F0502020204030204" pitchFamily="34" charset="0"/>
                <a:ea typeface="Calibri" panose="020F0502020204030204" pitchFamily="34" charset="0"/>
                <a:cs typeface="Calibri" panose="020F0502020204030204" pitchFamily="34" charset="0"/>
              </a:rPr>
              <a:t>1. </a:t>
            </a:r>
            <a:r>
              <a:rPr lang="en-GB" sz="1800" b="1" dirty="0">
                <a:latin typeface="Calibri" panose="020F0502020204030204" pitchFamily="34" charset="0"/>
                <a:ea typeface="Calibri" panose="020F0502020204030204" pitchFamily="34" charset="0"/>
                <a:cs typeface="Calibri" panose="020F0502020204030204" pitchFamily="34" charset="0"/>
              </a:rPr>
              <a:t>ROM:</a:t>
            </a:r>
            <a:r>
              <a:rPr lang="en-GB" sz="1800" dirty="0">
                <a:latin typeface="Calibri" panose="020F0502020204030204" pitchFamily="34" charset="0"/>
                <a:ea typeface="Calibri" panose="020F0502020204030204" pitchFamily="34" charset="0"/>
                <a:cs typeface="Calibri" panose="020F0502020204030204" pitchFamily="34" charset="0"/>
              </a:rPr>
              <a:t> The univariate analysis of ROM revealed the distribution and central tendencies of storage capacities among the iPhone models, highlighting variations in storage options.</a:t>
            </a:r>
            <a:endParaRPr lang="en-GB" sz="1800" b="1" dirty="0">
              <a:latin typeface="Calibri" panose="020F0502020204030204" pitchFamily="34" charset="0"/>
              <a:ea typeface="Calibri" panose="020F0502020204030204" pitchFamily="34" charset="0"/>
              <a:cs typeface="Calibri" panose="020F0502020204030204"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9496" y="2282957"/>
            <a:ext cx="4213333" cy="4365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623238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265B02-E5F9-B9BD-F9A9-7D5FBDC5A791}"/>
              </a:ext>
            </a:extLst>
          </p:cNvPr>
          <p:cNvSpPr>
            <a:spLocks noGrp="1"/>
          </p:cNvSpPr>
          <p:nvPr>
            <p:ph type="ctrTitle"/>
          </p:nvPr>
        </p:nvSpPr>
        <p:spPr>
          <a:xfrm>
            <a:off x="829056" y="512064"/>
            <a:ext cx="9144000" cy="557784"/>
          </a:xfrm>
        </p:spPr>
        <p:txBody>
          <a:bodyPr>
            <a:normAutofit/>
          </a:bodyPr>
          <a:lstStyle/>
          <a:p>
            <a:pPr algn="l"/>
            <a:r>
              <a:rPr lang="en-US" sz="3200" b="1" dirty="0">
                <a:solidFill>
                  <a:srgbClr val="FF0000"/>
                </a:solidFill>
              </a:rPr>
              <a:t>Data Visualization</a:t>
            </a:r>
          </a:p>
        </p:txBody>
      </p:sp>
      <p:sp>
        <p:nvSpPr>
          <p:cNvPr id="9" name="TextBox 8">
            <a:extLst>
              <a:ext uri="{FF2B5EF4-FFF2-40B4-BE49-F238E27FC236}">
                <a16:creationId xmlns="" xmlns:a16="http://schemas.microsoft.com/office/drawing/2014/main" id="{28569782-67C7-C778-9254-C58CA8A04867}"/>
              </a:ext>
            </a:extLst>
          </p:cNvPr>
          <p:cNvSpPr txBox="1"/>
          <p:nvPr/>
        </p:nvSpPr>
        <p:spPr>
          <a:xfrm>
            <a:off x="829056" y="1069848"/>
            <a:ext cx="4398264" cy="400110"/>
          </a:xfrm>
          <a:prstGeom prst="rect">
            <a:avLst/>
          </a:prstGeom>
          <a:noFill/>
        </p:spPr>
        <p:txBody>
          <a:bodyPr wrap="square" rtlCol="0">
            <a:spAutoFit/>
          </a:bodyPr>
          <a:lstStyle/>
          <a:p>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Uni-Variate Analysis</a:t>
            </a:r>
          </a:p>
        </p:txBody>
      </p:sp>
      <p:sp>
        <p:nvSpPr>
          <p:cNvPr id="4" name="TextBox 3"/>
          <p:cNvSpPr txBox="1"/>
          <p:nvPr/>
        </p:nvSpPr>
        <p:spPr>
          <a:xfrm>
            <a:off x="829056" y="1509035"/>
            <a:ext cx="10574215" cy="646331"/>
          </a:xfrm>
          <a:prstGeom prst="rect">
            <a:avLst/>
          </a:prstGeom>
          <a:noFill/>
        </p:spPr>
        <p:txBody>
          <a:bodyPr wrap="square" rtlCol="0">
            <a:spAutoFit/>
          </a:bodyPr>
          <a:lstStyle/>
          <a:p>
            <a:r>
              <a:rPr lang="en-GB" sz="1800" b="1" dirty="0" smtClean="0">
                <a:latin typeface="Calibri" panose="020F0502020204030204" pitchFamily="34" charset="0"/>
                <a:ea typeface="Calibri" panose="020F0502020204030204" pitchFamily="34" charset="0"/>
                <a:cs typeface="Calibri" panose="020F0502020204030204" pitchFamily="34" charset="0"/>
              </a:rPr>
              <a:t>2. Display </a:t>
            </a:r>
            <a:r>
              <a:rPr lang="en-GB" sz="1800" b="1" dirty="0">
                <a:latin typeface="Calibri" panose="020F0502020204030204" pitchFamily="34" charset="0"/>
                <a:ea typeface="Calibri" panose="020F0502020204030204" pitchFamily="34" charset="0"/>
                <a:cs typeface="Calibri" panose="020F0502020204030204" pitchFamily="34" charset="0"/>
              </a:rPr>
              <a:t>(cm):</a:t>
            </a:r>
            <a:r>
              <a:rPr lang="en-GB" sz="1800" dirty="0">
                <a:latin typeface="Calibri" panose="020F0502020204030204" pitchFamily="34" charset="0"/>
                <a:ea typeface="Calibri" panose="020F0502020204030204" pitchFamily="34" charset="0"/>
                <a:cs typeface="Calibri" panose="020F0502020204030204" pitchFamily="34" charset="0"/>
              </a:rPr>
              <a:t> Univariate analysis of the "Display (cm)" variable provided insights into the distribution of display sizes, indicating the range and common screen dimensions in the iPhone models.</a:t>
            </a:r>
            <a:endParaRPr lang="en-GB" sz="1800" b="1" dirty="0">
              <a:latin typeface="Calibri" panose="020F0502020204030204" pitchFamily="34" charset="0"/>
              <a:ea typeface="Calibri" panose="020F0502020204030204" pitchFamily="34" charset="0"/>
              <a:cs typeface="Calibri" panose="020F0502020204030204"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0438" y="2261691"/>
            <a:ext cx="5251450"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7214790"/>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2380</TotalTime>
  <Words>1317</Words>
  <Application>Microsoft Office PowerPoint</Application>
  <PresentationFormat>Custom</PresentationFormat>
  <Paragraphs>97</Paragraphs>
  <Slides>27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Libre Baskerville</vt:lpstr>
      <vt:lpstr>Office Theme</vt:lpstr>
      <vt:lpstr>PowerPoint Presentation</vt:lpstr>
      <vt:lpstr>About  us</vt:lpstr>
      <vt:lpstr>Agenda  </vt:lpstr>
      <vt:lpstr>Objective: The objective of this project is to analyse iPhone listings            on Flipkart, leveraging data scraped from the platform.</vt:lpstr>
      <vt:lpstr>Data Collection</vt:lpstr>
      <vt:lpstr>Raw Data</vt:lpstr>
      <vt:lpstr>Data Cleaning</vt:lpstr>
      <vt:lpstr>Data Visualization</vt:lpstr>
      <vt:lpstr>Data Visualization</vt:lpstr>
      <vt:lpstr>Data Visualization</vt:lpstr>
      <vt:lpstr>Data Visualization</vt:lpstr>
      <vt:lpstr>Data Visualization</vt:lpstr>
      <vt:lpstr>Data Visualization</vt:lpstr>
      <vt:lpstr>Data Visualization</vt:lpstr>
      <vt:lpstr>Data Visualization</vt:lpstr>
      <vt:lpstr>Data Visualization</vt:lpstr>
      <vt:lpstr>Data Visualization</vt:lpstr>
      <vt:lpstr>Data Visualization</vt:lpstr>
      <vt:lpstr>Data Visualization</vt:lpstr>
      <vt:lpstr>Data Visualization</vt:lpstr>
      <vt:lpstr>Data Visualization</vt:lpstr>
      <vt:lpstr>Data Visualization</vt:lpstr>
      <vt:lpstr>Data Visualization</vt:lpstr>
      <vt:lpstr>RESULTS</vt:lpstr>
      <vt:lpstr>RESULT MODEL :</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Lenovo</cp:lastModifiedBy>
  <cp:revision>39</cp:revision>
  <dcterms:created xsi:type="dcterms:W3CDTF">2021-02-16T05:19:01Z</dcterms:created>
  <dcterms:modified xsi:type="dcterms:W3CDTF">2023-09-11T12:03:50Z</dcterms:modified>
</cp:coreProperties>
</file>