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96" r:id="rId6"/>
    <p:sldId id="276" r:id="rId7"/>
    <p:sldId id="290" r:id="rId8"/>
    <p:sldId id="291" r:id="rId9"/>
    <p:sldId id="293" r:id="rId10"/>
    <p:sldId id="29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5" d="100"/>
          <a:sy n="85" d="100"/>
        </p:scale>
        <p:origin x="590"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4/25/2023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27045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420549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81693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83817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57919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4/25/2023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4/25/2023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4/25/2023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4/25/2023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4/25/2023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4/25/2023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4/25/2023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4/25/2023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4/25/2023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4/25/2023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4/25/2023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4/25/2023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3" name="Graphic 2" descr="Lightning bolt">
            <a:extLst>
              <a:ext uri="{FF2B5EF4-FFF2-40B4-BE49-F238E27FC236}">
                <a16:creationId xmlns:a16="http://schemas.microsoft.com/office/drawing/2014/main" id="{124A913F-412D-2F58-604C-9DFF92190A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228740">
            <a:off x="6210101" y="-175593"/>
            <a:ext cx="6458327" cy="7785235"/>
          </a:xfrm>
          <a:prstGeom prst="rect">
            <a:avLst/>
          </a:prstGeom>
        </p:spPr>
      </p:pic>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2539943" y="3161623"/>
            <a:ext cx="7799294" cy="1495794"/>
          </a:xfrm>
        </p:spPr>
        <p:txBody>
          <a:bodyPr wrap="square" lIns="0" tIns="0" rIns="0" bIns="0" anchor="t">
            <a:spAutoFit/>
          </a:bodyPr>
          <a:lstStyle/>
          <a:p>
            <a:r>
              <a:rPr lang="en-US" sz="5400" dirty="0">
                <a:solidFill>
                  <a:schemeClr val="bg1"/>
                </a:solidFill>
              </a:rPr>
              <a:t>ELECTRICITY BILLIING SYSTEM</a:t>
            </a:r>
            <a:endParaRPr lang="en-US" sz="5400" b="1"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8EBABE-0A6F-FF08-D18F-1BACB14BD18D}"/>
              </a:ext>
            </a:extLst>
          </p:cNvPr>
          <p:cNvSpPr/>
          <p:nvPr/>
        </p:nvSpPr>
        <p:spPr>
          <a:xfrm>
            <a:off x="9147163" y="5450586"/>
            <a:ext cx="2874510" cy="738664"/>
          </a:xfrm>
          <a:prstGeom prst="rect">
            <a:avLst/>
          </a:prstGeom>
        </p:spPr>
        <p:txBody>
          <a:bodyPr wrap="square" lIns="0" tIns="0" rIns="0" bIns="0">
            <a:spAutoFit/>
          </a:bodyPr>
          <a:lstStyle/>
          <a:p>
            <a:pPr algn="ctr"/>
            <a:r>
              <a:rPr lang="en-US" sz="1600" b="1" dirty="0">
                <a:solidFill>
                  <a:schemeClr val="bg1"/>
                </a:solidFill>
                <a:latin typeface="Californian FB" panose="0207040306080B030204" pitchFamily="18" charset="0"/>
              </a:rPr>
              <a:t>JAKKAM PRAMOD KUMAR</a:t>
            </a:r>
          </a:p>
          <a:p>
            <a:pPr algn="ctr"/>
            <a:r>
              <a:rPr lang="en-US" sz="1600" b="1" dirty="0">
                <a:solidFill>
                  <a:schemeClr val="bg1"/>
                </a:solidFill>
                <a:latin typeface="Californian FB" panose="0207040306080B030204" pitchFamily="18" charset="0"/>
              </a:rPr>
              <a:t>POOJA CHOWDARY</a:t>
            </a:r>
          </a:p>
          <a:p>
            <a:pPr algn="ctr"/>
            <a:r>
              <a:rPr lang="en-US" sz="1600" b="1" dirty="0">
                <a:solidFill>
                  <a:schemeClr val="bg1"/>
                </a:solidFill>
                <a:latin typeface="Californian FB" panose="0207040306080B030204" pitchFamily="18" charset="0"/>
              </a:rPr>
              <a:t>V.M.S ADITYA AKHIL</a:t>
            </a:r>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3" name="Graphic 2" descr="Lightning bolt">
            <a:extLst>
              <a:ext uri="{FF2B5EF4-FFF2-40B4-BE49-F238E27FC236}">
                <a16:creationId xmlns:a16="http://schemas.microsoft.com/office/drawing/2014/main" id="{124A913F-412D-2F58-604C-9DFF92190A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228740">
            <a:off x="6210101" y="-175593"/>
            <a:ext cx="6458327" cy="7785235"/>
          </a:xfrm>
          <a:prstGeom prst="rect">
            <a:avLst/>
          </a:prstGeom>
        </p:spPr>
      </p:pic>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341382" y="1493744"/>
            <a:ext cx="3853888" cy="276999"/>
          </a:xfrm>
        </p:spPr>
        <p:txBody>
          <a:bodyPr wrap="square" lIns="0" tIns="0" rIns="0" bIns="0" anchor="t">
            <a:spAutoFit/>
          </a:bodyPr>
          <a:lstStyle/>
          <a:p>
            <a:r>
              <a:rPr lang="en-US" sz="2000" b="1" dirty="0">
                <a:solidFill>
                  <a:schemeClr val="accent4"/>
                </a:solidFill>
              </a:rPr>
              <a:t>CONTENTS TO BE COVERED</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8EBABE-0A6F-FF08-D18F-1BACB14BD18D}"/>
              </a:ext>
            </a:extLst>
          </p:cNvPr>
          <p:cNvSpPr/>
          <p:nvPr/>
        </p:nvSpPr>
        <p:spPr>
          <a:xfrm>
            <a:off x="727318" y="2177415"/>
            <a:ext cx="5150967" cy="3170099"/>
          </a:xfrm>
          <a:prstGeom prst="rect">
            <a:avLst/>
          </a:prstGeom>
        </p:spPr>
        <p:txBody>
          <a:bodyPr wrap="square" lIns="0" tIns="0" rIns="0" bIns="0">
            <a:spAutoFit/>
          </a:bodyPr>
          <a:lstStyle/>
          <a:p>
            <a:r>
              <a:rPr lang="en-US" b="1" dirty="0">
                <a:solidFill>
                  <a:schemeClr val="bg1"/>
                </a:solidFill>
                <a:latin typeface="Californian FB" panose="0207040306080B030204" pitchFamily="18" charset="0"/>
              </a:rPr>
              <a:t>INTRODUCTION</a:t>
            </a:r>
          </a:p>
          <a:p>
            <a:endParaRPr lang="en-US" b="1" dirty="0">
              <a:solidFill>
                <a:schemeClr val="bg1"/>
              </a:solidFill>
              <a:latin typeface="Californian FB" panose="0207040306080B030204" pitchFamily="18" charset="0"/>
            </a:endParaRPr>
          </a:p>
          <a:p>
            <a:r>
              <a:rPr lang="en-US" b="1" dirty="0">
                <a:solidFill>
                  <a:schemeClr val="bg1"/>
                </a:solidFill>
                <a:latin typeface="Californian FB" panose="0207040306080B030204" pitchFamily="18" charset="0"/>
              </a:rPr>
              <a:t>SDLC OF THE PROJECT</a:t>
            </a:r>
          </a:p>
          <a:p>
            <a:endParaRPr lang="en-US" b="1" dirty="0">
              <a:solidFill>
                <a:schemeClr val="bg1"/>
              </a:solidFill>
              <a:latin typeface="Californian FB" panose="0207040306080B030204" pitchFamily="18" charset="0"/>
            </a:endParaRPr>
          </a:p>
          <a:p>
            <a:r>
              <a:rPr lang="en-US" b="1" dirty="0">
                <a:solidFill>
                  <a:schemeClr val="bg1"/>
                </a:solidFill>
                <a:latin typeface="Californian FB" panose="0207040306080B030204" pitchFamily="18" charset="0"/>
              </a:rPr>
              <a:t>FEATURES INCLUDED IN THE PROJECT</a:t>
            </a:r>
          </a:p>
          <a:p>
            <a:endParaRPr lang="en-US" b="1" dirty="0">
              <a:solidFill>
                <a:schemeClr val="bg1"/>
              </a:solidFill>
              <a:latin typeface="Californian FB" panose="0207040306080B030204" pitchFamily="18" charset="0"/>
            </a:endParaRPr>
          </a:p>
          <a:p>
            <a:r>
              <a:rPr lang="en-US" b="1" dirty="0">
                <a:solidFill>
                  <a:schemeClr val="bg1"/>
                </a:solidFill>
                <a:latin typeface="Californian FB" panose="0207040306080B030204" pitchFamily="18" charset="0"/>
              </a:rPr>
              <a:t>CONCLUSION</a:t>
            </a:r>
          </a:p>
          <a:p>
            <a:endParaRPr lang="en-US" sz="1600" b="1" dirty="0">
              <a:solidFill>
                <a:schemeClr val="bg1"/>
              </a:solidFill>
              <a:latin typeface="Californian FB" panose="0207040306080B030204" pitchFamily="18" charset="0"/>
            </a:endParaRPr>
          </a:p>
          <a:p>
            <a:endParaRPr lang="en-US" sz="1600" b="1" dirty="0">
              <a:solidFill>
                <a:schemeClr val="bg1"/>
              </a:solidFill>
              <a:latin typeface="Californian FB" panose="0207040306080B030204" pitchFamily="18" charset="0"/>
            </a:endParaRPr>
          </a:p>
          <a:p>
            <a:endParaRPr lang="en-US" sz="1600" b="1" dirty="0">
              <a:solidFill>
                <a:schemeClr val="bg1"/>
              </a:solidFill>
              <a:latin typeface="Californian FB" panose="0207040306080B030204" pitchFamily="18" charset="0"/>
            </a:endParaRPr>
          </a:p>
          <a:p>
            <a:endParaRPr lang="en-US" sz="1600" b="1" dirty="0">
              <a:solidFill>
                <a:schemeClr val="bg1"/>
              </a:solidFill>
              <a:latin typeface="Californian FB" panose="0207040306080B030204" pitchFamily="18" charset="0"/>
            </a:endParaRPr>
          </a:p>
          <a:p>
            <a:endParaRPr lang="en-US" sz="1600" b="1" dirty="0">
              <a:solidFill>
                <a:schemeClr val="bg1"/>
              </a:solidFill>
              <a:latin typeface="Californian FB" panose="0207040306080B030204" pitchFamily="18" charset="0"/>
            </a:endParaRPr>
          </a:p>
        </p:txBody>
      </p:sp>
    </p:spTree>
    <p:extLst>
      <p:ext uri="{BB962C8B-B14F-4D97-AF65-F5344CB8AC3E}">
        <p14:creationId xmlns:p14="http://schemas.microsoft.com/office/powerpoint/2010/main" val="332109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3" name="Graphic 2" descr="Lightning bolt">
            <a:extLst>
              <a:ext uri="{FF2B5EF4-FFF2-40B4-BE49-F238E27FC236}">
                <a16:creationId xmlns:a16="http://schemas.microsoft.com/office/drawing/2014/main" id="{A6C63EB4-AD88-2AA6-C4BA-5292E1C54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228740">
            <a:off x="6180206" y="14660"/>
            <a:ext cx="6458327" cy="7785235"/>
          </a:xfrm>
          <a:prstGeom prst="rect">
            <a:avLst/>
          </a:prstGeom>
        </p:spPr>
      </p:pic>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98766" y="2343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2026848" y="3469365"/>
            <a:ext cx="605549" cy="875827"/>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8840112" y="2335533"/>
            <a:ext cx="1371600" cy="246221"/>
          </a:xfrm>
          <a:prstGeom prst="rect">
            <a:avLst/>
          </a:prstGeom>
        </p:spPr>
        <p:txBody>
          <a:bodyPr wrap="square" lIns="0" tIns="0" rIns="0" bIns="0">
            <a:spAutoFit/>
          </a:bodyPr>
          <a:lstStyle/>
          <a:p>
            <a:pPr algn="ctr"/>
            <a:r>
              <a:rPr lang="en-US" sz="1600" b="1" dirty="0">
                <a:solidFill>
                  <a:schemeClr val="bg1"/>
                </a:solidFill>
              </a:rPr>
              <a:t>LOGIN PAGE</a:t>
            </a:r>
          </a:p>
        </p:txBody>
      </p:sp>
      <p:sp>
        <p:nvSpPr>
          <p:cNvPr id="53" name="Rectangle 52">
            <a:extLst>
              <a:ext uri="{FF2B5EF4-FFF2-40B4-BE49-F238E27FC236}">
                <a16:creationId xmlns:a16="http://schemas.microsoft.com/office/drawing/2014/main" id="{E1535E1C-6EBC-45D8-BCE1-D5B947A61FB6}"/>
              </a:ext>
            </a:extLst>
          </p:cNvPr>
          <p:cNvSpPr/>
          <p:nvPr/>
        </p:nvSpPr>
        <p:spPr>
          <a:xfrm>
            <a:off x="7691170" y="2732945"/>
            <a:ext cx="3359386" cy="3147272"/>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Here is the login page of our electricity billing system, here customers can login into their accounts with their respective username and passwords, if any new user is try to login, he needs to signup with his details.</a:t>
            </a:r>
          </a:p>
          <a:p>
            <a:pPr algn="ctr">
              <a:lnSpc>
                <a:spcPts val="1900"/>
              </a:lnSpc>
            </a:pPr>
            <a:endParaRPr lang="en-US" sz="1400" dirty="0">
              <a:solidFill>
                <a:schemeClr val="bg1"/>
              </a:solidFill>
              <a:cs typeface="Segoe UI" panose="020B0502040204020203" pitchFamily="34" charset="0"/>
            </a:endParaRPr>
          </a:p>
          <a:p>
            <a:pPr algn="ctr">
              <a:lnSpc>
                <a:spcPts val="1900"/>
              </a:lnSpc>
            </a:pPr>
            <a:r>
              <a:rPr lang="en-US" sz="1400" dirty="0">
                <a:solidFill>
                  <a:schemeClr val="bg1"/>
                </a:solidFill>
                <a:cs typeface="Segoe UI" panose="020B0502040204020203" pitchFamily="34" charset="0"/>
              </a:rPr>
              <a:t>If any user given wrong credentials he will not be able to use the system.</a:t>
            </a:r>
          </a:p>
          <a:p>
            <a:pPr algn="ctr">
              <a:lnSpc>
                <a:spcPts val="1900"/>
              </a:lnSpc>
            </a:pPr>
            <a:endParaRPr lang="en-US" sz="1400" dirty="0">
              <a:solidFill>
                <a:schemeClr val="bg1"/>
              </a:solidFill>
              <a:cs typeface="Segoe UI" panose="020B0502040204020203" pitchFamily="34" charset="0"/>
            </a:endParaRPr>
          </a:p>
          <a:p>
            <a:pPr algn="ctr">
              <a:lnSpc>
                <a:spcPts val="1900"/>
              </a:lnSpc>
            </a:pPr>
            <a:r>
              <a:rPr lang="en-US" sz="1400" dirty="0">
                <a:solidFill>
                  <a:schemeClr val="bg1"/>
                </a:solidFill>
                <a:cs typeface="Segoe UI" panose="020B0502040204020203" pitchFamily="34" charset="0"/>
              </a:rPr>
              <a:t>There is an option of logging in as “Admin” or “Customer, it is for the Admins of the system, who can actually access all the functions in a system.</a:t>
            </a:r>
          </a:p>
        </p:txBody>
      </p:sp>
      <p:pic>
        <p:nvPicPr>
          <p:cNvPr id="7" name="Graphic 6" descr="Call center">
            <a:extLst>
              <a:ext uri="{FF2B5EF4-FFF2-40B4-BE49-F238E27FC236}">
                <a16:creationId xmlns:a16="http://schemas.microsoft.com/office/drawing/2014/main" id="{4A2A124F-8A27-42F2-7F66-2652423CB8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99668" y="1405603"/>
            <a:ext cx="852488" cy="852488"/>
          </a:xfrm>
          <a:prstGeom prst="rect">
            <a:avLst/>
          </a:prstGeom>
        </p:spPr>
      </p:pic>
      <p:pic>
        <p:nvPicPr>
          <p:cNvPr id="6" name="Picture 5">
            <a:extLst>
              <a:ext uri="{FF2B5EF4-FFF2-40B4-BE49-F238E27FC236}">
                <a16:creationId xmlns:a16="http://schemas.microsoft.com/office/drawing/2014/main" id="{FCF55811-93DF-5F3B-7170-562D775B52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162" y="1099356"/>
            <a:ext cx="4504602" cy="2076386"/>
          </a:xfrm>
          <a:prstGeom prst="rect">
            <a:avLst/>
          </a:prstGeom>
        </p:spPr>
      </p:pic>
      <p:pic>
        <p:nvPicPr>
          <p:cNvPr id="12" name="Picture 11">
            <a:extLst>
              <a:ext uri="{FF2B5EF4-FFF2-40B4-BE49-F238E27FC236}">
                <a16:creationId xmlns:a16="http://schemas.microsoft.com/office/drawing/2014/main" id="{CC540FC0-F8BB-25C3-339D-4FB85C61E9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66" y="3717154"/>
            <a:ext cx="4706795" cy="2617948"/>
          </a:xfrm>
          <a:prstGeom prst="rect">
            <a:avLst/>
          </a:prstGeom>
        </p:spPr>
      </p:pic>
      <p:sp>
        <p:nvSpPr>
          <p:cNvPr id="13" name="Rectangle 12">
            <a:extLst>
              <a:ext uri="{FF2B5EF4-FFF2-40B4-BE49-F238E27FC236}">
                <a16:creationId xmlns:a16="http://schemas.microsoft.com/office/drawing/2014/main" id="{5333F436-9D37-71B8-3471-BEFDDC4765E4}"/>
              </a:ext>
            </a:extLst>
          </p:cNvPr>
          <p:cNvSpPr/>
          <p:nvPr/>
        </p:nvSpPr>
        <p:spPr>
          <a:xfrm>
            <a:off x="213066" y="3358283"/>
            <a:ext cx="1371600" cy="246221"/>
          </a:xfrm>
          <a:prstGeom prst="rect">
            <a:avLst/>
          </a:prstGeom>
        </p:spPr>
        <p:txBody>
          <a:bodyPr wrap="square" lIns="0" tIns="0" rIns="0" bIns="0">
            <a:spAutoFit/>
          </a:bodyPr>
          <a:lstStyle/>
          <a:p>
            <a:pPr algn="ctr"/>
            <a:r>
              <a:rPr lang="en-US" sz="1600" b="1" dirty="0">
                <a:solidFill>
                  <a:schemeClr val="bg1"/>
                </a:solidFill>
              </a:rPr>
              <a:t>SIGNUP PAGE</a:t>
            </a:r>
          </a:p>
        </p:txBody>
      </p:sp>
      <p:sp>
        <p:nvSpPr>
          <p:cNvPr id="15" name="Rectangle 14">
            <a:extLst>
              <a:ext uri="{FF2B5EF4-FFF2-40B4-BE49-F238E27FC236}">
                <a16:creationId xmlns:a16="http://schemas.microsoft.com/office/drawing/2014/main" id="{966A5CED-D5C7-F79D-0C15-2E9A80E20FF2}"/>
              </a:ext>
            </a:extLst>
          </p:cNvPr>
          <p:cNvSpPr/>
          <p:nvPr/>
        </p:nvSpPr>
        <p:spPr>
          <a:xfrm>
            <a:off x="213066" y="740336"/>
            <a:ext cx="1371600" cy="246221"/>
          </a:xfrm>
          <a:prstGeom prst="rect">
            <a:avLst/>
          </a:prstGeom>
        </p:spPr>
        <p:txBody>
          <a:bodyPr wrap="square" lIns="0" tIns="0" rIns="0" bIns="0">
            <a:spAutoFit/>
          </a:bodyPr>
          <a:lstStyle/>
          <a:p>
            <a:pPr algn="ctr"/>
            <a:r>
              <a:rPr lang="en-US" sz="1600" b="1" dirty="0">
                <a:solidFill>
                  <a:schemeClr val="bg1"/>
                </a:solidFill>
              </a:rPr>
              <a:t>LOGIN PAGE</a:t>
            </a:r>
          </a:p>
        </p:txBody>
      </p:sp>
    </p:spTree>
    <p:extLst>
      <p:ext uri="{BB962C8B-B14F-4D97-AF65-F5344CB8AC3E}">
        <p14:creationId xmlns:p14="http://schemas.microsoft.com/office/powerpoint/2010/main" val="373518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3" name="Graphic 2" descr="Lightning bolt">
            <a:extLst>
              <a:ext uri="{FF2B5EF4-FFF2-40B4-BE49-F238E27FC236}">
                <a16:creationId xmlns:a16="http://schemas.microsoft.com/office/drawing/2014/main" id="{9F40B72D-97F1-28DF-11EB-17D65CBBC9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228740">
            <a:off x="6058042" y="48521"/>
            <a:ext cx="6458327" cy="7785235"/>
          </a:xfrm>
          <a:prstGeom prst="rect">
            <a:avLst/>
          </a:prstGeom>
        </p:spPr>
      </p:pic>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13066" y="12690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780075" y="2515437"/>
            <a:ext cx="5008895"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8651561" y="1517679"/>
            <a:ext cx="1615957" cy="246221"/>
          </a:xfrm>
          <a:prstGeom prst="rect">
            <a:avLst/>
          </a:prstGeom>
        </p:spPr>
        <p:txBody>
          <a:bodyPr wrap="square" lIns="0" tIns="0" rIns="0" bIns="0">
            <a:spAutoFit/>
          </a:bodyPr>
          <a:lstStyle/>
          <a:p>
            <a:pPr algn="ctr"/>
            <a:r>
              <a:rPr lang="en-US" sz="1600" b="1" dirty="0">
                <a:solidFill>
                  <a:schemeClr val="bg1"/>
                </a:solidFill>
              </a:rPr>
              <a:t>MASTER FEATURE</a:t>
            </a:r>
          </a:p>
        </p:txBody>
      </p:sp>
      <p:sp>
        <p:nvSpPr>
          <p:cNvPr id="53" name="Rectangle 52">
            <a:extLst>
              <a:ext uri="{FF2B5EF4-FFF2-40B4-BE49-F238E27FC236}">
                <a16:creationId xmlns:a16="http://schemas.microsoft.com/office/drawing/2014/main" id="{E1535E1C-6EBC-45D8-BCE1-D5B947A61FB6}"/>
              </a:ext>
            </a:extLst>
          </p:cNvPr>
          <p:cNvSpPr/>
          <p:nvPr/>
        </p:nvSpPr>
        <p:spPr>
          <a:xfrm>
            <a:off x="7010188" y="1912011"/>
            <a:ext cx="4898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In this Master Feature, Admin has the power to access multiple features such as “New Customer details, Old Customer details, Deposit details of the customer &amp; Bill Generation details of the customer.</a:t>
            </a:r>
          </a:p>
        </p:txBody>
      </p:sp>
      <p:pic>
        <p:nvPicPr>
          <p:cNvPr id="5" name="Picture 4">
            <a:extLst>
              <a:ext uri="{FF2B5EF4-FFF2-40B4-BE49-F238E27FC236}">
                <a16:creationId xmlns:a16="http://schemas.microsoft.com/office/drawing/2014/main" id="{5DF3C5F0-0AF0-47CD-4013-5C8C2EF0B3EA}"/>
              </a:ext>
            </a:extLst>
          </p:cNvPr>
          <p:cNvPicPr>
            <a:picLocks noChangeAspect="1"/>
          </p:cNvPicPr>
          <p:nvPr/>
        </p:nvPicPr>
        <p:blipFill rotWithShape="1">
          <a:blip r:embed="rId5">
            <a:extLst>
              <a:ext uri="{28A0092B-C50C-407E-A947-70E740481C1C}">
                <a14:useLocalDpi xmlns:a14="http://schemas.microsoft.com/office/drawing/2010/main" val="0"/>
              </a:ext>
            </a:extLst>
          </a:blip>
          <a:srcRect r="24177" b="33547"/>
          <a:stretch/>
        </p:blipFill>
        <p:spPr>
          <a:xfrm>
            <a:off x="702030" y="1057505"/>
            <a:ext cx="3456040" cy="1936717"/>
          </a:xfrm>
          <a:prstGeom prst="rect">
            <a:avLst/>
          </a:prstGeom>
        </p:spPr>
      </p:pic>
      <p:pic>
        <p:nvPicPr>
          <p:cNvPr id="10" name="Picture 9">
            <a:extLst>
              <a:ext uri="{FF2B5EF4-FFF2-40B4-BE49-F238E27FC236}">
                <a16:creationId xmlns:a16="http://schemas.microsoft.com/office/drawing/2014/main" id="{B590AE29-3838-28B4-4559-CB8EDCA25D0D}"/>
              </a:ext>
            </a:extLst>
          </p:cNvPr>
          <p:cNvPicPr>
            <a:picLocks noChangeAspect="1"/>
          </p:cNvPicPr>
          <p:nvPr/>
        </p:nvPicPr>
        <p:blipFill rotWithShape="1">
          <a:blip r:embed="rId6">
            <a:extLst>
              <a:ext uri="{28A0092B-C50C-407E-A947-70E740481C1C}">
                <a14:useLocalDpi xmlns:a14="http://schemas.microsoft.com/office/drawing/2010/main" val="0"/>
              </a:ext>
            </a:extLst>
          </a:blip>
          <a:srcRect r="8136" b="41146"/>
          <a:stretch/>
        </p:blipFill>
        <p:spPr>
          <a:xfrm>
            <a:off x="702030" y="3961320"/>
            <a:ext cx="3558066" cy="1634887"/>
          </a:xfrm>
          <a:prstGeom prst="rect">
            <a:avLst/>
          </a:prstGeom>
        </p:spPr>
      </p:pic>
      <p:sp>
        <p:nvSpPr>
          <p:cNvPr id="13" name="Rectangle 12">
            <a:extLst>
              <a:ext uri="{FF2B5EF4-FFF2-40B4-BE49-F238E27FC236}">
                <a16:creationId xmlns:a16="http://schemas.microsoft.com/office/drawing/2014/main" id="{768298C7-0E56-4FD0-3D84-ED719E9F6D3A}"/>
              </a:ext>
            </a:extLst>
          </p:cNvPr>
          <p:cNvSpPr/>
          <p:nvPr/>
        </p:nvSpPr>
        <p:spPr>
          <a:xfrm>
            <a:off x="8532930" y="3727774"/>
            <a:ext cx="1615957" cy="246221"/>
          </a:xfrm>
          <a:prstGeom prst="rect">
            <a:avLst/>
          </a:prstGeom>
        </p:spPr>
        <p:txBody>
          <a:bodyPr wrap="square" lIns="0" tIns="0" rIns="0" bIns="0">
            <a:spAutoFit/>
          </a:bodyPr>
          <a:lstStyle/>
          <a:p>
            <a:pPr algn="ctr"/>
            <a:r>
              <a:rPr lang="en-US" sz="1600" b="1" dirty="0">
                <a:solidFill>
                  <a:schemeClr val="bg1"/>
                </a:solidFill>
              </a:rPr>
              <a:t>UTILITY FEATURE</a:t>
            </a:r>
          </a:p>
        </p:txBody>
      </p:sp>
      <p:sp>
        <p:nvSpPr>
          <p:cNvPr id="15" name="Rectangle 14">
            <a:extLst>
              <a:ext uri="{FF2B5EF4-FFF2-40B4-BE49-F238E27FC236}">
                <a16:creationId xmlns:a16="http://schemas.microsoft.com/office/drawing/2014/main" id="{4513C1C2-E234-530D-53C4-BB40F0158B80}"/>
              </a:ext>
            </a:extLst>
          </p:cNvPr>
          <p:cNvSpPr/>
          <p:nvPr/>
        </p:nvSpPr>
        <p:spPr>
          <a:xfrm>
            <a:off x="7010188" y="4091680"/>
            <a:ext cx="4661440"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In this Utility Feature, there are few features which consists of Save/Add the data in Notepad, Scientific calculator feature which can calculate the customer billing.  </a:t>
            </a:r>
          </a:p>
        </p:txBody>
      </p:sp>
    </p:spTree>
    <p:extLst>
      <p:ext uri="{BB962C8B-B14F-4D97-AF65-F5344CB8AC3E}">
        <p14:creationId xmlns:p14="http://schemas.microsoft.com/office/powerpoint/2010/main" val="76366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7" name="Graphic 6" descr="Lightning bolt">
            <a:extLst>
              <a:ext uri="{FF2B5EF4-FFF2-40B4-BE49-F238E27FC236}">
                <a16:creationId xmlns:a16="http://schemas.microsoft.com/office/drawing/2014/main" id="{0B586BE9-8ADE-B536-BC24-5306F951DA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228740">
            <a:off x="6156418" y="57487"/>
            <a:ext cx="6458327" cy="7785235"/>
          </a:xfrm>
          <a:prstGeom prst="rect">
            <a:avLst/>
          </a:prstGeom>
        </p:spPr>
      </p:pic>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13066" y="12690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8245052" y="1702833"/>
            <a:ext cx="2281061" cy="246221"/>
          </a:xfrm>
          <a:prstGeom prst="rect">
            <a:avLst/>
          </a:prstGeom>
        </p:spPr>
        <p:txBody>
          <a:bodyPr wrap="square" lIns="0" tIns="0" rIns="0" bIns="0">
            <a:spAutoFit/>
          </a:bodyPr>
          <a:lstStyle/>
          <a:p>
            <a:pPr algn="ctr"/>
            <a:r>
              <a:rPr lang="en-US" sz="1600" b="1" dirty="0">
                <a:solidFill>
                  <a:schemeClr val="bg1"/>
                </a:solidFill>
              </a:rPr>
              <a:t>New Customer Details</a:t>
            </a:r>
          </a:p>
        </p:txBody>
      </p:sp>
      <p:pic>
        <p:nvPicPr>
          <p:cNvPr id="5" name="Picture 4">
            <a:extLst>
              <a:ext uri="{FF2B5EF4-FFF2-40B4-BE49-F238E27FC236}">
                <a16:creationId xmlns:a16="http://schemas.microsoft.com/office/drawing/2014/main" id="{1A8D98B3-C03E-62F3-B2C2-17D2C3BF0C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209" y="1074942"/>
            <a:ext cx="3714108" cy="2632287"/>
          </a:xfrm>
          <a:prstGeom prst="rect">
            <a:avLst/>
          </a:prstGeom>
        </p:spPr>
      </p:pic>
      <p:sp>
        <p:nvSpPr>
          <p:cNvPr id="13" name="Rectangle 12">
            <a:extLst>
              <a:ext uri="{FF2B5EF4-FFF2-40B4-BE49-F238E27FC236}">
                <a16:creationId xmlns:a16="http://schemas.microsoft.com/office/drawing/2014/main" id="{FE53F2D3-E147-0838-3357-24EEF4BD1CAA}"/>
              </a:ext>
            </a:extLst>
          </p:cNvPr>
          <p:cNvSpPr/>
          <p:nvPr/>
        </p:nvSpPr>
        <p:spPr>
          <a:xfrm>
            <a:off x="7370130" y="2056334"/>
            <a:ext cx="4030904" cy="1077218"/>
          </a:xfrm>
          <a:prstGeom prst="rect">
            <a:avLst/>
          </a:prstGeom>
        </p:spPr>
        <p:txBody>
          <a:bodyPr wrap="square" lIns="0" tIns="0" rIns="0" bIns="0">
            <a:spAutoFit/>
          </a:bodyPr>
          <a:lstStyle/>
          <a:p>
            <a:pPr algn="ctr"/>
            <a:r>
              <a:rPr lang="en-US" sz="1400" dirty="0">
                <a:solidFill>
                  <a:schemeClr val="bg1"/>
                </a:solidFill>
              </a:rPr>
              <a:t>Here this is the interface for the New Customer to add him/her into the database. It contains the following information such as his name, city, address, email, phone number and the system will generate his/her meter no generally</a:t>
            </a:r>
          </a:p>
        </p:txBody>
      </p:sp>
      <p:pic>
        <p:nvPicPr>
          <p:cNvPr id="2" name="Picture 1">
            <a:extLst>
              <a:ext uri="{FF2B5EF4-FFF2-40B4-BE49-F238E27FC236}">
                <a16:creationId xmlns:a16="http://schemas.microsoft.com/office/drawing/2014/main" id="{2567C221-946D-3107-BE1F-5E7DCC0FA21E}"/>
              </a:ext>
            </a:extLst>
          </p:cNvPr>
          <p:cNvPicPr>
            <a:picLocks noChangeAspect="1"/>
          </p:cNvPicPr>
          <p:nvPr/>
        </p:nvPicPr>
        <p:blipFill rotWithShape="1">
          <a:blip r:embed="rId6">
            <a:extLst>
              <a:ext uri="{28A0092B-C50C-407E-A947-70E740481C1C}">
                <a14:useLocalDpi xmlns:a14="http://schemas.microsoft.com/office/drawing/2010/main" val="0"/>
              </a:ext>
            </a:extLst>
          </a:blip>
          <a:srcRect b="74187"/>
          <a:stretch/>
        </p:blipFill>
        <p:spPr>
          <a:xfrm>
            <a:off x="301437" y="4533605"/>
            <a:ext cx="5882934" cy="860892"/>
          </a:xfrm>
          <a:prstGeom prst="rect">
            <a:avLst/>
          </a:prstGeom>
        </p:spPr>
      </p:pic>
      <p:sp>
        <p:nvSpPr>
          <p:cNvPr id="3" name="Rectangle 2">
            <a:extLst>
              <a:ext uri="{FF2B5EF4-FFF2-40B4-BE49-F238E27FC236}">
                <a16:creationId xmlns:a16="http://schemas.microsoft.com/office/drawing/2014/main" id="{B09CB2CA-B9D4-4DB6-0139-DD4DF13B0344}"/>
              </a:ext>
            </a:extLst>
          </p:cNvPr>
          <p:cNvSpPr/>
          <p:nvPr/>
        </p:nvSpPr>
        <p:spPr>
          <a:xfrm>
            <a:off x="8245052" y="4287385"/>
            <a:ext cx="2281061" cy="246221"/>
          </a:xfrm>
          <a:prstGeom prst="rect">
            <a:avLst/>
          </a:prstGeom>
        </p:spPr>
        <p:txBody>
          <a:bodyPr wrap="square" lIns="0" tIns="0" rIns="0" bIns="0">
            <a:spAutoFit/>
          </a:bodyPr>
          <a:lstStyle/>
          <a:p>
            <a:pPr algn="ctr"/>
            <a:r>
              <a:rPr lang="en-US" sz="1600" b="1" dirty="0">
                <a:solidFill>
                  <a:schemeClr val="bg1"/>
                </a:solidFill>
              </a:rPr>
              <a:t>Customer Details</a:t>
            </a:r>
          </a:p>
        </p:txBody>
      </p:sp>
      <p:sp>
        <p:nvSpPr>
          <p:cNvPr id="6" name="Rectangle 5">
            <a:extLst>
              <a:ext uri="{FF2B5EF4-FFF2-40B4-BE49-F238E27FC236}">
                <a16:creationId xmlns:a16="http://schemas.microsoft.com/office/drawing/2014/main" id="{2EAC8589-8E83-EAE1-EC2F-2128AC5DD72D}"/>
              </a:ext>
            </a:extLst>
          </p:cNvPr>
          <p:cNvSpPr/>
          <p:nvPr/>
        </p:nvSpPr>
        <p:spPr>
          <a:xfrm>
            <a:off x="7370130" y="4640886"/>
            <a:ext cx="4030904" cy="646331"/>
          </a:xfrm>
          <a:prstGeom prst="rect">
            <a:avLst/>
          </a:prstGeom>
        </p:spPr>
        <p:txBody>
          <a:bodyPr wrap="square" lIns="0" tIns="0" rIns="0" bIns="0">
            <a:spAutoFit/>
          </a:bodyPr>
          <a:lstStyle/>
          <a:p>
            <a:pPr algn="ctr"/>
            <a:r>
              <a:rPr lang="en-US" sz="1400" dirty="0">
                <a:solidFill>
                  <a:schemeClr val="bg1"/>
                </a:solidFill>
              </a:rPr>
              <a:t>Here is the customer details which is already stored in the database, it can access by the Admin, he can view , edit or manage the customer details.</a:t>
            </a:r>
          </a:p>
        </p:txBody>
      </p:sp>
    </p:spTree>
    <p:extLst>
      <p:ext uri="{BB962C8B-B14F-4D97-AF65-F5344CB8AC3E}">
        <p14:creationId xmlns:p14="http://schemas.microsoft.com/office/powerpoint/2010/main" val="68806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15" name="Graphic 14" descr="Lightning bolt">
            <a:extLst>
              <a:ext uri="{FF2B5EF4-FFF2-40B4-BE49-F238E27FC236}">
                <a16:creationId xmlns:a16="http://schemas.microsoft.com/office/drawing/2014/main" id="{71DFD83D-8F90-3287-1BD5-7ECC052347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228740">
            <a:off x="6017142" y="105708"/>
            <a:ext cx="6458327" cy="7785235"/>
          </a:xfrm>
          <a:prstGeom prst="rect">
            <a:avLst/>
          </a:prstGeom>
        </p:spPr>
      </p:pic>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13066" y="12690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8105775" y="2326062"/>
            <a:ext cx="2281061" cy="246221"/>
          </a:xfrm>
          <a:prstGeom prst="rect">
            <a:avLst/>
          </a:prstGeom>
        </p:spPr>
        <p:txBody>
          <a:bodyPr wrap="square" lIns="0" tIns="0" rIns="0" bIns="0">
            <a:spAutoFit/>
          </a:bodyPr>
          <a:lstStyle/>
          <a:p>
            <a:pPr algn="ctr"/>
            <a:r>
              <a:rPr lang="en-US" sz="1600" b="1" dirty="0">
                <a:solidFill>
                  <a:schemeClr val="bg1"/>
                </a:solidFill>
              </a:rPr>
              <a:t>Calculates the bill</a:t>
            </a:r>
          </a:p>
        </p:txBody>
      </p:sp>
      <p:sp>
        <p:nvSpPr>
          <p:cNvPr id="13" name="Rectangle 12">
            <a:extLst>
              <a:ext uri="{FF2B5EF4-FFF2-40B4-BE49-F238E27FC236}">
                <a16:creationId xmlns:a16="http://schemas.microsoft.com/office/drawing/2014/main" id="{FE53F2D3-E147-0838-3357-24EEF4BD1CAA}"/>
              </a:ext>
            </a:extLst>
          </p:cNvPr>
          <p:cNvSpPr/>
          <p:nvPr/>
        </p:nvSpPr>
        <p:spPr>
          <a:xfrm>
            <a:off x="7230853" y="2640429"/>
            <a:ext cx="4030904" cy="1292662"/>
          </a:xfrm>
          <a:prstGeom prst="rect">
            <a:avLst/>
          </a:prstGeom>
        </p:spPr>
        <p:txBody>
          <a:bodyPr wrap="square" lIns="0" tIns="0" rIns="0" bIns="0">
            <a:spAutoFit/>
          </a:bodyPr>
          <a:lstStyle/>
          <a:p>
            <a:pPr algn="ctr"/>
            <a:r>
              <a:rPr lang="en-US" sz="1400" dirty="0">
                <a:solidFill>
                  <a:schemeClr val="bg1"/>
                </a:solidFill>
              </a:rPr>
              <a:t>Here is the interface/portal to calculate the electricity bill of the customers, it is done by the admin itself for the customers. By providing the details of meter no, units consumed and for which month we want to calculate, thus Admin can calculate the Electricity bill for the customers.</a:t>
            </a:r>
          </a:p>
        </p:txBody>
      </p:sp>
      <p:pic>
        <p:nvPicPr>
          <p:cNvPr id="12" name="Picture 11">
            <a:extLst>
              <a:ext uri="{FF2B5EF4-FFF2-40B4-BE49-F238E27FC236}">
                <a16:creationId xmlns:a16="http://schemas.microsoft.com/office/drawing/2014/main" id="{C4BF8C3A-8EFC-E59C-95AC-0FF27A5AAE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672" y="1383007"/>
            <a:ext cx="5397034" cy="3552703"/>
          </a:xfrm>
          <a:prstGeom prst="rect">
            <a:avLst/>
          </a:prstGeom>
        </p:spPr>
      </p:pic>
    </p:spTree>
    <p:extLst>
      <p:ext uri="{BB962C8B-B14F-4D97-AF65-F5344CB8AC3E}">
        <p14:creationId xmlns:p14="http://schemas.microsoft.com/office/powerpoint/2010/main" val="49367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946030" y="5120136"/>
            <a:ext cx="9144000" cy="997196"/>
          </a:xfrm>
        </p:spPr>
        <p:txBody>
          <a:bodyPr lIns="0" tIns="0" rIns="0" bIns="0" anchor="ctr">
            <a:spAutoFit/>
          </a:bodyPr>
          <a:lstStyle/>
          <a:p>
            <a:endParaRPr lang="en-US" sz="7200" dirty="0">
              <a:solidFill>
                <a:schemeClr val="accent4"/>
              </a:solidFill>
            </a:endParaRPr>
          </a:p>
        </p:txBody>
      </p:sp>
      <p:sp>
        <p:nvSpPr>
          <p:cNvPr id="4" name="Title 1">
            <a:extLst>
              <a:ext uri="{FF2B5EF4-FFF2-40B4-BE49-F238E27FC236}">
                <a16:creationId xmlns:a16="http://schemas.microsoft.com/office/drawing/2014/main" id="{5A2D43E0-3ED3-D142-C708-285313BD5848}"/>
              </a:ext>
            </a:extLst>
          </p:cNvPr>
          <p:cNvSpPr txBox="1">
            <a:spLocks/>
          </p:cNvSpPr>
          <p:nvPr/>
        </p:nvSpPr>
        <p:spPr>
          <a:xfrm>
            <a:off x="1676400" y="3082803"/>
            <a:ext cx="9144000" cy="997196"/>
          </a:xfrm>
          <a:prstGeom prst="rect">
            <a:avLst/>
          </a:prstGeom>
        </p:spPr>
        <p:txBody>
          <a:bodyPr vert="horz" lIns="0" tIns="0" rIns="0" bIns="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318</TotalTime>
  <Words>394</Words>
  <Application>Microsoft Office PowerPoint</Application>
  <PresentationFormat>Widescreen</PresentationFormat>
  <Paragraphs>59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Californian FB</vt:lpstr>
      <vt:lpstr>Century Gothic</vt:lpstr>
      <vt:lpstr>Segoe UI Light</vt:lpstr>
      <vt:lpstr>Office Theme</vt:lpstr>
      <vt:lpstr>ELECTRICITY BILLIING SYSTEM</vt:lpstr>
      <vt:lpstr>CONTENTS TO BE COVERED</vt:lpstr>
      <vt:lpstr>Project analysis slide 2</vt:lpstr>
      <vt:lpstr>Project analysis slide 3</vt:lpstr>
      <vt:lpstr>Project analysis slide 3</vt:lpstr>
      <vt:lpstr>Project analysis slide 3</vt:lpstr>
      <vt:lpstr>Project analysis slide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BILLIING SYSTEM</dc:title>
  <dc:creator>Adhitya Akhil</dc:creator>
  <cp:lastModifiedBy>Adhitya Akhil</cp:lastModifiedBy>
  <cp:revision>3</cp:revision>
  <dcterms:created xsi:type="dcterms:W3CDTF">2023-04-24T06:03:43Z</dcterms:created>
  <dcterms:modified xsi:type="dcterms:W3CDTF">2023-04-25T04:56:06Z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