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58" r:id="rId5"/>
    <p:sldId id="259" r:id="rId6"/>
    <p:sldId id="270" r:id="rId7"/>
    <p:sldId id="271" r:id="rId8"/>
    <p:sldId id="272" r:id="rId9"/>
    <p:sldId id="273" r:id="rId10"/>
    <p:sldId id="274" r:id="rId11"/>
    <p:sldId id="260" r:id="rId12"/>
    <p:sldId id="261" r:id="rId13"/>
    <p:sldId id="269" r:id="rId14"/>
    <p:sldId id="263" r:id="rId15"/>
    <p:sldId id="264" r:id="rId16"/>
    <p:sldId id="265" r:id="rId17"/>
    <p:sldId id="266" r:id="rId18"/>
    <p:sldId id="267" r:id="rId19"/>
    <p:sldId id="26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7" d="100"/>
          <a:sy n="57" d="100"/>
        </p:scale>
        <p:origin x="1016"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2/2/2025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2/2/2025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2/2/2025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opentext.com/en-gb/what-is/devop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24878-21EC-8B8E-EE39-8EA14D47AC3B}"/>
              </a:ext>
            </a:extLst>
          </p:cNvPr>
          <p:cNvSpPr>
            <a:spLocks noGrp="1"/>
          </p:cNvSpPr>
          <p:nvPr>
            <p:ph type="ctrTitle"/>
          </p:nvPr>
        </p:nvSpPr>
        <p:spPr/>
        <p:txBody>
          <a:bodyPr/>
          <a:lstStyle/>
          <a:p>
            <a:r>
              <a:rPr lang="en-IN" dirty="0" err="1"/>
              <a:t>dast</a:t>
            </a:r>
            <a:endParaRPr lang="en-IN" dirty="0"/>
          </a:p>
        </p:txBody>
      </p:sp>
      <p:sp>
        <p:nvSpPr>
          <p:cNvPr id="3" name="Subtitle 2">
            <a:extLst>
              <a:ext uri="{FF2B5EF4-FFF2-40B4-BE49-F238E27FC236}">
                <a16:creationId xmlns:a16="http://schemas.microsoft.com/office/drawing/2014/main" id="{54F9D529-9D6A-4248-C496-01EC26562404}"/>
              </a:ext>
            </a:extLst>
          </p:cNvPr>
          <p:cNvSpPr>
            <a:spLocks noGrp="1"/>
          </p:cNvSpPr>
          <p:nvPr>
            <p:ph type="subTitle" idx="1"/>
          </p:nvPr>
        </p:nvSpPr>
        <p:spPr/>
        <p:txBody>
          <a:bodyPr/>
          <a:lstStyle/>
          <a:p>
            <a:r>
              <a:rPr lang="en-IN" dirty="0"/>
              <a:t>ow</a:t>
            </a:r>
          </a:p>
        </p:txBody>
      </p:sp>
    </p:spTree>
    <p:extLst>
      <p:ext uri="{BB962C8B-B14F-4D97-AF65-F5344CB8AC3E}">
        <p14:creationId xmlns:p14="http://schemas.microsoft.com/office/powerpoint/2010/main" val="437391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2D625-40B7-5829-7EB7-1AEFBE798672}"/>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31D8AD1B-39D6-BA84-E49D-B2372CF8E2DD}"/>
              </a:ext>
            </a:extLst>
          </p:cNvPr>
          <p:cNvSpPr>
            <a:spLocks noGrp="1"/>
          </p:cNvSpPr>
          <p:nvPr>
            <p:ph idx="1"/>
          </p:nvPr>
        </p:nvSpPr>
        <p:spPr/>
        <p:txBody>
          <a:bodyPr/>
          <a:lstStyle/>
          <a:p>
            <a:r>
              <a:rPr lang="en-US" dirty="0"/>
              <a:t>The following JSP code segment reads an employee ID, </a:t>
            </a:r>
            <a:r>
              <a:rPr lang="en-US" dirty="0" err="1"/>
              <a:t>eid</a:t>
            </a:r>
            <a:r>
              <a:rPr lang="en-US" dirty="0"/>
              <a:t>, from an HTTP request and displays it to the user.</a:t>
            </a:r>
          </a:p>
          <a:p>
            <a:pPr marL="0" indent="0">
              <a:buNone/>
            </a:pPr>
            <a:r>
              <a:rPr lang="en-US" dirty="0"/>
              <a:t>   &lt;% String </a:t>
            </a:r>
            <a:r>
              <a:rPr lang="en-US" dirty="0" err="1"/>
              <a:t>eid</a:t>
            </a:r>
            <a:r>
              <a:rPr lang="en-US" dirty="0"/>
              <a:t> = </a:t>
            </a:r>
            <a:r>
              <a:rPr lang="en-US" dirty="0" err="1"/>
              <a:t>request.getParameter</a:t>
            </a:r>
            <a:r>
              <a:rPr lang="en-US" dirty="0"/>
              <a:t>("</a:t>
            </a:r>
            <a:r>
              <a:rPr lang="en-US" dirty="0" err="1"/>
              <a:t>eid</a:t>
            </a:r>
            <a:r>
              <a:rPr lang="en-US" dirty="0"/>
              <a:t>"); %&gt;</a:t>
            </a:r>
          </a:p>
          <a:p>
            <a:pPr marL="0" indent="0">
              <a:buNone/>
            </a:pPr>
            <a:r>
              <a:rPr lang="en-US" dirty="0"/>
              <a:t>     Employee ID: &lt;%= </a:t>
            </a:r>
            <a:r>
              <a:rPr lang="en-US" dirty="0" err="1"/>
              <a:t>eid</a:t>
            </a:r>
            <a:r>
              <a:rPr lang="en-US" dirty="0"/>
              <a:t> %&gt;</a:t>
            </a:r>
          </a:p>
          <a:p>
            <a:r>
              <a:rPr lang="en-US" dirty="0"/>
              <a:t>The code in this example operates correctly if </a:t>
            </a:r>
            <a:r>
              <a:rPr lang="en-US" dirty="0" err="1"/>
              <a:t>eid</a:t>
            </a:r>
            <a:r>
              <a:rPr lang="en-US" dirty="0"/>
              <a:t> contains only standard alphanumeric text. If </a:t>
            </a:r>
            <a:r>
              <a:rPr lang="en-US" dirty="0" err="1"/>
              <a:t>eid</a:t>
            </a:r>
            <a:r>
              <a:rPr lang="en-US" dirty="0"/>
              <a:t> has a value that includes meta-characters or source code, then the code will be executed by the web browser as it displays the HTTP response.</a:t>
            </a:r>
            <a:endParaRPr lang="en-IN" dirty="0"/>
          </a:p>
        </p:txBody>
      </p:sp>
    </p:spTree>
    <p:extLst>
      <p:ext uri="{BB962C8B-B14F-4D97-AF65-F5344CB8AC3E}">
        <p14:creationId xmlns:p14="http://schemas.microsoft.com/office/powerpoint/2010/main" val="1317242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9A9F8-C05B-9B4A-82C1-384DD83FEB04}"/>
              </a:ext>
            </a:extLst>
          </p:cNvPr>
          <p:cNvSpPr>
            <a:spLocks noGrp="1"/>
          </p:cNvSpPr>
          <p:nvPr>
            <p:ph type="title"/>
          </p:nvPr>
        </p:nvSpPr>
        <p:spPr/>
        <p:txBody>
          <a:bodyPr>
            <a:normAutofit fontScale="90000"/>
          </a:bodyPr>
          <a:lstStyle/>
          <a:p>
            <a:r>
              <a:rPr lang="en-US" b="1" i="0" dirty="0">
                <a:solidFill>
                  <a:srgbClr val="101C2F"/>
                </a:solidFill>
                <a:effectLst/>
                <a:latin typeface="Inter var"/>
              </a:rPr>
              <a:t>What is a DAST tool that is well-suited for developers?</a:t>
            </a:r>
            <a:br>
              <a:rPr lang="en-US" b="1" i="0" dirty="0">
                <a:solidFill>
                  <a:srgbClr val="101C2F"/>
                </a:solidFill>
                <a:effectLst/>
                <a:latin typeface="Inter var"/>
              </a:rPr>
            </a:br>
            <a:endParaRPr lang="en-IN" dirty="0"/>
          </a:p>
        </p:txBody>
      </p:sp>
      <p:sp>
        <p:nvSpPr>
          <p:cNvPr id="3" name="Content Placeholder 2">
            <a:extLst>
              <a:ext uri="{FF2B5EF4-FFF2-40B4-BE49-F238E27FC236}">
                <a16:creationId xmlns:a16="http://schemas.microsoft.com/office/drawing/2014/main" id="{DA0C36CF-E5D1-76B2-09C2-E26764D547CE}"/>
              </a:ext>
            </a:extLst>
          </p:cNvPr>
          <p:cNvSpPr>
            <a:spLocks noGrp="1"/>
          </p:cNvSpPr>
          <p:nvPr>
            <p:ph idx="1"/>
          </p:nvPr>
        </p:nvSpPr>
        <p:spPr/>
        <p:txBody>
          <a:bodyPr>
            <a:normAutofit/>
          </a:bodyPr>
          <a:lstStyle/>
          <a:p>
            <a:pPr algn="l"/>
            <a:r>
              <a:rPr lang="en-US" b="0" i="0" dirty="0">
                <a:solidFill>
                  <a:srgbClr val="3F4D62"/>
                </a:solidFill>
                <a:effectLst/>
                <a:latin typeface="Inter var"/>
              </a:rPr>
              <a:t>Typically, DAST is done after production since it is emulating attacks on a running application; but by making the decision to “Shift DAST left” (moving DAST earlier in the process of development) you’re able to detect vulnerabilities sooner, which saves time and money. Fortify WebInspect includes pre-built scan policies, balancing the need for speed with your organizational requirements.</a:t>
            </a:r>
          </a:p>
          <a:p>
            <a:pPr algn="l"/>
            <a:r>
              <a:rPr lang="en-US" b="0" i="0" dirty="0">
                <a:solidFill>
                  <a:srgbClr val="3F4D62"/>
                </a:solidFill>
                <a:effectLst/>
                <a:latin typeface="Inter var"/>
              </a:rPr>
              <a:t>Fortify WebInspect also includes an incremental scanning feature, which allows you to rapidly asses vulnerabilities in only the areas of the application that have changed.</a:t>
            </a:r>
          </a:p>
          <a:p>
            <a:endParaRPr lang="en-IN" dirty="0"/>
          </a:p>
        </p:txBody>
      </p:sp>
    </p:spTree>
    <p:extLst>
      <p:ext uri="{BB962C8B-B14F-4D97-AF65-F5344CB8AC3E}">
        <p14:creationId xmlns:p14="http://schemas.microsoft.com/office/powerpoint/2010/main" val="1691359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B5313-EF0B-CE65-53F7-57F008ECFA24}"/>
              </a:ext>
            </a:extLst>
          </p:cNvPr>
          <p:cNvSpPr>
            <a:spLocks noGrp="1"/>
          </p:cNvSpPr>
          <p:nvPr>
            <p:ph type="title"/>
          </p:nvPr>
        </p:nvSpPr>
        <p:spPr/>
        <p:txBody>
          <a:bodyPr/>
          <a:lstStyle/>
          <a:p>
            <a:r>
              <a:rPr lang="en-IN" b="1" i="0" dirty="0">
                <a:solidFill>
                  <a:srgbClr val="101C2F"/>
                </a:solidFill>
                <a:effectLst/>
                <a:latin typeface="Inter var"/>
              </a:rPr>
              <a:t>SAST and DAST?</a:t>
            </a:r>
            <a:br>
              <a:rPr lang="en-IN" b="1" i="0" dirty="0">
                <a:solidFill>
                  <a:srgbClr val="101C2F"/>
                </a:solidFill>
                <a:effectLst/>
                <a:latin typeface="Inter var"/>
              </a:rPr>
            </a:br>
            <a:endParaRPr lang="en-IN" dirty="0"/>
          </a:p>
        </p:txBody>
      </p:sp>
      <p:sp>
        <p:nvSpPr>
          <p:cNvPr id="3" name="Content Placeholder 2">
            <a:extLst>
              <a:ext uri="{FF2B5EF4-FFF2-40B4-BE49-F238E27FC236}">
                <a16:creationId xmlns:a16="http://schemas.microsoft.com/office/drawing/2014/main" id="{2AF9710D-9291-AA41-94DB-6EE1B41A4824}"/>
              </a:ext>
            </a:extLst>
          </p:cNvPr>
          <p:cNvSpPr>
            <a:spLocks noGrp="1"/>
          </p:cNvSpPr>
          <p:nvPr>
            <p:ph idx="1"/>
          </p:nvPr>
        </p:nvSpPr>
        <p:spPr/>
        <p:txBody>
          <a:bodyPr>
            <a:normAutofit fontScale="85000" lnSpcReduction="10000"/>
          </a:bodyPr>
          <a:lstStyle/>
          <a:p>
            <a:pPr algn="l"/>
            <a:r>
              <a:rPr lang="en-US" b="0" i="0" dirty="0">
                <a:solidFill>
                  <a:srgbClr val="3F4D62"/>
                </a:solidFill>
                <a:effectLst/>
                <a:latin typeface="Inter var"/>
              </a:rPr>
              <a:t>DAST attacks the application from the “outside in” by attacking an application like a malicious user would. After a DAST scanner performs these attacks, it looks for results that are not part of the expected result set and identifies security vulnerabilities.</a:t>
            </a:r>
          </a:p>
          <a:p>
            <a:pPr algn="l"/>
            <a:r>
              <a:rPr lang="en-US" b="0" i="0" dirty="0">
                <a:solidFill>
                  <a:srgbClr val="3F4D62"/>
                </a:solidFill>
                <a:effectLst/>
                <a:latin typeface="Inter var"/>
              </a:rPr>
              <a:t>SAST, on the other hand, analyzes static environments, meaning the source code of an application. It looks at the application from the “inside out,” searching for vulnerabilities in the code.</a:t>
            </a:r>
          </a:p>
          <a:p>
            <a:pPr algn="l"/>
            <a:r>
              <a:rPr lang="en-US" b="0" i="0" dirty="0">
                <a:solidFill>
                  <a:srgbClr val="3F4D62"/>
                </a:solidFill>
                <a:effectLst/>
                <a:latin typeface="Inter var"/>
              </a:rPr>
              <a:t>To maximize the strength of your security posture, it’s a best practice to use both SAST and DAST. Having this unified taxonomy across testing methods enables you to have a complete view of vulnerabilities.</a:t>
            </a:r>
          </a:p>
          <a:p>
            <a:br>
              <a:rPr lang="en-US"/>
            </a:br>
            <a:endParaRPr lang="en-IN"/>
          </a:p>
        </p:txBody>
      </p:sp>
    </p:spTree>
    <p:extLst>
      <p:ext uri="{BB962C8B-B14F-4D97-AF65-F5344CB8AC3E}">
        <p14:creationId xmlns:p14="http://schemas.microsoft.com/office/powerpoint/2010/main" val="1913808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C07D2-5438-D982-847B-2B8A12C1747C}"/>
              </a:ext>
            </a:extLst>
          </p:cNvPr>
          <p:cNvSpPr>
            <a:spLocks noGrp="1"/>
          </p:cNvSpPr>
          <p:nvPr>
            <p:ph type="title"/>
          </p:nvPr>
        </p:nvSpPr>
        <p:spPr/>
        <p:txBody>
          <a:bodyPr/>
          <a:lstStyle/>
          <a:p>
            <a:r>
              <a:rPr lang="en-US" dirty="0"/>
              <a:t>Which DAST Tool to Use?</a:t>
            </a:r>
            <a:endParaRPr lang="en-IN" dirty="0"/>
          </a:p>
        </p:txBody>
      </p:sp>
      <p:sp>
        <p:nvSpPr>
          <p:cNvPr id="4" name="Content Placeholder 3">
            <a:extLst>
              <a:ext uri="{FF2B5EF4-FFF2-40B4-BE49-F238E27FC236}">
                <a16:creationId xmlns:a16="http://schemas.microsoft.com/office/drawing/2014/main" id="{8BEDBDA8-F92F-A0BF-8652-FCBFEEF5F9A5}"/>
              </a:ext>
            </a:extLst>
          </p:cNvPr>
          <p:cNvSpPr txBox="1">
            <a:spLocks noGrp="1"/>
          </p:cNvSpPr>
          <p:nvPr>
            <p:ph idx="1"/>
          </p:nvPr>
        </p:nvSpPr>
        <p:spPr>
          <a:xfrm>
            <a:off x="1450975" y="2016125"/>
            <a:ext cx="8232575" cy="3864776"/>
          </a:xfrm>
          <a:prstGeom prst="rect">
            <a:avLst/>
          </a:prstGeom>
          <a:noFill/>
        </p:spPr>
        <p:txBody>
          <a:bodyPr wrap="none">
            <a:spAutoFit/>
          </a:bodyPr>
          <a:lstStyle/>
          <a:p>
            <a:endParaRPr dirty="0"/>
          </a:p>
          <a:p>
            <a:pPr>
              <a:spcAft>
                <a:spcPts val="720"/>
              </a:spcAft>
            </a:pPr>
            <a:r>
              <a:rPr dirty="0"/>
              <a:t>OWASP ZAP: User-friendly, great for beginners, lots of community support.</a:t>
            </a:r>
            <a:endParaRPr lang="en-IN" dirty="0"/>
          </a:p>
          <a:p>
            <a:pPr>
              <a:spcAft>
                <a:spcPts val="720"/>
              </a:spcAft>
            </a:pPr>
            <a:r>
              <a:rPr lang="en-US" dirty="0"/>
              <a:t>Burp Suite: Advanced, used by penetration testers, uncovers subtle issues.</a:t>
            </a:r>
          </a:p>
          <a:p>
            <a:pPr>
              <a:spcAft>
                <a:spcPts val="720"/>
              </a:spcAft>
            </a:pPr>
            <a:r>
              <a:rPr lang="en-US" dirty="0" err="1"/>
              <a:t>Nikto</a:t>
            </a:r>
            <a:r>
              <a:rPr lang="en-US" dirty="0"/>
              <a:t>: Comprehensive, not user-friendly, runs various tests on web servers.</a:t>
            </a:r>
          </a:p>
          <a:p>
            <a:pPr>
              <a:spcAft>
                <a:spcPts val="720"/>
              </a:spcAft>
            </a:pPr>
            <a:r>
              <a:rPr lang="en-US" dirty="0"/>
              <a:t>Nmap: Mostly for network scanning, can spot vulnerabilities in apps.</a:t>
            </a:r>
          </a:p>
          <a:p>
            <a:pPr>
              <a:spcAft>
                <a:spcPts val="720"/>
              </a:spcAft>
            </a:pPr>
            <a:endParaRPr lang="en-US" dirty="0"/>
          </a:p>
          <a:p>
            <a:pPr>
              <a:spcAft>
                <a:spcPts val="720"/>
              </a:spcAft>
            </a:pPr>
            <a:endParaRPr dirty="0"/>
          </a:p>
        </p:txBody>
      </p:sp>
    </p:spTree>
    <p:extLst>
      <p:ext uri="{BB962C8B-B14F-4D97-AF65-F5344CB8AC3E}">
        <p14:creationId xmlns:p14="http://schemas.microsoft.com/office/powerpoint/2010/main" val="2781325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C58AC-F912-8030-AEFF-194756E1BA95}"/>
              </a:ext>
            </a:extLst>
          </p:cNvPr>
          <p:cNvSpPr>
            <a:spLocks noGrp="1"/>
          </p:cNvSpPr>
          <p:nvPr>
            <p:ph type="title"/>
          </p:nvPr>
        </p:nvSpPr>
        <p:spPr/>
        <p:txBody>
          <a:bodyPr/>
          <a:lstStyle/>
          <a:p>
            <a:r>
              <a:rPr lang="en-IN" dirty="0"/>
              <a:t>ZAP</a:t>
            </a:r>
          </a:p>
        </p:txBody>
      </p:sp>
      <p:sp>
        <p:nvSpPr>
          <p:cNvPr id="3" name="Content Placeholder 2">
            <a:extLst>
              <a:ext uri="{FF2B5EF4-FFF2-40B4-BE49-F238E27FC236}">
                <a16:creationId xmlns:a16="http://schemas.microsoft.com/office/drawing/2014/main" id="{969DC982-EACE-2858-7375-8079C090BB84}"/>
              </a:ext>
            </a:extLst>
          </p:cNvPr>
          <p:cNvSpPr>
            <a:spLocks noGrp="1"/>
          </p:cNvSpPr>
          <p:nvPr>
            <p:ph idx="1"/>
          </p:nvPr>
        </p:nvSpPr>
        <p:spPr/>
        <p:txBody>
          <a:bodyPr/>
          <a:lstStyle/>
          <a:p>
            <a:pPr algn="l">
              <a:lnSpc>
                <a:spcPts val="2400"/>
              </a:lnSpc>
            </a:pPr>
            <a:r>
              <a:rPr lang="en-US" b="1" i="0" dirty="0">
                <a:solidFill>
                  <a:srgbClr val="242424"/>
                </a:solidFill>
                <a:effectLst/>
                <a:latin typeface="source-serif-pro"/>
              </a:rPr>
              <a:t>Zed Attack Proxy (ZAP)</a:t>
            </a:r>
            <a:r>
              <a:rPr lang="en-US" b="0" i="0" dirty="0">
                <a:solidFill>
                  <a:srgbClr val="242424"/>
                </a:solidFill>
                <a:effectLst/>
                <a:latin typeface="source-serif-pro"/>
              </a:rPr>
              <a:t> is a free, open-source penetration testing tool. It is the world’s most widely used web app scanner. It is designed specifically for testing web applications.</a:t>
            </a:r>
          </a:p>
          <a:p>
            <a:pPr algn="l">
              <a:lnSpc>
                <a:spcPts val="2400"/>
              </a:lnSpc>
            </a:pPr>
            <a:r>
              <a:rPr lang="en-US" b="0" i="0" dirty="0">
                <a:solidFill>
                  <a:srgbClr val="242424"/>
                </a:solidFill>
                <a:effectLst/>
                <a:latin typeface="source-serif-pro"/>
              </a:rPr>
              <a:t>There are two types of ZAP scans that we use: </a:t>
            </a:r>
          </a:p>
          <a:p>
            <a:pPr algn="l">
              <a:lnSpc>
                <a:spcPts val="2400"/>
              </a:lnSpc>
            </a:pPr>
            <a:r>
              <a:rPr lang="en-US" b="1" i="0" dirty="0">
                <a:solidFill>
                  <a:srgbClr val="242424"/>
                </a:solidFill>
                <a:effectLst/>
                <a:latin typeface="source-serif-pro"/>
              </a:rPr>
              <a:t>Baseline</a:t>
            </a:r>
            <a:r>
              <a:rPr lang="en-US" b="0" i="0" dirty="0">
                <a:solidFill>
                  <a:srgbClr val="242424"/>
                </a:solidFill>
                <a:effectLst/>
                <a:latin typeface="source-serif-pro"/>
              </a:rPr>
              <a:t> </a:t>
            </a:r>
          </a:p>
          <a:p>
            <a:pPr algn="l">
              <a:lnSpc>
                <a:spcPts val="2400"/>
              </a:lnSpc>
            </a:pPr>
            <a:r>
              <a:rPr lang="en-US" b="1" i="0" dirty="0">
                <a:solidFill>
                  <a:srgbClr val="242424"/>
                </a:solidFill>
                <a:effectLst/>
                <a:latin typeface="source-serif-pro"/>
              </a:rPr>
              <a:t>Full Scan</a:t>
            </a:r>
            <a:r>
              <a:rPr lang="en-US" b="0" i="0" dirty="0">
                <a:solidFill>
                  <a:srgbClr val="242424"/>
                </a:solidFill>
                <a:effectLst/>
                <a:latin typeface="source-serif-pro"/>
              </a:rPr>
              <a:t>.</a:t>
            </a:r>
          </a:p>
          <a:p>
            <a:endParaRPr lang="en-IN" dirty="0"/>
          </a:p>
        </p:txBody>
      </p:sp>
    </p:spTree>
    <p:extLst>
      <p:ext uri="{BB962C8B-B14F-4D97-AF65-F5344CB8AC3E}">
        <p14:creationId xmlns:p14="http://schemas.microsoft.com/office/powerpoint/2010/main" val="3679599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0F08D-0C79-F2C6-9FA5-7372A7F3DB9B}"/>
              </a:ext>
            </a:extLst>
          </p:cNvPr>
          <p:cNvSpPr>
            <a:spLocks noGrp="1"/>
          </p:cNvSpPr>
          <p:nvPr>
            <p:ph type="title"/>
          </p:nvPr>
        </p:nvSpPr>
        <p:spPr/>
        <p:txBody>
          <a:bodyPr/>
          <a:lstStyle/>
          <a:p>
            <a:r>
              <a:rPr lang="en-IN" dirty="0"/>
              <a:t>Baseline scan</a:t>
            </a:r>
          </a:p>
        </p:txBody>
      </p:sp>
      <p:sp>
        <p:nvSpPr>
          <p:cNvPr id="3" name="Content Placeholder 2">
            <a:extLst>
              <a:ext uri="{FF2B5EF4-FFF2-40B4-BE49-F238E27FC236}">
                <a16:creationId xmlns:a16="http://schemas.microsoft.com/office/drawing/2014/main" id="{31120833-4289-AECE-F71E-9FF3D6E6BC5E}"/>
              </a:ext>
            </a:extLst>
          </p:cNvPr>
          <p:cNvSpPr>
            <a:spLocks noGrp="1"/>
          </p:cNvSpPr>
          <p:nvPr>
            <p:ph idx="1"/>
          </p:nvPr>
        </p:nvSpPr>
        <p:spPr/>
        <p:txBody>
          <a:bodyPr/>
          <a:lstStyle/>
          <a:p>
            <a:r>
              <a:rPr lang="en-US" dirty="0"/>
              <a:t>Performs passive scanning only (no active attacks).</a:t>
            </a:r>
          </a:p>
          <a:p>
            <a:r>
              <a:rPr lang="en-US" dirty="0"/>
              <a:t>Crawls the target URL and inspects responses for security issues.</a:t>
            </a:r>
          </a:p>
          <a:p>
            <a:r>
              <a:rPr lang="en-US" dirty="0"/>
              <a:t>Detects vulnerabilities like missing security headers, outdated libraries, and other passive risks.</a:t>
            </a:r>
          </a:p>
          <a:p>
            <a:r>
              <a:rPr lang="en-US" dirty="0"/>
              <a:t>Safe for production environments as it doesn’t modify or stress test the application.</a:t>
            </a:r>
            <a:endParaRPr lang="en-IN" dirty="0"/>
          </a:p>
        </p:txBody>
      </p:sp>
    </p:spTree>
    <p:extLst>
      <p:ext uri="{BB962C8B-B14F-4D97-AF65-F5344CB8AC3E}">
        <p14:creationId xmlns:p14="http://schemas.microsoft.com/office/powerpoint/2010/main" val="1510345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E0D8E-0ECB-AAC3-52F9-F8F43FEB9B51}"/>
              </a:ext>
            </a:extLst>
          </p:cNvPr>
          <p:cNvSpPr>
            <a:spLocks noGrp="1"/>
          </p:cNvSpPr>
          <p:nvPr>
            <p:ph type="title"/>
          </p:nvPr>
        </p:nvSpPr>
        <p:spPr/>
        <p:txBody>
          <a:bodyPr/>
          <a:lstStyle/>
          <a:p>
            <a:r>
              <a:rPr lang="en-IN" dirty="0"/>
              <a:t>Full scan</a:t>
            </a:r>
          </a:p>
        </p:txBody>
      </p:sp>
      <p:sp>
        <p:nvSpPr>
          <p:cNvPr id="3" name="Content Placeholder 2">
            <a:extLst>
              <a:ext uri="{FF2B5EF4-FFF2-40B4-BE49-F238E27FC236}">
                <a16:creationId xmlns:a16="http://schemas.microsoft.com/office/drawing/2014/main" id="{55434B52-98BC-89A3-91E5-55EFE53C9AE1}"/>
              </a:ext>
            </a:extLst>
          </p:cNvPr>
          <p:cNvSpPr>
            <a:spLocks noGrp="1"/>
          </p:cNvSpPr>
          <p:nvPr>
            <p:ph idx="1"/>
          </p:nvPr>
        </p:nvSpPr>
        <p:spPr/>
        <p:txBody>
          <a:bodyPr/>
          <a:lstStyle/>
          <a:p>
            <a:r>
              <a:rPr lang="en-US" dirty="0"/>
              <a:t>Includes both passive and active scanning.</a:t>
            </a:r>
          </a:p>
          <a:p>
            <a:r>
              <a:rPr lang="en-US" dirty="0"/>
              <a:t>Actively attempts attacks such as SQL injection, XSS, and other common vulnerabilities.</a:t>
            </a:r>
          </a:p>
          <a:p>
            <a:r>
              <a:rPr lang="en-US" dirty="0"/>
              <a:t>Can potentially cause downtime or disrupt application functionality.</a:t>
            </a:r>
          </a:p>
          <a:p>
            <a:r>
              <a:rPr lang="en-US" dirty="0"/>
              <a:t>Suitable for testing in staging or dedicated security testing environments.</a:t>
            </a:r>
            <a:endParaRPr lang="en-IN" dirty="0"/>
          </a:p>
        </p:txBody>
      </p:sp>
    </p:spTree>
    <p:extLst>
      <p:ext uri="{BB962C8B-B14F-4D97-AF65-F5344CB8AC3E}">
        <p14:creationId xmlns:p14="http://schemas.microsoft.com/office/powerpoint/2010/main" val="818474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3CAEB-549E-B02B-B79F-166FF68E63A3}"/>
              </a:ext>
            </a:extLst>
          </p:cNvPr>
          <p:cNvSpPr>
            <a:spLocks noGrp="1"/>
          </p:cNvSpPr>
          <p:nvPr>
            <p:ph type="title"/>
          </p:nvPr>
        </p:nvSpPr>
        <p:spPr/>
        <p:txBody>
          <a:bodyPr/>
          <a:lstStyle/>
          <a:p>
            <a:r>
              <a:rPr lang="en-IN" dirty="0"/>
              <a:t>options</a:t>
            </a:r>
          </a:p>
        </p:txBody>
      </p:sp>
      <p:pic>
        <p:nvPicPr>
          <p:cNvPr id="5" name="Content Placeholder 4">
            <a:extLst>
              <a:ext uri="{FF2B5EF4-FFF2-40B4-BE49-F238E27FC236}">
                <a16:creationId xmlns:a16="http://schemas.microsoft.com/office/drawing/2014/main" id="{085DD5E4-2783-1038-BA48-1FABD69EDF61}"/>
              </a:ext>
            </a:extLst>
          </p:cNvPr>
          <p:cNvPicPr>
            <a:picLocks noGrp="1" noChangeAspect="1"/>
          </p:cNvPicPr>
          <p:nvPr>
            <p:ph idx="1"/>
          </p:nvPr>
        </p:nvPicPr>
        <p:blipFill>
          <a:blip r:embed="rId2"/>
          <a:stretch>
            <a:fillRect/>
          </a:stretch>
        </p:blipFill>
        <p:spPr>
          <a:xfrm>
            <a:off x="1687286" y="2016125"/>
            <a:ext cx="8055428" cy="3449638"/>
          </a:xfrm>
        </p:spPr>
      </p:pic>
    </p:spTree>
    <p:extLst>
      <p:ext uri="{BB962C8B-B14F-4D97-AF65-F5344CB8AC3E}">
        <p14:creationId xmlns:p14="http://schemas.microsoft.com/office/powerpoint/2010/main" val="187638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8386B-A29C-9734-6EDD-A3A17D823EFC}"/>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E56A8503-B80D-1269-4845-53B2C3B0B400}"/>
              </a:ext>
            </a:extLst>
          </p:cNvPr>
          <p:cNvSpPr>
            <a:spLocks noGrp="1"/>
          </p:cNvSpPr>
          <p:nvPr>
            <p:ph idx="1"/>
          </p:nvPr>
        </p:nvSpPr>
        <p:spPr/>
        <p:txBody>
          <a:bodyPr/>
          <a:lstStyle/>
          <a:p>
            <a:r>
              <a:rPr lang="en-US" b="1" i="0" dirty="0">
                <a:solidFill>
                  <a:srgbClr val="242424"/>
                </a:solidFill>
                <a:effectLst/>
                <a:latin typeface="source-serif-pro"/>
              </a:rPr>
              <a:t>The IP address defined in the ZAP_TARGET variable is the IP address of the host on which the app we deployed in the test environment is running.</a:t>
            </a:r>
          </a:p>
          <a:p>
            <a:r>
              <a:rPr lang="en-US" b="1" dirty="0">
                <a:solidFill>
                  <a:srgbClr val="242424"/>
                </a:solidFill>
                <a:latin typeface="source-serif-pro"/>
              </a:rPr>
              <a:t> -r for report generation</a:t>
            </a:r>
            <a:endParaRPr lang="en-IN" dirty="0"/>
          </a:p>
        </p:txBody>
      </p:sp>
    </p:spTree>
    <p:extLst>
      <p:ext uri="{BB962C8B-B14F-4D97-AF65-F5344CB8AC3E}">
        <p14:creationId xmlns:p14="http://schemas.microsoft.com/office/powerpoint/2010/main" val="463029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0964D-7C90-57F5-D4D3-F8D4D6A1018B}"/>
              </a:ext>
            </a:extLst>
          </p:cNvPr>
          <p:cNvSpPr>
            <a:spLocks noGrp="1"/>
          </p:cNvSpPr>
          <p:nvPr>
            <p:ph type="title"/>
          </p:nvPr>
        </p:nvSpPr>
        <p:spPr/>
        <p:txBody>
          <a:bodyPr/>
          <a:lstStyle/>
          <a:p>
            <a:r>
              <a:rPr lang="en-IN" dirty="0"/>
              <a:t>Lab</a:t>
            </a:r>
          </a:p>
        </p:txBody>
      </p:sp>
      <p:sp>
        <p:nvSpPr>
          <p:cNvPr id="3" name="Content Placeholder 2">
            <a:extLst>
              <a:ext uri="{FF2B5EF4-FFF2-40B4-BE49-F238E27FC236}">
                <a16:creationId xmlns:a16="http://schemas.microsoft.com/office/drawing/2014/main" id="{C38F0616-8EA2-4015-7BDD-A0B02CF12223}"/>
              </a:ext>
            </a:extLst>
          </p:cNvPr>
          <p:cNvSpPr>
            <a:spLocks noGrp="1"/>
          </p:cNvSpPr>
          <p:nvPr>
            <p:ph idx="1"/>
          </p:nvPr>
        </p:nvSpPr>
        <p:spPr/>
        <p:txBody>
          <a:bodyPr/>
          <a:lstStyle/>
          <a:p>
            <a:r>
              <a:rPr lang="en-IN" dirty="0"/>
              <a:t>Use this image</a:t>
            </a:r>
          </a:p>
          <a:p>
            <a:pPr marL="457200" lvl="1" indent="0">
              <a:buNone/>
            </a:pPr>
            <a:r>
              <a:rPr lang="pl-PL" dirty="0"/>
              <a:t>ghcr.io/zaproxy/zaproxy:latest</a:t>
            </a:r>
            <a:endParaRPr lang="en-IN" dirty="0"/>
          </a:p>
          <a:p>
            <a:r>
              <a:rPr lang="en-IN" dirty="0"/>
              <a:t>Run container</a:t>
            </a:r>
          </a:p>
          <a:p>
            <a:r>
              <a:rPr lang="en-IN" dirty="0"/>
              <a:t>Create a report for website</a:t>
            </a:r>
          </a:p>
        </p:txBody>
      </p:sp>
    </p:spTree>
    <p:extLst>
      <p:ext uri="{BB962C8B-B14F-4D97-AF65-F5344CB8AC3E}">
        <p14:creationId xmlns:p14="http://schemas.microsoft.com/office/powerpoint/2010/main" val="2930371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2D8D9-3FBC-88DD-7F0F-3D116CE8FD88}"/>
              </a:ext>
            </a:extLst>
          </p:cNvPr>
          <p:cNvSpPr>
            <a:spLocks noGrp="1"/>
          </p:cNvSpPr>
          <p:nvPr>
            <p:ph type="title"/>
          </p:nvPr>
        </p:nvSpPr>
        <p:spPr/>
        <p:txBody>
          <a:bodyPr/>
          <a:lstStyle/>
          <a:p>
            <a:r>
              <a:rPr lang="en-IN" dirty="0" err="1"/>
              <a:t>dast</a:t>
            </a:r>
            <a:endParaRPr lang="en-IN" dirty="0"/>
          </a:p>
        </p:txBody>
      </p:sp>
      <p:sp>
        <p:nvSpPr>
          <p:cNvPr id="3" name="Content Placeholder 2">
            <a:extLst>
              <a:ext uri="{FF2B5EF4-FFF2-40B4-BE49-F238E27FC236}">
                <a16:creationId xmlns:a16="http://schemas.microsoft.com/office/drawing/2014/main" id="{B9A81464-970A-B549-AF81-84094AFE0587}"/>
              </a:ext>
            </a:extLst>
          </p:cNvPr>
          <p:cNvSpPr>
            <a:spLocks noGrp="1"/>
          </p:cNvSpPr>
          <p:nvPr>
            <p:ph idx="1"/>
          </p:nvPr>
        </p:nvSpPr>
        <p:spPr/>
        <p:txBody>
          <a:bodyPr/>
          <a:lstStyle/>
          <a:p>
            <a:r>
              <a:rPr lang="en-US" b="0" i="0" dirty="0">
                <a:solidFill>
                  <a:srgbClr val="3F4D62"/>
                </a:solidFill>
                <a:effectLst/>
                <a:latin typeface="Inter var"/>
              </a:rPr>
              <a:t>Dynamic Application Security Testing (</a:t>
            </a:r>
            <a:r>
              <a:rPr lang="en-US" b="0" i="0" u="none" strike="noStrike" dirty="0">
                <a:solidFill>
                  <a:srgbClr val="0066FF"/>
                </a:solidFill>
                <a:effectLst/>
                <a:latin typeface="Inter var"/>
              </a:rPr>
              <a:t>DAST</a:t>
            </a:r>
            <a:r>
              <a:rPr lang="en-US" b="0" i="0" dirty="0">
                <a:solidFill>
                  <a:srgbClr val="3F4D62"/>
                </a:solidFill>
                <a:effectLst/>
                <a:latin typeface="Inter var"/>
              </a:rPr>
              <a:t>) is the process of analyzing a web application through the front-end to find vulnerabilities through simulated attacks. </a:t>
            </a:r>
          </a:p>
          <a:p>
            <a:r>
              <a:rPr lang="en-US" b="0" i="0" dirty="0">
                <a:solidFill>
                  <a:srgbClr val="3F4D62"/>
                </a:solidFill>
                <a:effectLst/>
                <a:latin typeface="Inter var"/>
              </a:rPr>
              <a:t>This type of approach evaluates the application from the “outside in” by attacking an application like a malicious user would. </a:t>
            </a:r>
          </a:p>
          <a:p>
            <a:r>
              <a:rPr lang="en-US" b="0" i="0" dirty="0">
                <a:solidFill>
                  <a:srgbClr val="3F4D62"/>
                </a:solidFill>
                <a:effectLst/>
                <a:latin typeface="Inter var"/>
              </a:rPr>
              <a:t>After a DAST scanner performs these attacks, it looks for results that are not part of the expected result set and identifies security vulnerabilities.</a:t>
            </a:r>
            <a:endParaRPr lang="en-IN" dirty="0"/>
          </a:p>
        </p:txBody>
      </p:sp>
    </p:spTree>
    <p:extLst>
      <p:ext uri="{BB962C8B-B14F-4D97-AF65-F5344CB8AC3E}">
        <p14:creationId xmlns:p14="http://schemas.microsoft.com/office/powerpoint/2010/main" val="1466297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48CAB-0916-1142-4A66-8FA6F55264C9}"/>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C5CF11C7-9E68-976E-4FB0-8D3E072509E8}"/>
              </a:ext>
            </a:extLst>
          </p:cNvPr>
          <p:cNvSpPr>
            <a:spLocks noGrp="1"/>
          </p:cNvSpPr>
          <p:nvPr>
            <p:ph idx="1"/>
          </p:nvPr>
        </p:nvSpPr>
        <p:spPr/>
        <p:txBody>
          <a:bodyPr/>
          <a:lstStyle/>
          <a:p>
            <a:pPr algn="l">
              <a:lnSpc>
                <a:spcPts val="2400"/>
              </a:lnSpc>
            </a:pPr>
            <a:r>
              <a:rPr lang="en-US" b="1" i="0" dirty="0">
                <a:solidFill>
                  <a:srgbClr val="242424"/>
                </a:solidFill>
                <a:effectLst/>
                <a:latin typeface="source-serif-pro"/>
              </a:rPr>
              <a:t>Dynamic Application Security Testing (DAST)</a:t>
            </a:r>
            <a:r>
              <a:rPr lang="en-US" b="0" i="0" dirty="0">
                <a:solidFill>
                  <a:srgbClr val="242424"/>
                </a:solidFill>
                <a:effectLst/>
                <a:latin typeface="source-serif-pro"/>
              </a:rPr>
              <a:t> involves evaluating the security of an application while it is running by simulating real-world attack scenarios. DAST mimics the behavior of a malicious external attacker, testing the application’s responses to various inputs and interactions.</a:t>
            </a:r>
          </a:p>
          <a:p>
            <a:pPr algn="l">
              <a:lnSpc>
                <a:spcPts val="2400"/>
              </a:lnSpc>
            </a:pPr>
            <a:r>
              <a:rPr lang="en-US" b="0" i="0" dirty="0">
                <a:solidFill>
                  <a:srgbClr val="242424"/>
                </a:solidFill>
                <a:effectLst/>
                <a:latin typeface="source-serif-pro"/>
              </a:rPr>
              <a:t>However, unlike actual attacks, the primary goal of DAST is not to break into the system or cause disruption, but rather to identify vulnerabilities that could be exploited.</a:t>
            </a:r>
          </a:p>
          <a:p>
            <a:pPr algn="l">
              <a:lnSpc>
                <a:spcPts val="2400"/>
              </a:lnSpc>
            </a:pPr>
            <a:r>
              <a:rPr lang="en-US" b="0" i="0" dirty="0">
                <a:solidFill>
                  <a:srgbClr val="242424"/>
                </a:solidFill>
                <a:effectLst/>
                <a:latin typeface="source-serif-pro"/>
              </a:rPr>
              <a:t>These tests are performed from an external perspective, focusing on how the application behaves in a live environment, detecting issues such as input validation flaws, security misconfigurations, and other runtime vulnerabilities.</a:t>
            </a:r>
          </a:p>
          <a:p>
            <a:endParaRPr lang="en-IN" dirty="0"/>
          </a:p>
        </p:txBody>
      </p:sp>
    </p:spTree>
    <p:extLst>
      <p:ext uri="{BB962C8B-B14F-4D97-AF65-F5344CB8AC3E}">
        <p14:creationId xmlns:p14="http://schemas.microsoft.com/office/powerpoint/2010/main" val="1985923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314C2-43FC-2AFE-7469-40C1DFC98479}"/>
              </a:ext>
            </a:extLst>
          </p:cNvPr>
          <p:cNvSpPr>
            <a:spLocks noGrp="1"/>
          </p:cNvSpPr>
          <p:nvPr>
            <p:ph type="title"/>
          </p:nvPr>
        </p:nvSpPr>
        <p:spPr/>
        <p:txBody>
          <a:bodyPr/>
          <a:lstStyle/>
          <a:p>
            <a:r>
              <a:rPr lang="en-IN" dirty="0"/>
              <a:t>Why </a:t>
            </a:r>
            <a:r>
              <a:rPr lang="en-IN" dirty="0" err="1"/>
              <a:t>dast</a:t>
            </a:r>
            <a:endParaRPr lang="en-IN" dirty="0"/>
          </a:p>
        </p:txBody>
      </p:sp>
      <p:sp>
        <p:nvSpPr>
          <p:cNvPr id="3" name="Content Placeholder 2">
            <a:extLst>
              <a:ext uri="{FF2B5EF4-FFF2-40B4-BE49-F238E27FC236}">
                <a16:creationId xmlns:a16="http://schemas.microsoft.com/office/drawing/2014/main" id="{D8AE435C-9DEB-1957-2432-202B1348BBE4}"/>
              </a:ext>
            </a:extLst>
          </p:cNvPr>
          <p:cNvSpPr>
            <a:spLocks noGrp="1"/>
          </p:cNvSpPr>
          <p:nvPr>
            <p:ph idx="1"/>
          </p:nvPr>
        </p:nvSpPr>
        <p:spPr/>
        <p:txBody>
          <a:bodyPr>
            <a:normAutofit lnSpcReduction="10000"/>
          </a:bodyPr>
          <a:lstStyle/>
          <a:p>
            <a:pPr algn="l"/>
            <a:r>
              <a:rPr lang="en-US" b="0" i="0" dirty="0">
                <a:solidFill>
                  <a:srgbClr val="3F4D62"/>
                </a:solidFill>
                <a:effectLst/>
                <a:latin typeface="Inter var"/>
              </a:rPr>
              <a:t>DAST is important because developers don’t have to rely solely on their own knowledge when building applications. By conducting DAST during the SDLC, you can catch vulnerabilities in an application before it’s deployed to the public. If these vulnerabilities are left unchecked and the app is deployed as such, this could lead to a data breach, resulting in major financial loss and damage to your brand reputation. Human error will inevitably play a part at some point in the Software Development Life Cycle (SDLC), and the sooner a vulnerability is caught during the SDLC, the cheaper it is to fix.</a:t>
            </a:r>
          </a:p>
          <a:p>
            <a:pPr algn="l"/>
            <a:r>
              <a:rPr lang="en-US" b="0" i="0" dirty="0">
                <a:solidFill>
                  <a:srgbClr val="3F4D62"/>
                </a:solidFill>
                <a:effectLst/>
                <a:latin typeface="Inter var"/>
              </a:rPr>
              <a:t>When DAST is included as part of the Continuous Integration/Continuous Development (CI/CD) pipeline, this is referred to as “Secure DevOps,” or “</a:t>
            </a:r>
            <a:r>
              <a:rPr lang="en-US" b="0" i="0" u="none" strike="noStrike" dirty="0" err="1">
                <a:solidFill>
                  <a:srgbClr val="0066FF"/>
                </a:solidFill>
                <a:effectLst/>
                <a:latin typeface="Inter var"/>
                <a:hlinkClick r:id="rId2"/>
              </a:rPr>
              <a:t>DevSecOps</a:t>
            </a:r>
            <a:r>
              <a:rPr lang="en-US" b="0" i="0" dirty="0">
                <a:solidFill>
                  <a:srgbClr val="3F4D62"/>
                </a:solidFill>
                <a:effectLst/>
                <a:latin typeface="Inter var"/>
              </a:rPr>
              <a:t>.”</a:t>
            </a:r>
          </a:p>
          <a:p>
            <a:endParaRPr lang="en-IN" dirty="0"/>
          </a:p>
        </p:txBody>
      </p:sp>
    </p:spTree>
    <p:extLst>
      <p:ext uri="{BB962C8B-B14F-4D97-AF65-F5344CB8AC3E}">
        <p14:creationId xmlns:p14="http://schemas.microsoft.com/office/powerpoint/2010/main" val="3869881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1236D-2DAB-ACF2-FEB1-241F060C36EE}"/>
              </a:ext>
            </a:extLst>
          </p:cNvPr>
          <p:cNvSpPr>
            <a:spLocks noGrp="1"/>
          </p:cNvSpPr>
          <p:nvPr>
            <p:ph type="title"/>
          </p:nvPr>
        </p:nvSpPr>
        <p:spPr/>
        <p:txBody>
          <a:bodyPr/>
          <a:lstStyle/>
          <a:p>
            <a:r>
              <a:rPr lang="en-IN" b="1" i="0" dirty="0">
                <a:solidFill>
                  <a:srgbClr val="101C2F"/>
                </a:solidFill>
                <a:effectLst/>
                <a:latin typeface="Inter var"/>
              </a:rPr>
              <a:t>How does DAST work?</a:t>
            </a:r>
            <a:br>
              <a:rPr lang="en-IN" b="1" i="0" dirty="0">
                <a:solidFill>
                  <a:srgbClr val="101C2F"/>
                </a:solidFill>
                <a:effectLst/>
                <a:latin typeface="Inter var"/>
              </a:rPr>
            </a:br>
            <a:endParaRPr lang="en-IN" dirty="0"/>
          </a:p>
        </p:txBody>
      </p:sp>
      <p:sp>
        <p:nvSpPr>
          <p:cNvPr id="3" name="Content Placeholder 2">
            <a:extLst>
              <a:ext uri="{FF2B5EF4-FFF2-40B4-BE49-F238E27FC236}">
                <a16:creationId xmlns:a16="http://schemas.microsoft.com/office/drawing/2014/main" id="{47DD24A0-C0F2-4F70-AB94-AB34CFD9F3A1}"/>
              </a:ext>
            </a:extLst>
          </p:cNvPr>
          <p:cNvSpPr>
            <a:spLocks noGrp="1"/>
          </p:cNvSpPr>
          <p:nvPr>
            <p:ph idx="1"/>
          </p:nvPr>
        </p:nvSpPr>
        <p:spPr/>
        <p:txBody>
          <a:bodyPr>
            <a:normAutofit fontScale="85000" lnSpcReduction="20000"/>
          </a:bodyPr>
          <a:lstStyle/>
          <a:p>
            <a:pPr algn="l"/>
            <a:r>
              <a:rPr lang="en-US" b="0" i="0" dirty="0">
                <a:solidFill>
                  <a:srgbClr val="3F4D62"/>
                </a:solidFill>
                <a:effectLst/>
                <a:latin typeface="Inter var"/>
              </a:rPr>
              <a:t>A DAST scanner searches for vulnerabilities in a running application and then sends automated alerts if it finds flaws that allow for attacks like </a:t>
            </a:r>
            <a:r>
              <a:rPr lang="en-US" dirty="0">
                <a:solidFill>
                  <a:srgbClr val="3F4D62"/>
                </a:solidFill>
                <a:latin typeface="Inter var"/>
              </a:rPr>
              <a:t>SQL injections, Cross-Site </a:t>
            </a:r>
            <a:r>
              <a:rPr lang="en-US" b="0" i="0" dirty="0">
                <a:solidFill>
                  <a:srgbClr val="3F4D62"/>
                </a:solidFill>
                <a:effectLst/>
                <a:latin typeface="Inter var"/>
              </a:rPr>
              <a:t>Scripting (XSS), and more. Since DAST tools are equipped to function in a dynamic environment, they can detect runtime flaws which SAST tools can’t identify.</a:t>
            </a:r>
          </a:p>
          <a:p>
            <a:r>
              <a:rPr lang="en-US" b="0" i="0" dirty="0">
                <a:solidFill>
                  <a:srgbClr val="3F4D62"/>
                </a:solidFill>
                <a:effectLst/>
                <a:latin typeface="Inter var"/>
              </a:rPr>
              <a:t>To use the example of a building, a DAST scanner can be thought of like a security guard. However, rather than just making sure the doors and windows are locked, this guard goes a step further by attempting to physically break into the building. </a:t>
            </a:r>
          </a:p>
          <a:p>
            <a:r>
              <a:rPr lang="en-US" b="0" i="0" dirty="0">
                <a:solidFill>
                  <a:srgbClr val="3F4D62"/>
                </a:solidFill>
                <a:effectLst/>
                <a:latin typeface="Inter var"/>
              </a:rPr>
              <a:t>The guard might try to pick the locks on the doors or break windows. After finishing this examination, the guard could report back to the building manager and provide an explanation of how he was able to break into the building. A DAST scanner can be thought of in this same way – it actively attempts to find vulnerabilities in a running environment so the DevOps team knows where and how to fix them.</a:t>
            </a:r>
            <a:endParaRPr lang="en-IN" dirty="0"/>
          </a:p>
        </p:txBody>
      </p:sp>
    </p:spTree>
    <p:extLst>
      <p:ext uri="{BB962C8B-B14F-4D97-AF65-F5344CB8AC3E}">
        <p14:creationId xmlns:p14="http://schemas.microsoft.com/office/powerpoint/2010/main" val="2579264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5C8B6-4474-6D7B-F290-12167EA96FC4}"/>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B4D4A4A0-E8DE-F635-6E00-0CBB44E8F391}"/>
              </a:ext>
            </a:extLst>
          </p:cNvPr>
          <p:cNvSpPr>
            <a:spLocks noGrp="1"/>
          </p:cNvSpPr>
          <p:nvPr>
            <p:ph idx="1"/>
          </p:nvPr>
        </p:nvSpPr>
        <p:spPr/>
        <p:txBody>
          <a:bodyPr>
            <a:normAutofit fontScale="77500" lnSpcReduction="20000"/>
          </a:bodyPr>
          <a:lstStyle/>
          <a:p>
            <a:pPr algn="l" fontAlgn="base">
              <a:buFont typeface="+mj-lt"/>
              <a:buAutoNum type="arabicPeriod"/>
            </a:pPr>
            <a:r>
              <a:rPr lang="en-US" b="1" i="0" dirty="0">
                <a:solidFill>
                  <a:srgbClr val="080E30"/>
                </a:solidFill>
                <a:effectLst/>
                <a:latin typeface="Inter"/>
              </a:rPr>
              <a:t>dentification of vulnerable inputs:</a:t>
            </a:r>
            <a:r>
              <a:rPr lang="en-US" b="0" i="0" dirty="0">
                <a:solidFill>
                  <a:srgbClr val="080E30"/>
                </a:solidFill>
                <a:effectLst/>
                <a:latin typeface="Inter"/>
              </a:rPr>
              <a:t> Attackers first identify inputs within the web application that are vulnerable to SQL injection. These inputs could be text fields in a form, URL parameters, or any other input mechanisms.</a:t>
            </a:r>
          </a:p>
          <a:p>
            <a:pPr algn="l" fontAlgn="base">
              <a:buFont typeface="+mj-lt"/>
              <a:buAutoNum type="arabicPeriod"/>
            </a:pPr>
            <a:r>
              <a:rPr lang="en-US" b="1" i="0" dirty="0">
                <a:solidFill>
                  <a:srgbClr val="080E30"/>
                </a:solidFill>
                <a:effectLst/>
                <a:latin typeface="Inter"/>
              </a:rPr>
              <a:t>Crafting the malicious SQL query:</a:t>
            </a:r>
            <a:r>
              <a:rPr lang="en-US" b="0" i="0" dirty="0">
                <a:solidFill>
                  <a:srgbClr val="080E30"/>
                </a:solidFill>
                <a:effectLst/>
                <a:latin typeface="Inter"/>
              </a:rPr>
              <a:t> Once a vulnerable input is identified, attackers craft a SQL statement intended to be inserted into the query executed by the application. This statement is designed to modify the original SQL query to perform actions unintended by the application developers.</a:t>
            </a:r>
          </a:p>
          <a:p>
            <a:pPr algn="l" fontAlgn="base">
              <a:buFont typeface="+mj-lt"/>
              <a:buAutoNum type="arabicPeriod"/>
            </a:pPr>
            <a:r>
              <a:rPr lang="en-US" b="1" i="0" dirty="0">
                <a:solidFill>
                  <a:srgbClr val="080E30"/>
                </a:solidFill>
                <a:effectLst/>
                <a:latin typeface="Inter"/>
              </a:rPr>
              <a:t>Bypassing application security measures:</a:t>
            </a:r>
            <a:r>
              <a:rPr lang="en-US" b="0" i="0" dirty="0">
                <a:solidFill>
                  <a:srgbClr val="080E30"/>
                </a:solidFill>
                <a:effectLst/>
                <a:latin typeface="Inter"/>
              </a:rPr>
              <a:t> Attackers often have to bypass security measures like input validation or escaping special characters. They achieve this through techniques like string concatenation or utilizing SQL syntax to comment out parts of the original query.</a:t>
            </a:r>
          </a:p>
          <a:p>
            <a:pPr algn="l" fontAlgn="base">
              <a:buFont typeface="+mj-lt"/>
              <a:buAutoNum type="arabicPeriod"/>
            </a:pPr>
            <a:r>
              <a:rPr lang="en-US" b="1" i="0" dirty="0">
                <a:solidFill>
                  <a:srgbClr val="080E30"/>
                </a:solidFill>
                <a:effectLst/>
                <a:latin typeface="Inter"/>
              </a:rPr>
              <a:t>Executing the malicious query:</a:t>
            </a:r>
            <a:r>
              <a:rPr lang="en-US" b="0" i="0" dirty="0">
                <a:solidFill>
                  <a:srgbClr val="080E30"/>
                </a:solidFill>
                <a:effectLst/>
                <a:latin typeface="Inter"/>
              </a:rPr>
              <a:t> When the application executes the SQL query, it includes the attacker’s malicious input. This modified query can perform actions such as unauthorized viewing of data, deletion of data, or even database schema alterations.</a:t>
            </a:r>
          </a:p>
          <a:p>
            <a:endParaRPr lang="en-IN" dirty="0"/>
          </a:p>
        </p:txBody>
      </p:sp>
    </p:spTree>
    <p:extLst>
      <p:ext uri="{BB962C8B-B14F-4D97-AF65-F5344CB8AC3E}">
        <p14:creationId xmlns:p14="http://schemas.microsoft.com/office/powerpoint/2010/main" val="2926051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54B75-5EA4-2C25-E1F3-71ABEF935A2B}"/>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EC578420-0D20-3A34-765D-8B68EEEC7162}"/>
              </a:ext>
            </a:extLst>
          </p:cNvPr>
          <p:cNvSpPr>
            <a:spLocks noGrp="1"/>
          </p:cNvSpPr>
          <p:nvPr>
            <p:ph idx="1"/>
          </p:nvPr>
        </p:nvSpPr>
        <p:spPr/>
        <p:txBody>
          <a:bodyPr>
            <a:normAutofit lnSpcReduction="10000"/>
          </a:bodyPr>
          <a:lstStyle/>
          <a:p>
            <a:pPr algn="l" fontAlgn="base">
              <a:buFont typeface="Arial" panose="020B0604020202020204" pitchFamily="34" charset="0"/>
              <a:buChar char="•"/>
            </a:pPr>
            <a:r>
              <a:rPr lang="en-US" b="1" i="0" dirty="0">
                <a:solidFill>
                  <a:srgbClr val="080E30"/>
                </a:solidFill>
                <a:effectLst/>
                <a:latin typeface="Inter"/>
              </a:rPr>
              <a:t>Tesla vulnerability</a:t>
            </a:r>
            <a:r>
              <a:rPr lang="en-US" b="0" i="0" dirty="0">
                <a:solidFill>
                  <a:srgbClr val="080E30"/>
                </a:solidFill>
                <a:effectLst/>
                <a:latin typeface="Inter"/>
              </a:rPr>
              <a:t>—in 2014, security researchers publicized that they were able to breach the website of Tesla using SQL injection, gain administrative privileges and steal user data.</a:t>
            </a:r>
          </a:p>
          <a:p>
            <a:pPr algn="l" fontAlgn="base">
              <a:buFont typeface="Arial" panose="020B0604020202020204" pitchFamily="34" charset="0"/>
              <a:buChar char="•"/>
            </a:pPr>
            <a:r>
              <a:rPr lang="en-US" b="1" i="0" dirty="0">
                <a:solidFill>
                  <a:srgbClr val="080E30"/>
                </a:solidFill>
                <a:effectLst/>
                <a:latin typeface="Inter"/>
              </a:rPr>
              <a:t>Cisco vulnerability</a:t>
            </a:r>
            <a:r>
              <a:rPr lang="en-US" b="0" i="0" dirty="0">
                <a:solidFill>
                  <a:srgbClr val="080E30"/>
                </a:solidFill>
                <a:effectLst/>
                <a:latin typeface="Inter"/>
              </a:rPr>
              <a:t>—in 2018, a SQL injection vulnerability was found in Cisco Prime License Manager. The vulnerability allowed attackers to gain shell access to systems on which the license manager was deployed. Cisco has patched the vulnerability.</a:t>
            </a:r>
          </a:p>
          <a:p>
            <a:pPr algn="l" fontAlgn="base">
              <a:buFont typeface="Arial" panose="020B0604020202020204" pitchFamily="34" charset="0"/>
              <a:buChar char="•"/>
            </a:pPr>
            <a:r>
              <a:rPr lang="en-US" b="1" i="0" dirty="0">
                <a:solidFill>
                  <a:srgbClr val="080E30"/>
                </a:solidFill>
                <a:effectLst/>
                <a:latin typeface="Inter"/>
              </a:rPr>
              <a:t>Fortnite vulnerability</a:t>
            </a:r>
            <a:r>
              <a:rPr lang="en-US" b="0" i="0" dirty="0">
                <a:solidFill>
                  <a:srgbClr val="080E30"/>
                </a:solidFill>
                <a:effectLst/>
                <a:latin typeface="Inter"/>
              </a:rPr>
              <a:t>—Fortnite is an online game with over 350 million users. In 2019, a SQL injection vulnerability was discovered which could let attackers access user accounts. The vulnerability was patched</a:t>
            </a:r>
          </a:p>
          <a:p>
            <a:endParaRPr lang="en-IN" dirty="0"/>
          </a:p>
        </p:txBody>
      </p:sp>
    </p:spTree>
    <p:extLst>
      <p:ext uri="{BB962C8B-B14F-4D97-AF65-F5344CB8AC3E}">
        <p14:creationId xmlns:p14="http://schemas.microsoft.com/office/powerpoint/2010/main" val="1010030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A5752-55ED-CEB4-4D6D-C47D96C501DC}"/>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AC304979-2FDB-9B43-67B6-BC6D04207889}"/>
              </a:ext>
            </a:extLst>
          </p:cNvPr>
          <p:cNvSpPr>
            <a:spLocks noGrp="1"/>
          </p:cNvSpPr>
          <p:nvPr>
            <p:ph idx="1"/>
          </p:nvPr>
        </p:nvSpPr>
        <p:spPr/>
        <p:txBody>
          <a:bodyPr>
            <a:normAutofit fontScale="70000" lnSpcReduction="20000"/>
          </a:bodyPr>
          <a:lstStyle/>
          <a:p>
            <a:r>
              <a:rPr lang="en-US" dirty="0"/>
              <a:t>Consider a simple authentication system using a database table with usernames and passwords. A user’s POST request will provide the variables user and pass, and these are inserted into a SQL statement:</a:t>
            </a:r>
          </a:p>
          <a:p>
            <a:r>
              <a:rPr lang="en-US" dirty="0" err="1"/>
              <a:t>sql</a:t>
            </a:r>
            <a:r>
              <a:rPr lang="en-US" dirty="0"/>
              <a:t> = "SELECT id FROM users WHERE username='" + user + "' AND password='" + pass + "'"</a:t>
            </a:r>
          </a:p>
          <a:p>
            <a:r>
              <a:rPr lang="en-US" dirty="0"/>
              <a:t>The problem here is that the SQL statement uses concatenation to combine data. The attacker can provide a string like this instead of the pass variable:</a:t>
            </a:r>
          </a:p>
          <a:p>
            <a:pPr lvl="1"/>
            <a:r>
              <a:rPr lang="en-US" dirty="0"/>
              <a:t>password' OR 5=5</a:t>
            </a:r>
          </a:p>
          <a:p>
            <a:pPr lvl="1"/>
            <a:r>
              <a:rPr lang="en-US" dirty="0"/>
              <a:t>The resulting SQL query will be run against the database:</a:t>
            </a:r>
          </a:p>
          <a:p>
            <a:pPr lvl="1"/>
            <a:r>
              <a:rPr lang="en-US" dirty="0"/>
              <a:t>SELECT id FROM users WHERE username='user' AND password='pass' OR 5=5'</a:t>
            </a:r>
          </a:p>
          <a:p>
            <a:pPr lvl="1"/>
            <a:r>
              <a:rPr lang="en-US" dirty="0"/>
              <a:t>Because 5=5 is a condition that always evaluates to true, the entire WHERE statement will be true, regardless of the username or password provided. </a:t>
            </a:r>
          </a:p>
          <a:p>
            <a:r>
              <a:rPr lang="en-US" dirty="0"/>
              <a:t>The WHERE statement will return the first ID from the users table, which is commonly the administrator. This means the attacker can access the application without authentication, and also has administrator privileges. </a:t>
            </a:r>
            <a:endParaRPr lang="en-IN" dirty="0"/>
          </a:p>
        </p:txBody>
      </p:sp>
    </p:spTree>
    <p:extLst>
      <p:ext uri="{BB962C8B-B14F-4D97-AF65-F5344CB8AC3E}">
        <p14:creationId xmlns:p14="http://schemas.microsoft.com/office/powerpoint/2010/main" val="3925662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1F45C-2AF9-5A15-DCEF-17F520735CAF}"/>
              </a:ext>
            </a:extLst>
          </p:cNvPr>
          <p:cNvSpPr>
            <a:spLocks noGrp="1"/>
          </p:cNvSpPr>
          <p:nvPr>
            <p:ph type="title"/>
          </p:nvPr>
        </p:nvSpPr>
        <p:spPr/>
        <p:txBody>
          <a:bodyPr/>
          <a:lstStyle/>
          <a:p>
            <a:r>
              <a:rPr lang="en-IN" b="0" i="0" dirty="0">
                <a:solidFill>
                  <a:srgbClr val="000000"/>
                </a:solidFill>
                <a:effectLst/>
                <a:latin typeface="roboto" panose="02000000000000000000" pitchFamily="2" charset="0"/>
              </a:rPr>
              <a:t>Cross-Site Scripting (XSS)</a:t>
            </a:r>
            <a:endParaRPr lang="en-IN" dirty="0"/>
          </a:p>
        </p:txBody>
      </p:sp>
      <p:sp>
        <p:nvSpPr>
          <p:cNvPr id="3" name="Content Placeholder 2">
            <a:extLst>
              <a:ext uri="{FF2B5EF4-FFF2-40B4-BE49-F238E27FC236}">
                <a16:creationId xmlns:a16="http://schemas.microsoft.com/office/drawing/2014/main" id="{E69FBC9A-7EBE-4D0D-CCBB-BB743DDE8F9C}"/>
              </a:ext>
            </a:extLst>
          </p:cNvPr>
          <p:cNvSpPr>
            <a:spLocks noGrp="1"/>
          </p:cNvSpPr>
          <p:nvPr>
            <p:ph idx="1"/>
          </p:nvPr>
        </p:nvSpPr>
        <p:spPr/>
        <p:txBody>
          <a:bodyPr>
            <a:normAutofit lnSpcReduction="10000"/>
          </a:bodyPr>
          <a:lstStyle/>
          <a:p>
            <a:r>
              <a:rPr lang="en-US" b="0" i="0" dirty="0">
                <a:solidFill>
                  <a:srgbClr val="000000"/>
                </a:solidFill>
                <a:effectLst/>
                <a:latin typeface="roboto" panose="02000000000000000000" pitchFamily="2" charset="0"/>
              </a:rPr>
              <a:t>Cross-Site Scripting (XSS) attacks are a type of injection, in which malicious scripts are injected into otherwise benign and trusted websites. XSS attacks occur when an attacker uses a web application to send malicious code, generally in the form of a browser side script, to a different end user. </a:t>
            </a:r>
          </a:p>
          <a:p>
            <a:pPr algn="l"/>
            <a:r>
              <a:rPr lang="en-US" b="0" i="0" dirty="0">
                <a:solidFill>
                  <a:srgbClr val="000000"/>
                </a:solidFill>
                <a:effectLst/>
                <a:latin typeface="roboto" panose="02000000000000000000" pitchFamily="2" charset="0"/>
              </a:rPr>
              <a:t>Cross-Site Scripting (XSS) attacks occur when:</a:t>
            </a:r>
          </a:p>
          <a:p>
            <a:pPr lvl="1">
              <a:buFont typeface="+mj-lt"/>
              <a:buAutoNum type="arabicPeriod"/>
            </a:pPr>
            <a:r>
              <a:rPr lang="en-US" b="0" i="0" dirty="0">
                <a:solidFill>
                  <a:srgbClr val="000000"/>
                </a:solidFill>
                <a:effectLst/>
                <a:latin typeface="roboto" panose="02000000000000000000" pitchFamily="2" charset="0"/>
              </a:rPr>
              <a:t>Data enters a Web application through an untrusted source, most frequently a web request.</a:t>
            </a:r>
          </a:p>
          <a:p>
            <a:pPr lvl="1">
              <a:buFont typeface="+mj-lt"/>
              <a:buAutoNum type="arabicPeriod"/>
            </a:pPr>
            <a:r>
              <a:rPr lang="en-US" b="0" i="0" dirty="0">
                <a:solidFill>
                  <a:srgbClr val="000000"/>
                </a:solidFill>
                <a:effectLst/>
                <a:latin typeface="roboto" panose="02000000000000000000" pitchFamily="2" charset="0"/>
              </a:rPr>
              <a:t>The data is included in dynamic content that is sent to a web user without being validated for malicious content.</a:t>
            </a:r>
          </a:p>
        </p:txBody>
      </p:sp>
    </p:spTree>
    <p:extLst>
      <p:ext uri="{BB962C8B-B14F-4D97-AF65-F5344CB8AC3E}">
        <p14:creationId xmlns:p14="http://schemas.microsoft.com/office/powerpoint/2010/main" val="28589675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27</TotalTime>
  <Words>1680</Words>
  <Application>Microsoft Office PowerPoint</Application>
  <PresentationFormat>Widescreen</PresentationFormat>
  <Paragraphs>83</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Gill Sans MT</vt:lpstr>
      <vt:lpstr>Inter</vt:lpstr>
      <vt:lpstr>Inter var</vt:lpstr>
      <vt:lpstr>roboto</vt:lpstr>
      <vt:lpstr>source-serif-pro</vt:lpstr>
      <vt:lpstr>Gallery</vt:lpstr>
      <vt:lpstr>dast</vt:lpstr>
      <vt:lpstr>dast</vt:lpstr>
      <vt:lpstr>..</vt:lpstr>
      <vt:lpstr>Why dast</vt:lpstr>
      <vt:lpstr>How does DAST work? </vt:lpstr>
      <vt:lpstr>..</vt:lpstr>
      <vt:lpstr>..</vt:lpstr>
      <vt:lpstr>example</vt:lpstr>
      <vt:lpstr>Cross-Site Scripting (XSS)</vt:lpstr>
      <vt:lpstr>example</vt:lpstr>
      <vt:lpstr>What is a DAST tool that is well-suited for developers? </vt:lpstr>
      <vt:lpstr>SAST and DAST? </vt:lpstr>
      <vt:lpstr>Which DAST Tool to Use?</vt:lpstr>
      <vt:lpstr>ZAP</vt:lpstr>
      <vt:lpstr>Baseline scan</vt:lpstr>
      <vt:lpstr>Full scan</vt:lpstr>
      <vt:lpstr>options</vt:lpstr>
      <vt:lpstr>..</vt:lpstr>
      <vt:lpstr>Lab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john test</dc:creator>
  <cp:lastModifiedBy>john test</cp:lastModifiedBy>
  <cp:revision>14</cp:revision>
  <dcterms:created xsi:type="dcterms:W3CDTF">2025-02-01T19:15:58Z</dcterms:created>
  <dcterms:modified xsi:type="dcterms:W3CDTF">2025-02-02T02:22:52Z</dcterms:modified>
</cp:coreProperties>
</file>