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6" r:id="rId6"/>
    <p:sldId id="267" r:id="rId7"/>
    <p:sldId id="268" r:id="rId8"/>
    <p:sldId id="257" r:id="rId9"/>
    <p:sldId id="258" r:id="rId10"/>
    <p:sldId id="259" r:id="rId11"/>
    <p:sldId id="260"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C644-D9A3-BC65-7C85-23BA6F0ED904}"/>
              </a:ext>
            </a:extLst>
          </p:cNvPr>
          <p:cNvSpPr>
            <a:spLocks noGrp="1"/>
          </p:cNvSpPr>
          <p:nvPr>
            <p:ph type="ctrTitle"/>
          </p:nvPr>
        </p:nvSpPr>
        <p:spPr/>
        <p:txBody>
          <a:bodyPr/>
          <a:lstStyle/>
          <a:p>
            <a:r>
              <a:rPr lang="en-IN" dirty="0"/>
              <a:t>SCA: </a:t>
            </a:r>
            <a:r>
              <a:rPr lang="en-IN" dirty="0" err="1"/>
              <a:t>trivy</a:t>
            </a:r>
            <a:endParaRPr lang="en-IN" dirty="0"/>
          </a:p>
        </p:txBody>
      </p:sp>
      <p:sp>
        <p:nvSpPr>
          <p:cNvPr id="3" name="Subtitle 2">
            <a:extLst>
              <a:ext uri="{FF2B5EF4-FFF2-40B4-BE49-F238E27FC236}">
                <a16:creationId xmlns:a16="http://schemas.microsoft.com/office/drawing/2014/main" id="{3240493A-1296-E9A3-305C-B330F0032DE5}"/>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4751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B3E-FC14-5060-3893-5854622D114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25434DA-6861-7FE8-7B56-D8E48B8E637B}"/>
              </a:ext>
            </a:extLst>
          </p:cNvPr>
          <p:cNvSpPr>
            <a:spLocks noGrp="1"/>
          </p:cNvSpPr>
          <p:nvPr>
            <p:ph idx="1"/>
          </p:nvPr>
        </p:nvSpPr>
        <p:spPr/>
        <p:txBody>
          <a:bodyPr/>
          <a:lstStyle/>
          <a:p>
            <a:pPr algn="l">
              <a:lnSpc>
                <a:spcPts val="2400"/>
              </a:lnSpc>
              <a:buFont typeface="+mj-lt"/>
              <a:buAutoNum type="arabicPeriod"/>
            </a:pPr>
            <a:r>
              <a:rPr lang="en-US" b="1" i="0" dirty="0">
                <a:solidFill>
                  <a:srgbClr val="242424"/>
                </a:solidFill>
                <a:effectLst/>
                <a:latin typeface="source-serif-pro"/>
              </a:rPr>
              <a:t>Easy integration:</a:t>
            </a:r>
            <a:r>
              <a:rPr lang="en-US" b="0" i="0" dirty="0">
                <a:solidFill>
                  <a:srgbClr val="242424"/>
                </a:solidFill>
                <a:effectLst/>
                <a:latin typeface="source-serif-pro"/>
              </a:rPr>
              <a:t> </a:t>
            </a:r>
            <a:r>
              <a:rPr lang="en-US" b="0" i="0" dirty="0" err="1">
                <a:solidFill>
                  <a:srgbClr val="242424"/>
                </a:solidFill>
                <a:effectLst/>
                <a:latin typeface="source-serif-pro"/>
              </a:rPr>
              <a:t>Trivy</a:t>
            </a:r>
            <a:r>
              <a:rPr lang="en-US" b="0" i="0" dirty="0">
                <a:solidFill>
                  <a:srgbClr val="242424"/>
                </a:solidFill>
                <a:effectLst/>
                <a:latin typeface="source-serif-pro"/>
              </a:rPr>
              <a:t> can be easily integrated into your CI/CD pipeline or used as a standalone tool. It supports scanning local Docker images, remote container registries, and filesystems.</a:t>
            </a:r>
          </a:p>
          <a:p>
            <a:pPr algn="l">
              <a:lnSpc>
                <a:spcPts val="2400"/>
              </a:lnSpc>
              <a:buFont typeface="+mj-lt"/>
              <a:buAutoNum type="arabicPeriod"/>
            </a:pPr>
            <a:r>
              <a:rPr lang="en-US" b="1" i="0" dirty="0">
                <a:solidFill>
                  <a:srgbClr val="242424"/>
                </a:solidFill>
                <a:effectLst/>
                <a:latin typeface="source-serif-pro"/>
              </a:rPr>
              <a:t>Multiple output formats:</a:t>
            </a:r>
            <a:r>
              <a:rPr lang="en-US" b="0" i="0" dirty="0">
                <a:solidFill>
                  <a:srgbClr val="242424"/>
                </a:solidFill>
                <a:effectLst/>
                <a:latin typeface="source-serif-pro"/>
              </a:rPr>
              <a:t> </a:t>
            </a:r>
            <a:r>
              <a:rPr lang="en-US" b="0" i="0" dirty="0" err="1">
                <a:solidFill>
                  <a:srgbClr val="242424"/>
                </a:solidFill>
                <a:effectLst/>
                <a:latin typeface="source-serif-pro"/>
              </a:rPr>
              <a:t>Trivy</a:t>
            </a:r>
            <a:r>
              <a:rPr lang="en-US" b="0" i="0" dirty="0">
                <a:solidFill>
                  <a:srgbClr val="242424"/>
                </a:solidFill>
                <a:effectLst/>
                <a:latin typeface="source-serif-pro"/>
              </a:rPr>
              <a:t> provides scan results in multiple output formats, such as JSON, table, and template, allowing you to choose the format that best suits your needs. This makes it easy to integrate </a:t>
            </a:r>
            <a:r>
              <a:rPr lang="en-US" b="0" i="0" dirty="0" err="1">
                <a:solidFill>
                  <a:srgbClr val="242424"/>
                </a:solidFill>
                <a:effectLst/>
                <a:latin typeface="source-serif-pro"/>
              </a:rPr>
              <a:t>Trivy</a:t>
            </a:r>
            <a:r>
              <a:rPr lang="en-US" b="0" i="0" dirty="0">
                <a:solidFill>
                  <a:srgbClr val="242424"/>
                </a:solidFill>
                <a:effectLst/>
                <a:latin typeface="source-serif-pro"/>
              </a:rPr>
              <a:t> with other tools or processes.</a:t>
            </a:r>
          </a:p>
          <a:p>
            <a:endParaRPr lang="en-IN" dirty="0"/>
          </a:p>
        </p:txBody>
      </p:sp>
    </p:spTree>
    <p:extLst>
      <p:ext uri="{BB962C8B-B14F-4D97-AF65-F5344CB8AC3E}">
        <p14:creationId xmlns:p14="http://schemas.microsoft.com/office/powerpoint/2010/main" val="332545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9FD4-F025-35DC-CD56-904B5D7CADD0}"/>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AFFC9F2-0616-1167-C6AB-DAFF924C9E16}"/>
              </a:ext>
            </a:extLst>
          </p:cNvPr>
          <p:cNvSpPr>
            <a:spLocks noGrp="1"/>
          </p:cNvSpPr>
          <p:nvPr>
            <p:ph idx="1"/>
          </p:nvPr>
        </p:nvSpPr>
        <p:spPr/>
        <p:txBody>
          <a:bodyPr/>
          <a:lstStyle/>
          <a:p>
            <a:pPr algn="l">
              <a:lnSpc>
                <a:spcPts val="2400"/>
              </a:lnSpc>
            </a:pPr>
            <a:r>
              <a:rPr lang="en-US" b="0" i="0" dirty="0" err="1">
                <a:solidFill>
                  <a:srgbClr val="242424"/>
                </a:solidFill>
                <a:effectLst/>
                <a:latin typeface="source-serif-pro"/>
              </a:rPr>
              <a:t>Trivy</a:t>
            </a:r>
            <a:r>
              <a:rPr lang="en-US" b="0" i="0" dirty="0">
                <a:solidFill>
                  <a:srgbClr val="242424"/>
                </a:solidFill>
                <a:effectLst/>
                <a:latin typeface="source-serif-pro"/>
              </a:rPr>
              <a:t> has </a:t>
            </a:r>
            <a:r>
              <a:rPr lang="en-US" b="1" i="1" dirty="0">
                <a:solidFill>
                  <a:srgbClr val="242424"/>
                </a:solidFill>
                <a:effectLst/>
                <a:latin typeface="source-serif-pro"/>
              </a:rPr>
              <a:t>scanners</a:t>
            </a:r>
            <a:r>
              <a:rPr lang="en-US" b="1" i="0" dirty="0">
                <a:solidFill>
                  <a:srgbClr val="242424"/>
                </a:solidFill>
                <a:effectLst/>
                <a:latin typeface="source-serif-pro"/>
              </a:rPr>
              <a:t> </a:t>
            </a:r>
            <a:r>
              <a:rPr lang="en-US" b="0" i="0" dirty="0">
                <a:solidFill>
                  <a:srgbClr val="242424"/>
                </a:solidFill>
                <a:effectLst/>
                <a:latin typeface="source-serif-pro"/>
              </a:rPr>
              <a:t>that look for </a:t>
            </a:r>
            <a:r>
              <a:rPr lang="en-US" b="1" i="0" dirty="0">
                <a:solidFill>
                  <a:srgbClr val="242424"/>
                </a:solidFill>
                <a:effectLst/>
                <a:latin typeface="source-serif-pro"/>
              </a:rPr>
              <a:t>security issues</a:t>
            </a:r>
            <a:r>
              <a:rPr lang="en-US" b="0" i="0" dirty="0">
                <a:solidFill>
                  <a:srgbClr val="242424"/>
                </a:solidFill>
                <a:effectLst/>
                <a:latin typeface="source-serif-pro"/>
              </a:rPr>
              <a:t>, and </a:t>
            </a:r>
            <a:r>
              <a:rPr lang="en-US" b="0" i="1" dirty="0">
                <a:solidFill>
                  <a:srgbClr val="242424"/>
                </a:solidFill>
                <a:effectLst/>
                <a:latin typeface="source-serif-pro"/>
              </a:rPr>
              <a:t>targets</a:t>
            </a:r>
            <a:r>
              <a:rPr lang="en-US" b="0" i="0" dirty="0">
                <a:solidFill>
                  <a:srgbClr val="242424"/>
                </a:solidFill>
                <a:effectLst/>
                <a:latin typeface="source-serif-pro"/>
              </a:rPr>
              <a:t> where it can find those issues.</a:t>
            </a:r>
          </a:p>
          <a:p>
            <a:pPr algn="l">
              <a:lnSpc>
                <a:spcPts val="2400"/>
              </a:lnSpc>
            </a:pPr>
            <a:r>
              <a:rPr lang="en-US" b="1" i="0" dirty="0">
                <a:solidFill>
                  <a:srgbClr val="242424"/>
                </a:solidFill>
                <a:effectLst/>
                <a:latin typeface="source-serif-pro"/>
              </a:rPr>
              <a:t>Scanners :</a:t>
            </a:r>
            <a:endParaRPr lang="en-US" b="0" i="0" dirty="0">
              <a:solidFill>
                <a:srgbClr val="242424"/>
              </a:solidFill>
              <a:effectLst/>
              <a:latin typeface="source-serif-pro"/>
            </a:endParaRPr>
          </a:p>
          <a:p>
            <a:pPr lvl="1">
              <a:lnSpc>
                <a:spcPts val="2400"/>
              </a:lnSpc>
            </a:pPr>
            <a:r>
              <a:rPr lang="en-US" b="0" i="0" dirty="0">
                <a:solidFill>
                  <a:srgbClr val="242424"/>
                </a:solidFill>
                <a:effectLst/>
                <a:latin typeface="source-serif-pro"/>
              </a:rPr>
              <a:t>OS packages and software dependencies in use (SBOM)</a:t>
            </a:r>
          </a:p>
          <a:p>
            <a:pPr lvl="1">
              <a:lnSpc>
                <a:spcPts val="2400"/>
              </a:lnSpc>
            </a:pPr>
            <a:r>
              <a:rPr lang="en-US" b="0" i="0" dirty="0">
                <a:solidFill>
                  <a:srgbClr val="242424"/>
                </a:solidFill>
                <a:effectLst/>
                <a:latin typeface="source-serif-pro"/>
              </a:rPr>
              <a:t>Known vulnerabilities (CVEs)</a:t>
            </a:r>
          </a:p>
          <a:p>
            <a:pPr lvl="1">
              <a:lnSpc>
                <a:spcPts val="2400"/>
              </a:lnSpc>
            </a:pPr>
            <a:r>
              <a:rPr lang="en-US" b="0" i="0" dirty="0" err="1">
                <a:solidFill>
                  <a:srgbClr val="242424"/>
                </a:solidFill>
                <a:effectLst/>
                <a:latin typeface="source-serif-pro"/>
              </a:rPr>
              <a:t>IaC</a:t>
            </a:r>
            <a:r>
              <a:rPr lang="en-US" b="0" i="0" dirty="0">
                <a:solidFill>
                  <a:srgbClr val="242424"/>
                </a:solidFill>
                <a:effectLst/>
                <a:latin typeface="source-serif-pro"/>
              </a:rPr>
              <a:t> issues and misconfigurations</a:t>
            </a:r>
          </a:p>
          <a:p>
            <a:pPr lvl="1">
              <a:lnSpc>
                <a:spcPts val="2400"/>
              </a:lnSpc>
            </a:pPr>
            <a:r>
              <a:rPr lang="en-US" b="0" i="0" dirty="0">
                <a:solidFill>
                  <a:srgbClr val="242424"/>
                </a:solidFill>
                <a:effectLst/>
                <a:latin typeface="source-serif-pro"/>
              </a:rPr>
              <a:t>Sensitive information and secrets</a:t>
            </a:r>
          </a:p>
          <a:p>
            <a:pPr lvl="1">
              <a:lnSpc>
                <a:spcPts val="2400"/>
              </a:lnSpc>
            </a:pPr>
            <a:r>
              <a:rPr lang="en-US" b="0" i="0" dirty="0">
                <a:solidFill>
                  <a:srgbClr val="242424"/>
                </a:solidFill>
                <a:effectLst/>
                <a:latin typeface="source-serif-pro"/>
              </a:rPr>
              <a:t>Software licenses</a:t>
            </a:r>
          </a:p>
          <a:p>
            <a:endParaRPr lang="en-IN" dirty="0"/>
          </a:p>
        </p:txBody>
      </p:sp>
    </p:spTree>
    <p:extLst>
      <p:ext uri="{BB962C8B-B14F-4D97-AF65-F5344CB8AC3E}">
        <p14:creationId xmlns:p14="http://schemas.microsoft.com/office/powerpoint/2010/main" val="424931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F4650-55B0-A508-C71B-1ADAE40E9742}"/>
              </a:ext>
            </a:extLst>
          </p:cNvPr>
          <p:cNvSpPr>
            <a:spLocks noGrp="1"/>
          </p:cNvSpPr>
          <p:nvPr/>
        </p:nvSpPr>
        <p:spPr>
          <a:xfrm>
            <a:off x="1937657" y="653143"/>
            <a:ext cx="8284029" cy="134563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dirty="0" err="1"/>
              <a:t>Trivy</a:t>
            </a:r>
            <a:r>
              <a:rPr dirty="0"/>
              <a:t> Security Scanning Process</a:t>
            </a:r>
          </a:p>
        </p:txBody>
      </p:sp>
      <p:sp>
        <p:nvSpPr>
          <p:cNvPr id="5" name="Rectangle 4">
            <a:extLst>
              <a:ext uri="{FF2B5EF4-FFF2-40B4-BE49-F238E27FC236}">
                <a16:creationId xmlns:a16="http://schemas.microsoft.com/office/drawing/2014/main" id="{3726FA19-4C40-0B76-0CAB-F8696DA9FB3D}"/>
              </a:ext>
            </a:extLst>
          </p:cNvPr>
          <p:cNvSpPr/>
          <p:nvPr/>
        </p:nvSpPr>
        <p:spPr>
          <a:xfrm>
            <a:off x="2434167" y="1333432"/>
            <a:ext cx="2301119" cy="10765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t>GitHub (trivy-db)</a:t>
            </a:r>
          </a:p>
        </p:txBody>
      </p:sp>
      <p:sp>
        <p:nvSpPr>
          <p:cNvPr id="6" name="Rectangle 5">
            <a:extLst>
              <a:ext uri="{FF2B5EF4-FFF2-40B4-BE49-F238E27FC236}">
                <a16:creationId xmlns:a16="http://schemas.microsoft.com/office/drawing/2014/main" id="{39DAB82C-C96B-D67B-D7CE-926A2EAF2390}"/>
              </a:ext>
            </a:extLst>
          </p:cNvPr>
          <p:cNvSpPr/>
          <p:nvPr/>
        </p:nvSpPr>
        <p:spPr>
          <a:xfrm>
            <a:off x="6088743" y="1333432"/>
            <a:ext cx="2761343" cy="10765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t>Container Registry/Engine</a:t>
            </a:r>
          </a:p>
        </p:txBody>
      </p:sp>
      <p:sp>
        <p:nvSpPr>
          <p:cNvPr id="7" name="Rectangle 6">
            <a:extLst>
              <a:ext uri="{FF2B5EF4-FFF2-40B4-BE49-F238E27FC236}">
                <a16:creationId xmlns:a16="http://schemas.microsoft.com/office/drawing/2014/main" id="{1069D9B8-42B8-DC0B-EE4A-FAF3CA04FFD9}"/>
              </a:ext>
            </a:extLst>
          </p:cNvPr>
          <p:cNvSpPr/>
          <p:nvPr/>
        </p:nvSpPr>
        <p:spPr>
          <a:xfrm>
            <a:off x="4259943" y="3081178"/>
            <a:ext cx="2761343" cy="1614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t>Trivy</a:t>
            </a:r>
          </a:p>
        </p:txBody>
      </p:sp>
      <p:cxnSp>
        <p:nvCxnSpPr>
          <p:cNvPr id="8" name="Connector 5">
            <a:extLst>
              <a:ext uri="{FF2B5EF4-FFF2-40B4-BE49-F238E27FC236}">
                <a16:creationId xmlns:a16="http://schemas.microsoft.com/office/drawing/2014/main" id="{2F32BF76-5C2E-8818-1709-41FC521C1C45}"/>
              </a:ext>
            </a:extLst>
          </p:cNvPr>
          <p:cNvCxnSpPr>
            <a:cxnSpLocks/>
          </p:cNvCxnSpPr>
          <p:nvPr/>
        </p:nvCxnSpPr>
        <p:spPr>
          <a:xfrm>
            <a:off x="3354614" y="2247832"/>
            <a:ext cx="1380672" cy="10765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Connector 6">
            <a:extLst>
              <a:ext uri="{FF2B5EF4-FFF2-40B4-BE49-F238E27FC236}">
                <a16:creationId xmlns:a16="http://schemas.microsoft.com/office/drawing/2014/main" id="{B56B5106-FD68-475E-E512-30DBACF8F878}"/>
              </a:ext>
            </a:extLst>
          </p:cNvPr>
          <p:cNvCxnSpPr>
            <a:cxnSpLocks/>
          </p:cNvCxnSpPr>
          <p:nvPr/>
        </p:nvCxnSpPr>
        <p:spPr>
          <a:xfrm>
            <a:off x="6100838" y="2247832"/>
            <a:ext cx="6048" cy="107650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7">
            <a:extLst>
              <a:ext uri="{FF2B5EF4-FFF2-40B4-BE49-F238E27FC236}">
                <a16:creationId xmlns:a16="http://schemas.microsoft.com/office/drawing/2014/main" id="{AD63B86D-EDAA-0EFA-DEA6-4A4F50BB7C93}"/>
              </a:ext>
            </a:extLst>
          </p:cNvPr>
          <p:cNvSpPr txBox="1"/>
          <p:nvPr/>
        </p:nvSpPr>
        <p:spPr>
          <a:xfrm>
            <a:off x="2431143" y="2786085"/>
            <a:ext cx="2761343"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1. Download Trivy DB</a:t>
            </a:r>
          </a:p>
        </p:txBody>
      </p:sp>
      <p:sp>
        <p:nvSpPr>
          <p:cNvPr id="11" name="TextBox 8">
            <a:extLst>
              <a:ext uri="{FF2B5EF4-FFF2-40B4-BE49-F238E27FC236}">
                <a16:creationId xmlns:a16="http://schemas.microsoft.com/office/drawing/2014/main" id="{1398BE1D-F5D1-ADFE-751C-9DD324459C0B}"/>
              </a:ext>
            </a:extLst>
          </p:cNvPr>
          <p:cNvSpPr txBox="1"/>
          <p:nvPr/>
        </p:nvSpPr>
        <p:spPr>
          <a:xfrm>
            <a:off x="6088743" y="2786085"/>
            <a:ext cx="2761343" cy="64633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2. Pull missing layers in cache</a:t>
            </a:r>
          </a:p>
        </p:txBody>
      </p:sp>
      <p:sp>
        <p:nvSpPr>
          <p:cNvPr id="12" name="TextBox 9">
            <a:extLst>
              <a:ext uri="{FF2B5EF4-FFF2-40B4-BE49-F238E27FC236}">
                <a16:creationId xmlns:a16="http://schemas.microsoft.com/office/drawing/2014/main" id="{8AA482B2-7F38-7FD9-103F-CD58973B1534}"/>
              </a:ext>
            </a:extLst>
          </p:cNvPr>
          <p:cNvSpPr txBox="1"/>
          <p:nvPr/>
        </p:nvSpPr>
        <p:spPr>
          <a:xfrm>
            <a:off x="4259943" y="4614885"/>
            <a:ext cx="2761343" cy="64633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3. Analyze layers &amp; store in cache</a:t>
            </a:r>
          </a:p>
        </p:txBody>
      </p:sp>
      <p:sp>
        <p:nvSpPr>
          <p:cNvPr id="13" name="TextBox 10">
            <a:extLst>
              <a:ext uri="{FF2B5EF4-FFF2-40B4-BE49-F238E27FC236}">
                <a16:creationId xmlns:a16="http://schemas.microsoft.com/office/drawing/2014/main" id="{AA99DDAA-BDF7-E57E-FB1B-711549AEA25C}"/>
              </a:ext>
            </a:extLst>
          </p:cNvPr>
          <p:cNvSpPr txBox="1"/>
          <p:nvPr/>
        </p:nvSpPr>
        <p:spPr>
          <a:xfrm>
            <a:off x="4259943" y="5072085"/>
            <a:ext cx="2761343"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4. Apply layers</a:t>
            </a:r>
          </a:p>
        </p:txBody>
      </p:sp>
      <p:sp>
        <p:nvSpPr>
          <p:cNvPr id="14" name="TextBox 11">
            <a:extLst>
              <a:ext uri="{FF2B5EF4-FFF2-40B4-BE49-F238E27FC236}">
                <a16:creationId xmlns:a16="http://schemas.microsoft.com/office/drawing/2014/main" id="{33C76900-B710-7C8C-ABA2-DFBD0F188C73}"/>
              </a:ext>
            </a:extLst>
          </p:cNvPr>
          <p:cNvSpPr txBox="1"/>
          <p:nvPr/>
        </p:nvSpPr>
        <p:spPr>
          <a:xfrm>
            <a:off x="4259943" y="5529285"/>
            <a:ext cx="2761343"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5. Detect security issues</a:t>
            </a:r>
          </a:p>
        </p:txBody>
      </p:sp>
    </p:spTree>
    <p:extLst>
      <p:ext uri="{BB962C8B-B14F-4D97-AF65-F5344CB8AC3E}">
        <p14:creationId xmlns:p14="http://schemas.microsoft.com/office/powerpoint/2010/main" val="37412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1AA5-0E24-BCA0-62A1-D54E98844C43}"/>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EFDD2684-1398-D032-F00E-AB64A658251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2814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EA22-4A1C-A187-1715-B50A1BF6C424}"/>
              </a:ext>
            </a:extLst>
          </p:cNvPr>
          <p:cNvSpPr>
            <a:spLocks noGrp="1"/>
          </p:cNvSpPr>
          <p:nvPr>
            <p:ph type="title"/>
          </p:nvPr>
        </p:nvSpPr>
        <p:spPr/>
        <p:txBody>
          <a:bodyPr/>
          <a:lstStyle/>
          <a:p>
            <a:r>
              <a:rPr lang="en-US" b="1" i="0" dirty="0">
                <a:solidFill>
                  <a:srgbClr val="000000"/>
                </a:solidFill>
                <a:effectLst/>
                <a:latin typeface="BerninaSans"/>
              </a:rPr>
              <a:t>What is software composition analysis?</a:t>
            </a:r>
            <a:br>
              <a:rPr lang="en-US" b="1" i="0" dirty="0">
                <a:solidFill>
                  <a:srgbClr val="000000"/>
                </a:solidFill>
                <a:effectLst/>
                <a:latin typeface="BerninaSans"/>
              </a:rPr>
            </a:br>
            <a:endParaRPr lang="en-IN" dirty="0"/>
          </a:p>
        </p:txBody>
      </p:sp>
      <p:sp>
        <p:nvSpPr>
          <p:cNvPr id="3" name="Content Placeholder 2">
            <a:extLst>
              <a:ext uri="{FF2B5EF4-FFF2-40B4-BE49-F238E27FC236}">
                <a16:creationId xmlns:a16="http://schemas.microsoft.com/office/drawing/2014/main" id="{6443CF25-C939-C74C-6F3A-9DE5946AE323}"/>
              </a:ext>
            </a:extLst>
          </p:cNvPr>
          <p:cNvSpPr>
            <a:spLocks noGrp="1"/>
          </p:cNvSpPr>
          <p:nvPr>
            <p:ph idx="1"/>
          </p:nvPr>
        </p:nvSpPr>
        <p:spPr/>
        <p:txBody>
          <a:bodyPr>
            <a:normAutofit fontScale="85000" lnSpcReduction="10000"/>
          </a:bodyPr>
          <a:lstStyle/>
          <a:p>
            <a:pPr algn="l"/>
            <a:r>
              <a:rPr lang="en-US" b="0" i="0" dirty="0">
                <a:solidFill>
                  <a:srgbClr val="000000"/>
                </a:solidFill>
                <a:effectLst/>
                <a:latin typeface="BerninaSans"/>
              </a:rPr>
              <a:t>Software composition analysis is an application security methodology that tracks and analyzes open source software components. Fundamentally, SCA tools provide insight into open source license limitations and possible vulnerabilities in your projects. These tools help organizations stay abreast of critical tasks, including security, license compliance, and code quality, to minimize risk.</a:t>
            </a:r>
          </a:p>
          <a:p>
            <a:pPr algn="l"/>
            <a:r>
              <a:rPr lang="en-US" b="0" i="0" dirty="0">
                <a:solidFill>
                  <a:srgbClr val="000000"/>
                </a:solidFill>
                <a:effectLst/>
                <a:latin typeface="BerninaSans"/>
              </a:rPr>
              <a:t>Software composition analysis provides three core capabilities:</a:t>
            </a:r>
          </a:p>
          <a:p>
            <a:pPr lvl="1">
              <a:buFont typeface="+mj-lt"/>
              <a:buAutoNum type="arabicPeriod"/>
            </a:pPr>
            <a:r>
              <a:rPr lang="en-US" b="0" i="0" dirty="0">
                <a:solidFill>
                  <a:srgbClr val="000000"/>
                </a:solidFill>
                <a:effectLst/>
                <a:latin typeface="BerninaSans"/>
              </a:rPr>
              <a:t>Build a software bill of materials (SBOM) to establish a detailed inventory of your open source software packages.</a:t>
            </a:r>
          </a:p>
          <a:p>
            <a:pPr lvl="1">
              <a:buFont typeface="+mj-lt"/>
              <a:buAutoNum type="arabicPeriod"/>
            </a:pPr>
            <a:r>
              <a:rPr lang="en-US" b="0" i="0" dirty="0">
                <a:solidFill>
                  <a:srgbClr val="000000"/>
                </a:solidFill>
                <a:effectLst/>
                <a:latin typeface="BerninaSans"/>
              </a:rPr>
              <a:t>Verify license compliance requirements by determining what open source software you’re using and where it originated.</a:t>
            </a:r>
          </a:p>
          <a:p>
            <a:pPr lvl="1">
              <a:buFont typeface="+mj-lt"/>
              <a:buAutoNum type="arabicPeriod"/>
            </a:pPr>
            <a:r>
              <a:rPr lang="en-US" b="0" i="0" dirty="0">
                <a:solidFill>
                  <a:srgbClr val="000000"/>
                </a:solidFill>
                <a:effectLst/>
                <a:latin typeface="BerninaSans"/>
              </a:rPr>
              <a:t>Discover detailed information about key vulnerabilities in your source code and provide applicable remediation suggestions.</a:t>
            </a:r>
          </a:p>
          <a:p>
            <a:endParaRPr lang="en-IN" dirty="0"/>
          </a:p>
        </p:txBody>
      </p:sp>
    </p:spTree>
    <p:extLst>
      <p:ext uri="{BB962C8B-B14F-4D97-AF65-F5344CB8AC3E}">
        <p14:creationId xmlns:p14="http://schemas.microsoft.com/office/powerpoint/2010/main" val="49648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2B683-4345-5B01-DE9D-34B0993BE13C}"/>
              </a:ext>
            </a:extLst>
          </p:cNvPr>
          <p:cNvSpPr>
            <a:spLocks noGrp="1"/>
          </p:cNvSpPr>
          <p:nvPr>
            <p:ph type="title"/>
          </p:nvPr>
        </p:nvSpPr>
        <p:spPr/>
        <p:txBody>
          <a:bodyPr>
            <a:normAutofit fontScale="90000"/>
          </a:bodyPr>
          <a:lstStyle/>
          <a:p>
            <a:r>
              <a:rPr lang="en-US" b="1" i="0" dirty="0">
                <a:solidFill>
                  <a:srgbClr val="000000"/>
                </a:solidFill>
                <a:effectLst/>
                <a:latin typeface="BerninaSans"/>
              </a:rPr>
              <a:t>How does software composition analysis work?</a:t>
            </a:r>
            <a:br>
              <a:rPr lang="en-US" b="1" i="0" dirty="0">
                <a:solidFill>
                  <a:srgbClr val="000000"/>
                </a:solidFill>
                <a:effectLst/>
                <a:latin typeface="BerninaSans"/>
              </a:rPr>
            </a:br>
            <a:endParaRPr lang="en-IN" dirty="0"/>
          </a:p>
        </p:txBody>
      </p:sp>
      <p:sp>
        <p:nvSpPr>
          <p:cNvPr id="3" name="Content Placeholder 2">
            <a:extLst>
              <a:ext uri="{FF2B5EF4-FFF2-40B4-BE49-F238E27FC236}">
                <a16:creationId xmlns:a16="http://schemas.microsoft.com/office/drawing/2014/main" id="{EA5AC6A0-65BF-1D36-1F81-7A15F1978111}"/>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BerninaSans"/>
              </a:rPr>
              <a:t>SCA tools work by running scans on a code base and creating a vulnerability analysis. The analysis outputs an SBOM that lists software components and their respective licenses.</a:t>
            </a:r>
          </a:p>
          <a:p>
            <a:pPr algn="l"/>
            <a:r>
              <a:rPr lang="en-US" b="0" i="0" dirty="0">
                <a:solidFill>
                  <a:srgbClr val="000000"/>
                </a:solidFill>
                <a:effectLst/>
                <a:latin typeface="BerninaSans"/>
              </a:rPr>
              <a:t> In addition, the scan inspects files to find vulnerable third-party libraries and provides insight into open-source dependencies. The technology then compares the SBOM with other vulnerability databases to pinpoint critical vulnerabilities</a:t>
            </a:r>
          </a:p>
          <a:p>
            <a:pPr algn="l"/>
            <a:r>
              <a:rPr lang="en-US" b="0" i="0" dirty="0">
                <a:solidFill>
                  <a:srgbClr val="000000"/>
                </a:solidFill>
                <a:effectLst/>
                <a:latin typeface="BerninaSans"/>
              </a:rPr>
              <a:t>For example, an organization that needs to establish a comprehensive security and compliance baseline can use software composition analysis to attain baseline license compliance and reveal security vulnerabilities. As teams further develop their code, they can use SCA to maintain license compliances and ensure consistent security.</a:t>
            </a:r>
          </a:p>
          <a:p>
            <a:endParaRPr lang="en-IN" dirty="0"/>
          </a:p>
        </p:txBody>
      </p:sp>
    </p:spTree>
    <p:extLst>
      <p:ext uri="{BB962C8B-B14F-4D97-AF65-F5344CB8AC3E}">
        <p14:creationId xmlns:p14="http://schemas.microsoft.com/office/powerpoint/2010/main" val="143982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2EFD-2535-450F-7F9B-754532A1B2F5}"/>
              </a:ext>
            </a:extLst>
          </p:cNvPr>
          <p:cNvSpPr>
            <a:spLocks noGrp="1"/>
          </p:cNvSpPr>
          <p:nvPr>
            <p:ph type="title"/>
          </p:nvPr>
        </p:nvSpPr>
        <p:spPr/>
        <p:txBody>
          <a:bodyPr/>
          <a:lstStyle/>
          <a:p>
            <a:r>
              <a:rPr lang="en-IN" dirty="0" err="1"/>
              <a:t>sbom</a:t>
            </a:r>
            <a:endParaRPr lang="en-IN" dirty="0"/>
          </a:p>
        </p:txBody>
      </p:sp>
      <p:sp>
        <p:nvSpPr>
          <p:cNvPr id="3" name="Content Placeholder 2">
            <a:extLst>
              <a:ext uri="{FF2B5EF4-FFF2-40B4-BE49-F238E27FC236}">
                <a16:creationId xmlns:a16="http://schemas.microsoft.com/office/drawing/2014/main" id="{DFB9A7EE-FBA1-4A14-E4A9-6BC2DEB47282}"/>
              </a:ext>
            </a:extLst>
          </p:cNvPr>
          <p:cNvSpPr>
            <a:spLocks noGrp="1"/>
          </p:cNvSpPr>
          <p:nvPr>
            <p:ph idx="1"/>
          </p:nvPr>
        </p:nvSpPr>
        <p:spPr/>
        <p:txBody>
          <a:bodyPr/>
          <a:lstStyle/>
          <a:p>
            <a:r>
              <a:rPr lang="en-US" b="0" i="0" dirty="0">
                <a:solidFill>
                  <a:srgbClr val="242424"/>
                </a:solidFill>
                <a:effectLst/>
                <a:latin typeface="source-serif-pro"/>
              </a:rPr>
              <a:t>In today’s digital age, every piece of software we use is like a puzzle made of different smaller parts from various sources. A Software Bill of Materials (SBOM) is a list that tells exactly what these parts are.</a:t>
            </a:r>
          </a:p>
          <a:p>
            <a:r>
              <a:rPr lang="en-US" b="0" i="0" dirty="0">
                <a:solidFill>
                  <a:srgbClr val="242424"/>
                </a:solidFill>
                <a:effectLst/>
                <a:latin typeface="source-serif-pro"/>
              </a:rPr>
              <a:t>If there’s something bad in the software, like a security weakness, the SBOM helps us find and fix it quickly, keeping our computers and information safe</a:t>
            </a:r>
            <a:r>
              <a:rPr lang="en-US" dirty="0">
                <a:solidFill>
                  <a:srgbClr val="242424"/>
                </a:solidFill>
                <a:latin typeface="source-serif-pro"/>
              </a:rPr>
              <a:t>.</a:t>
            </a:r>
          </a:p>
          <a:p>
            <a:r>
              <a:rPr lang="en-US" b="0" i="0" dirty="0">
                <a:solidFill>
                  <a:srgbClr val="242424"/>
                </a:solidFill>
                <a:effectLst/>
                <a:latin typeface="source-serif-pro"/>
              </a:rPr>
              <a:t>An SBOM can help us find out where the bad part is in the software so we can fix it before it causes problems.</a:t>
            </a:r>
          </a:p>
          <a:p>
            <a:endParaRPr lang="en-IN" dirty="0"/>
          </a:p>
        </p:txBody>
      </p:sp>
    </p:spTree>
    <p:extLst>
      <p:ext uri="{BB962C8B-B14F-4D97-AF65-F5344CB8AC3E}">
        <p14:creationId xmlns:p14="http://schemas.microsoft.com/office/powerpoint/2010/main" val="278944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F0DD-224D-56C2-9D9D-FDEB65D4835C}"/>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14D94432-8B26-5873-5ED2-777581D700B2}"/>
              </a:ext>
            </a:extLst>
          </p:cNvPr>
          <p:cNvSpPr>
            <a:spLocks noGrp="1"/>
          </p:cNvSpPr>
          <p:nvPr>
            <p:ph idx="1"/>
          </p:nvPr>
        </p:nvSpPr>
        <p:spPr/>
        <p:txBody>
          <a:bodyPr>
            <a:normAutofit fontScale="92500" lnSpcReduction="20000"/>
          </a:bodyPr>
          <a:lstStyle/>
          <a:p>
            <a:r>
              <a:rPr lang="en-US" i="1" dirty="0">
                <a:solidFill>
                  <a:srgbClr val="242424"/>
                </a:solidFill>
                <a:effectLst/>
                <a:latin typeface="source-serif-pro"/>
              </a:rPr>
              <a:t>A Software Bill of Materials (SBOM) is a complete, formally structured list of components, libraries, and modules that are required to build (i.e. compile and link) a given piece of software and the supply chain relationships between them. These components can be open source or proprietary, free or paid, and widely available or restricted access.</a:t>
            </a:r>
          </a:p>
          <a:p>
            <a:r>
              <a:rPr lang="en-US" dirty="0"/>
              <a:t>Software producers use SBOMs to help create and maintain the software they deliver.</a:t>
            </a:r>
            <a:br>
              <a:rPr lang="en-US" dirty="0"/>
            </a:br>
            <a:r>
              <a:rPr lang="en-US" dirty="0"/>
              <a:t>Software buyers use SBOMs to evaluate software before purchasing, negotiate discounts, or plan how to deploy it.</a:t>
            </a:r>
          </a:p>
          <a:p>
            <a:r>
              <a:rPr lang="en-US" dirty="0"/>
              <a:t>Software operators use SBOMs to manage vulnerabilities, track assets, handle licensing and compliance, and quickly identify dependencies and supply chain risks in the software and its components.</a:t>
            </a:r>
            <a:endParaRPr lang="en-IN" dirty="0"/>
          </a:p>
        </p:txBody>
      </p:sp>
    </p:spTree>
    <p:extLst>
      <p:ext uri="{BB962C8B-B14F-4D97-AF65-F5344CB8AC3E}">
        <p14:creationId xmlns:p14="http://schemas.microsoft.com/office/powerpoint/2010/main" val="103521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6739-4569-4317-3093-C03377440295}"/>
              </a:ext>
            </a:extLst>
          </p:cNvPr>
          <p:cNvSpPr>
            <a:spLocks noGrp="1"/>
          </p:cNvSpPr>
          <p:nvPr>
            <p:ph type="title"/>
          </p:nvPr>
        </p:nvSpPr>
        <p:spPr/>
        <p:txBody>
          <a:bodyPr/>
          <a:lstStyle/>
          <a:p>
            <a:r>
              <a:rPr lang="en-IN" dirty="0"/>
              <a:t>Fields of </a:t>
            </a:r>
            <a:r>
              <a:rPr lang="en-IN" dirty="0" err="1"/>
              <a:t>sbom</a:t>
            </a:r>
            <a:endParaRPr lang="en-IN" dirty="0"/>
          </a:p>
        </p:txBody>
      </p:sp>
      <p:pic>
        <p:nvPicPr>
          <p:cNvPr id="5" name="Content Placeholder 4">
            <a:extLst>
              <a:ext uri="{FF2B5EF4-FFF2-40B4-BE49-F238E27FC236}">
                <a16:creationId xmlns:a16="http://schemas.microsoft.com/office/drawing/2014/main" id="{11CDD9D9-EF9C-F544-394D-5DDC3E809DE9}"/>
              </a:ext>
            </a:extLst>
          </p:cNvPr>
          <p:cNvPicPr>
            <a:picLocks noGrp="1" noChangeAspect="1"/>
          </p:cNvPicPr>
          <p:nvPr>
            <p:ph idx="1"/>
          </p:nvPr>
        </p:nvPicPr>
        <p:blipFill>
          <a:blip r:embed="rId2"/>
          <a:stretch>
            <a:fillRect/>
          </a:stretch>
        </p:blipFill>
        <p:spPr>
          <a:xfrm>
            <a:off x="1451579" y="2016125"/>
            <a:ext cx="9227307" cy="3829504"/>
          </a:xfrm>
        </p:spPr>
      </p:pic>
    </p:spTree>
    <p:extLst>
      <p:ext uri="{BB962C8B-B14F-4D97-AF65-F5344CB8AC3E}">
        <p14:creationId xmlns:p14="http://schemas.microsoft.com/office/powerpoint/2010/main" val="385043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78E9-D21F-2C02-5254-6FAE2ABB8016}"/>
              </a:ext>
            </a:extLst>
          </p:cNvPr>
          <p:cNvSpPr>
            <a:spLocks noGrp="1"/>
          </p:cNvSpPr>
          <p:nvPr>
            <p:ph type="title"/>
          </p:nvPr>
        </p:nvSpPr>
        <p:spPr/>
        <p:txBody>
          <a:bodyPr/>
          <a:lstStyle/>
          <a:p>
            <a:r>
              <a:rPr lang="en-IN" dirty="0"/>
              <a:t>Lab for </a:t>
            </a:r>
            <a:r>
              <a:rPr lang="en-IN" dirty="0" err="1"/>
              <a:t>sbom</a:t>
            </a:r>
            <a:endParaRPr lang="en-IN" dirty="0"/>
          </a:p>
        </p:txBody>
      </p:sp>
      <p:sp>
        <p:nvSpPr>
          <p:cNvPr id="3" name="Content Placeholder 2">
            <a:extLst>
              <a:ext uri="{FF2B5EF4-FFF2-40B4-BE49-F238E27FC236}">
                <a16:creationId xmlns:a16="http://schemas.microsoft.com/office/drawing/2014/main" id="{6F0A60B4-28F7-0EC6-87B6-AE969804EFA5}"/>
              </a:ext>
            </a:extLst>
          </p:cNvPr>
          <p:cNvSpPr>
            <a:spLocks noGrp="1"/>
          </p:cNvSpPr>
          <p:nvPr>
            <p:ph idx="1"/>
          </p:nvPr>
        </p:nvSpPr>
        <p:spPr/>
        <p:txBody>
          <a:bodyPr/>
          <a:lstStyle/>
          <a:p>
            <a:r>
              <a:rPr lang="en-IN" dirty="0"/>
              <a:t>Setup env</a:t>
            </a:r>
          </a:p>
          <a:p>
            <a:r>
              <a:rPr lang="en-IN" dirty="0"/>
              <a:t>Run test</a:t>
            </a:r>
          </a:p>
        </p:txBody>
      </p:sp>
    </p:spTree>
    <p:extLst>
      <p:ext uri="{BB962C8B-B14F-4D97-AF65-F5344CB8AC3E}">
        <p14:creationId xmlns:p14="http://schemas.microsoft.com/office/powerpoint/2010/main" val="85742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6BC-CA6C-E5AE-1693-4CBCB1869E44}"/>
              </a:ext>
            </a:extLst>
          </p:cNvPr>
          <p:cNvSpPr>
            <a:spLocks noGrp="1"/>
          </p:cNvSpPr>
          <p:nvPr>
            <p:ph type="title"/>
          </p:nvPr>
        </p:nvSpPr>
        <p:spPr/>
        <p:txBody>
          <a:bodyPr/>
          <a:lstStyle/>
          <a:p>
            <a:r>
              <a:rPr lang="en-IN" dirty="0" err="1"/>
              <a:t>Trivy</a:t>
            </a:r>
            <a:r>
              <a:rPr lang="en-IN" dirty="0"/>
              <a:t> overview</a:t>
            </a:r>
          </a:p>
        </p:txBody>
      </p:sp>
      <p:sp>
        <p:nvSpPr>
          <p:cNvPr id="3" name="Content Placeholder 2">
            <a:extLst>
              <a:ext uri="{FF2B5EF4-FFF2-40B4-BE49-F238E27FC236}">
                <a16:creationId xmlns:a16="http://schemas.microsoft.com/office/drawing/2014/main" id="{A919322B-4A05-99A3-2FC3-E4B3EBBD33F7}"/>
              </a:ext>
            </a:extLst>
          </p:cNvPr>
          <p:cNvSpPr>
            <a:spLocks noGrp="1"/>
          </p:cNvSpPr>
          <p:nvPr>
            <p:ph idx="1"/>
          </p:nvPr>
        </p:nvSpPr>
        <p:spPr/>
        <p:txBody>
          <a:bodyPr/>
          <a:lstStyle/>
          <a:p>
            <a:r>
              <a:rPr lang="en-US" b="0" i="0" dirty="0" err="1">
                <a:solidFill>
                  <a:srgbClr val="242424"/>
                </a:solidFill>
                <a:effectLst/>
                <a:latin typeface="source-serif-pro"/>
              </a:rPr>
              <a:t>Trivy</a:t>
            </a:r>
            <a:r>
              <a:rPr lang="en-US" b="0" i="0" dirty="0">
                <a:solidFill>
                  <a:srgbClr val="242424"/>
                </a:solidFill>
                <a:effectLst/>
                <a:latin typeface="source-serif-pro"/>
              </a:rPr>
              <a:t> is an open-source </a:t>
            </a:r>
            <a:r>
              <a:rPr lang="en-US" b="1" i="0" dirty="0">
                <a:solidFill>
                  <a:srgbClr val="242424"/>
                </a:solidFill>
                <a:effectLst/>
                <a:latin typeface="source-serif-pro"/>
              </a:rPr>
              <a:t>vulnerability scanner</a:t>
            </a:r>
            <a:r>
              <a:rPr lang="en-US" b="0" i="0" dirty="0">
                <a:solidFill>
                  <a:srgbClr val="242424"/>
                </a:solidFill>
                <a:effectLst/>
                <a:latin typeface="source-serif-pro"/>
              </a:rPr>
              <a:t> specifically designed for containers. </a:t>
            </a:r>
          </a:p>
          <a:p>
            <a:r>
              <a:rPr lang="en-US" b="0" i="0" dirty="0">
                <a:solidFill>
                  <a:srgbClr val="242424"/>
                </a:solidFill>
                <a:effectLst/>
                <a:latin typeface="source-serif-pro"/>
              </a:rPr>
              <a:t>It is a lightweight and easy-to-use tool that helps </a:t>
            </a:r>
            <a:r>
              <a:rPr lang="en-US" b="1" i="0" dirty="0">
                <a:solidFill>
                  <a:srgbClr val="242424"/>
                </a:solidFill>
                <a:effectLst/>
                <a:latin typeface="source-serif-pro"/>
              </a:rPr>
              <a:t>identify vulnerabilities in container images and filesystems.</a:t>
            </a:r>
            <a:r>
              <a:rPr lang="en-US" b="0" i="0" dirty="0">
                <a:solidFill>
                  <a:srgbClr val="242424"/>
                </a:solidFill>
                <a:effectLst/>
                <a:latin typeface="source-serif-pro"/>
              </a:rPr>
              <a:t> </a:t>
            </a:r>
          </a:p>
          <a:p>
            <a:r>
              <a:rPr lang="en-US" b="0" i="0" dirty="0" err="1">
                <a:solidFill>
                  <a:srgbClr val="242424"/>
                </a:solidFill>
                <a:effectLst/>
                <a:latin typeface="source-serif-pro"/>
              </a:rPr>
              <a:t>Trivy</a:t>
            </a:r>
            <a:r>
              <a:rPr lang="en-US" b="0" i="0" dirty="0">
                <a:solidFill>
                  <a:srgbClr val="242424"/>
                </a:solidFill>
                <a:effectLst/>
                <a:latin typeface="source-serif-pro"/>
              </a:rPr>
              <a:t> focuses on </a:t>
            </a:r>
            <a:r>
              <a:rPr lang="en-US" b="1" i="0" dirty="0">
                <a:solidFill>
                  <a:srgbClr val="242424"/>
                </a:solidFill>
                <a:effectLst/>
                <a:latin typeface="source-serif-pro"/>
              </a:rPr>
              <a:t>scanning container images for known vulnerabilities in the installed packages and libraries.</a:t>
            </a:r>
            <a:endParaRPr lang="en-IN" dirty="0"/>
          </a:p>
        </p:txBody>
      </p:sp>
    </p:spTree>
    <p:extLst>
      <p:ext uri="{BB962C8B-B14F-4D97-AF65-F5344CB8AC3E}">
        <p14:creationId xmlns:p14="http://schemas.microsoft.com/office/powerpoint/2010/main" val="173729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EE81-9CF7-9083-7B9E-C8A5B59D1F7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98EB090-90D6-2A9E-0AB4-85BEFF70BB3E}"/>
              </a:ext>
            </a:extLst>
          </p:cNvPr>
          <p:cNvSpPr>
            <a:spLocks noGrp="1"/>
          </p:cNvSpPr>
          <p:nvPr>
            <p:ph idx="1"/>
          </p:nvPr>
        </p:nvSpPr>
        <p:spPr/>
        <p:txBody>
          <a:bodyPr/>
          <a:lstStyle/>
          <a:p>
            <a:pPr algn="l">
              <a:lnSpc>
                <a:spcPts val="2400"/>
              </a:lnSpc>
              <a:buFont typeface="+mj-lt"/>
              <a:buAutoNum type="arabicPeriod"/>
            </a:pPr>
            <a:r>
              <a:rPr lang="en-US" b="1" i="0" dirty="0">
                <a:solidFill>
                  <a:srgbClr val="242424"/>
                </a:solidFill>
                <a:effectLst/>
                <a:latin typeface="source-serif-pro"/>
              </a:rPr>
              <a:t>Comprehensive vulnerability database:</a:t>
            </a:r>
            <a:r>
              <a:rPr lang="en-US" b="0" i="0" dirty="0">
                <a:solidFill>
                  <a:srgbClr val="242424"/>
                </a:solidFill>
                <a:effectLst/>
                <a:latin typeface="source-serif-pro"/>
              </a:rPr>
              <a:t> </a:t>
            </a:r>
            <a:r>
              <a:rPr lang="en-US" b="0" i="0" dirty="0" err="1">
                <a:solidFill>
                  <a:srgbClr val="242424"/>
                </a:solidFill>
                <a:effectLst/>
                <a:latin typeface="source-serif-pro"/>
              </a:rPr>
              <a:t>Trivy</a:t>
            </a:r>
            <a:r>
              <a:rPr lang="en-US" b="0" i="0" dirty="0">
                <a:solidFill>
                  <a:srgbClr val="242424"/>
                </a:solidFill>
                <a:effectLst/>
                <a:latin typeface="source-serif-pro"/>
              </a:rPr>
              <a:t> maintains an extensive vulnerability database, which it uses to compare the installed packages and libraries in a container image against known vulnerabilities. It supports various vulnerability databases, including CVE (Common Vulnerabilities and Exposures), Red Hat Security Data, and Ubuntu Security Notices.</a:t>
            </a:r>
          </a:p>
          <a:p>
            <a:pPr algn="l">
              <a:lnSpc>
                <a:spcPts val="2400"/>
              </a:lnSpc>
              <a:buFont typeface="+mj-lt"/>
              <a:buAutoNum type="arabicPeriod"/>
            </a:pPr>
            <a:r>
              <a:rPr lang="en-US" b="1" i="0" dirty="0">
                <a:solidFill>
                  <a:srgbClr val="242424"/>
                </a:solidFill>
                <a:effectLst/>
                <a:latin typeface="source-serif-pro"/>
              </a:rPr>
              <a:t>Fast and efficient scanning:</a:t>
            </a:r>
            <a:r>
              <a:rPr lang="en-US" b="0" i="0" dirty="0">
                <a:solidFill>
                  <a:srgbClr val="242424"/>
                </a:solidFill>
                <a:effectLst/>
                <a:latin typeface="source-serif-pro"/>
              </a:rPr>
              <a:t> </a:t>
            </a:r>
            <a:r>
              <a:rPr lang="en-US" b="0" i="0" dirty="0" err="1">
                <a:solidFill>
                  <a:srgbClr val="242424"/>
                </a:solidFill>
                <a:effectLst/>
                <a:latin typeface="source-serif-pro"/>
              </a:rPr>
              <a:t>Trivy</a:t>
            </a:r>
            <a:r>
              <a:rPr lang="en-US" b="0" i="0" dirty="0">
                <a:solidFill>
                  <a:srgbClr val="242424"/>
                </a:solidFill>
                <a:effectLst/>
                <a:latin typeface="source-serif-pro"/>
              </a:rPr>
              <a:t> is designed to be fast and efficient, providing quick scan results for container images. It leverages a vulnerability detection method called static analysis, which helps expedite the scanning process.</a:t>
            </a:r>
          </a:p>
          <a:p>
            <a:endParaRPr lang="en-IN" dirty="0"/>
          </a:p>
        </p:txBody>
      </p:sp>
    </p:spTree>
    <p:extLst>
      <p:ext uri="{BB962C8B-B14F-4D97-AF65-F5344CB8AC3E}">
        <p14:creationId xmlns:p14="http://schemas.microsoft.com/office/powerpoint/2010/main" val="4472386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66</TotalTime>
  <Words>810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BerninaSans</vt:lpstr>
      <vt:lpstr>Gill Sans MT</vt:lpstr>
      <vt:lpstr>source-serif-pro</vt:lpstr>
      <vt:lpstr>Gallery</vt:lpstr>
      <vt:lpstr>SCA: trivy</vt:lpstr>
      <vt:lpstr>What is software composition analysis? </vt:lpstr>
      <vt:lpstr>How does software composition analysis work? </vt:lpstr>
      <vt:lpstr>sbom</vt:lpstr>
      <vt:lpstr>definition</vt:lpstr>
      <vt:lpstr>Fields of sbom</vt:lpstr>
      <vt:lpstr>Lab for sbom</vt:lpstr>
      <vt:lpstr>Trivy overview</vt:lpstr>
      <vt:lpstr>..</vt:lpstr>
      <vt:lpstr>..</vt:lpstr>
      <vt:lpstr>..</vt:lpstr>
      <vt:lpstr>PowerPoint Presentation</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7</cp:revision>
  <dcterms:created xsi:type="dcterms:W3CDTF">2025-02-02T02:23:59Z</dcterms:created>
  <dcterms:modified xsi:type="dcterms:W3CDTF">2025-02-02T08:41:33Z</dcterms:modified>
</cp:coreProperties>
</file>