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6" r:id="rId6"/>
    <p:sldId id="259" r:id="rId7"/>
    <p:sldId id="261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1"/>
  </p:normalViewPr>
  <p:slideViewPr>
    <p:cSldViewPr snapToGrid="0" snapToObjects="1">
      <p:cViewPr varScale="1">
        <p:scale>
          <a:sx n="62" d="100"/>
          <a:sy n="62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878-E3FD-CF41-B9B3-5361BA6893D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D7C-DF0A-314E-B225-27CBA0EF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Given some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and ad information, determine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ad is more likely to be clicked 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given webpage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Sparse information related to each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webpage, the ads on the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Which ad is clicked of a set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 that user is reading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of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that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is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of 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of 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90F0-2CA8-EF46-BADA-40D55E58045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FDE8-9C37-694F-89F9-1C6447A2C0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DDDF-D5EE-F34E-B9AC-F837D0E30D5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356-942A-5C4D-8D24-B5A0B70AA51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18EE42-22D4-D44D-B61F-B13B515FB64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6248-A082-4247-AB49-C184F5C0A0A5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4C27-3B6D-6C4A-9F0E-DA5C99A7A0B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5E9-633F-7947-B49C-3648F08FF0F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B13D-20C2-6444-8A01-8F74CB60E6AA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3FA4-DC14-0448-9427-EC9A019CB0FB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697-7C1F-C84C-BCA4-8F9E964B417D}" type="datetime1">
              <a:rPr lang="en-US" smtClean="0"/>
              <a:t>10/23/17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2D473E-7A5D-F44B-9716-D67394D3E4D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outbrain-click-prediction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modv79/DSClickPredi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Which Recommended Content Users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DS-SEA-07</a:t>
            </a:r>
          </a:p>
          <a:p>
            <a:pPr algn="l"/>
            <a:r>
              <a:rPr lang="en-US" dirty="0" smtClean="0"/>
              <a:t>Pramod Varma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Monday, October 23,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which recommended  content each user will click?</a:t>
            </a:r>
          </a:p>
          <a:p>
            <a:endParaRPr lang="en-US" dirty="0" smtClean="0"/>
          </a:p>
          <a:p>
            <a:r>
              <a:rPr lang="en-US" dirty="0" smtClean="0"/>
              <a:t>What are the significant features that drive the likely hood of user clicking the recommended content indicating association? </a:t>
            </a:r>
          </a:p>
          <a:p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err="1" smtClean="0"/>
              <a:t>Outbrain’s</a:t>
            </a:r>
            <a:r>
              <a:rPr lang="en-US" dirty="0" smtClean="0"/>
              <a:t> recommendation algorithm will mean more users uncover stories that satisfy their individual tastes.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would be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Outbrain's</a:t>
            </a:r>
            <a:r>
              <a:rPr lang="en-US" dirty="0" smtClean="0"/>
              <a:t> two weeks of data from 14-Jun-2016 and 28-jun-2016 provided on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a very large relational set where one of the log file is ( 2B rows and 100GB uncompressed</a:t>
            </a:r>
            <a:r>
              <a:rPr lang="en-US" dirty="0" smtClean="0"/>
              <a:t>).</a:t>
            </a:r>
          </a:p>
          <a:p>
            <a:r>
              <a:rPr lang="en-US" dirty="0"/>
              <a:t>2 Billion page views and 16,900,000 clicks of 700 Million unique users, across 560 sites.</a:t>
            </a:r>
            <a:endParaRPr lang="en-US" dirty="0" smtClean="0"/>
          </a:p>
          <a:p>
            <a:r>
              <a:rPr lang="en-US" dirty="0" smtClean="0"/>
              <a:t>Link to acquire the data: </a:t>
            </a:r>
            <a:r>
              <a:rPr lang="en-US" dirty="0" smtClean="0">
                <a:hlinkClick r:id="rId3"/>
              </a:rPr>
              <a:t>https://www.kaggle.com/c/outbrain-click-prediction/data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Data from multiple CSV </a:t>
            </a:r>
            <a:r>
              <a:rPr lang="en-US" dirty="0" smtClean="0"/>
              <a:t>files</a:t>
            </a:r>
          </a:p>
          <a:p>
            <a:r>
              <a:rPr lang="en-US" dirty="0"/>
              <a:t>Database Size - ~9GB</a:t>
            </a:r>
          </a:p>
          <a:p>
            <a:r>
              <a:rPr lang="en-US" dirty="0"/>
              <a:t>Did not even load the PAGE_VIEW </a:t>
            </a:r>
            <a:r>
              <a:rPr lang="en-US" dirty="0" err="1"/>
              <a:t>enire</a:t>
            </a:r>
            <a:r>
              <a:rPr lang="en-US" dirty="0"/>
              <a:t> table!!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328" y="3408358"/>
            <a:ext cx="13404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table         </a:t>
            </a:r>
            <a:r>
              <a:rPr lang="is-IS" sz="1600" dirty="0" smtClean="0">
                <a:solidFill>
                  <a:srgbClr val="000000"/>
                </a:solidFill>
                <a:latin typeface="Menlo" charset="0"/>
              </a:rPr>
              <a:t>       | </a:t>
            </a:r>
            <a:r>
              <a:rPr lang="is-IS" sz="1600" dirty="0">
                <a:solidFill>
                  <a:srgbClr val="000000"/>
                </a:solidFill>
                <a:latin typeface="Menlo" charset="0"/>
              </a:rPr>
              <a:t>table_size | related_objects_size | total_table_size | live_rows 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----------------------+------------+----------------------+------------------+-----------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promoted_content     | 32 MB      | 32 kB                | 32 MB            |    559583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documents_meta       | 164 MB     | 64 kB                | 164 MB           |   2999334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documents_categories | 273 MB     | 88 kB                | 273 MB           |   5481471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documents_entities   | 446 MB     | 136 kB               | 446 MB           |   5537633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page_views_sample    | 726 MB     | 200 kB               | 726 MB           |  10000008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documents_topics     | 564 MB     | 160 kB               | 564 MB           |  11325980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events               | 1822 MB    | 480 kB               | 1822 MB          |  23121858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clicks_test          | 1361 MB    | 360 kB               | 1361 MB          |  32225335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clicks_train         | 4336 MB    | 1112 kB              | 4337 MB          |  87141751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TOTAL                | 9724 MB    | 2632 kB              | 9726 MB          | 178392953</a:t>
            </a:r>
            <a:endParaRPr lang="is-I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5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What is Page Views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57" y="1511380"/>
            <a:ext cx="7758979" cy="5126529"/>
          </a:xfrm>
        </p:spPr>
      </p:pic>
    </p:spTree>
    <p:extLst>
      <p:ext uri="{BB962C8B-B14F-4D97-AF65-F5344CB8AC3E}">
        <p14:creationId xmlns:p14="http://schemas.microsoft.com/office/powerpoint/2010/main" val="15089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- Cleaning </a:t>
            </a:r>
            <a:r>
              <a:rPr lang="en-US" dirty="0" smtClean="0"/>
              <a:t>and </a:t>
            </a:r>
            <a:r>
              <a:rPr lang="en-US" dirty="0" smtClean="0"/>
              <a:t>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Analysis is in progress using </a:t>
            </a:r>
            <a:r>
              <a:rPr lang="en-US" dirty="0" smtClean="0"/>
              <a:t>following notebook</a:t>
            </a:r>
          </a:p>
          <a:p>
            <a:pPr lvl="2"/>
            <a:r>
              <a:rPr lang="en-US" dirty="0" smtClean="0">
                <a:hlinkClick r:id="rId2"/>
              </a:rPr>
              <a:t>DSClickPrediction/notebooks/</a:t>
            </a:r>
            <a:r>
              <a:rPr lang="en-US" b="1" dirty="0" err="1" smtClean="0">
                <a:hlinkClick r:id="rId2"/>
              </a:rPr>
              <a:t>OutbrainDataAnalysis.ipynb</a:t>
            </a:r>
            <a:endParaRPr lang="en-US" b="1" dirty="0" smtClean="0"/>
          </a:p>
          <a:p>
            <a:pPr lvl="1"/>
            <a:r>
              <a:rPr lang="en-US" dirty="0" smtClean="0"/>
              <a:t>Created  </a:t>
            </a:r>
            <a:r>
              <a:rPr lang="en-US" dirty="0" smtClean="0"/>
              <a:t>a relational database </a:t>
            </a:r>
            <a:r>
              <a:rPr lang="en-US" dirty="0" smtClean="0"/>
              <a:t>locally for each data set</a:t>
            </a:r>
            <a:endParaRPr lang="en-US" dirty="0" smtClean="0"/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Create a de-normalized fact table to get all the features</a:t>
            </a:r>
          </a:p>
          <a:p>
            <a:pPr lvl="1"/>
            <a:r>
              <a:rPr lang="en-US" dirty="0" smtClean="0"/>
              <a:t>Convert categorical variables into dummy variables</a:t>
            </a:r>
          </a:p>
          <a:p>
            <a:pPr lvl="1"/>
            <a:r>
              <a:rPr lang="en-US" dirty="0" smtClean="0"/>
              <a:t>Lots of missing values </a:t>
            </a:r>
            <a:r>
              <a:rPr lang="mr-IN" dirty="0" smtClean="0"/>
              <a:t>–</a:t>
            </a:r>
            <a:r>
              <a:rPr lang="en-US" dirty="0" smtClean="0"/>
              <a:t> Need to decide how to handle them</a:t>
            </a:r>
          </a:p>
          <a:p>
            <a:pPr lvl="1"/>
            <a:r>
              <a:rPr lang="en-US" dirty="0" smtClean="0"/>
              <a:t>Create Feature and Response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Model training</a:t>
            </a:r>
          </a:p>
          <a:p>
            <a:r>
              <a:rPr lang="en-US" dirty="0" smtClean="0"/>
              <a:t>Prediction 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mr-IN" dirty="0" smtClean="0"/>
              <a:t>–</a:t>
            </a:r>
            <a:r>
              <a:rPr lang="en-US" dirty="0" smtClean="0"/>
              <a:t> II ; Graphical Representation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0764" y="232756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Raw Data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9344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6877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13551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254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Source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059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08127" y="4301840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1"/>
            <a:endCxn id="10" idx="0"/>
          </p:cNvCxnSpPr>
          <p:nvPr/>
        </p:nvCxnSpPr>
        <p:spPr>
          <a:xfrm flipH="1">
            <a:off x="3404753" y="2556164"/>
            <a:ext cx="1666011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745257" y="3748624"/>
            <a:ext cx="1659496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3388960" y="3748624"/>
            <a:ext cx="15793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4" idx="0"/>
          </p:cNvCxnSpPr>
          <p:nvPr/>
        </p:nvCxnSpPr>
        <p:spPr>
          <a:xfrm>
            <a:off x="3404753" y="3748624"/>
            <a:ext cx="1627910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5" idx="0"/>
          </p:cNvCxnSpPr>
          <p:nvPr/>
        </p:nvCxnSpPr>
        <p:spPr>
          <a:xfrm flipH="1">
            <a:off x="7531468" y="3748624"/>
            <a:ext cx="1350818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8882286" y="3748624"/>
            <a:ext cx="1401250" cy="55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1" idx="0"/>
          </p:cNvCxnSpPr>
          <p:nvPr/>
        </p:nvCxnSpPr>
        <p:spPr>
          <a:xfrm>
            <a:off x="6421582" y="2556164"/>
            <a:ext cx="2460704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7382" y="24902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Ad_id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43644" y="2477515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Document_id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1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1069</TotalTime>
  <Words>340</Words>
  <Application>Microsoft Macintosh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Mangal</vt:lpstr>
      <vt:lpstr>Menlo</vt:lpstr>
      <vt:lpstr>Rockwell</vt:lpstr>
      <vt:lpstr>Rockwell Condensed</vt:lpstr>
      <vt:lpstr>Rockwell Extra Bold</vt:lpstr>
      <vt:lpstr>Wingdings</vt:lpstr>
      <vt:lpstr>Wood Type</vt:lpstr>
      <vt:lpstr>Predicting Which Recommended Content Users Click</vt:lpstr>
      <vt:lpstr>What is the challenge?</vt:lpstr>
      <vt:lpstr>What data would be used ?</vt:lpstr>
      <vt:lpstr>data</vt:lpstr>
      <vt:lpstr>DATA – What is Page Views ?</vt:lpstr>
      <vt:lpstr>Data - Cleaning and Munging</vt:lpstr>
      <vt:lpstr>Project -  Next Steps</vt:lpstr>
      <vt:lpstr>Questions ?</vt:lpstr>
      <vt:lpstr>APPENDIX – II ; Graphical Representation of the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Click Through Rate for Content Advertising</dc:title>
  <dc:creator>Pramod Varma</dc:creator>
  <cp:lastModifiedBy>Pramod Varma</cp:lastModifiedBy>
  <cp:revision>48</cp:revision>
  <dcterms:created xsi:type="dcterms:W3CDTF">2017-10-23T06:35:30Z</dcterms:created>
  <dcterms:modified xsi:type="dcterms:W3CDTF">2017-10-24T00:31:16Z</dcterms:modified>
</cp:coreProperties>
</file>