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981" r:id="rId1"/>
  </p:sldMasterIdLst>
  <p:notesMasterIdLst>
    <p:notesMasterId r:id="rId24"/>
  </p:notesMasterIdLst>
  <p:sldIdLst>
    <p:sldId id="277" r:id="rId2"/>
    <p:sldId id="27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5" r:id="rId19"/>
    <p:sldId id="272" r:id="rId20"/>
    <p:sldId id="273" r:id="rId21"/>
    <p:sldId id="274" r:id="rId22"/>
    <p:sldId id="278" r:id="rId23"/>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792"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D06F4CA4-8A0F-42F6-A8AC-E8C652482C76}" type="datetimeFigureOut">
              <a:rPr lang="en-IN" smtClean="0"/>
              <a:t>21-05-2022</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8CE7756E-EF19-441B-B382-63587DAF673C}" type="slidenum">
              <a:rPr lang="en-IN" smtClean="0"/>
              <a:t>‹#›</a:t>
            </a:fld>
            <a:endParaRPr lang="en-IN"/>
          </a:p>
        </p:txBody>
      </p:sp>
    </p:spTree>
    <p:extLst>
      <p:ext uri="{BB962C8B-B14F-4D97-AF65-F5344CB8AC3E}">
        <p14:creationId xmlns:p14="http://schemas.microsoft.com/office/powerpoint/2010/main" val="7155541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CE7756E-EF19-441B-B382-63587DAF673C}" type="slidenum">
              <a:rPr lang="en-IN" smtClean="0"/>
              <a:t>13</a:t>
            </a:fld>
            <a:endParaRPr lang="en-IN"/>
          </a:p>
        </p:txBody>
      </p:sp>
    </p:spTree>
    <p:extLst>
      <p:ext uri="{BB962C8B-B14F-4D97-AF65-F5344CB8AC3E}">
        <p14:creationId xmlns:p14="http://schemas.microsoft.com/office/powerpoint/2010/main" val="26340587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1D8BD707-D9CF-40AE-B4C6-C98DA3205C09}" type="datetimeFigureOut">
              <a:rPr lang="en-US" smtClean="0"/>
              <a:t>5/21/2022</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B6F15528-21DE-4FAA-801E-634DDDAF4B2B}"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171447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5/21/2022</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3058436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5/21/2022</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18259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5/21/2022</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484614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5/21/2022</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4138041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5/21/2022</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63469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5/21/2022</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195283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5/21/2022</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999645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5/21/2022</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496052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5/21/2022</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4197660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5/21/2022</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289006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5/21/2022</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2716177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5/21/2022</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6F15528-21DE-4FAA-801E-634DDDAF4B2B}"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479594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5/21/2022</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6F15528-21DE-4FAA-801E-634DDDAF4B2B}"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21652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5/21/2022</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7018038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5/21/2022</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342222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5/21/2022</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6831026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D8BD707-D9CF-40AE-B4C6-C98DA3205C09}" type="datetimeFigureOut">
              <a:rPr lang="en-US" smtClean="0"/>
              <a:t>5/21/2022</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F15528-21DE-4FAA-801E-634DDDAF4B2B}" type="slidenum">
              <a:rPr lang="en-IN" smtClean="0"/>
              <a:t>‹#›</a:t>
            </a:fld>
            <a:endParaRPr lang="en-IN"/>
          </a:p>
        </p:txBody>
      </p:sp>
    </p:spTree>
    <p:extLst>
      <p:ext uri="{BB962C8B-B14F-4D97-AF65-F5344CB8AC3E}">
        <p14:creationId xmlns:p14="http://schemas.microsoft.com/office/powerpoint/2010/main" val="326479281"/>
      </p:ext>
    </p:extLst>
  </p:cSld>
  <p:clrMap bg1="lt1" tx1="dk1" bg2="lt2" tx2="dk2" accent1="accent1" accent2="accent2" accent3="accent3" accent4="accent4" accent5="accent5" accent6="accent6" hlink="hlink" folHlink="folHlink"/>
  <p:sldLayoutIdLst>
    <p:sldLayoutId id="2147483982" r:id="rId1"/>
    <p:sldLayoutId id="2147483983" r:id="rId2"/>
    <p:sldLayoutId id="2147483984" r:id="rId3"/>
    <p:sldLayoutId id="2147483985" r:id="rId4"/>
    <p:sldLayoutId id="2147483986" r:id="rId5"/>
    <p:sldLayoutId id="2147483987" r:id="rId6"/>
    <p:sldLayoutId id="2147483988" r:id="rId7"/>
    <p:sldLayoutId id="2147483989" r:id="rId8"/>
    <p:sldLayoutId id="2147483990" r:id="rId9"/>
    <p:sldLayoutId id="2147483991" r:id="rId10"/>
    <p:sldLayoutId id="2147483992" r:id="rId11"/>
    <p:sldLayoutId id="2147483993" r:id="rId12"/>
    <p:sldLayoutId id="2147483994" r:id="rId13"/>
    <p:sldLayoutId id="2147483995" r:id="rId14"/>
    <p:sldLayoutId id="2147483996" r:id="rId15"/>
    <p:sldLayoutId id="2147483997" r:id="rId16"/>
    <p:sldLayoutId id="2147483998"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A38B4F-2FE7-45E3-BA41-28DDDE8A3478}"/>
              </a:ext>
            </a:extLst>
          </p:cNvPr>
          <p:cNvSpPr>
            <a:spLocks noGrp="1"/>
          </p:cNvSpPr>
          <p:nvPr>
            <p:ph type="title"/>
          </p:nvPr>
        </p:nvSpPr>
        <p:spPr>
          <a:xfrm>
            <a:off x="1484310" y="1188378"/>
            <a:ext cx="9601196" cy="1303867"/>
          </a:xfrm>
        </p:spPr>
        <p:txBody>
          <a:bodyPr>
            <a:normAutofit fontScale="90000"/>
          </a:bodyPr>
          <a:lstStyle/>
          <a:p>
            <a:r>
              <a:rPr lang="en-US" sz="1800" b="1" dirty="0">
                <a:solidFill>
                  <a:schemeClr val="bg1">
                    <a:lumMod val="95000"/>
                    <a:lumOff val="5000"/>
                  </a:schemeClr>
                </a:solidFill>
                <a:effectLst/>
                <a:latin typeface="Times New Roman" panose="02020603050405020304" pitchFamily="18" charset="0"/>
                <a:ea typeface="Calibri" panose="020F0502020204030204" pitchFamily="34" charset="0"/>
              </a:rPr>
              <a:t>PERFORMANCE ANALYSIS OF DC FAST CHARGING ARCHITURE OF VEHICLE-TO-GRID TECHNOLOGY IN A MICRO GRID USING  PID CONTROLLING TECHNIQUES.</a:t>
            </a:r>
            <a:br>
              <a:rPr lang="en-IN" sz="1800" b="1" dirty="0">
                <a:solidFill>
                  <a:schemeClr val="accent1">
                    <a:lumMod val="50000"/>
                  </a:schemeClr>
                </a:solidFill>
                <a:effectLst/>
                <a:latin typeface="Calibri" panose="020F0502020204030204" pitchFamily="34" charset="0"/>
                <a:ea typeface="Calibri" panose="020F0502020204030204" pitchFamily="34" charset="0"/>
              </a:rPr>
            </a:br>
            <a:r>
              <a:rPr lang="en-US" sz="2200" b="1" dirty="0">
                <a:solidFill>
                  <a:srgbClr val="00B050"/>
                </a:solidFill>
                <a:effectLst/>
                <a:latin typeface="Times New Roman" panose="02020603050405020304" pitchFamily="18" charset="0"/>
                <a:ea typeface="Calibri" panose="020F0502020204030204" pitchFamily="34" charset="0"/>
              </a:rPr>
              <a:t>PERFORMANCE ANALYSIS OF DC FAST CHARGING ARCHITURE OF VEHICLE-TO-GRID TECHNOLOGY IN A MICRO GRID USING  PID CONTROLLING TECHNIQUES.</a:t>
            </a:r>
            <a:br>
              <a:rPr lang="en-IN" sz="2200" dirty="0">
                <a:solidFill>
                  <a:srgbClr val="00B050"/>
                </a:solidFill>
                <a:effectLst/>
                <a:latin typeface="Calibri" panose="020F0502020204030204" pitchFamily="34" charset="0"/>
                <a:ea typeface="Calibri" panose="020F0502020204030204" pitchFamily="34" charset="0"/>
              </a:rPr>
            </a:br>
            <a:endParaRPr lang="en-IN" sz="2200" b="1" dirty="0">
              <a:solidFill>
                <a:srgbClr val="00B050"/>
              </a:solidFill>
            </a:endParaRPr>
          </a:p>
        </p:txBody>
      </p:sp>
      <p:pic>
        <p:nvPicPr>
          <p:cNvPr id="3" name="Picture 2">
            <a:extLst>
              <a:ext uri="{FF2B5EF4-FFF2-40B4-BE49-F238E27FC236}">
                <a16:creationId xmlns:a16="http://schemas.microsoft.com/office/drawing/2014/main" id="{782B102B-76FB-4BFE-AB2D-E2BBFDD807B1}"/>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11223" y="609600"/>
            <a:ext cx="1146175" cy="1225550"/>
          </a:xfrm>
          <a:prstGeom prst="rect">
            <a:avLst/>
          </a:prstGeom>
          <a:noFill/>
          <a:ln>
            <a:noFill/>
          </a:ln>
        </p:spPr>
      </p:pic>
      <p:sp>
        <p:nvSpPr>
          <p:cNvPr id="4" name="TextBox 3">
            <a:extLst>
              <a:ext uri="{FF2B5EF4-FFF2-40B4-BE49-F238E27FC236}">
                <a16:creationId xmlns:a16="http://schemas.microsoft.com/office/drawing/2014/main" id="{19375397-7AFD-4A53-A768-A62079A7417C}"/>
              </a:ext>
            </a:extLst>
          </p:cNvPr>
          <p:cNvSpPr txBox="1"/>
          <p:nvPr/>
        </p:nvSpPr>
        <p:spPr>
          <a:xfrm>
            <a:off x="2057400" y="609600"/>
            <a:ext cx="8839200" cy="1015663"/>
          </a:xfrm>
          <a:prstGeom prst="rect">
            <a:avLst/>
          </a:prstGeom>
          <a:noFill/>
        </p:spPr>
        <p:txBody>
          <a:bodyPr wrap="square" rtlCol="0">
            <a:spAutoFit/>
          </a:bodyPr>
          <a:lstStyle/>
          <a:p>
            <a:r>
              <a:rPr lang="en-US" sz="1800" b="1" dirty="0">
                <a:effectLst/>
                <a:latin typeface="Times New Roman" panose="02020603050405020304" pitchFamily="18" charset="0"/>
                <a:ea typeface="Calibri" panose="020F0502020204030204" pitchFamily="34" charset="0"/>
              </a:rPr>
              <a:t> </a:t>
            </a:r>
            <a:r>
              <a:rPr lang="en-US" sz="2000" b="1" dirty="0">
                <a:solidFill>
                  <a:schemeClr val="accent6">
                    <a:lumMod val="50000"/>
                  </a:schemeClr>
                </a:solidFill>
                <a:effectLst/>
                <a:latin typeface="Times New Roman" panose="02020603050405020304" pitchFamily="18" charset="0"/>
                <a:ea typeface="Calibri" panose="020F0502020204030204" pitchFamily="34" charset="0"/>
              </a:rPr>
              <a:t>UNIVERSITY COLLEGE OF ENGINEERING NARASARAOPET</a:t>
            </a:r>
          </a:p>
          <a:p>
            <a:r>
              <a:rPr lang="en-US" sz="2000" b="1" dirty="0">
                <a:solidFill>
                  <a:schemeClr val="accent6">
                    <a:lumMod val="50000"/>
                  </a:schemeClr>
                </a:solidFill>
                <a:latin typeface="Times New Roman" panose="02020603050405020304" pitchFamily="18" charset="0"/>
              </a:rPr>
              <a:t>DEPARTMENT OF ELECTRICAL AND ELECTRONICS ENGINNERING</a:t>
            </a:r>
          </a:p>
          <a:p>
            <a:endParaRPr lang="en-IN" sz="2000" dirty="0">
              <a:solidFill>
                <a:schemeClr val="accent6">
                  <a:lumMod val="50000"/>
                </a:schemeClr>
              </a:solidFill>
            </a:endParaRPr>
          </a:p>
        </p:txBody>
      </p:sp>
      <p:sp>
        <p:nvSpPr>
          <p:cNvPr id="5" name="TextBox 4">
            <a:extLst>
              <a:ext uri="{FF2B5EF4-FFF2-40B4-BE49-F238E27FC236}">
                <a16:creationId xmlns:a16="http://schemas.microsoft.com/office/drawing/2014/main" id="{9E8E7231-4BAF-4CED-A432-D08C525CF94A}"/>
              </a:ext>
            </a:extLst>
          </p:cNvPr>
          <p:cNvSpPr txBox="1"/>
          <p:nvPr/>
        </p:nvSpPr>
        <p:spPr>
          <a:xfrm>
            <a:off x="2551104" y="2971800"/>
            <a:ext cx="8534402" cy="3693319"/>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Under the guidance of:</a:t>
            </a:r>
          </a:p>
          <a:p>
            <a:r>
              <a:rPr lang="en-US" b="1" dirty="0" err="1">
                <a:latin typeface="Times New Roman" panose="02020603050405020304" pitchFamily="18" charset="0"/>
                <a:cs typeface="Times New Roman" panose="02020603050405020304" pitchFamily="18" charset="0"/>
              </a:rPr>
              <a:t>Dr.k.Vimala</a:t>
            </a:r>
            <a:r>
              <a:rPr lang="en-US" b="1" dirty="0">
                <a:latin typeface="Times New Roman" panose="02020603050405020304" pitchFamily="18" charset="0"/>
                <a:cs typeface="Times New Roman" panose="02020603050405020304" pitchFamily="18" charset="0"/>
              </a:rPr>
              <a:t> Kumar</a:t>
            </a:r>
            <a:r>
              <a:rPr lang="en-US" dirty="0">
                <a:latin typeface="Times New Roman" panose="02020603050405020304" pitchFamily="18" charset="0"/>
                <a:cs typeface="Times New Roman" panose="02020603050405020304" pitchFamily="18" charset="0"/>
              </a:rPr>
              <a:t>												</a:t>
            </a:r>
          </a:p>
          <a:p>
            <a:endParaRPr lang="en-US" dirty="0">
              <a:latin typeface="Times New Roman" panose="02020603050405020304" pitchFamily="18" charset="0"/>
              <a:cs typeface="Times New Roman" panose="02020603050405020304" pitchFamily="18" charset="0"/>
            </a:endParaRPr>
          </a:p>
          <a:p>
            <a:pPr algn="r"/>
            <a:r>
              <a:rPr lang="en-US" dirty="0">
                <a:latin typeface="Times New Roman" panose="02020603050405020304" pitchFamily="18" charset="0"/>
                <a:cs typeface="Times New Roman" panose="02020603050405020304" pitchFamily="18" charset="0"/>
              </a:rPr>
              <a:t>													Presented by:</a:t>
            </a:r>
          </a:p>
          <a:p>
            <a:pPr algn="r"/>
            <a:r>
              <a:rPr lang="en-US" dirty="0">
                <a:latin typeface="Times New Roman" panose="02020603050405020304" pitchFamily="18" charset="0"/>
                <a:cs typeface="Times New Roman" panose="02020603050405020304" pitchFamily="18" charset="0"/>
              </a:rPr>
              <a:t>					</a:t>
            </a:r>
          </a:p>
          <a:p>
            <a:pPr algn="r"/>
            <a:r>
              <a:rPr lang="en-US"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A.Pavan</a:t>
            </a:r>
            <a:r>
              <a:rPr lang="en-US" b="1" dirty="0">
                <a:latin typeface="Times New Roman" panose="02020603050405020304" pitchFamily="18" charset="0"/>
                <a:cs typeface="Times New Roman" panose="02020603050405020304" pitchFamily="18" charset="0"/>
              </a:rPr>
              <a:t> Kumar (19035A0201)</a:t>
            </a:r>
          </a:p>
          <a:p>
            <a:pPr algn="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Y.Aravind</a:t>
            </a:r>
            <a:r>
              <a:rPr lang="en-US" b="1" dirty="0">
                <a:latin typeface="Times New Roman" panose="02020603050405020304" pitchFamily="18" charset="0"/>
                <a:cs typeface="Times New Roman" panose="02020603050405020304" pitchFamily="18" charset="0"/>
              </a:rPr>
              <a:t>   (18031A0251)</a:t>
            </a:r>
          </a:p>
          <a:p>
            <a:pPr algn="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V.Pramod</a:t>
            </a:r>
            <a:r>
              <a:rPr lang="en-US" b="1" dirty="0">
                <a:latin typeface="Times New Roman" panose="02020603050405020304" pitchFamily="18" charset="0"/>
                <a:cs typeface="Times New Roman" panose="02020603050405020304" pitchFamily="18" charset="0"/>
              </a:rPr>
              <a:t>   (18031A0249)</a:t>
            </a:r>
          </a:p>
          <a:p>
            <a:pPr algn="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V.Karun</a:t>
            </a:r>
            <a:r>
              <a:rPr lang="en-US" b="1" dirty="0">
                <a:latin typeface="Times New Roman" panose="02020603050405020304" pitchFamily="18" charset="0"/>
                <a:cs typeface="Times New Roman" panose="02020603050405020304" pitchFamily="18" charset="0"/>
              </a:rPr>
              <a:t> Kumar  (18031A0248)</a:t>
            </a:r>
          </a:p>
          <a:p>
            <a:pPr algn="r"/>
            <a:endParaRPr lang="en-US" b="1"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6398553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81927" y="0"/>
            <a:ext cx="11789410" cy="5448286"/>
          </a:xfrm>
          <a:prstGeom prst="rect">
            <a:avLst/>
          </a:prstGeom>
        </p:spPr>
        <p:txBody>
          <a:bodyPr vert="horz" wrap="square" lIns="0" tIns="132715" rIns="0" bIns="0" rtlCol="0">
            <a:spAutoFit/>
          </a:bodyPr>
          <a:lstStyle/>
          <a:p>
            <a:pPr marL="12700">
              <a:lnSpc>
                <a:spcPct val="100000"/>
              </a:lnSpc>
              <a:spcBef>
                <a:spcPts val="1045"/>
              </a:spcBef>
            </a:pPr>
            <a:r>
              <a:rPr sz="2400" b="1" u="sng" spc="-5" dirty="0">
                <a:latin typeface="Times New Roman"/>
                <a:cs typeface="Times New Roman"/>
              </a:rPr>
              <a:t>C. </a:t>
            </a:r>
            <a:r>
              <a:rPr sz="2400" b="1" u="sng" spc="-20" dirty="0">
                <a:latin typeface="Times New Roman"/>
                <a:cs typeface="Times New Roman"/>
              </a:rPr>
              <a:t>Inverter </a:t>
            </a:r>
            <a:r>
              <a:rPr sz="2400" b="1" u="sng" spc="-15" dirty="0">
                <a:latin typeface="Times New Roman"/>
                <a:cs typeface="Times New Roman"/>
              </a:rPr>
              <a:t>control</a:t>
            </a:r>
            <a:r>
              <a:rPr sz="2400" b="1" u="sng" spc="70" dirty="0">
                <a:latin typeface="Times New Roman"/>
                <a:cs typeface="Times New Roman"/>
              </a:rPr>
              <a:t> </a:t>
            </a:r>
            <a:r>
              <a:rPr sz="2400" b="1" u="sng" dirty="0">
                <a:latin typeface="Times New Roman"/>
                <a:cs typeface="Times New Roman"/>
              </a:rPr>
              <a:t>:</a:t>
            </a:r>
          </a:p>
          <a:p>
            <a:pPr marL="355600" indent="-343535">
              <a:lnSpc>
                <a:spcPct val="100000"/>
              </a:lnSpc>
              <a:spcBef>
                <a:spcPts val="950"/>
              </a:spcBef>
              <a:buFont typeface="Arial"/>
              <a:buChar char="•"/>
              <a:tabLst>
                <a:tab pos="355600" algn="l"/>
                <a:tab pos="356235" algn="l"/>
              </a:tabLst>
            </a:pPr>
            <a:r>
              <a:rPr sz="2400" dirty="0">
                <a:latin typeface="Times New Roman"/>
                <a:cs typeface="Times New Roman"/>
              </a:rPr>
              <a:t>A </a:t>
            </a:r>
            <a:r>
              <a:rPr sz="2400" spc="-30" dirty="0">
                <a:latin typeface="Times New Roman"/>
                <a:cs typeface="Times New Roman"/>
              </a:rPr>
              <a:t>cascade </a:t>
            </a:r>
            <a:r>
              <a:rPr sz="2400" spc="-10" dirty="0">
                <a:latin typeface="Times New Roman"/>
                <a:cs typeface="Times New Roman"/>
              </a:rPr>
              <a:t>control </a:t>
            </a:r>
            <a:r>
              <a:rPr sz="2400" dirty="0">
                <a:latin typeface="Times New Roman"/>
                <a:cs typeface="Times New Roman"/>
              </a:rPr>
              <a:t>in </a:t>
            </a:r>
            <a:r>
              <a:rPr sz="2400" spc="-35" dirty="0">
                <a:latin typeface="Times New Roman"/>
                <a:cs typeface="Times New Roman"/>
              </a:rPr>
              <a:t>synchronous </a:t>
            </a:r>
            <a:r>
              <a:rPr sz="2400" spc="-20" dirty="0">
                <a:latin typeface="Times New Roman"/>
                <a:cs typeface="Times New Roman"/>
              </a:rPr>
              <a:t>reference </a:t>
            </a:r>
            <a:r>
              <a:rPr sz="2400" spc="-40" dirty="0">
                <a:latin typeface="Times New Roman"/>
                <a:cs typeface="Times New Roman"/>
              </a:rPr>
              <a:t>frame </a:t>
            </a:r>
            <a:r>
              <a:rPr sz="2400" dirty="0">
                <a:latin typeface="Times New Roman"/>
                <a:cs typeface="Times New Roman"/>
              </a:rPr>
              <a:t>is </a:t>
            </a:r>
            <a:r>
              <a:rPr sz="2400" spc="-15" dirty="0">
                <a:latin typeface="Times New Roman"/>
                <a:cs typeface="Times New Roman"/>
              </a:rPr>
              <a:t>proposed </a:t>
            </a:r>
            <a:r>
              <a:rPr sz="2400" spc="-20" dirty="0">
                <a:latin typeface="Times New Roman"/>
                <a:cs typeface="Times New Roman"/>
              </a:rPr>
              <a:t>for </a:t>
            </a:r>
            <a:r>
              <a:rPr sz="2400" spc="-25" dirty="0">
                <a:latin typeface="Times New Roman"/>
                <a:cs typeface="Times New Roman"/>
              </a:rPr>
              <a:t>the </a:t>
            </a:r>
            <a:r>
              <a:rPr sz="2400" spc="-20" dirty="0">
                <a:latin typeface="Times New Roman"/>
                <a:cs typeface="Times New Roman"/>
              </a:rPr>
              <a:t>inverter</a:t>
            </a:r>
            <a:r>
              <a:rPr sz="2400" spc="75" dirty="0">
                <a:latin typeface="Times New Roman"/>
                <a:cs typeface="Times New Roman"/>
              </a:rPr>
              <a:t> </a:t>
            </a:r>
            <a:r>
              <a:rPr sz="2400" spc="-20" dirty="0">
                <a:latin typeface="Times New Roman"/>
                <a:cs typeface="Times New Roman"/>
              </a:rPr>
              <a:t>controller.</a:t>
            </a:r>
            <a:endParaRPr sz="2400" dirty="0">
              <a:latin typeface="Times New Roman"/>
              <a:cs typeface="Times New Roman"/>
            </a:endParaRPr>
          </a:p>
          <a:p>
            <a:pPr marL="422275" indent="-410209">
              <a:lnSpc>
                <a:spcPct val="100000"/>
              </a:lnSpc>
              <a:spcBef>
                <a:spcPts val="1405"/>
              </a:spcBef>
              <a:buFont typeface="Arial"/>
              <a:buChar char="•"/>
              <a:tabLst>
                <a:tab pos="422275" algn="l"/>
                <a:tab pos="422909" algn="l"/>
              </a:tabLst>
            </a:pPr>
            <a:r>
              <a:rPr sz="2400" spc="-45" dirty="0">
                <a:latin typeface="Times New Roman"/>
                <a:cs typeface="Times New Roman"/>
              </a:rPr>
              <a:t>The </a:t>
            </a:r>
            <a:r>
              <a:rPr sz="2400" spc="-30" dirty="0">
                <a:latin typeface="Times New Roman"/>
                <a:cs typeface="Times New Roman"/>
              </a:rPr>
              <a:t>conventional </a:t>
            </a:r>
            <a:r>
              <a:rPr sz="2400" spc="-25" dirty="0">
                <a:latin typeface="Times New Roman"/>
                <a:cs typeface="Times New Roman"/>
              </a:rPr>
              <a:t>standard </a:t>
            </a:r>
            <a:r>
              <a:rPr sz="2400" spc="-20" dirty="0">
                <a:latin typeface="Times New Roman"/>
                <a:cs typeface="Times New Roman"/>
              </a:rPr>
              <a:t>vector </a:t>
            </a:r>
            <a:r>
              <a:rPr sz="2400" spc="-10" dirty="0">
                <a:latin typeface="Times New Roman"/>
                <a:cs typeface="Times New Roman"/>
              </a:rPr>
              <a:t>control </a:t>
            </a:r>
            <a:r>
              <a:rPr sz="2400" spc="-55" dirty="0">
                <a:latin typeface="Times New Roman"/>
                <a:cs typeface="Times New Roman"/>
              </a:rPr>
              <a:t>using </a:t>
            </a:r>
            <a:r>
              <a:rPr sz="2400" dirty="0">
                <a:latin typeface="Times New Roman"/>
                <a:cs typeface="Times New Roman"/>
              </a:rPr>
              <a:t>4 PI </a:t>
            </a:r>
            <a:r>
              <a:rPr sz="2400" spc="-10" dirty="0">
                <a:latin typeface="Times New Roman"/>
                <a:cs typeface="Times New Roman"/>
              </a:rPr>
              <a:t>controllers </a:t>
            </a:r>
            <a:r>
              <a:rPr sz="2400" dirty="0">
                <a:latin typeface="Times New Roman"/>
                <a:cs typeface="Times New Roman"/>
              </a:rPr>
              <a:t>in a </a:t>
            </a:r>
            <a:r>
              <a:rPr sz="2400" spc="-40" dirty="0">
                <a:latin typeface="Times New Roman"/>
                <a:cs typeface="Times New Roman"/>
              </a:rPr>
              <a:t>nested</a:t>
            </a:r>
            <a:r>
              <a:rPr sz="2400" spc="245" dirty="0">
                <a:latin typeface="Times New Roman"/>
                <a:cs typeface="Times New Roman"/>
              </a:rPr>
              <a:t> </a:t>
            </a:r>
            <a:r>
              <a:rPr sz="2400" dirty="0">
                <a:latin typeface="Times New Roman"/>
                <a:cs typeface="Times New Roman"/>
              </a:rPr>
              <a:t>loop.</a:t>
            </a:r>
          </a:p>
          <a:p>
            <a:pPr marL="355600" indent="-343535">
              <a:lnSpc>
                <a:spcPct val="100000"/>
              </a:lnSpc>
              <a:spcBef>
                <a:spcPts val="1475"/>
              </a:spcBef>
              <a:buFont typeface="Arial"/>
              <a:buChar char="•"/>
              <a:tabLst>
                <a:tab pos="355600" algn="l"/>
                <a:tab pos="356235" algn="l"/>
              </a:tabLst>
            </a:pPr>
            <a:r>
              <a:rPr sz="2400" spc="-45" dirty="0">
                <a:latin typeface="Times New Roman"/>
                <a:cs typeface="Times New Roman"/>
              </a:rPr>
              <a:t>The </a:t>
            </a:r>
            <a:r>
              <a:rPr sz="2400" spc="-10" dirty="0">
                <a:latin typeface="Times New Roman"/>
                <a:cs typeface="Times New Roman"/>
              </a:rPr>
              <a:t>control </a:t>
            </a:r>
            <a:r>
              <a:rPr sz="2400" spc="-25" dirty="0">
                <a:latin typeface="Times New Roman"/>
                <a:cs typeface="Times New Roman"/>
              </a:rPr>
              <a:t>structure </a:t>
            </a:r>
            <a:r>
              <a:rPr sz="2400" spc="-40" dirty="0">
                <a:latin typeface="Times New Roman"/>
                <a:cs typeface="Times New Roman"/>
              </a:rPr>
              <a:t>consists </a:t>
            </a:r>
            <a:r>
              <a:rPr sz="2400" dirty="0">
                <a:latin typeface="Times New Roman"/>
                <a:cs typeface="Times New Roman"/>
              </a:rPr>
              <a:t>of two </a:t>
            </a:r>
            <a:r>
              <a:rPr sz="2400" spc="-20" dirty="0">
                <a:latin typeface="Times New Roman"/>
                <a:cs typeface="Times New Roman"/>
              </a:rPr>
              <a:t>outer </a:t>
            </a:r>
            <a:r>
              <a:rPr sz="2400" spc="-25" dirty="0">
                <a:latin typeface="Times New Roman"/>
                <a:cs typeface="Times New Roman"/>
              </a:rPr>
              <a:t>voltage </a:t>
            </a:r>
            <a:r>
              <a:rPr sz="2400" spc="-10" dirty="0">
                <a:latin typeface="Times New Roman"/>
                <a:cs typeface="Times New Roman"/>
              </a:rPr>
              <a:t>control </a:t>
            </a:r>
            <a:r>
              <a:rPr sz="2400" dirty="0">
                <a:latin typeface="Times New Roman"/>
                <a:cs typeface="Times New Roman"/>
              </a:rPr>
              <a:t>loops </a:t>
            </a:r>
            <a:r>
              <a:rPr sz="2400" spc="-35" dirty="0">
                <a:latin typeface="Times New Roman"/>
                <a:cs typeface="Times New Roman"/>
              </a:rPr>
              <a:t>and </a:t>
            </a:r>
            <a:r>
              <a:rPr sz="2400" dirty="0">
                <a:latin typeface="Times New Roman"/>
                <a:cs typeface="Times New Roman"/>
              </a:rPr>
              <a:t>two </a:t>
            </a:r>
            <a:r>
              <a:rPr sz="2400" spc="-35" dirty="0">
                <a:latin typeface="Times New Roman"/>
                <a:cs typeface="Times New Roman"/>
              </a:rPr>
              <a:t>inner </a:t>
            </a:r>
            <a:r>
              <a:rPr sz="2400" spc="-25" dirty="0">
                <a:latin typeface="Times New Roman"/>
                <a:cs typeface="Times New Roman"/>
              </a:rPr>
              <a:t>current</a:t>
            </a:r>
            <a:r>
              <a:rPr sz="2400" spc="290" dirty="0">
                <a:latin typeface="Times New Roman"/>
                <a:cs typeface="Times New Roman"/>
              </a:rPr>
              <a:t> </a:t>
            </a:r>
            <a:r>
              <a:rPr sz="2400" spc="-10" dirty="0">
                <a:latin typeface="Times New Roman"/>
                <a:cs typeface="Times New Roman"/>
              </a:rPr>
              <a:t>control</a:t>
            </a:r>
            <a:endParaRPr sz="2400" dirty="0">
              <a:latin typeface="Times New Roman"/>
              <a:cs typeface="Times New Roman"/>
            </a:endParaRPr>
          </a:p>
          <a:p>
            <a:pPr marL="355600">
              <a:lnSpc>
                <a:spcPct val="100000"/>
              </a:lnSpc>
              <a:spcBef>
                <a:spcPts val="1400"/>
              </a:spcBef>
            </a:pPr>
            <a:r>
              <a:rPr sz="2400" spc="-20" dirty="0">
                <a:latin typeface="Times New Roman"/>
                <a:cs typeface="Times New Roman"/>
              </a:rPr>
              <a:t>loops.</a:t>
            </a:r>
            <a:endParaRPr sz="2400" dirty="0">
              <a:latin typeface="Times New Roman"/>
              <a:cs typeface="Times New Roman"/>
            </a:endParaRPr>
          </a:p>
          <a:p>
            <a:pPr marL="355600" indent="-343535">
              <a:lnSpc>
                <a:spcPct val="100000"/>
              </a:lnSpc>
              <a:spcBef>
                <a:spcPts val="1475"/>
              </a:spcBef>
              <a:buFont typeface="Arial"/>
              <a:buChar char="•"/>
              <a:tabLst>
                <a:tab pos="355600" algn="l"/>
                <a:tab pos="356235" algn="l"/>
              </a:tabLst>
            </a:pPr>
            <a:r>
              <a:rPr sz="2400" spc="-45" dirty="0">
                <a:latin typeface="Times New Roman"/>
                <a:cs typeface="Times New Roman"/>
              </a:rPr>
              <a:t>The </a:t>
            </a:r>
            <a:r>
              <a:rPr sz="2400" spc="-25" dirty="0">
                <a:latin typeface="Times New Roman"/>
                <a:cs typeface="Times New Roman"/>
              </a:rPr>
              <a:t>d-axis </a:t>
            </a:r>
            <a:r>
              <a:rPr sz="2400" spc="-20" dirty="0">
                <a:latin typeface="Times New Roman"/>
                <a:cs typeface="Times New Roman"/>
              </a:rPr>
              <a:t>outer </a:t>
            </a:r>
            <a:r>
              <a:rPr sz="2400" dirty="0">
                <a:latin typeface="Times New Roman"/>
                <a:cs typeface="Times New Roman"/>
              </a:rPr>
              <a:t>loop </a:t>
            </a:r>
            <a:r>
              <a:rPr sz="2400" spc="-10" dirty="0">
                <a:latin typeface="Times New Roman"/>
                <a:cs typeface="Times New Roman"/>
              </a:rPr>
              <a:t>controls </a:t>
            </a:r>
            <a:r>
              <a:rPr sz="2400" spc="-25" dirty="0">
                <a:latin typeface="Times New Roman"/>
                <a:cs typeface="Times New Roman"/>
              </a:rPr>
              <a:t>the </a:t>
            </a:r>
            <a:r>
              <a:rPr sz="2400" dirty="0">
                <a:latin typeface="Times New Roman"/>
                <a:cs typeface="Times New Roman"/>
              </a:rPr>
              <a:t>dc </a:t>
            </a:r>
            <a:r>
              <a:rPr sz="2400" spc="-30" dirty="0">
                <a:latin typeface="Times New Roman"/>
                <a:cs typeface="Times New Roman"/>
              </a:rPr>
              <a:t>bus </a:t>
            </a:r>
            <a:r>
              <a:rPr sz="2400" spc="-25" dirty="0">
                <a:latin typeface="Times New Roman"/>
                <a:cs typeface="Times New Roman"/>
              </a:rPr>
              <a:t>voltage</a:t>
            </a:r>
            <a:r>
              <a:rPr sz="2400" spc="160" dirty="0">
                <a:latin typeface="Times New Roman"/>
                <a:cs typeface="Times New Roman"/>
              </a:rPr>
              <a:t> </a:t>
            </a:r>
            <a:r>
              <a:rPr sz="2400" spc="-35" dirty="0">
                <a:latin typeface="Times New Roman"/>
                <a:cs typeface="Times New Roman"/>
              </a:rPr>
              <a:t>and</a:t>
            </a:r>
            <a:endParaRPr sz="2400" dirty="0">
              <a:latin typeface="Times New Roman"/>
              <a:cs typeface="Times New Roman"/>
            </a:endParaRPr>
          </a:p>
          <a:p>
            <a:pPr marL="393700">
              <a:lnSpc>
                <a:spcPct val="100000"/>
              </a:lnSpc>
              <a:spcBef>
                <a:spcPts val="1475"/>
              </a:spcBef>
            </a:pPr>
            <a:r>
              <a:rPr sz="2400" spc="-35" dirty="0">
                <a:latin typeface="Times New Roman"/>
                <a:cs typeface="Times New Roman"/>
              </a:rPr>
              <a:t>inner </a:t>
            </a:r>
            <a:r>
              <a:rPr sz="2400" dirty="0">
                <a:latin typeface="Times New Roman"/>
                <a:cs typeface="Times New Roman"/>
              </a:rPr>
              <a:t>loop </a:t>
            </a:r>
            <a:r>
              <a:rPr sz="2400" spc="-10" dirty="0">
                <a:latin typeface="Times New Roman"/>
                <a:cs typeface="Times New Roman"/>
              </a:rPr>
              <a:t>controls </a:t>
            </a:r>
            <a:r>
              <a:rPr sz="2400" spc="-25" dirty="0">
                <a:latin typeface="Times New Roman"/>
                <a:cs typeface="Times New Roman"/>
              </a:rPr>
              <a:t>the </a:t>
            </a:r>
            <a:r>
              <a:rPr sz="2400" spc="-20" dirty="0">
                <a:latin typeface="Times New Roman"/>
                <a:cs typeface="Times New Roman"/>
              </a:rPr>
              <a:t>active </a:t>
            </a:r>
            <a:r>
              <a:rPr sz="2400" spc="-10" dirty="0">
                <a:latin typeface="Times New Roman"/>
                <a:cs typeface="Times New Roman"/>
              </a:rPr>
              <a:t>ac</a:t>
            </a:r>
            <a:r>
              <a:rPr sz="2400" spc="-190" dirty="0">
                <a:latin typeface="Times New Roman"/>
                <a:cs typeface="Times New Roman"/>
              </a:rPr>
              <a:t> </a:t>
            </a:r>
            <a:r>
              <a:rPr sz="2400" spc="-25" dirty="0">
                <a:latin typeface="Times New Roman"/>
                <a:cs typeface="Times New Roman"/>
              </a:rPr>
              <a:t>current</a:t>
            </a:r>
            <a:endParaRPr sz="2400" dirty="0">
              <a:latin typeface="Times New Roman"/>
              <a:cs typeface="Times New Roman"/>
            </a:endParaRPr>
          </a:p>
          <a:p>
            <a:pPr marL="393700" marR="5753735" indent="-381635">
              <a:lnSpc>
                <a:spcPts val="4360"/>
              </a:lnSpc>
              <a:spcBef>
                <a:spcPts val="315"/>
              </a:spcBef>
              <a:buFont typeface="Arial"/>
              <a:buChar char="•"/>
              <a:tabLst>
                <a:tab pos="412750" algn="l"/>
                <a:tab pos="413384" algn="l"/>
              </a:tabLst>
            </a:pPr>
            <a:r>
              <a:rPr sz="2400" spc="-40" dirty="0">
                <a:latin typeface="Times New Roman"/>
                <a:cs typeface="Times New Roman"/>
              </a:rPr>
              <a:t>Also, </a:t>
            </a:r>
            <a:r>
              <a:rPr sz="2400" dirty="0">
                <a:latin typeface="Times New Roman"/>
                <a:cs typeface="Times New Roman"/>
              </a:rPr>
              <a:t>dc </a:t>
            </a:r>
            <a:r>
              <a:rPr sz="2400" spc="-20" dirty="0">
                <a:latin typeface="Times New Roman"/>
                <a:cs typeface="Times New Roman"/>
              </a:rPr>
              <a:t>decoupling </a:t>
            </a:r>
            <a:r>
              <a:rPr sz="2400" spc="-30" dirty="0">
                <a:latin typeface="Times New Roman"/>
                <a:cs typeface="Times New Roman"/>
              </a:rPr>
              <a:t>terms </a:t>
            </a:r>
            <a:r>
              <a:rPr sz="2400" dirty="0">
                <a:latin typeface="Times New Roman"/>
                <a:cs typeface="Times New Roman"/>
              </a:rPr>
              <a:t>L </a:t>
            </a:r>
            <a:r>
              <a:rPr sz="2400" spc="-35" dirty="0">
                <a:latin typeface="Times New Roman"/>
                <a:cs typeface="Times New Roman"/>
              </a:rPr>
              <a:t>and </a:t>
            </a:r>
            <a:r>
              <a:rPr sz="2400" spc="-15" dirty="0">
                <a:latin typeface="Times New Roman"/>
                <a:cs typeface="Times New Roman"/>
              </a:rPr>
              <a:t>feed-forward  </a:t>
            </a:r>
            <a:r>
              <a:rPr sz="2400" spc="-25" dirty="0">
                <a:latin typeface="Times New Roman"/>
                <a:cs typeface="Times New Roman"/>
              </a:rPr>
              <a:t>voltage </a:t>
            </a:r>
            <a:r>
              <a:rPr sz="2400" spc="-40" dirty="0">
                <a:latin typeface="Times New Roman"/>
                <a:cs typeface="Times New Roman"/>
              </a:rPr>
              <a:t>signals </a:t>
            </a:r>
            <a:r>
              <a:rPr sz="2400" dirty="0">
                <a:latin typeface="Times New Roman"/>
                <a:cs typeface="Times New Roman"/>
              </a:rPr>
              <a:t>are </a:t>
            </a:r>
            <a:r>
              <a:rPr sz="2400" spc="-10" dirty="0">
                <a:latin typeface="Times New Roman"/>
                <a:cs typeface="Times New Roman"/>
              </a:rPr>
              <a:t>added </a:t>
            </a:r>
            <a:r>
              <a:rPr sz="2400" dirty="0">
                <a:latin typeface="Times New Roman"/>
                <a:cs typeface="Times New Roman"/>
              </a:rPr>
              <a:t>to </a:t>
            </a:r>
            <a:r>
              <a:rPr sz="2400" spc="-30" dirty="0">
                <a:latin typeface="Times New Roman"/>
                <a:cs typeface="Times New Roman"/>
              </a:rPr>
              <a:t>improve</a:t>
            </a:r>
            <a:r>
              <a:rPr sz="2400" dirty="0">
                <a:latin typeface="Times New Roman"/>
                <a:cs typeface="Times New Roman"/>
              </a:rPr>
              <a:t> </a:t>
            </a:r>
            <a:r>
              <a:rPr sz="2400" spc="-25" dirty="0">
                <a:latin typeface="Times New Roman"/>
                <a:cs typeface="Times New Roman"/>
              </a:rPr>
              <a:t>the</a:t>
            </a:r>
            <a:endParaRPr sz="2400" dirty="0">
              <a:latin typeface="Times New Roman"/>
              <a:cs typeface="Times New Roman"/>
            </a:endParaRPr>
          </a:p>
          <a:p>
            <a:pPr marL="393700">
              <a:lnSpc>
                <a:spcPct val="100000"/>
              </a:lnSpc>
              <a:spcBef>
                <a:spcPts val="1005"/>
              </a:spcBef>
            </a:pPr>
            <a:r>
              <a:rPr sz="2400" spc="-30" dirty="0">
                <a:latin typeface="Times New Roman"/>
                <a:cs typeface="Times New Roman"/>
              </a:rPr>
              <a:t>performance </a:t>
            </a:r>
            <a:r>
              <a:rPr sz="2400" spc="-25" dirty="0">
                <a:latin typeface="Times New Roman"/>
                <a:cs typeface="Times New Roman"/>
              </a:rPr>
              <a:t>during</a:t>
            </a:r>
            <a:r>
              <a:rPr sz="2400" spc="-195" dirty="0">
                <a:latin typeface="Times New Roman"/>
                <a:cs typeface="Times New Roman"/>
              </a:rPr>
              <a:t> </a:t>
            </a:r>
            <a:r>
              <a:rPr sz="2400" spc="-35" dirty="0">
                <a:latin typeface="Times New Roman"/>
                <a:cs typeface="Times New Roman"/>
              </a:rPr>
              <a:t>transients.</a:t>
            </a:r>
            <a:endParaRPr sz="2400" dirty="0">
              <a:latin typeface="Times New Roman"/>
              <a:cs typeface="Times New Roman"/>
            </a:endParaRPr>
          </a:p>
        </p:txBody>
      </p:sp>
      <p:sp>
        <p:nvSpPr>
          <p:cNvPr id="3" name="object 3"/>
          <p:cNvSpPr/>
          <p:nvPr/>
        </p:nvSpPr>
        <p:spPr>
          <a:xfrm>
            <a:off x="6829425" y="3095625"/>
            <a:ext cx="4991100" cy="3343275"/>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06387" y="142938"/>
            <a:ext cx="11680190" cy="1265555"/>
          </a:xfrm>
          <a:prstGeom prst="rect">
            <a:avLst/>
          </a:prstGeom>
        </p:spPr>
        <p:txBody>
          <a:bodyPr vert="horz" wrap="square" lIns="0" tIns="85725" rIns="0" bIns="0" rtlCol="0">
            <a:spAutoFit/>
          </a:bodyPr>
          <a:lstStyle/>
          <a:p>
            <a:pPr marL="393700">
              <a:lnSpc>
                <a:spcPct val="100000"/>
              </a:lnSpc>
              <a:spcBef>
                <a:spcPts val="675"/>
              </a:spcBef>
            </a:pPr>
            <a:r>
              <a:rPr sz="2400" b="1" u="sng" spc="-10" dirty="0">
                <a:latin typeface="Times New Roman"/>
                <a:cs typeface="Times New Roman"/>
              </a:rPr>
              <a:t>Micro </a:t>
            </a:r>
            <a:r>
              <a:rPr sz="2400" b="1" u="sng" spc="-20" dirty="0">
                <a:latin typeface="Times New Roman"/>
                <a:cs typeface="Times New Roman"/>
              </a:rPr>
              <a:t>Grid </a:t>
            </a:r>
            <a:r>
              <a:rPr sz="2400" b="1" u="sng" spc="-75" dirty="0">
                <a:latin typeface="Times New Roman"/>
                <a:cs typeface="Times New Roman"/>
              </a:rPr>
              <a:t>Test </a:t>
            </a:r>
            <a:r>
              <a:rPr sz="2400" b="1" u="sng" spc="-25" dirty="0">
                <a:latin typeface="Times New Roman"/>
                <a:cs typeface="Times New Roman"/>
              </a:rPr>
              <a:t>system </a:t>
            </a:r>
            <a:r>
              <a:rPr sz="2400" b="1" u="sng" spc="10" dirty="0">
                <a:latin typeface="Times New Roman"/>
                <a:cs typeface="Times New Roman"/>
              </a:rPr>
              <a:t>configuration</a:t>
            </a:r>
            <a:r>
              <a:rPr sz="2400" b="1" u="sng" spc="190" dirty="0">
                <a:latin typeface="Times New Roman"/>
                <a:cs typeface="Times New Roman"/>
              </a:rPr>
              <a:t> </a:t>
            </a:r>
            <a:r>
              <a:rPr sz="2400" b="1" u="sng" dirty="0">
                <a:latin typeface="Times New Roman"/>
                <a:cs typeface="Times New Roman"/>
              </a:rPr>
              <a:t>:</a:t>
            </a:r>
            <a:endParaRPr sz="2400" u="sng" dirty="0">
              <a:latin typeface="Times New Roman"/>
              <a:cs typeface="Times New Roman"/>
            </a:endParaRPr>
          </a:p>
          <a:p>
            <a:pPr marL="355600" indent="-343535">
              <a:lnSpc>
                <a:spcPts val="2865"/>
              </a:lnSpc>
              <a:spcBef>
                <a:spcPts val="575"/>
              </a:spcBef>
              <a:buFont typeface="Arial"/>
              <a:buChar char="•"/>
              <a:tabLst>
                <a:tab pos="355600" algn="l"/>
                <a:tab pos="356235" algn="l"/>
              </a:tabLst>
            </a:pPr>
            <a:r>
              <a:rPr sz="2400" spc="-40" dirty="0">
                <a:latin typeface="Times New Roman"/>
                <a:cs typeface="Times New Roman"/>
              </a:rPr>
              <a:t>The </a:t>
            </a:r>
            <a:r>
              <a:rPr sz="2400" spc="15" dirty="0">
                <a:latin typeface="Times New Roman"/>
                <a:cs typeface="Times New Roman"/>
              </a:rPr>
              <a:t>EV </a:t>
            </a:r>
            <a:r>
              <a:rPr sz="2400" dirty="0">
                <a:latin typeface="Times New Roman"/>
                <a:cs typeface="Times New Roman"/>
              </a:rPr>
              <a:t>battery </a:t>
            </a:r>
            <a:r>
              <a:rPr sz="2400" spc="-25" dirty="0">
                <a:latin typeface="Times New Roman"/>
                <a:cs typeface="Times New Roman"/>
              </a:rPr>
              <a:t>storage </a:t>
            </a:r>
            <a:r>
              <a:rPr sz="2400" spc="-40" dirty="0">
                <a:latin typeface="Times New Roman"/>
                <a:cs typeface="Times New Roman"/>
              </a:rPr>
              <a:t>system consists </a:t>
            </a:r>
            <a:r>
              <a:rPr sz="2400" dirty="0">
                <a:latin typeface="Times New Roman"/>
                <a:cs typeface="Times New Roman"/>
              </a:rPr>
              <a:t>of 4 </a:t>
            </a:r>
            <a:r>
              <a:rPr sz="2400" spc="15" dirty="0">
                <a:latin typeface="Times New Roman"/>
                <a:cs typeface="Times New Roman"/>
              </a:rPr>
              <a:t>EV </a:t>
            </a:r>
            <a:r>
              <a:rPr sz="2400" dirty="0">
                <a:latin typeface="Times New Roman"/>
                <a:cs typeface="Times New Roman"/>
              </a:rPr>
              <a:t>batteries </a:t>
            </a:r>
            <a:r>
              <a:rPr sz="2400" spc="-25" dirty="0">
                <a:latin typeface="Times New Roman"/>
                <a:cs typeface="Times New Roman"/>
              </a:rPr>
              <a:t>connected </a:t>
            </a:r>
            <a:r>
              <a:rPr sz="2400" dirty="0">
                <a:latin typeface="Times New Roman"/>
                <a:cs typeface="Times New Roman"/>
              </a:rPr>
              <a:t>to a 1.5 kV dc </a:t>
            </a:r>
            <a:r>
              <a:rPr sz="2400" spc="-25" dirty="0">
                <a:latin typeface="Times New Roman"/>
                <a:cs typeface="Times New Roman"/>
              </a:rPr>
              <a:t>bus </a:t>
            </a:r>
            <a:r>
              <a:rPr sz="2400" dirty="0">
                <a:latin typeface="Times New Roman"/>
                <a:cs typeface="Times New Roman"/>
              </a:rPr>
              <a:t>of</a:t>
            </a:r>
            <a:r>
              <a:rPr sz="2400" spc="-165" dirty="0">
                <a:latin typeface="Times New Roman"/>
                <a:cs typeface="Times New Roman"/>
              </a:rPr>
              <a:t> </a:t>
            </a:r>
            <a:r>
              <a:rPr sz="2400" spc="-25" dirty="0">
                <a:latin typeface="Times New Roman"/>
                <a:cs typeface="Times New Roman"/>
              </a:rPr>
              <a:t>the</a:t>
            </a:r>
            <a:endParaRPr sz="2400" dirty="0">
              <a:latin typeface="Times New Roman"/>
              <a:cs typeface="Times New Roman"/>
            </a:endParaRPr>
          </a:p>
          <a:p>
            <a:pPr marL="355600">
              <a:lnSpc>
                <a:spcPts val="2865"/>
              </a:lnSpc>
            </a:pPr>
            <a:r>
              <a:rPr sz="2400" spc="-40" dirty="0">
                <a:latin typeface="Times New Roman"/>
                <a:cs typeface="Times New Roman"/>
              </a:rPr>
              <a:t>charging </a:t>
            </a:r>
            <a:r>
              <a:rPr sz="2400" spc="-15" dirty="0">
                <a:latin typeface="Times New Roman"/>
                <a:cs typeface="Times New Roman"/>
              </a:rPr>
              <a:t>station </a:t>
            </a:r>
            <a:r>
              <a:rPr sz="2400" spc="-30" dirty="0">
                <a:latin typeface="Times New Roman"/>
                <a:cs typeface="Times New Roman"/>
              </a:rPr>
              <a:t>through off-board</a:t>
            </a:r>
            <a:r>
              <a:rPr sz="2400" spc="175" dirty="0">
                <a:latin typeface="Times New Roman"/>
                <a:cs typeface="Times New Roman"/>
              </a:rPr>
              <a:t> </a:t>
            </a:r>
            <a:r>
              <a:rPr sz="2400" spc="-40" dirty="0">
                <a:latin typeface="Times New Roman"/>
                <a:cs typeface="Times New Roman"/>
              </a:rPr>
              <a:t>chargers.</a:t>
            </a:r>
            <a:endParaRPr sz="2400" dirty="0">
              <a:latin typeface="Times New Roman"/>
              <a:cs typeface="Times New Roman"/>
            </a:endParaRPr>
          </a:p>
        </p:txBody>
      </p:sp>
      <p:sp>
        <p:nvSpPr>
          <p:cNvPr id="3" name="object 3"/>
          <p:cNvSpPr/>
          <p:nvPr/>
        </p:nvSpPr>
        <p:spPr>
          <a:xfrm>
            <a:off x="1590450" y="1693434"/>
            <a:ext cx="7539600" cy="3412469"/>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227012" y="5310822"/>
            <a:ext cx="11747500" cy="1489075"/>
          </a:xfrm>
          <a:prstGeom prst="rect">
            <a:avLst/>
          </a:prstGeom>
        </p:spPr>
        <p:txBody>
          <a:bodyPr vert="horz" wrap="square" lIns="0" tIns="13335" rIns="0" bIns="0" rtlCol="0">
            <a:spAutoFit/>
          </a:bodyPr>
          <a:lstStyle/>
          <a:p>
            <a:pPr marL="298450" indent="-286385">
              <a:lnSpc>
                <a:spcPts val="2870"/>
              </a:lnSpc>
              <a:spcBef>
                <a:spcPts val="105"/>
              </a:spcBef>
              <a:buFont typeface="Arial"/>
              <a:buChar char="•"/>
              <a:tabLst>
                <a:tab pos="298450" algn="l"/>
                <a:tab pos="299085" algn="l"/>
              </a:tabLst>
            </a:pPr>
            <a:r>
              <a:rPr sz="2400" spc="-40" dirty="0">
                <a:latin typeface="Times New Roman"/>
                <a:cs typeface="Times New Roman"/>
              </a:rPr>
              <a:t>The </a:t>
            </a:r>
            <a:r>
              <a:rPr sz="2400" spc="-25" dirty="0">
                <a:latin typeface="Times New Roman"/>
                <a:cs typeface="Times New Roman"/>
              </a:rPr>
              <a:t>solar </a:t>
            </a:r>
            <a:r>
              <a:rPr sz="2400" spc="5" dirty="0">
                <a:latin typeface="Times New Roman"/>
                <a:cs typeface="Times New Roman"/>
              </a:rPr>
              <a:t>PV </a:t>
            </a:r>
            <a:r>
              <a:rPr sz="2400" dirty="0">
                <a:latin typeface="Times New Roman"/>
                <a:cs typeface="Times New Roman"/>
              </a:rPr>
              <a:t>is </a:t>
            </a:r>
            <a:r>
              <a:rPr sz="2400" spc="-30" dirty="0">
                <a:latin typeface="Times New Roman"/>
                <a:cs typeface="Times New Roman"/>
              </a:rPr>
              <a:t>also </a:t>
            </a:r>
            <a:r>
              <a:rPr sz="2400" spc="-25" dirty="0">
                <a:latin typeface="Times New Roman"/>
                <a:cs typeface="Times New Roman"/>
              </a:rPr>
              <a:t>connected </a:t>
            </a:r>
            <a:r>
              <a:rPr sz="2400" dirty="0">
                <a:latin typeface="Times New Roman"/>
                <a:cs typeface="Times New Roman"/>
              </a:rPr>
              <a:t>to </a:t>
            </a:r>
            <a:r>
              <a:rPr sz="2400" spc="-20" dirty="0">
                <a:latin typeface="Times New Roman"/>
                <a:cs typeface="Times New Roman"/>
              </a:rPr>
              <a:t>this </a:t>
            </a:r>
            <a:r>
              <a:rPr sz="2400" dirty="0">
                <a:latin typeface="Times New Roman"/>
                <a:cs typeface="Times New Roman"/>
              </a:rPr>
              <a:t>dc </a:t>
            </a:r>
            <a:r>
              <a:rPr sz="2400" spc="-30" dirty="0">
                <a:latin typeface="Times New Roman"/>
                <a:cs typeface="Times New Roman"/>
              </a:rPr>
              <a:t>bus through </a:t>
            </a:r>
            <a:r>
              <a:rPr sz="2400" dirty="0">
                <a:latin typeface="Times New Roman"/>
                <a:cs typeface="Times New Roman"/>
              </a:rPr>
              <a:t>a </a:t>
            </a:r>
            <a:r>
              <a:rPr sz="2400" spc="-25" dirty="0">
                <a:latin typeface="Times New Roman"/>
                <a:cs typeface="Times New Roman"/>
              </a:rPr>
              <a:t>boost </a:t>
            </a:r>
            <a:r>
              <a:rPr sz="2400" spc="-20" dirty="0">
                <a:latin typeface="Times New Roman"/>
                <a:cs typeface="Times New Roman"/>
              </a:rPr>
              <a:t>converter which </a:t>
            </a:r>
            <a:r>
              <a:rPr sz="2400" spc="-35" dirty="0">
                <a:latin typeface="Times New Roman"/>
                <a:cs typeface="Times New Roman"/>
              </a:rPr>
              <a:t>has </a:t>
            </a:r>
            <a:r>
              <a:rPr sz="2400" dirty="0">
                <a:latin typeface="Times New Roman"/>
                <a:cs typeface="Times New Roman"/>
              </a:rPr>
              <a:t>a</a:t>
            </a:r>
            <a:r>
              <a:rPr sz="2400" spc="285" dirty="0">
                <a:latin typeface="Times New Roman"/>
                <a:cs typeface="Times New Roman"/>
              </a:rPr>
              <a:t> </a:t>
            </a:r>
            <a:r>
              <a:rPr sz="2400" spc="-45" dirty="0">
                <a:latin typeface="Times New Roman"/>
                <a:cs typeface="Times New Roman"/>
              </a:rPr>
              <a:t>maximum</a:t>
            </a:r>
            <a:endParaRPr sz="2400">
              <a:latin typeface="Times New Roman"/>
              <a:cs typeface="Times New Roman"/>
            </a:endParaRPr>
          </a:p>
          <a:p>
            <a:pPr marL="298450">
              <a:lnSpc>
                <a:spcPts val="2870"/>
              </a:lnSpc>
            </a:pPr>
            <a:r>
              <a:rPr sz="2400" spc="-10" dirty="0">
                <a:latin typeface="Times New Roman"/>
                <a:cs typeface="Times New Roman"/>
              </a:rPr>
              <a:t>power </a:t>
            </a:r>
            <a:r>
              <a:rPr sz="2400" spc="-15" dirty="0">
                <a:latin typeface="Times New Roman"/>
                <a:cs typeface="Times New Roman"/>
              </a:rPr>
              <a:t>point </a:t>
            </a:r>
            <a:r>
              <a:rPr sz="2400" spc="-10" dirty="0">
                <a:latin typeface="Times New Roman"/>
                <a:cs typeface="Times New Roman"/>
              </a:rPr>
              <a:t>tracking (MPPT)</a:t>
            </a:r>
            <a:r>
              <a:rPr sz="2400" spc="145" dirty="0">
                <a:latin typeface="Times New Roman"/>
                <a:cs typeface="Times New Roman"/>
              </a:rPr>
              <a:t> </a:t>
            </a:r>
            <a:r>
              <a:rPr sz="2400" spc="-20" dirty="0">
                <a:latin typeface="Times New Roman"/>
                <a:cs typeface="Times New Roman"/>
              </a:rPr>
              <a:t>controller.</a:t>
            </a:r>
            <a:endParaRPr sz="2400">
              <a:latin typeface="Times New Roman"/>
              <a:cs typeface="Times New Roman"/>
            </a:endParaRPr>
          </a:p>
          <a:p>
            <a:pPr marL="298450" indent="-286385">
              <a:lnSpc>
                <a:spcPts val="2865"/>
              </a:lnSpc>
              <a:spcBef>
                <a:spcPts val="50"/>
              </a:spcBef>
              <a:buFont typeface="Arial"/>
              <a:buChar char="•"/>
              <a:tabLst>
                <a:tab pos="298450" algn="l"/>
                <a:tab pos="299085" algn="l"/>
              </a:tabLst>
            </a:pPr>
            <a:r>
              <a:rPr sz="2400" spc="-45" dirty="0">
                <a:latin typeface="Times New Roman"/>
                <a:cs typeface="Times New Roman"/>
              </a:rPr>
              <a:t>The </a:t>
            </a:r>
            <a:r>
              <a:rPr sz="2400" spc="-10" dirty="0">
                <a:latin typeface="Times New Roman"/>
                <a:cs typeface="Times New Roman"/>
              </a:rPr>
              <a:t>utility </a:t>
            </a:r>
            <a:r>
              <a:rPr sz="2400" spc="-15" dirty="0">
                <a:latin typeface="Times New Roman"/>
                <a:cs typeface="Times New Roman"/>
              </a:rPr>
              <a:t>grid </a:t>
            </a:r>
            <a:r>
              <a:rPr sz="2400" spc="-30" dirty="0">
                <a:latin typeface="Times New Roman"/>
                <a:cs typeface="Times New Roman"/>
              </a:rPr>
              <a:t>consists </a:t>
            </a:r>
            <a:r>
              <a:rPr sz="2400" dirty="0">
                <a:latin typeface="Times New Roman"/>
                <a:cs typeface="Times New Roman"/>
              </a:rPr>
              <a:t>of a 25 kV </a:t>
            </a:r>
            <a:r>
              <a:rPr sz="2400" spc="-15" dirty="0">
                <a:latin typeface="Times New Roman"/>
                <a:cs typeface="Times New Roman"/>
              </a:rPr>
              <a:t>distribution </a:t>
            </a:r>
            <a:r>
              <a:rPr sz="2400" spc="-20" dirty="0">
                <a:latin typeface="Times New Roman"/>
                <a:cs typeface="Times New Roman"/>
              </a:rPr>
              <a:t>feeder </a:t>
            </a:r>
            <a:r>
              <a:rPr sz="2400" spc="-35" dirty="0">
                <a:latin typeface="Times New Roman"/>
                <a:cs typeface="Times New Roman"/>
              </a:rPr>
              <a:t>and </a:t>
            </a:r>
            <a:r>
              <a:rPr sz="2400" dirty="0">
                <a:latin typeface="Times New Roman"/>
                <a:cs typeface="Times New Roman"/>
              </a:rPr>
              <a:t>a 120 kV </a:t>
            </a:r>
            <a:r>
              <a:rPr sz="2400" spc="-30" dirty="0">
                <a:latin typeface="Times New Roman"/>
                <a:cs typeface="Times New Roman"/>
              </a:rPr>
              <a:t>equivalent</a:t>
            </a:r>
            <a:r>
              <a:rPr sz="2400" spc="390" dirty="0">
                <a:latin typeface="Times New Roman"/>
                <a:cs typeface="Times New Roman"/>
              </a:rPr>
              <a:t> </a:t>
            </a:r>
            <a:r>
              <a:rPr sz="2400" spc="-30" dirty="0">
                <a:latin typeface="Times New Roman"/>
                <a:cs typeface="Times New Roman"/>
              </a:rPr>
              <a:t>transmission</a:t>
            </a:r>
            <a:endParaRPr sz="2400">
              <a:latin typeface="Times New Roman"/>
              <a:cs typeface="Times New Roman"/>
            </a:endParaRPr>
          </a:p>
          <a:p>
            <a:pPr marL="298450">
              <a:lnSpc>
                <a:spcPts val="2865"/>
              </a:lnSpc>
            </a:pPr>
            <a:r>
              <a:rPr sz="2400" spc="-60" dirty="0">
                <a:latin typeface="Times New Roman"/>
                <a:cs typeface="Times New Roman"/>
              </a:rPr>
              <a:t>system.</a:t>
            </a:r>
            <a:endParaRPr sz="2400">
              <a:latin typeface="Times New Roman"/>
              <a:cs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34022" y="160274"/>
            <a:ext cx="2711450" cy="392430"/>
          </a:xfrm>
          <a:prstGeom prst="rect">
            <a:avLst/>
          </a:prstGeom>
        </p:spPr>
        <p:txBody>
          <a:bodyPr vert="horz" wrap="square" lIns="0" tIns="13335" rIns="0" bIns="0" rtlCol="0">
            <a:spAutoFit/>
          </a:bodyPr>
          <a:lstStyle/>
          <a:p>
            <a:pPr marL="12700">
              <a:lnSpc>
                <a:spcPct val="100000"/>
              </a:lnSpc>
              <a:spcBef>
                <a:spcPts val="105"/>
              </a:spcBef>
            </a:pPr>
            <a:r>
              <a:rPr sz="2400" b="1" u="sng" spc="-5" dirty="0">
                <a:solidFill>
                  <a:srgbClr val="000000"/>
                </a:solidFill>
              </a:rPr>
              <a:t>Active </a:t>
            </a:r>
            <a:r>
              <a:rPr sz="2400" b="1" u="sng" dirty="0">
                <a:solidFill>
                  <a:srgbClr val="000000"/>
                </a:solidFill>
              </a:rPr>
              <a:t>Power</a:t>
            </a:r>
            <a:r>
              <a:rPr sz="2400" b="1" u="sng" spc="-165" dirty="0">
                <a:solidFill>
                  <a:srgbClr val="000000"/>
                </a:solidFill>
              </a:rPr>
              <a:t> </a:t>
            </a:r>
            <a:r>
              <a:rPr sz="2400" b="1" u="sng" spc="5" dirty="0">
                <a:solidFill>
                  <a:srgbClr val="000000"/>
                </a:solidFill>
              </a:rPr>
              <a:t>Profile</a:t>
            </a:r>
            <a:endParaRPr sz="2400" b="1" u="sng" dirty="0"/>
          </a:p>
        </p:txBody>
      </p:sp>
      <p:sp>
        <p:nvSpPr>
          <p:cNvPr id="3" name="object 3"/>
          <p:cNvSpPr txBox="1"/>
          <p:nvPr/>
        </p:nvSpPr>
        <p:spPr>
          <a:xfrm>
            <a:off x="434022" y="950277"/>
            <a:ext cx="11258550" cy="2747645"/>
          </a:xfrm>
          <a:prstGeom prst="rect">
            <a:avLst/>
          </a:prstGeom>
        </p:spPr>
        <p:txBody>
          <a:bodyPr vert="horz" wrap="square" lIns="0" tIns="50165" rIns="0" bIns="0" rtlCol="0">
            <a:spAutoFit/>
          </a:bodyPr>
          <a:lstStyle/>
          <a:p>
            <a:pPr marL="241300" marR="144780" indent="-228600">
              <a:lnSpc>
                <a:spcPts val="2630"/>
              </a:lnSpc>
              <a:spcBef>
                <a:spcPts val="395"/>
              </a:spcBef>
              <a:buFont typeface="Arial"/>
              <a:buChar char="•"/>
              <a:tabLst>
                <a:tab pos="241300" algn="l"/>
              </a:tabLst>
            </a:pPr>
            <a:r>
              <a:rPr sz="2400" spc="-40" dirty="0">
                <a:latin typeface="Times New Roman"/>
                <a:cs typeface="Times New Roman"/>
              </a:rPr>
              <a:t>The </a:t>
            </a:r>
            <a:r>
              <a:rPr sz="2400" spc="-15" dirty="0">
                <a:latin typeface="Times New Roman"/>
                <a:cs typeface="Times New Roman"/>
              </a:rPr>
              <a:t>active </a:t>
            </a:r>
            <a:r>
              <a:rPr sz="2400" spc="-5" dirty="0">
                <a:latin typeface="Times New Roman"/>
                <a:cs typeface="Times New Roman"/>
              </a:rPr>
              <a:t>power </a:t>
            </a:r>
            <a:r>
              <a:rPr sz="2400" spc="-10" dirty="0">
                <a:latin typeface="Times New Roman"/>
                <a:cs typeface="Times New Roman"/>
              </a:rPr>
              <a:t>contribution from </a:t>
            </a:r>
            <a:r>
              <a:rPr sz="2400" spc="-20" dirty="0">
                <a:latin typeface="Times New Roman"/>
                <a:cs typeface="Times New Roman"/>
              </a:rPr>
              <a:t>various </a:t>
            </a:r>
            <a:r>
              <a:rPr sz="2400" spc="-25" dirty="0">
                <a:latin typeface="Times New Roman"/>
                <a:cs typeface="Times New Roman"/>
              </a:rPr>
              <a:t>components </a:t>
            </a:r>
            <a:r>
              <a:rPr sz="2400" dirty="0">
                <a:latin typeface="Times New Roman"/>
                <a:cs typeface="Times New Roman"/>
              </a:rPr>
              <a:t>of </a:t>
            </a:r>
            <a:r>
              <a:rPr sz="2400" spc="-25" dirty="0">
                <a:latin typeface="Times New Roman"/>
                <a:cs typeface="Times New Roman"/>
              </a:rPr>
              <a:t>the </a:t>
            </a:r>
            <a:r>
              <a:rPr sz="2400" spc="-40" dirty="0">
                <a:latin typeface="Times New Roman"/>
                <a:cs typeface="Times New Roman"/>
              </a:rPr>
              <a:t>system </a:t>
            </a:r>
            <a:r>
              <a:rPr sz="2400" dirty="0">
                <a:latin typeface="Times New Roman"/>
                <a:cs typeface="Times New Roman"/>
              </a:rPr>
              <a:t>is </a:t>
            </a:r>
            <a:r>
              <a:rPr sz="2400" spc="-40" dirty="0">
                <a:latin typeface="Times New Roman"/>
                <a:cs typeface="Times New Roman"/>
              </a:rPr>
              <a:t>shown </a:t>
            </a:r>
            <a:r>
              <a:rPr sz="2400" dirty="0">
                <a:latin typeface="Times New Roman"/>
                <a:cs typeface="Times New Roman"/>
              </a:rPr>
              <a:t>in </a:t>
            </a:r>
            <a:r>
              <a:rPr sz="2400" spc="-5" dirty="0">
                <a:latin typeface="Times New Roman"/>
                <a:cs typeface="Times New Roman"/>
              </a:rPr>
              <a:t>below  </a:t>
            </a:r>
            <a:r>
              <a:rPr sz="2400" spc="-30" dirty="0">
                <a:latin typeface="Times New Roman"/>
                <a:cs typeface="Times New Roman"/>
              </a:rPr>
              <a:t>diagram.</a:t>
            </a:r>
            <a:endParaRPr sz="2400">
              <a:latin typeface="Times New Roman"/>
              <a:cs typeface="Times New Roman"/>
            </a:endParaRPr>
          </a:p>
          <a:p>
            <a:pPr marL="241300" indent="-228600">
              <a:lnSpc>
                <a:spcPct val="100000"/>
              </a:lnSpc>
              <a:spcBef>
                <a:spcPts val="680"/>
              </a:spcBef>
              <a:buFont typeface="Arial"/>
              <a:buChar char="•"/>
              <a:tabLst>
                <a:tab pos="241300" algn="l"/>
              </a:tabLst>
            </a:pPr>
            <a:r>
              <a:rPr sz="2400" spc="-40" dirty="0">
                <a:latin typeface="Times New Roman"/>
                <a:cs typeface="Times New Roman"/>
              </a:rPr>
              <a:t>The </a:t>
            </a:r>
            <a:r>
              <a:rPr sz="2400" spc="-15" dirty="0">
                <a:latin typeface="Times New Roman"/>
                <a:cs typeface="Times New Roman"/>
              </a:rPr>
              <a:t>grid </a:t>
            </a:r>
            <a:r>
              <a:rPr sz="2400" spc="-5" dirty="0">
                <a:latin typeface="Times New Roman"/>
                <a:cs typeface="Times New Roman"/>
              </a:rPr>
              <a:t>power </a:t>
            </a:r>
            <a:r>
              <a:rPr sz="2400" spc="-40" dirty="0">
                <a:latin typeface="Times New Roman"/>
                <a:cs typeface="Times New Roman"/>
              </a:rPr>
              <a:t>changes </a:t>
            </a:r>
            <a:r>
              <a:rPr sz="2400" dirty="0">
                <a:latin typeface="Times New Roman"/>
                <a:cs typeface="Times New Roman"/>
              </a:rPr>
              <a:t>to </a:t>
            </a:r>
            <a:r>
              <a:rPr sz="2400" spc="-30" dirty="0">
                <a:latin typeface="Times New Roman"/>
                <a:cs typeface="Times New Roman"/>
              </a:rPr>
              <a:t>accommodate </a:t>
            </a:r>
            <a:r>
              <a:rPr sz="2400" spc="-25" dirty="0">
                <a:latin typeface="Times New Roman"/>
                <a:cs typeface="Times New Roman"/>
              </a:rPr>
              <a:t>the </a:t>
            </a:r>
            <a:r>
              <a:rPr sz="2400" spc="-5" dirty="0">
                <a:latin typeface="Times New Roman"/>
                <a:cs typeface="Times New Roman"/>
              </a:rPr>
              <a:t>power </a:t>
            </a:r>
            <a:r>
              <a:rPr sz="2400" spc="-20" dirty="0">
                <a:latin typeface="Times New Roman"/>
                <a:cs typeface="Times New Roman"/>
              </a:rPr>
              <a:t>transferred </a:t>
            </a:r>
            <a:r>
              <a:rPr sz="2400" dirty="0">
                <a:latin typeface="Times New Roman"/>
                <a:cs typeface="Times New Roman"/>
              </a:rPr>
              <a:t>by </a:t>
            </a:r>
            <a:r>
              <a:rPr sz="2400" spc="-25" dirty="0">
                <a:latin typeface="Times New Roman"/>
                <a:cs typeface="Times New Roman"/>
              </a:rPr>
              <a:t>the</a:t>
            </a:r>
            <a:r>
              <a:rPr sz="2400" spc="125" dirty="0">
                <a:latin typeface="Times New Roman"/>
                <a:cs typeface="Times New Roman"/>
              </a:rPr>
              <a:t> </a:t>
            </a:r>
            <a:r>
              <a:rPr sz="2400" spc="-25" dirty="0">
                <a:latin typeface="Times New Roman"/>
                <a:cs typeface="Times New Roman"/>
              </a:rPr>
              <a:t>EVs.</a:t>
            </a:r>
            <a:endParaRPr sz="2400">
              <a:latin typeface="Times New Roman"/>
              <a:cs typeface="Times New Roman"/>
            </a:endParaRPr>
          </a:p>
          <a:p>
            <a:pPr marL="241300" marR="59055" indent="-228600">
              <a:lnSpc>
                <a:spcPts val="2630"/>
              </a:lnSpc>
              <a:spcBef>
                <a:spcPts val="944"/>
              </a:spcBef>
              <a:buFont typeface="Arial"/>
              <a:buChar char="•"/>
              <a:tabLst>
                <a:tab pos="241300" algn="l"/>
              </a:tabLst>
            </a:pPr>
            <a:r>
              <a:rPr sz="2400" spc="-40" dirty="0">
                <a:latin typeface="Times New Roman"/>
                <a:cs typeface="Times New Roman"/>
              </a:rPr>
              <a:t>The </a:t>
            </a:r>
            <a:r>
              <a:rPr sz="2400" spc="-30" dirty="0">
                <a:latin typeface="Times New Roman"/>
                <a:cs typeface="Times New Roman"/>
              </a:rPr>
              <a:t>negative </a:t>
            </a:r>
            <a:r>
              <a:rPr sz="2400" dirty="0">
                <a:latin typeface="Times New Roman"/>
                <a:cs typeface="Times New Roman"/>
              </a:rPr>
              <a:t>polarity of </a:t>
            </a:r>
            <a:r>
              <a:rPr sz="2400" spc="-25" dirty="0">
                <a:latin typeface="Times New Roman"/>
                <a:cs typeface="Times New Roman"/>
              </a:rPr>
              <a:t>the </a:t>
            </a:r>
            <a:r>
              <a:rPr sz="2400" spc="-15" dirty="0">
                <a:latin typeface="Times New Roman"/>
                <a:cs typeface="Times New Roman"/>
              </a:rPr>
              <a:t>grid </a:t>
            </a:r>
            <a:r>
              <a:rPr sz="2400" spc="-5" dirty="0">
                <a:latin typeface="Times New Roman"/>
                <a:cs typeface="Times New Roman"/>
              </a:rPr>
              <a:t>power </a:t>
            </a:r>
            <a:r>
              <a:rPr sz="2400" spc="-10" dirty="0">
                <a:latin typeface="Times New Roman"/>
                <a:cs typeface="Times New Roman"/>
              </a:rPr>
              <a:t>from </a:t>
            </a:r>
            <a:r>
              <a:rPr sz="2400" dirty="0">
                <a:latin typeface="Times New Roman"/>
                <a:cs typeface="Times New Roman"/>
              </a:rPr>
              <a:t>1s to 4s </a:t>
            </a:r>
            <a:r>
              <a:rPr sz="2400" spc="-40" dirty="0">
                <a:latin typeface="Times New Roman"/>
                <a:cs typeface="Times New Roman"/>
              </a:rPr>
              <a:t>shows </a:t>
            </a:r>
            <a:r>
              <a:rPr sz="2400" spc="-25" dirty="0">
                <a:latin typeface="Times New Roman"/>
                <a:cs typeface="Times New Roman"/>
              </a:rPr>
              <a:t>that the </a:t>
            </a:r>
            <a:r>
              <a:rPr sz="2400" spc="-5" dirty="0">
                <a:latin typeface="Times New Roman"/>
                <a:cs typeface="Times New Roman"/>
              </a:rPr>
              <a:t>power </a:t>
            </a:r>
            <a:r>
              <a:rPr sz="2400" dirty="0">
                <a:latin typeface="Times New Roman"/>
                <a:cs typeface="Times New Roman"/>
              </a:rPr>
              <a:t>is </a:t>
            </a:r>
            <a:r>
              <a:rPr sz="2400" spc="-20" dirty="0">
                <a:latin typeface="Times New Roman"/>
                <a:cs typeface="Times New Roman"/>
              </a:rPr>
              <a:t>being </a:t>
            </a:r>
            <a:r>
              <a:rPr sz="2400" spc="-25" dirty="0">
                <a:latin typeface="Times New Roman"/>
                <a:cs typeface="Times New Roman"/>
              </a:rPr>
              <a:t>fed </a:t>
            </a:r>
            <a:r>
              <a:rPr sz="2400" dirty="0">
                <a:latin typeface="Times New Roman"/>
                <a:cs typeface="Times New Roman"/>
              </a:rPr>
              <a:t>to  </a:t>
            </a:r>
            <a:r>
              <a:rPr sz="2400" spc="-25" dirty="0">
                <a:latin typeface="Times New Roman"/>
                <a:cs typeface="Times New Roman"/>
              </a:rPr>
              <a:t>the </a:t>
            </a:r>
            <a:r>
              <a:rPr sz="2400" spc="-15" dirty="0">
                <a:latin typeface="Times New Roman"/>
                <a:cs typeface="Times New Roman"/>
              </a:rPr>
              <a:t>grid </a:t>
            </a:r>
            <a:r>
              <a:rPr sz="2400" spc="-10" dirty="0">
                <a:latin typeface="Times New Roman"/>
                <a:cs typeface="Times New Roman"/>
              </a:rPr>
              <a:t>from </a:t>
            </a:r>
            <a:r>
              <a:rPr sz="2400" spc="-25" dirty="0">
                <a:latin typeface="Times New Roman"/>
                <a:cs typeface="Times New Roman"/>
              </a:rPr>
              <a:t>the</a:t>
            </a:r>
            <a:r>
              <a:rPr sz="2400" spc="245" dirty="0">
                <a:latin typeface="Times New Roman"/>
                <a:cs typeface="Times New Roman"/>
              </a:rPr>
              <a:t> </a:t>
            </a:r>
            <a:r>
              <a:rPr sz="2400" spc="-25" dirty="0">
                <a:latin typeface="Times New Roman"/>
                <a:cs typeface="Times New Roman"/>
              </a:rPr>
              <a:t>vehicle.</a:t>
            </a:r>
            <a:endParaRPr sz="2400">
              <a:latin typeface="Times New Roman"/>
              <a:cs typeface="Times New Roman"/>
            </a:endParaRPr>
          </a:p>
          <a:p>
            <a:pPr marL="241300" indent="-228600">
              <a:lnSpc>
                <a:spcPts val="2715"/>
              </a:lnSpc>
              <a:spcBef>
                <a:spcPts val="680"/>
              </a:spcBef>
              <a:buFont typeface="Arial"/>
              <a:buChar char="•"/>
              <a:tabLst>
                <a:tab pos="241300" algn="l"/>
              </a:tabLst>
            </a:pPr>
            <a:r>
              <a:rPr sz="2400" spc="-40" dirty="0">
                <a:latin typeface="Times New Roman"/>
                <a:cs typeface="Times New Roman"/>
              </a:rPr>
              <a:t>The </a:t>
            </a:r>
            <a:r>
              <a:rPr sz="2400" spc="-45" dirty="0">
                <a:latin typeface="Times New Roman"/>
                <a:cs typeface="Times New Roman"/>
              </a:rPr>
              <a:t>change </a:t>
            </a:r>
            <a:r>
              <a:rPr sz="2400" dirty="0">
                <a:latin typeface="Times New Roman"/>
                <a:cs typeface="Times New Roman"/>
              </a:rPr>
              <a:t>in polarity of </a:t>
            </a:r>
            <a:r>
              <a:rPr sz="2400" spc="-15" dirty="0">
                <a:latin typeface="Times New Roman"/>
                <a:cs typeface="Times New Roman"/>
              </a:rPr>
              <a:t>grid </a:t>
            </a:r>
            <a:r>
              <a:rPr sz="2400" spc="-5" dirty="0">
                <a:latin typeface="Times New Roman"/>
                <a:cs typeface="Times New Roman"/>
              </a:rPr>
              <a:t>power </a:t>
            </a:r>
            <a:r>
              <a:rPr sz="2400" spc="-10" dirty="0">
                <a:latin typeface="Times New Roman"/>
                <a:cs typeface="Times New Roman"/>
              </a:rPr>
              <a:t>at </a:t>
            </a:r>
            <a:r>
              <a:rPr sz="2400" dirty="0">
                <a:latin typeface="Times New Roman"/>
                <a:cs typeface="Times New Roman"/>
              </a:rPr>
              <a:t>4s </a:t>
            </a:r>
            <a:r>
              <a:rPr sz="2400" spc="-40" dirty="0">
                <a:latin typeface="Times New Roman"/>
                <a:cs typeface="Times New Roman"/>
              </a:rPr>
              <a:t>shows </a:t>
            </a:r>
            <a:r>
              <a:rPr sz="2400" spc="-25" dirty="0">
                <a:latin typeface="Times New Roman"/>
                <a:cs typeface="Times New Roman"/>
              </a:rPr>
              <a:t>that the </a:t>
            </a:r>
            <a:r>
              <a:rPr sz="2400" spc="-5" dirty="0">
                <a:latin typeface="Times New Roman"/>
                <a:cs typeface="Times New Roman"/>
              </a:rPr>
              <a:t>power </a:t>
            </a:r>
            <a:r>
              <a:rPr sz="2400" dirty="0">
                <a:latin typeface="Times New Roman"/>
                <a:cs typeface="Times New Roman"/>
              </a:rPr>
              <a:t>is </a:t>
            </a:r>
            <a:r>
              <a:rPr sz="2400" spc="-25" dirty="0">
                <a:latin typeface="Times New Roman"/>
                <a:cs typeface="Times New Roman"/>
              </a:rPr>
              <a:t>supplied </a:t>
            </a:r>
            <a:r>
              <a:rPr sz="2400" dirty="0">
                <a:latin typeface="Times New Roman"/>
                <a:cs typeface="Times New Roman"/>
              </a:rPr>
              <a:t>by </a:t>
            </a:r>
            <a:r>
              <a:rPr sz="2400" spc="-25" dirty="0">
                <a:latin typeface="Times New Roman"/>
                <a:cs typeface="Times New Roman"/>
              </a:rPr>
              <a:t>the </a:t>
            </a:r>
            <a:r>
              <a:rPr sz="2400" spc="-15" dirty="0">
                <a:latin typeface="Times New Roman"/>
                <a:cs typeface="Times New Roman"/>
              </a:rPr>
              <a:t>grid</a:t>
            </a:r>
            <a:r>
              <a:rPr sz="2400" spc="-370" dirty="0">
                <a:latin typeface="Times New Roman"/>
                <a:cs typeface="Times New Roman"/>
              </a:rPr>
              <a:t> </a:t>
            </a:r>
            <a:r>
              <a:rPr sz="2400" spc="-15" dirty="0">
                <a:latin typeface="Times New Roman"/>
                <a:cs typeface="Times New Roman"/>
              </a:rPr>
              <a:t>for</a:t>
            </a:r>
            <a:endParaRPr sz="2400">
              <a:latin typeface="Times New Roman"/>
              <a:cs typeface="Times New Roman"/>
            </a:endParaRPr>
          </a:p>
          <a:p>
            <a:pPr marL="241300">
              <a:lnSpc>
                <a:spcPts val="2715"/>
              </a:lnSpc>
            </a:pPr>
            <a:r>
              <a:rPr sz="2400" spc="-40" dirty="0">
                <a:latin typeface="Times New Roman"/>
                <a:cs typeface="Times New Roman"/>
              </a:rPr>
              <a:t>charging </a:t>
            </a:r>
            <a:r>
              <a:rPr sz="2400" spc="-25" dirty="0">
                <a:latin typeface="Times New Roman"/>
                <a:cs typeface="Times New Roman"/>
              </a:rPr>
              <a:t>the vehicle</a:t>
            </a:r>
            <a:r>
              <a:rPr sz="2400" spc="-85" dirty="0">
                <a:latin typeface="Times New Roman"/>
                <a:cs typeface="Times New Roman"/>
              </a:rPr>
              <a:t> </a:t>
            </a:r>
            <a:r>
              <a:rPr sz="2400" spc="-30" dirty="0">
                <a:latin typeface="Times New Roman"/>
                <a:cs typeface="Times New Roman"/>
              </a:rPr>
              <a:t>battery.</a:t>
            </a:r>
            <a:endParaRPr sz="2400">
              <a:latin typeface="Times New Roman"/>
              <a:cs typeface="Times New Roman"/>
            </a:endParaRPr>
          </a:p>
        </p:txBody>
      </p:sp>
      <p:sp>
        <p:nvSpPr>
          <p:cNvPr id="4" name="object 4"/>
          <p:cNvSpPr/>
          <p:nvPr/>
        </p:nvSpPr>
        <p:spPr>
          <a:xfrm>
            <a:off x="1070363" y="3971925"/>
            <a:ext cx="6050772" cy="2600153"/>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04557" y="227965"/>
            <a:ext cx="3906520" cy="392430"/>
          </a:xfrm>
          <a:prstGeom prst="rect">
            <a:avLst/>
          </a:prstGeom>
        </p:spPr>
        <p:txBody>
          <a:bodyPr vert="horz" wrap="square" lIns="0" tIns="13335" rIns="0" bIns="0" rtlCol="0">
            <a:spAutoFit/>
          </a:bodyPr>
          <a:lstStyle/>
          <a:p>
            <a:pPr marL="12700">
              <a:lnSpc>
                <a:spcPct val="100000"/>
              </a:lnSpc>
              <a:spcBef>
                <a:spcPts val="105"/>
              </a:spcBef>
            </a:pPr>
            <a:r>
              <a:rPr sz="2400" spc="5" dirty="0">
                <a:solidFill>
                  <a:srgbClr val="000000"/>
                </a:solidFill>
              </a:rPr>
              <a:t>Sub </a:t>
            </a:r>
            <a:r>
              <a:rPr sz="2400" spc="-15" dirty="0">
                <a:solidFill>
                  <a:srgbClr val="000000"/>
                </a:solidFill>
              </a:rPr>
              <a:t>System(Inverter</a:t>
            </a:r>
            <a:r>
              <a:rPr sz="2400" spc="30" dirty="0">
                <a:solidFill>
                  <a:srgbClr val="000000"/>
                </a:solidFill>
              </a:rPr>
              <a:t> </a:t>
            </a:r>
            <a:r>
              <a:rPr sz="2400" spc="-10" dirty="0">
                <a:solidFill>
                  <a:srgbClr val="000000"/>
                </a:solidFill>
              </a:rPr>
              <a:t>Control)</a:t>
            </a:r>
            <a:endParaRPr sz="2400"/>
          </a:p>
        </p:txBody>
      </p:sp>
      <p:pic>
        <p:nvPicPr>
          <p:cNvPr id="5" name="Picture 4">
            <a:extLst>
              <a:ext uri="{FF2B5EF4-FFF2-40B4-BE49-F238E27FC236}">
                <a16:creationId xmlns:a16="http://schemas.microsoft.com/office/drawing/2014/main" id="{4DA200F0-BF3B-4A10-BFF7-D0129FF33C7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990600"/>
            <a:ext cx="10879068" cy="5186672"/>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7575" y="438149"/>
            <a:ext cx="4245610" cy="392430"/>
          </a:xfrm>
          <a:prstGeom prst="rect">
            <a:avLst/>
          </a:prstGeom>
        </p:spPr>
        <p:txBody>
          <a:bodyPr vert="horz" wrap="square" lIns="0" tIns="13335" rIns="0" bIns="0" rtlCol="0">
            <a:spAutoFit/>
          </a:bodyPr>
          <a:lstStyle/>
          <a:p>
            <a:pPr marL="12700">
              <a:lnSpc>
                <a:spcPct val="100000"/>
              </a:lnSpc>
              <a:spcBef>
                <a:spcPts val="105"/>
              </a:spcBef>
            </a:pPr>
            <a:r>
              <a:rPr sz="2400" spc="5" dirty="0">
                <a:solidFill>
                  <a:srgbClr val="000000"/>
                </a:solidFill>
              </a:rPr>
              <a:t>Sub System(Off Board</a:t>
            </a:r>
            <a:r>
              <a:rPr sz="2400" spc="-229" dirty="0">
                <a:solidFill>
                  <a:srgbClr val="000000"/>
                </a:solidFill>
              </a:rPr>
              <a:t> </a:t>
            </a:r>
            <a:r>
              <a:rPr sz="2400" spc="-5" dirty="0">
                <a:solidFill>
                  <a:srgbClr val="000000"/>
                </a:solidFill>
              </a:rPr>
              <a:t>Charger)</a:t>
            </a:r>
            <a:endParaRPr sz="2400"/>
          </a:p>
        </p:txBody>
      </p:sp>
      <p:pic>
        <p:nvPicPr>
          <p:cNvPr id="5" name="Picture 4">
            <a:extLst>
              <a:ext uri="{FF2B5EF4-FFF2-40B4-BE49-F238E27FC236}">
                <a16:creationId xmlns:a16="http://schemas.microsoft.com/office/drawing/2014/main" id="{F1B8E935-FDF6-411C-9853-0C13D06C15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3544" y="1066800"/>
            <a:ext cx="11364911" cy="548640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42582" y="412368"/>
            <a:ext cx="2439035" cy="392430"/>
          </a:xfrm>
          <a:prstGeom prst="rect">
            <a:avLst/>
          </a:prstGeom>
        </p:spPr>
        <p:txBody>
          <a:bodyPr vert="horz" wrap="square" lIns="0" tIns="13335" rIns="0" bIns="0" rtlCol="0">
            <a:spAutoFit/>
          </a:bodyPr>
          <a:lstStyle/>
          <a:p>
            <a:pPr marL="12700">
              <a:lnSpc>
                <a:spcPct val="100000"/>
              </a:lnSpc>
              <a:spcBef>
                <a:spcPts val="105"/>
              </a:spcBef>
            </a:pPr>
            <a:r>
              <a:rPr sz="2400" spc="5" dirty="0">
                <a:solidFill>
                  <a:srgbClr val="000000"/>
                </a:solidFill>
              </a:rPr>
              <a:t>Simulation</a:t>
            </a:r>
            <a:r>
              <a:rPr sz="2400" spc="-170" dirty="0">
                <a:solidFill>
                  <a:srgbClr val="000000"/>
                </a:solidFill>
              </a:rPr>
              <a:t> </a:t>
            </a:r>
            <a:r>
              <a:rPr sz="2400" spc="-20" dirty="0">
                <a:solidFill>
                  <a:srgbClr val="000000"/>
                </a:solidFill>
              </a:rPr>
              <a:t>Circuit</a:t>
            </a:r>
            <a:endParaRPr sz="2400"/>
          </a:p>
        </p:txBody>
      </p:sp>
      <p:pic>
        <p:nvPicPr>
          <p:cNvPr id="5" name="Picture 4">
            <a:extLst>
              <a:ext uri="{FF2B5EF4-FFF2-40B4-BE49-F238E27FC236}">
                <a16:creationId xmlns:a16="http://schemas.microsoft.com/office/drawing/2014/main" id="{615B5F88-D701-4D0F-8C93-F0B9307A92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47163"/>
            <a:ext cx="12192000" cy="4798469"/>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47065" y="0"/>
            <a:ext cx="3625850" cy="392430"/>
          </a:xfrm>
          <a:prstGeom prst="rect">
            <a:avLst/>
          </a:prstGeom>
        </p:spPr>
        <p:txBody>
          <a:bodyPr vert="horz" wrap="square" lIns="0" tIns="13335" rIns="0" bIns="0" rtlCol="0">
            <a:spAutoFit/>
          </a:bodyPr>
          <a:lstStyle/>
          <a:p>
            <a:pPr marL="12700">
              <a:lnSpc>
                <a:spcPct val="100000"/>
              </a:lnSpc>
              <a:spcBef>
                <a:spcPts val="105"/>
              </a:spcBef>
            </a:pPr>
            <a:r>
              <a:rPr sz="2400" spc="-40" dirty="0">
                <a:solidFill>
                  <a:srgbClr val="000000"/>
                </a:solidFill>
              </a:rPr>
              <a:t>SIMULATION </a:t>
            </a:r>
            <a:r>
              <a:rPr sz="2400" spc="-45" dirty="0">
                <a:solidFill>
                  <a:srgbClr val="000000"/>
                </a:solidFill>
              </a:rPr>
              <a:t>RESULTS</a:t>
            </a:r>
            <a:r>
              <a:rPr sz="2400" spc="-265" dirty="0">
                <a:solidFill>
                  <a:srgbClr val="000000"/>
                </a:solidFill>
              </a:rPr>
              <a:t> </a:t>
            </a:r>
            <a:r>
              <a:rPr sz="2400" dirty="0">
                <a:solidFill>
                  <a:srgbClr val="000000"/>
                </a:solidFill>
              </a:rPr>
              <a:t>:</a:t>
            </a:r>
            <a:endParaRPr sz="2400"/>
          </a:p>
        </p:txBody>
      </p:sp>
      <p:pic>
        <p:nvPicPr>
          <p:cNvPr id="10" name="Picture 9">
            <a:extLst>
              <a:ext uri="{FF2B5EF4-FFF2-40B4-BE49-F238E27FC236}">
                <a16:creationId xmlns:a16="http://schemas.microsoft.com/office/drawing/2014/main" id="{7B5CF0F1-51CF-4E61-938D-33BEDA543A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87100"/>
            <a:ext cx="12192000" cy="2941900"/>
          </a:xfrm>
          <a:prstGeom prst="rect">
            <a:avLst/>
          </a:prstGeom>
        </p:spPr>
      </p:pic>
      <p:pic>
        <p:nvPicPr>
          <p:cNvPr id="12" name="Picture 11">
            <a:extLst>
              <a:ext uri="{FF2B5EF4-FFF2-40B4-BE49-F238E27FC236}">
                <a16:creationId xmlns:a16="http://schemas.microsoft.com/office/drawing/2014/main" id="{FA279B42-DC21-4883-BB83-AEDE89247F2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446" y="4135142"/>
            <a:ext cx="12192000" cy="2464358"/>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17575" y="350456"/>
            <a:ext cx="64135" cy="208915"/>
          </a:xfrm>
          <a:prstGeom prst="rect">
            <a:avLst/>
          </a:prstGeom>
        </p:spPr>
        <p:txBody>
          <a:bodyPr vert="horz" wrap="square" lIns="0" tIns="12700" rIns="0" bIns="0" rtlCol="0">
            <a:spAutoFit/>
          </a:bodyPr>
          <a:lstStyle/>
          <a:p>
            <a:pPr marL="12700">
              <a:lnSpc>
                <a:spcPct val="100000"/>
              </a:lnSpc>
              <a:spcBef>
                <a:spcPts val="100"/>
              </a:spcBef>
            </a:pPr>
            <a:r>
              <a:rPr sz="1200" dirty="0">
                <a:latin typeface="Times New Roman"/>
                <a:cs typeface="Times New Roman"/>
              </a:rPr>
              <a:t>.</a:t>
            </a:r>
            <a:endParaRPr sz="1200">
              <a:latin typeface="Times New Roman"/>
              <a:cs typeface="Times New Roman"/>
            </a:endParaRPr>
          </a:p>
        </p:txBody>
      </p:sp>
      <p:pic>
        <p:nvPicPr>
          <p:cNvPr id="6" name="Picture 5">
            <a:extLst>
              <a:ext uri="{FF2B5EF4-FFF2-40B4-BE49-F238E27FC236}">
                <a16:creationId xmlns:a16="http://schemas.microsoft.com/office/drawing/2014/main" id="{1068D961-12FA-4EE8-A29E-F9A902FD9C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4406"/>
            <a:ext cx="12192000" cy="3513406"/>
          </a:xfrm>
          <a:prstGeom prst="rect">
            <a:avLst/>
          </a:prstGeom>
        </p:spPr>
      </p:pic>
      <p:pic>
        <p:nvPicPr>
          <p:cNvPr id="10" name="Picture 9">
            <a:extLst>
              <a:ext uri="{FF2B5EF4-FFF2-40B4-BE49-F238E27FC236}">
                <a16:creationId xmlns:a16="http://schemas.microsoft.com/office/drawing/2014/main" id="{64D25170-E64A-448D-83A9-2C701CCE5B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894" y="3733800"/>
            <a:ext cx="12179105" cy="3152336"/>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648075" y="2655570"/>
            <a:ext cx="4110354" cy="1033144"/>
          </a:xfrm>
          <a:prstGeom prst="rect">
            <a:avLst/>
          </a:prstGeom>
        </p:spPr>
        <p:txBody>
          <a:bodyPr vert="horz" wrap="square" lIns="0" tIns="13970" rIns="0" bIns="0" rtlCol="0">
            <a:spAutoFit/>
          </a:bodyPr>
          <a:lstStyle/>
          <a:p>
            <a:pPr marL="12700">
              <a:lnSpc>
                <a:spcPct val="100000"/>
              </a:lnSpc>
              <a:spcBef>
                <a:spcPts val="110"/>
              </a:spcBef>
            </a:pPr>
            <a:endParaRPr sz="6600" dirty="0">
              <a:latin typeface="Times New Roman"/>
              <a:cs typeface="Times New Roman"/>
            </a:endParaRPr>
          </a:p>
        </p:txBody>
      </p:sp>
      <p:pic>
        <p:nvPicPr>
          <p:cNvPr id="4" name="Picture 3">
            <a:extLst>
              <a:ext uri="{FF2B5EF4-FFF2-40B4-BE49-F238E27FC236}">
                <a16:creationId xmlns:a16="http://schemas.microsoft.com/office/drawing/2014/main" id="{F9B438DF-62B4-4A93-B69E-00BC69C8D0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93420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73747" y="804227"/>
            <a:ext cx="8229600" cy="3377848"/>
          </a:xfrm>
          <a:prstGeom prst="rect">
            <a:avLst/>
          </a:prstGeom>
        </p:spPr>
        <p:txBody>
          <a:bodyPr vert="horz" wrap="square" lIns="0" tIns="12700" rIns="0" bIns="0" rtlCol="0">
            <a:spAutoFit/>
          </a:bodyPr>
          <a:lstStyle/>
          <a:p>
            <a:pPr marL="156210">
              <a:lnSpc>
                <a:spcPct val="100000"/>
              </a:lnSpc>
              <a:spcBef>
                <a:spcPts val="100"/>
              </a:spcBef>
            </a:pPr>
            <a:r>
              <a:rPr sz="2400" b="1" u="sng" dirty="0">
                <a:latin typeface="Times New Roman"/>
                <a:cs typeface="Times New Roman"/>
              </a:rPr>
              <a:t>Advantages/Disadvantages</a:t>
            </a:r>
            <a:endParaRPr sz="2400" u="sng" dirty="0">
              <a:latin typeface="Times New Roman"/>
              <a:cs typeface="Times New Roman"/>
            </a:endParaRPr>
          </a:p>
          <a:p>
            <a:pPr>
              <a:lnSpc>
                <a:spcPct val="100000"/>
              </a:lnSpc>
              <a:spcBef>
                <a:spcPts val="50"/>
              </a:spcBef>
            </a:pPr>
            <a:endParaRPr sz="3500" dirty="0">
              <a:latin typeface="Times New Roman"/>
              <a:cs typeface="Times New Roman"/>
            </a:endParaRPr>
          </a:p>
          <a:p>
            <a:pPr marL="355600" indent="-343535">
              <a:lnSpc>
                <a:spcPct val="100000"/>
              </a:lnSpc>
              <a:spcBef>
                <a:spcPts val="5"/>
              </a:spcBef>
              <a:buFont typeface="Arial"/>
              <a:buChar char="•"/>
              <a:tabLst>
                <a:tab pos="355600" algn="l"/>
                <a:tab pos="356235" algn="l"/>
              </a:tabLst>
            </a:pPr>
            <a:r>
              <a:rPr sz="2400" dirty="0">
                <a:latin typeface="Times New Roman"/>
                <a:cs typeface="Times New Roman"/>
              </a:rPr>
              <a:t>Network operators </a:t>
            </a:r>
            <a:r>
              <a:rPr sz="2400" spc="-10" dirty="0">
                <a:latin typeface="Times New Roman"/>
                <a:cs typeface="Times New Roman"/>
              </a:rPr>
              <a:t>can </a:t>
            </a:r>
            <a:r>
              <a:rPr sz="2400" spc="-20" dirty="0">
                <a:latin typeface="Times New Roman"/>
                <a:cs typeface="Times New Roman"/>
              </a:rPr>
              <a:t>optimize </a:t>
            </a:r>
            <a:r>
              <a:rPr sz="2400" spc="-35" dirty="0">
                <a:latin typeface="Times New Roman"/>
                <a:cs typeface="Times New Roman"/>
              </a:rPr>
              <a:t>investments </a:t>
            </a:r>
            <a:r>
              <a:rPr sz="2400" dirty="0">
                <a:latin typeface="Times New Roman"/>
                <a:cs typeface="Times New Roman"/>
              </a:rPr>
              <a:t>&amp; </a:t>
            </a:r>
            <a:r>
              <a:rPr sz="2400" spc="-15" dirty="0">
                <a:latin typeface="Times New Roman"/>
                <a:cs typeface="Times New Roman"/>
              </a:rPr>
              <a:t>stabilize </a:t>
            </a:r>
            <a:r>
              <a:rPr sz="2400" spc="-25" dirty="0">
                <a:latin typeface="Times New Roman"/>
                <a:cs typeface="Times New Roman"/>
              </a:rPr>
              <a:t>the</a:t>
            </a:r>
            <a:r>
              <a:rPr sz="2400" spc="105" dirty="0">
                <a:latin typeface="Times New Roman"/>
                <a:cs typeface="Times New Roman"/>
              </a:rPr>
              <a:t> </a:t>
            </a:r>
            <a:r>
              <a:rPr sz="2400" spc="-15" dirty="0">
                <a:latin typeface="Times New Roman"/>
                <a:cs typeface="Times New Roman"/>
              </a:rPr>
              <a:t>grid</a:t>
            </a:r>
            <a:endParaRPr sz="2400" dirty="0">
              <a:latin typeface="Times New Roman"/>
              <a:cs typeface="Times New Roman"/>
            </a:endParaRPr>
          </a:p>
          <a:p>
            <a:pPr marL="355600" indent="-343535">
              <a:lnSpc>
                <a:spcPct val="100000"/>
              </a:lnSpc>
              <a:spcBef>
                <a:spcPts val="1925"/>
              </a:spcBef>
              <a:buFont typeface="Arial"/>
              <a:buChar char="•"/>
              <a:tabLst>
                <a:tab pos="355600" algn="l"/>
                <a:tab pos="356235" algn="l"/>
              </a:tabLst>
            </a:pPr>
            <a:r>
              <a:rPr sz="2400" spc="-25" dirty="0">
                <a:latin typeface="Times New Roman"/>
                <a:cs typeface="Times New Roman"/>
              </a:rPr>
              <a:t>Increases </a:t>
            </a:r>
            <a:r>
              <a:rPr sz="2400" dirty="0">
                <a:latin typeface="Times New Roman"/>
                <a:cs typeface="Times New Roman"/>
              </a:rPr>
              <a:t>reliability </a:t>
            </a:r>
            <a:r>
              <a:rPr sz="2400" spc="-30" dirty="0">
                <a:latin typeface="Times New Roman"/>
                <a:cs typeface="Times New Roman"/>
              </a:rPr>
              <a:t>and efficiency </a:t>
            </a:r>
            <a:r>
              <a:rPr sz="2400" dirty="0">
                <a:latin typeface="Times New Roman"/>
                <a:cs typeface="Times New Roman"/>
              </a:rPr>
              <a:t>of </a:t>
            </a:r>
            <a:r>
              <a:rPr sz="2400" spc="-25" dirty="0">
                <a:latin typeface="Times New Roman"/>
                <a:cs typeface="Times New Roman"/>
              </a:rPr>
              <a:t>the </a:t>
            </a:r>
            <a:r>
              <a:rPr sz="2400" spc="-5" dirty="0">
                <a:latin typeface="Times New Roman"/>
                <a:cs typeface="Times New Roman"/>
              </a:rPr>
              <a:t>power</a:t>
            </a:r>
            <a:r>
              <a:rPr sz="2400" spc="35" dirty="0">
                <a:latin typeface="Times New Roman"/>
                <a:cs typeface="Times New Roman"/>
              </a:rPr>
              <a:t> </a:t>
            </a:r>
            <a:r>
              <a:rPr sz="2400" spc="-55" dirty="0">
                <a:latin typeface="Times New Roman"/>
                <a:cs typeface="Times New Roman"/>
              </a:rPr>
              <a:t>system.</a:t>
            </a:r>
            <a:endParaRPr sz="2400" dirty="0">
              <a:latin typeface="Times New Roman"/>
              <a:cs typeface="Times New Roman"/>
            </a:endParaRPr>
          </a:p>
          <a:p>
            <a:pPr>
              <a:lnSpc>
                <a:spcPct val="100000"/>
              </a:lnSpc>
              <a:spcBef>
                <a:spcPts val="35"/>
              </a:spcBef>
              <a:buFont typeface="Arial"/>
              <a:buChar char="•"/>
            </a:pPr>
            <a:endParaRPr sz="2100" dirty="0">
              <a:latin typeface="Times New Roman"/>
              <a:cs typeface="Times New Roman"/>
            </a:endParaRPr>
          </a:p>
          <a:p>
            <a:pPr marL="355600" indent="-343535">
              <a:lnSpc>
                <a:spcPct val="100000"/>
              </a:lnSpc>
              <a:buFont typeface="Arial"/>
              <a:buChar char="•"/>
              <a:tabLst>
                <a:tab pos="355600" algn="l"/>
                <a:tab pos="356235" algn="l"/>
              </a:tabLst>
            </a:pPr>
            <a:r>
              <a:rPr sz="2400" spc="-60" dirty="0">
                <a:latin typeface="Times New Roman"/>
                <a:cs typeface="Times New Roman"/>
              </a:rPr>
              <a:t>Vehicle </a:t>
            </a:r>
            <a:r>
              <a:rPr sz="2400" spc="-10" dirty="0">
                <a:latin typeface="Times New Roman"/>
                <a:cs typeface="Times New Roman"/>
              </a:rPr>
              <a:t>can provide </a:t>
            </a:r>
            <a:r>
              <a:rPr sz="2400" spc="-15" dirty="0">
                <a:latin typeface="Times New Roman"/>
                <a:cs typeface="Times New Roman"/>
              </a:rPr>
              <a:t>extra </a:t>
            </a:r>
            <a:r>
              <a:rPr sz="2400" spc="-5" dirty="0">
                <a:latin typeface="Times New Roman"/>
                <a:cs typeface="Times New Roman"/>
              </a:rPr>
              <a:t>power </a:t>
            </a:r>
            <a:r>
              <a:rPr sz="2400" spc="-20" dirty="0">
                <a:latin typeface="Times New Roman"/>
                <a:cs typeface="Times New Roman"/>
              </a:rPr>
              <a:t>during </a:t>
            </a:r>
            <a:r>
              <a:rPr sz="2400" spc="-40" dirty="0">
                <a:latin typeface="Times New Roman"/>
                <a:cs typeface="Times New Roman"/>
              </a:rPr>
              <a:t>demand</a:t>
            </a:r>
            <a:r>
              <a:rPr sz="2400" spc="140" dirty="0">
                <a:latin typeface="Times New Roman"/>
                <a:cs typeface="Times New Roman"/>
              </a:rPr>
              <a:t> </a:t>
            </a:r>
            <a:r>
              <a:rPr sz="2400" spc="-25" dirty="0">
                <a:latin typeface="Times New Roman"/>
                <a:cs typeface="Times New Roman"/>
              </a:rPr>
              <a:t>peaks.</a:t>
            </a:r>
            <a:endParaRPr sz="2400" dirty="0">
              <a:latin typeface="Times New Roman"/>
              <a:cs typeface="Times New Roman"/>
            </a:endParaRPr>
          </a:p>
          <a:p>
            <a:pPr>
              <a:lnSpc>
                <a:spcPct val="100000"/>
              </a:lnSpc>
              <a:spcBef>
                <a:spcPts val="45"/>
              </a:spcBef>
              <a:buFont typeface="Arial"/>
              <a:buChar char="•"/>
            </a:pPr>
            <a:endParaRPr sz="2250" dirty="0">
              <a:latin typeface="Times New Roman"/>
              <a:cs typeface="Times New Roman"/>
            </a:endParaRPr>
          </a:p>
          <a:p>
            <a:pPr marL="355600" indent="-343535">
              <a:lnSpc>
                <a:spcPct val="100000"/>
              </a:lnSpc>
              <a:buFont typeface="Arial"/>
              <a:buChar char="•"/>
              <a:tabLst>
                <a:tab pos="355600" algn="l"/>
                <a:tab pos="356235" algn="l"/>
              </a:tabLst>
            </a:pPr>
            <a:r>
              <a:rPr sz="2400" dirty="0">
                <a:latin typeface="Times New Roman"/>
                <a:cs typeface="Times New Roman"/>
              </a:rPr>
              <a:t>Grid </a:t>
            </a:r>
            <a:r>
              <a:rPr sz="2400" spc="-5" dirty="0">
                <a:latin typeface="Times New Roman"/>
                <a:cs typeface="Times New Roman"/>
              </a:rPr>
              <a:t>allocation </a:t>
            </a:r>
            <a:r>
              <a:rPr sz="2400" spc="-30" dirty="0">
                <a:latin typeface="Times New Roman"/>
                <a:cs typeface="Times New Roman"/>
              </a:rPr>
              <a:t>(Automatic </a:t>
            </a:r>
            <a:r>
              <a:rPr sz="2400" spc="-20" dirty="0">
                <a:latin typeface="Times New Roman"/>
                <a:cs typeface="Times New Roman"/>
              </a:rPr>
              <a:t>generation </a:t>
            </a:r>
            <a:r>
              <a:rPr sz="2400" spc="-10" dirty="0">
                <a:latin typeface="Times New Roman"/>
                <a:cs typeface="Times New Roman"/>
              </a:rPr>
              <a:t>control</a:t>
            </a:r>
            <a:r>
              <a:rPr sz="2400" spc="-225" dirty="0">
                <a:latin typeface="Times New Roman"/>
                <a:cs typeface="Times New Roman"/>
              </a:rPr>
              <a:t> </a:t>
            </a:r>
            <a:r>
              <a:rPr sz="2400" spc="-25" dirty="0">
                <a:latin typeface="Times New Roman"/>
                <a:cs typeface="Times New Roman"/>
              </a:rPr>
              <a:t>AGC</a:t>
            </a:r>
            <a:r>
              <a:rPr sz="2750" spc="-25" dirty="0">
                <a:latin typeface="Times New Roman"/>
                <a:cs typeface="Times New Roman"/>
              </a:rPr>
              <a:t>)</a:t>
            </a:r>
            <a:endParaRPr sz="2750" dirty="0">
              <a:latin typeface="Times New Roman"/>
              <a:cs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F5682-6152-433C-B630-6410F9888DDA}"/>
              </a:ext>
            </a:extLst>
          </p:cNvPr>
          <p:cNvSpPr>
            <a:spLocks noGrp="1"/>
          </p:cNvSpPr>
          <p:nvPr>
            <p:ph type="title"/>
          </p:nvPr>
        </p:nvSpPr>
        <p:spPr/>
        <p:txBody>
          <a:bodyPr/>
          <a:lstStyle/>
          <a:p>
            <a:r>
              <a:rPr lang="en-US" dirty="0"/>
              <a:t>Contents</a:t>
            </a:r>
            <a:endParaRPr lang="en-IN" dirty="0"/>
          </a:p>
        </p:txBody>
      </p:sp>
      <p:sp>
        <p:nvSpPr>
          <p:cNvPr id="3" name="TextBox 2">
            <a:extLst>
              <a:ext uri="{FF2B5EF4-FFF2-40B4-BE49-F238E27FC236}">
                <a16:creationId xmlns:a16="http://schemas.microsoft.com/office/drawing/2014/main" id="{47F4E160-C575-40C3-A6C3-08C7BBB54059}"/>
              </a:ext>
            </a:extLst>
          </p:cNvPr>
          <p:cNvSpPr txBox="1"/>
          <p:nvPr/>
        </p:nvSpPr>
        <p:spPr>
          <a:xfrm>
            <a:off x="1905000" y="2736547"/>
            <a:ext cx="8610600" cy="3416320"/>
          </a:xfrm>
          <a:prstGeom prst="rect">
            <a:avLst/>
          </a:prstGeom>
          <a:noFill/>
        </p:spPr>
        <p:txBody>
          <a:bodyPr wrap="square" rtlCol="0">
            <a:spAutoFit/>
          </a:bodyPr>
          <a:lstStyle/>
          <a:p>
            <a:pPr marL="285750" indent="-28575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Abstract</a:t>
            </a:r>
          </a:p>
          <a:p>
            <a:pPr marL="285750" indent="-28575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Block Diagram &amp; description</a:t>
            </a:r>
          </a:p>
          <a:p>
            <a:pPr marL="285750" indent="-28575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Battery charger Configuration &amp; its Modes</a:t>
            </a:r>
          </a:p>
          <a:p>
            <a:pPr marL="285750" indent="-28575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C - inverter Control</a:t>
            </a:r>
          </a:p>
          <a:p>
            <a:pPr marL="285750" indent="-28575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Off Board Charge Control &amp; Micro grid Test System Configuration</a:t>
            </a:r>
          </a:p>
          <a:p>
            <a:pPr marL="285750" indent="-28575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Simulation circuits &amp; Its Results</a:t>
            </a:r>
          </a:p>
          <a:p>
            <a:pPr marL="285750" indent="-28575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Advantages </a:t>
            </a:r>
          </a:p>
          <a:p>
            <a:pPr marL="285750" indent="-28575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Work Status</a:t>
            </a:r>
          </a:p>
          <a:p>
            <a:pPr marL="285750" indent="-28575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Conclusion</a:t>
            </a:r>
          </a:p>
          <a:p>
            <a:pPr marL="285750" indent="-28575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References</a:t>
            </a:r>
          </a:p>
          <a:p>
            <a:pPr marL="285750" indent="-285750">
              <a:buFont typeface="Wingdings" panose="05000000000000000000" pitchFamily="2" charset="2"/>
              <a:buChar char="Ø"/>
            </a:pPr>
            <a:endParaRPr lang="en-IN" dirty="0"/>
          </a:p>
        </p:txBody>
      </p:sp>
    </p:spTree>
    <p:extLst>
      <p:ext uri="{BB962C8B-B14F-4D97-AF65-F5344CB8AC3E}">
        <p14:creationId xmlns:p14="http://schemas.microsoft.com/office/powerpoint/2010/main" val="28016083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60045" y="187642"/>
            <a:ext cx="1659889" cy="391795"/>
          </a:xfrm>
          <a:prstGeom prst="rect">
            <a:avLst/>
          </a:prstGeom>
        </p:spPr>
        <p:txBody>
          <a:bodyPr vert="horz" wrap="square" lIns="0" tIns="12700" rIns="0" bIns="0" rtlCol="0">
            <a:spAutoFit/>
          </a:bodyPr>
          <a:lstStyle/>
          <a:p>
            <a:pPr marL="12700">
              <a:lnSpc>
                <a:spcPct val="100000"/>
              </a:lnSpc>
              <a:spcBef>
                <a:spcPts val="100"/>
              </a:spcBef>
            </a:pPr>
            <a:r>
              <a:rPr sz="2400" b="1" u="sng" spc="-5" dirty="0">
                <a:solidFill>
                  <a:srgbClr val="000000"/>
                </a:solidFill>
              </a:rPr>
              <a:t>Conclusion</a:t>
            </a:r>
            <a:r>
              <a:rPr sz="2400" b="1" u="sng" spc="-60" dirty="0">
                <a:solidFill>
                  <a:srgbClr val="000000"/>
                </a:solidFill>
              </a:rPr>
              <a:t> </a:t>
            </a:r>
            <a:r>
              <a:rPr sz="2400" b="1" u="sng" dirty="0">
                <a:solidFill>
                  <a:srgbClr val="000000"/>
                </a:solidFill>
              </a:rPr>
              <a:t>:</a:t>
            </a:r>
            <a:endParaRPr sz="2400" b="1" u="sng" dirty="0"/>
          </a:p>
        </p:txBody>
      </p:sp>
      <p:sp>
        <p:nvSpPr>
          <p:cNvPr id="3" name="object 3"/>
          <p:cNvSpPr txBox="1"/>
          <p:nvPr/>
        </p:nvSpPr>
        <p:spPr>
          <a:xfrm>
            <a:off x="283845" y="1003236"/>
            <a:ext cx="11220450" cy="4054475"/>
          </a:xfrm>
          <a:prstGeom prst="rect">
            <a:avLst/>
          </a:prstGeom>
        </p:spPr>
        <p:txBody>
          <a:bodyPr vert="horz" wrap="square" lIns="0" tIns="12700" rIns="0" bIns="0" rtlCol="0">
            <a:spAutoFit/>
          </a:bodyPr>
          <a:lstStyle/>
          <a:p>
            <a:pPr marL="355600" indent="-342900">
              <a:lnSpc>
                <a:spcPct val="100000"/>
              </a:lnSpc>
              <a:spcBef>
                <a:spcPts val="100"/>
              </a:spcBef>
              <a:buFont typeface="Arial"/>
              <a:buChar char="•"/>
              <a:tabLst>
                <a:tab pos="354965" algn="l"/>
                <a:tab pos="355600" algn="l"/>
              </a:tabLst>
            </a:pPr>
            <a:r>
              <a:rPr sz="2400" spc="-15" dirty="0">
                <a:latin typeface="Times New Roman"/>
                <a:cs typeface="Times New Roman"/>
              </a:rPr>
              <a:t>Modeling </a:t>
            </a:r>
            <a:r>
              <a:rPr sz="2400" spc="-30" dirty="0">
                <a:latin typeface="Times New Roman"/>
                <a:cs typeface="Times New Roman"/>
              </a:rPr>
              <a:t>and </a:t>
            </a:r>
            <a:r>
              <a:rPr sz="2400" spc="-35" dirty="0">
                <a:latin typeface="Times New Roman"/>
                <a:cs typeface="Times New Roman"/>
              </a:rPr>
              <a:t>design </a:t>
            </a:r>
            <a:r>
              <a:rPr sz="2400" dirty="0">
                <a:latin typeface="Times New Roman"/>
                <a:cs typeface="Times New Roman"/>
              </a:rPr>
              <a:t>of a V2G </a:t>
            </a:r>
            <a:r>
              <a:rPr sz="2400" spc="-50" dirty="0">
                <a:latin typeface="Times New Roman"/>
                <a:cs typeface="Times New Roman"/>
              </a:rPr>
              <a:t>system </a:t>
            </a:r>
            <a:r>
              <a:rPr sz="2400" dirty="0">
                <a:latin typeface="Times New Roman"/>
                <a:cs typeface="Times New Roman"/>
              </a:rPr>
              <a:t>in a </a:t>
            </a:r>
            <a:r>
              <a:rPr sz="2400" spc="-30" dirty="0">
                <a:latin typeface="Times New Roman"/>
                <a:cs typeface="Times New Roman"/>
              </a:rPr>
              <a:t>micro-grid </a:t>
            </a:r>
            <a:r>
              <a:rPr sz="2400" spc="-55" dirty="0">
                <a:latin typeface="Times New Roman"/>
                <a:cs typeface="Times New Roman"/>
              </a:rPr>
              <a:t>using </a:t>
            </a:r>
            <a:r>
              <a:rPr sz="2400" dirty="0">
                <a:latin typeface="Times New Roman"/>
                <a:cs typeface="Times New Roman"/>
              </a:rPr>
              <a:t>dc </a:t>
            </a:r>
            <a:r>
              <a:rPr sz="2400" spc="-50" dirty="0">
                <a:latin typeface="Times New Roman"/>
                <a:cs typeface="Times New Roman"/>
              </a:rPr>
              <a:t>fast </a:t>
            </a:r>
            <a:r>
              <a:rPr sz="2400" spc="-40" dirty="0">
                <a:latin typeface="Times New Roman"/>
                <a:cs typeface="Times New Roman"/>
              </a:rPr>
              <a:t>charging</a:t>
            </a:r>
            <a:r>
              <a:rPr sz="2400" spc="100" dirty="0">
                <a:latin typeface="Times New Roman"/>
                <a:cs typeface="Times New Roman"/>
              </a:rPr>
              <a:t> </a:t>
            </a:r>
            <a:r>
              <a:rPr sz="2400" spc="-15" dirty="0">
                <a:latin typeface="Times New Roman"/>
                <a:cs typeface="Times New Roman"/>
              </a:rPr>
              <a:t>architecture</a:t>
            </a:r>
            <a:endParaRPr sz="2400" dirty="0">
              <a:latin typeface="Times New Roman"/>
              <a:cs typeface="Times New Roman"/>
            </a:endParaRPr>
          </a:p>
          <a:p>
            <a:pPr>
              <a:lnSpc>
                <a:spcPct val="100000"/>
              </a:lnSpc>
              <a:spcBef>
                <a:spcPts val="10"/>
              </a:spcBef>
              <a:buFont typeface="Arial"/>
              <a:buChar char="•"/>
            </a:pPr>
            <a:endParaRPr sz="2450" dirty="0">
              <a:latin typeface="Times New Roman"/>
              <a:cs typeface="Times New Roman"/>
            </a:endParaRPr>
          </a:p>
          <a:p>
            <a:pPr marL="355600">
              <a:lnSpc>
                <a:spcPct val="100000"/>
              </a:lnSpc>
            </a:pPr>
            <a:r>
              <a:rPr sz="2400" dirty="0">
                <a:latin typeface="Times New Roman"/>
                <a:cs typeface="Times New Roman"/>
              </a:rPr>
              <a:t>is </a:t>
            </a:r>
            <a:r>
              <a:rPr sz="2400" spc="-25" dirty="0">
                <a:latin typeface="Times New Roman"/>
                <a:cs typeface="Times New Roman"/>
              </a:rPr>
              <a:t>presented </a:t>
            </a:r>
            <a:r>
              <a:rPr sz="2400" dirty="0">
                <a:latin typeface="Times New Roman"/>
                <a:cs typeface="Times New Roman"/>
              </a:rPr>
              <a:t>in </a:t>
            </a:r>
            <a:r>
              <a:rPr sz="2400" spc="-20" dirty="0">
                <a:latin typeface="Times New Roman"/>
                <a:cs typeface="Times New Roman"/>
              </a:rPr>
              <a:t>this</a:t>
            </a:r>
            <a:r>
              <a:rPr sz="2400" spc="-325" dirty="0">
                <a:latin typeface="Times New Roman"/>
                <a:cs typeface="Times New Roman"/>
              </a:rPr>
              <a:t> </a:t>
            </a:r>
            <a:r>
              <a:rPr sz="2400" spc="-25" dirty="0">
                <a:latin typeface="Times New Roman"/>
                <a:cs typeface="Times New Roman"/>
              </a:rPr>
              <a:t>paper.</a:t>
            </a:r>
            <a:endParaRPr sz="2400" dirty="0">
              <a:latin typeface="Times New Roman"/>
              <a:cs typeface="Times New Roman"/>
            </a:endParaRPr>
          </a:p>
          <a:p>
            <a:pPr marL="355600" marR="901065" indent="-342900">
              <a:lnSpc>
                <a:spcPts val="5780"/>
              </a:lnSpc>
              <a:spcBef>
                <a:spcPts val="680"/>
              </a:spcBef>
              <a:buFont typeface="Arial"/>
              <a:buChar char="•"/>
              <a:tabLst>
                <a:tab pos="354965" algn="l"/>
                <a:tab pos="355600" algn="l"/>
              </a:tabLst>
            </a:pPr>
            <a:r>
              <a:rPr sz="2400" dirty="0">
                <a:latin typeface="Times New Roman"/>
                <a:cs typeface="Times New Roman"/>
              </a:rPr>
              <a:t>A dc </a:t>
            </a:r>
            <a:r>
              <a:rPr sz="2400" spc="-45" dirty="0">
                <a:latin typeface="Times New Roman"/>
                <a:cs typeface="Times New Roman"/>
              </a:rPr>
              <a:t>fast </a:t>
            </a:r>
            <a:r>
              <a:rPr sz="2400" spc="-40" dirty="0">
                <a:latin typeface="Times New Roman"/>
                <a:cs typeface="Times New Roman"/>
              </a:rPr>
              <a:t>charging </a:t>
            </a:r>
            <a:r>
              <a:rPr sz="2400" spc="-15" dirty="0">
                <a:latin typeface="Times New Roman"/>
                <a:cs typeface="Times New Roman"/>
              </a:rPr>
              <a:t>station </a:t>
            </a:r>
            <a:r>
              <a:rPr sz="2400" dirty="0">
                <a:latin typeface="Times New Roman"/>
                <a:cs typeface="Times New Roman"/>
              </a:rPr>
              <a:t>with </a:t>
            </a:r>
            <a:r>
              <a:rPr sz="2400" spc="-30" dirty="0">
                <a:latin typeface="Times New Roman"/>
                <a:cs typeface="Times New Roman"/>
              </a:rPr>
              <a:t>off-board </a:t>
            </a:r>
            <a:r>
              <a:rPr sz="2400" spc="-35" dirty="0">
                <a:latin typeface="Times New Roman"/>
                <a:cs typeface="Times New Roman"/>
              </a:rPr>
              <a:t>chargers and </a:t>
            </a:r>
            <a:r>
              <a:rPr sz="2400" dirty="0">
                <a:latin typeface="Times New Roman"/>
                <a:cs typeface="Times New Roman"/>
              </a:rPr>
              <a:t>a </a:t>
            </a:r>
            <a:r>
              <a:rPr sz="2400" spc="-15" dirty="0">
                <a:latin typeface="Times New Roman"/>
                <a:cs typeface="Times New Roman"/>
              </a:rPr>
              <a:t>grid </a:t>
            </a:r>
            <a:r>
              <a:rPr sz="2400" spc="-25" dirty="0">
                <a:latin typeface="Times New Roman"/>
                <a:cs typeface="Times New Roman"/>
              </a:rPr>
              <a:t>connected </a:t>
            </a:r>
            <a:r>
              <a:rPr sz="2400" spc="-20" dirty="0">
                <a:latin typeface="Times New Roman"/>
                <a:cs typeface="Times New Roman"/>
              </a:rPr>
              <a:t>inverter </a:t>
            </a:r>
            <a:r>
              <a:rPr sz="2400" dirty="0">
                <a:latin typeface="Times New Roman"/>
                <a:cs typeface="Times New Roman"/>
              </a:rPr>
              <a:t>is  </a:t>
            </a:r>
            <a:r>
              <a:rPr sz="2400" spc="-35" dirty="0">
                <a:latin typeface="Times New Roman"/>
                <a:cs typeface="Times New Roman"/>
              </a:rPr>
              <a:t>designed </a:t>
            </a:r>
            <a:r>
              <a:rPr sz="2400" dirty="0">
                <a:latin typeface="Times New Roman"/>
                <a:cs typeface="Times New Roman"/>
              </a:rPr>
              <a:t>to </a:t>
            </a:r>
            <a:r>
              <a:rPr sz="2400" spc="-15" dirty="0">
                <a:latin typeface="Times New Roman"/>
                <a:cs typeface="Times New Roman"/>
              </a:rPr>
              <a:t>interface </a:t>
            </a:r>
            <a:r>
              <a:rPr sz="2400" spc="10" dirty="0">
                <a:latin typeface="Times New Roman"/>
                <a:cs typeface="Times New Roman"/>
              </a:rPr>
              <a:t>EVs </a:t>
            </a:r>
            <a:r>
              <a:rPr sz="2400" dirty="0">
                <a:latin typeface="Times New Roman"/>
                <a:cs typeface="Times New Roman"/>
              </a:rPr>
              <a:t>to </a:t>
            </a:r>
            <a:r>
              <a:rPr sz="2400" spc="-25" dirty="0">
                <a:latin typeface="Times New Roman"/>
                <a:cs typeface="Times New Roman"/>
              </a:rPr>
              <a:t>the micro-</a:t>
            </a:r>
            <a:r>
              <a:rPr sz="2400" spc="-35" dirty="0">
                <a:latin typeface="Times New Roman"/>
                <a:cs typeface="Times New Roman"/>
              </a:rPr>
              <a:t> </a:t>
            </a:r>
            <a:r>
              <a:rPr sz="2400" spc="-15" dirty="0">
                <a:latin typeface="Times New Roman"/>
                <a:cs typeface="Times New Roman"/>
              </a:rPr>
              <a:t>grid.</a:t>
            </a:r>
            <a:endParaRPr sz="2400" dirty="0">
              <a:latin typeface="Times New Roman"/>
              <a:cs typeface="Times New Roman"/>
            </a:endParaRPr>
          </a:p>
          <a:p>
            <a:pPr marL="355600" marR="130175" indent="-342900">
              <a:lnSpc>
                <a:spcPts val="5780"/>
              </a:lnSpc>
              <a:spcBef>
                <a:spcPts val="5"/>
              </a:spcBef>
              <a:buFont typeface="Arial"/>
              <a:buChar char="•"/>
              <a:tabLst>
                <a:tab pos="354965" algn="l"/>
                <a:tab pos="355600" algn="l"/>
              </a:tabLst>
            </a:pPr>
            <a:r>
              <a:rPr sz="2400" spc="-40" dirty="0">
                <a:latin typeface="Times New Roman"/>
                <a:cs typeface="Times New Roman"/>
              </a:rPr>
              <a:t>The </a:t>
            </a:r>
            <a:r>
              <a:rPr sz="2400" spc="-35" dirty="0">
                <a:latin typeface="Times New Roman"/>
                <a:cs typeface="Times New Roman"/>
              </a:rPr>
              <a:t>simulation </a:t>
            </a:r>
            <a:r>
              <a:rPr sz="2400" spc="-25" dirty="0">
                <a:latin typeface="Times New Roman"/>
                <a:cs typeface="Times New Roman"/>
              </a:rPr>
              <a:t>results </a:t>
            </a:r>
            <a:r>
              <a:rPr sz="2400" spc="-45" dirty="0">
                <a:latin typeface="Times New Roman"/>
                <a:cs typeface="Times New Roman"/>
              </a:rPr>
              <a:t>show </a:t>
            </a:r>
            <a:r>
              <a:rPr sz="2400" dirty="0">
                <a:latin typeface="Times New Roman"/>
                <a:cs typeface="Times New Roman"/>
              </a:rPr>
              <a:t>a </a:t>
            </a:r>
            <a:r>
              <a:rPr sz="2400" spc="-40" dirty="0">
                <a:latin typeface="Times New Roman"/>
                <a:cs typeface="Times New Roman"/>
              </a:rPr>
              <a:t>smooth </a:t>
            </a:r>
            <a:r>
              <a:rPr sz="2400" spc="-5" dirty="0">
                <a:latin typeface="Times New Roman"/>
                <a:cs typeface="Times New Roman"/>
              </a:rPr>
              <a:t>power </a:t>
            </a:r>
            <a:r>
              <a:rPr sz="2400" spc="-30" dirty="0">
                <a:latin typeface="Times New Roman"/>
                <a:cs typeface="Times New Roman"/>
              </a:rPr>
              <a:t>transfer </a:t>
            </a:r>
            <a:r>
              <a:rPr sz="2400" spc="-5" dirty="0">
                <a:latin typeface="Times New Roman"/>
                <a:cs typeface="Times New Roman"/>
              </a:rPr>
              <a:t>between </a:t>
            </a:r>
            <a:r>
              <a:rPr sz="2400" spc="-25" dirty="0">
                <a:latin typeface="Times New Roman"/>
                <a:cs typeface="Times New Roman"/>
              </a:rPr>
              <a:t>the </a:t>
            </a:r>
            <a:r>
              <a:rPr sz="2400" spc="5" dirty="0">
                <a:latin typeface="Times New Roman"/>
                <a:cs typeface="Times New Roman"/>
              </a:rPr>
              <a:t>EVs </a:t>
            </a:r>
            <a:r>
              <a:rPr sz="2400" spc="-30" dirty="0">
                <a:latin typeface="Times New Roman"/>
                <a:cs typeface="Times New Roman"/>
              </a:rPr>
              <a:t>and </a:t>
            </a:r>
            <a:r>
              <a:rPr sz="2400" spc="-25" dirty="0">
                <a:latin typeface="Times New Roman"/>
                <a:cs typeface="Times New Roman"/>
              </a:rPr>
              <a:t>the </a:t>
            </a:r>
            <a:r>
              <a:rPr sz="2400" spc="-10" dirty="0">
                <a:latin typeface="Times New Roman"/>
                <a:cs typeface="Times New Roman"/>
              </a:rPr>
              <a:t>grid, </a:t>
            </a:r>
            <a:r>
              <a:rPr sz="2400" spc="-30" dirty="0">
                <a:latin typeface="Times New Roman"/>
                <a:cs typeface="Times New Roman"/>
              </a:rPr>
              <a:t>and  </a:t>
            </a:r>
            <a:r>
              <a:rPr sz="2400" spc="-25" dirty="0">
                <a:latin typeface="Times New Roman"/>
                <a:cs typeface="Times New Roman"/>
              </a:rPr>
              <a:t>the </a:t>
            </a:r>
            <a:r>
              <a:rPr sz="2400" spc="-10" dirty="0">
                <a:latin typeface="Times New Roman"/>
                <a:cs typeface="Times New Roman"/>
              </a:rPr>
              <a:t>quality </a:t>
            </a:r>
            <a:r>
              <a:rPr sz="2400" dirty="0">
                <a:latin typeface="Times New Roman"/>
                <a:cs typeface="Times New Roman"/>
              </a:rPr>
              <a:t>of </a:t>
            </a:r>
            <a:r>
              <a:rPr sz="2400" spc="-15" dirty="0">
                <a:latin typeface="Times New Roman"/>
                <a:cs typeface="Times New Roman"/>
              </a:rPr>
              <a:t>grid injected </a:t>
            </a:r>
            <a:r>
              <a:rPr sz="2400" spc="-20" dirty="0">
                <a:latin typeface="Times New Roman"/>
                <a:cs typeface="Times New Roman"/>
              </a:rPr>
              <a:t>current </a:t>
            </a:r>
            <a:r>
              <a:rPr sz="2400" spc="-10" dirty="0">
                <a:latin typeface="Times New Roman"/>
                <a:cs typeface="Times New Roman"/>
              </a:rPr>
              <a:t>from </a:t>
            </a:r>
            <a:r>
              <a:rPr sz="2400" spc="-25" dirty="0">
                <a:latin typeface="Times New Roman"/>
                <a:cs typeface="Times New Roman"/>
              </a:rPr>
              <a:t>the </a:t>
            </a:r>
            <a:r>
              <a:rPr sz="2400" spc="5" dirty="0">
                <a:latin typeface="Times New Roman"/>
                <a:cs typeface="Times New Roman"/>
              </a:rPr>
              <a:t>EVs </a:t>
            </a:r>
            <a:r>
              <a:rPr sz="2400" spc="-15" dirty="0">
                <a:latin typeface="Times New Roman"/>
                <a:cs typeface="Times New Roman"/>
              </a:rPr>
              <a:t>adheres </a:t>
            </a:r>
            <a:r>
              <a:rPr sz="2400" dirty="0">
                <a:latin typeface="Times New Roman"/>
                <a:cs typeface="Times New Roman"/>
              </a:rPr>
              <a:t>to </a:t>
            </a:r>
            <a:r>
              <a:rPr sz="2400" spc="-25" dirty="0">
                <a:latin typeface="Times New Roman"/>
                <a:cs typeface="Times New Roman"/>
              </a:rPr>
              <a:t>the </a:t>
            </a:r>
            <a:r>
              <a:rPr sz="2400" spc="-20" dirty="0">
                <a:latin typeface="Times New Roman"/>
                <a:cs typeface="Times New Roman"/>
              </a:rPr>
              <a:t>relevant</a:t>
            </a:r>
            <a:r>
              <a:rPr sz="2400" spc="305" dirty="0">
                <a:latin typeface="Times New Roman"/>
                <a:cs typeface="Times New Roman"/>
              </a:rPr>
              <a:t> </a:t>
            </a:r>
            <a:r>
              <a:rPr sz="2400" spc="-30" dirty="0">
                <a:latin typeface="Times New Roman"/>
                <a:cs typeface="Times New Roman"/>
              </a:rPr>
              <a:t>standards.</a:t>
            </a:r>
            <a:endParaRPr sz="2400" dirty="0">
              <a:latin typeface="Times New Roman"/>
              <a:cs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260984" y="90727"/>
            <a:ext cx="11484610" cy="5856605"/>
          </a:xfrm>
          <a:prstGeom prst="rect">
            <a:avLst/>
          </a:prstGeom>
        </p:spPr>
        <p:txBody>
          <a:bodyPr vert="horz" wrap="square" lIns="0" tIns="182245" rIns="0" bIns="0" rtlCol="0">
            <a:spAutoFit/>
          </a:bodyPr>
          <a:lstStyle/>
          <a:p>
            <a:pPr marL="321945">
              <a:lnSpc>
                <a:spcPct val="100000"/>
              </a:lnSpc>
              <a:spcBef>
                <a:spcPts val="1435"/>
              </a:spcBef>
            </a:pPr>
            <a:r>
              <a:rPr sz="2400" b="1" u="sng" spc="-10" dirty="0">
                <a:latin typeface="Times New Roman"/>
                <a:cs typeface="Times New Roman"/>
              </a:rPr>
              <a:t>References</a:t>
            </a:r>
            <a:r>
              <a:rPr sz="2400" b="1" u="sng" spc="30" dirty="0">
                <a:latin typeface="Times New Roman"/>
                <a:cs typeface="Times New Roman"/>
              </a:rPr>
              <a:t> </a:t>
            </a:r>
            <a:r>
              <a:rPr sz="2400" b="1" u="sng" dirty="0">
                <a:latin typeface="Times New Roman"/>
                <a:cs typeface="Times New Roman"/>
              </a:rPr>
              <a:t>:</a:t>
            </a:r>
            <a:endParaRPr sz="2400" u="sng" dirty="0">
              <a:latin typeface="Times New Roman"/>
              <a:cs typeface="Times New Roman"/>
            </a:endParaRPr>
          </a:p>
          <a:p>
            <a:pPr marL="355600" marR="694690" indent="-343535">
              <a:lnSpc>
                <a:spcPct val="100400"/>
              </a:lnSpc>
              <a:spcBef>
                <a:spcPts val="1330"/>
              </a:spcBef>
              <a:buFont typeface="Arial"/>
              <a:buChar char="•"/>
              <a:tabLst>
                <a:tab pos="355600" algn="l"/>
                <a:tab pos="356235" algn="l"/>
              </a:tabLst>
            </a:pPr>
            <a:r>
              <a:rPr sz="2400" spc="-45" dirty="0">
                <a:latin typeface="Times New Roman"/>
                <a:cs typeface="Times New Roman"/>
              </a:rPr>
              <a:t>A. </a:t>
            </a:r>
            <a:r>
              <a:rPr sz="2400" spc="-30" dirty="0">
                <a:latin typeface="Times New Roman"/>
                <a:cs typeface="Times New Roman"/>
              </a:rPr>
              <a:t>Negi and </a:t>
            </a:r>
            <a:r>
              <a:rPr sz="2400" spc="-20" dirty="0">
                <a:latin typeface="Times New Roman"/>
                <a:cs typeface="Times New Roman"/>
              </a:rPr>
              <a:t>M. </a:t>
            </a:r>
            <a:r>
              <a:rPr sz="2400" spc="-45" dirty="0">
                <a:latin typeface="Times New Roman"/>
                <a:cs typeface="Times New Roman"/>
              </a:rPr>
              <a:t>Mathew, </a:t>
            </a:r>
            <a:r>
              <a:rPr sz="2400" spc="-10" dirty="0">
                <a:latin typeface="Times New Roman"/>
                <a:cs typeface="Times New Roman"/>
              </a:rPr>
              <a:t>"Study </a:t>
            </a:r>
            <a:r>
              <a:rPr sz="2400" dirty="0">
                <a:latin typeface="Times New Roman"/>
                <a:cs typeface="Times New Roman"/>
              </a:rPr>
              <a:t>on </a:t>
            </a:r>
            <a:r>
              <a:rPr sz="2400" spc="-25" dirty="0">
                <a:latin typeface="Times New Roman"/>
                <a:cs typeface="Times New Roman"/>
              </a:rPr>
              <a:t>Sustainable </a:t>
            </a:r>
            <a:r>
              <a:rPr sz="2400" spc="-20" dirty="0">
                <a:latin typeface="Times New Roman"/>
                <a:cs typeface="Times New Roman"/>
              </a:rPr>
              <a:t>Transportation </a:t>
            </a:r>
            <a:r>
              <a:rPr sz="2400" spc="-15" dirty="0">
                <a:latin typeface="Times New Roman"/>
                <a:cs typeface="Times New Roman"/>
              </a:rPr>
              <a:t>Fuels </a:t>
            </a:r>
            <a:r>
              <a:rPr sz="2400" spc="-35" dirty="0">
                <a:latin typeface="Times New Roman"/>
                <a:cs typeface="Times New Roman"/>
              </a:rPr>
              <a:t>Based </a:t>
            </a:r>
            <a:r>
              <a:rPr sz="2400" dirty="0">
                <a:latin typeface="Times New Roman"/>
                <a:cs typeface="Times New Roman"/>
              </a:rPr>
              <a:t>on </a:t>
            </a:r>
            <a:r>
              <a:rPr sz="2400" spc="-5" dirty="0">
                <a:latin typeface="Times New Roman"/>
                <a:cs typeface="Times New Roman"/>
              </a:rPr>
              <a:t>Green  </a:t>
            </a:r>
            <a:r>
              <a:rPr sz="2400" spc="-40" dirty="0">
                <a:latin typeface="Times New Roman"/>
                <a:cs typeface="Times New Roman"/>
              </a:rPr>
              <a:t>House </a:t>
            </a:r>
            <a:r>
              <a:rPr sz="2400" spc="-10" dirty="0">
                <a:latin typeface="Times New Roman"/>
                <a:cs typeface="Times New Roman"/>
              </a:rPr>
              <a:t>Gas </a:t>
            </a:r>
            <a:r>
              <a:rPr sz="2400" spc="-45" dirty="0">
                <a:latin typeface="Times New Roman"/>
                <a:cs typeface="Times New Roman"/>
              </a:rPr>
              <a:t>Emission </a:t>
            </a:r>
            <a:r>
              <a:rPr sz="2400" spc="-10" dirty="0">
                <a:latin typeface="Times New Roman"/>
                <a:cs typeface="Times New Roman"/>
              </a:rPr>
              <a:t>Potential," </a:t>
            </a:r>
            <a:r>
              <a:rPr sz="2400" dirty="0">
                <a:latin typeface="Times New Roman"/>
                <a:cs typeface="Times New Roman"/>
              </a:rPr>
              <a:t>in </a:t>
            </a:r>
            <a:r>
              <a:rPr sz="2400" spc="-20" dirty="0">
                <a:latin typeface="Times New Roman"/>
                <a:cs typeface="Times New Roman"/>
              </a:rPr>
              <a:t>International </a:t>
            </a:r>
            <a:r>
              <a:rPr sz="2400" spc="-30" dirty="0">
                <a:latin typeface="Times New Roman"/>
                <a:cs typeface="Times New Roman"/>
              </a:rPr>
              <a:t>Conference </a:t>
            </a:r>
            <a:r>
              <a:rPr sz="2400" dirty="0">
                <a:latin typeface="Times New Roman"/>
                <a:cs typeface="Times New Roman"/>
              </a:rPr>
              <a:t>on </a:t>
            </a:r>
            <a:r>
              <a:rPr sz="2400" spc="-5" dirty="0">
                <a:latin typeface="Times New Roman"/>
                <a:cs typeface="Times New Roman"/>
              </a:rPr>
              <a:t>Power </a:t>
            </a:r>
            <a:r>
              <a:rPr sz="2400" spc="-65" dirty="0">
                <a:latin typeface="Times New Roman"/>
                <a:cs typeface="Times New Roman"/>
              </a:rPr>
              <a:t>Energy,  </a:t>
            </a:r>
            <a:r>
              <a:rPr sz="2400" spc="-40" dirty="0">
                <a:latin typeface="Times New Roman"/>
                <a:cs typeface="Times New Roman"/>
              </a:rPr>
              <a:t>Environment </a:t>
            </a:r>
            <a:r>
              <a:rPr sz="2400" spc="-35" dirty="0">
                <a:latin typeface="Times New Roman"/>
                <a:cs typeface="Times New Roman"/>
              </a:rPr>
              <a:t>and </a:t>
            </a:r>
            <a:r>
              <a:rPr sz="2400" spc="-20" dirty="0">
                <a:latin typeface="Times New Roman"/>
                <a:cs typeface="Times New Roman"/>
              </a:rPr>
              <a:t>Intelligent </a:t>
            </a:r>
            <a:r>
              <a:rPr sz="2400" spc="-15" dirty="0">
                <a:latin typeface="Times New Roman"/>
                <a:cs typeface="Times New Roman"/>
              </a:rPr>
              <a:t>Control </a:t>
            </a:r>
            <a:r>
              <a:rPr sz="2400" spc="10" dirty="0">
                <a:latin typeface="Times New Roman"/>
                <a:cs typeface="Times New Roman"/>
              </a:rPr>
              <a:t>(PEEIC), </a:t>
            </a:r>
            <a:r>
              <a:rPr sz="2400" spc="-5" dirty="0">
                <a:latin typeface="Times New Roman"/>
                <a:cs typeface="Times New Roman"/>
              </a:rPr>
              <a:t>Greater Noida, </a:t>
            </a:r>
            <a:r>
              <a:rPr sz="2400" spc="-15" dirty="0">
                <a:latin typeface="Times New Roman"/>
                <a:cs typeface="Times New Roman"/>
              </a:rPr>
              <a:t>India,</a:t>
            </a:r>
            <a:r>
              <a:rPr sz="2400" spc="160" dirty="0">
                <a:latin typeface="Times New Roman"/>
                <a:cs typeface="Times New Roman"/>
              </a:rPr>
              <a:t> </a:t>
            </a:r>
            <a:r>
              <a:rPr sz="2400" dirty="0">
                <a:latin typeface="Times New Roman"/>
                <a:cs typeface="Times New Roman"/>
              </a:rPr>
              <a:t>2018.</a:t>
            </a:r>
          </a:p>
          <a:p>
            <a:pPr marL="355600" marR="5080" indent="-343535">
              <a:lnSpc>
                <a:spcPts val="2930"/>
              </a:lnSpc>
              <a:spcBef>
                <a:spcPts val="25"/>
              </a:spcBef>
              <a:buFont typeface="Arial"/>
              <a:buChar char="•"/>
              <a:tabLst>
                <a:tab pos="355600" algn="l"/>
                <a:tab pos="356235" algn="l"/>
                <a:tab pos="6579870" algn="l"/>
              </a:tabLst>
            </a:pPr>
            <a:r>
              <a:rPr sz="2400" spc="-5" dirty="0">
                <a:latin typeface="Times New Roman"/>
                <a:cs typeface="Times New Roman"/>
              </a:rPr>
              <a:t>D. </a:t>
            </a:r>
            <a:r>
              <a:rPr sz="2400" spc="-35" dirty="0">
                <a:latin typeface="Times New Roman"/>
                <a:cs typeface="Times New Roman"/>
              </a:rPr>
              <a:t>Kurczynski, </a:t>
            </a:r>
            <a:r>
              <a:rPr sz="2400" spc="-145" dirty="0">
                <a:latin typeface="Times New Roman"/>
                <a:cs typeface="Times New Roman"/>
              </a:rPr>
              <a:t>P. </a:t>
            </a:r>
            <a:r>
              <a:rPr sz="2400" spc="-35" dirty="0">
                <a:latin typeface="Times New Roman"/>
                <a:cs typeface="Times New Roman"/>
              </a:rPr>
              <a:t>Lagowski and </a:t>
            </a:r>
            <a:r>
              <a:rPr sz="2400" spc="-20" dirty="0">
                <a:latin typeface="Times New Roman"/>
                <a:cs typeface="Times New Roman"/>
              </a:rPr>
              <a:t>M. </a:t>
            </a:r>
            <a:r>
              <a:rPr sz="2400" spc="-45" dirty="0">
                <a:latin typeface="Times New Roman"/>
                <a:cs typeface="Times New Roman"/>
              </a:rPr>
              <a:t>Warianek, </a:t>
            </a:r>
            <a:r>
              <a:rPr sz="2400" spc="-35" dirty="0">
                <a:latin typeface="Times New Roman"/>
                <a:cs typeface="Times New Roman"/>
              </a:rPr>
              <a:t>"The </a:t>
            </a:r>
            <a:r>
              <a:rPr sz="2400" spc="-30" dirty="0">
                <a:latin typeface="Times New Roman"/>
                <a:cs typeface="Times New Roman"/>
              </a:rPr>
              <a:t>impact </a:t>
            </a:r>
            <a:r>
              <a:rPr sz="2400" dirty="0">
                <a:latin typeface="Times New Roman"/>
                <a:cs typeface="Times New Roman"/>
              </a:rPr>
              <a:t>of </a:t>
            </a:r>
            <a:r>
              <a:rPr sz="2400" spc="-25" dirty="0">
                <a:latin typeface="Times New Roman"/>
                <a:cs typeface="Times New Roman"/>
              </a:rPr>
              <a:t>natural </a:t>
            </a:r>
            <a:r>
              <a:rPr sz="2400" spc="-35" dirty="0">
                <a:latin typeface="Times New Roman"/>
                <a:cs typeface="Times New Roman"/>
              </a:rPr>
              <a:t>gas </a:t>
            </a:r>
            <a:r>
              <a:rPr sz="2400" dirty="0">
                <a:latin typeface="Times New Roman"/>
                <a:cs typeface="Times New Roman"/>
              </a:rPr>
              <a:t>on </a:t>
            </a:r>
            <a:r>
              <a:rPr sz="2400" spc="-25" dirty="0">
                <a:latin typeface="Times New Roman"/>
                <a:cs typeface="Times New Roman"/>
              </a:rPr>
              <a:t>the </a:t>
            </a:r>
            <a:r>
              <a:rPr sz="2400" spc="-15" dirty="0">
                <a:latin typeface="Times New Roman"/>
                <a:cs typeface="Times New Roman"/>
              </a:rPr>
              <a:t>ecological  </a:t>
            </a:r>
            <a:r>
              <a:rPr sz="2400" spc="-35" dirty="0">
                <a:latin typeface="Times New Roman"/>
                <a:cs typeface="Times New Roman"/>
              </a:rPr>
              <a:t>safety </a:t>
            </a:r>
            <a:r>
              <a:rPr sz="2400" dirty="0">
                <a:latin typeface="Times New Roman"/>
                <a:cs typeface="Times New Roman"/>
              </a:rPr>
              <a:t>of </a:t>
            </a:r>
            <a:r>
              <a:rPr sz="2400" spc="-55" dirty="0">
                <a:latin typeface="Times New Roman"/>
                <a:cs typeface="Times New Roman"/>
              </a:rPr>
              <a:t>using  </a:t>
            </a:r>
            <a:r>
              <a:rPr sz="2400" spc="-25" dirty="0">
                <a:latin typeface="Times New Roman"/>
                <a:cs typeface="Times New Roman"/>
              </a:rPr>
              <a:t>Diesel </a:t>
            </a:r>
            <a:r>
              <a:rPr sz="2400" spc="-35" dirty="0">
                <a:latin typeface="Times New Roman"/>
                <a:cs typeface="Times New Roman"/>
              </a:rPr>
              <a:t>engine,"  </a:t>
            </a:r>
            <a:r>
              <a:rPr sz="2400" dirty="0">
                <a:latin typeface="Times New Roman"/>
                <a:cs typeface="Times New Roman"/>
              </a:rPr>
              <a:t>in</a:t>
            </a:r>
            <a:r>
              <a:rPr sz="2400" spc="-150" dirty="0">
                <a:latin typeface="Times New Roman"/>
                <a:cs typeface="Times New Roman"/>
              </a:rPr>
              <a:t> </a:t>
            </a:r>
            <a:r>
              <a:rPr sz="2400" spc="-5" dirty="0">
                <a:latin typeface="Times New Roman"/>
                <a:cs typeface="Times New Roman"/>
              </a:rPr>
              <a:t>XI</a:t>
            </a:r>
            <a:r>
              <a:rPr sz="2400" spc="25" dirty="0">
                <a:latin typeface="Times New Roman"/>
                <a:cs typeface="Times New Roman"/>
              </a:rPr>
              <a:t> </a:t>
            </a:r>
            <a:r>
              <a:rPr sz="2400" spc="-20" dirty="0">
                <a:latin typeface="Times New Roman"/>
                <a:cs typeface="Times New Roman"/>
              </a:rPr>
              <a:t>International	</a:t>
            </a:r>
            <a:r>
              <a:rPr sz="2400" dirty="0">
                <a:latin typeface="Times New Roman"/>
                <a:cs typeface="Times New Roman"/>
              </a:rPr>
              <a:t>4102 </a:t>
            </a:r>
            <a:r>
              <a:rPr sz="2400" spc="-35" dirty="0">
                <a:latin typeface="Times New Roman"/>
                <a:cs typeface="Times New Roman"/>
              </a:rPr>
              <a:t>Science-Technical</a:t>
            </a:r>
            <a:r>
              <a:rPr sz="2400" spc="385" dirty="0">
                <a:latin typeface="Times New Roman"/>
                <a:cs typeface="Times New Roman"/>
              </a:rPr>
              <a:t> </a:t>
            </a:r>
            <a:r>
              <a:rPr sz="2400" spc="-30" dirty="0">
                <a:latin typeface="Times New Roman"/>
                <a:cs typeface="Times New Roman"/>
              </a:rPr>
              <a:t>Conference</a:t>
            </a:r>
            <a:endParaRPr sz="2400" dirty="0">
              <a:latin typeface="Times New Roman"/>
              <a:cs typeface="Times New Roman"/>
            </a:endParaRPr>
          </a:p>
          <a:p>
            <a:pPr marL="355600">
              <a:lnSpc>
                <a:spcPts val="2735"/>
              </a:lnSpc>
            </a:pPr>
            <a:r>
              <a:rPr sz="2400" spc="-40" dirty="0">
                <a:latin typeface="Times New Roman"/>
                <a:cs typeface="Times New Roman"/>
              </a:rPr>
              <a:t>Automotive </a:t>
            </a:r>
            <a:r>
              <a:rPr sz="2400" spc="-45" dirty="0">
                <a:latin typeface="Times New Roman"/>
                <a:cs typeface="Times New Roman"/>
              </a:rPr>
              <a:t>Safety, </a:t>
            </a:r>
            <a:r>
              <a:rPr sz="2400" spc="-30" dirty="0">
                <a:latin typeface="Times New Roman"/>
                <a:cs typeface="Times New Roman"/>
              </a:rPr>
              <a:t>Casta, </a:t>
            </a:r>
            <a:r>
              <a:rPr sz="2400" spc="-10" dirty="0">
                <a:latin typeface="Times New Roman"/>
                <a:cs typeface="Times New Roman"/>
              </a:rPr>
              <a:t>Slovakia </a:t>
            </a:r>
            <a:r>
              <a:rPr sz="2400" dirty="0">
                <a:latin typeface="Times New Roman"/>
                <a:cs typeface="Times New Roman"/>
              </a:rPr>
              <a:t>,</a:t>
            </a:r>
            <a:r>
              <a:rPr sz="2400" spc="215" dirty="0">
                <a:latin typeface="Times New Roman"/>
                <a:cs typeface="Times New Roman"/>
              </a:rPr>
              <a:t> </a:t>
            </a:r>
            <a:r>
              <a:rPr sz="2400" dirty="0">
                <a:latin typeface="Times New Roman"/>
                <a:cs typeface="Times New Roman"/>
              </a:rPr>
              <a:t>2018.</a:t>
            </a:r>
          </a:p>
          <a:p>
            <a:pPr marL="355600" indent="-343535">
              <a:lnSpc>
                <a:spcPts val="2870"/>
              </a:lnSpc>
              <a:buFont typeface="Arial"/>
              <a:buChar char="•"/>
              <a:tabLst>
                <a:tab pos="355600" algn="l"/>
                <a:tab pos="356235" algn="l"/>
              </a:tabLst>
            </a:pPr>
            <a:r>
              <a:rPr sz="2400" spc="5" dirty="0">
                <a:latin typeface="Times New Roman"/>
                <a:cs typeface="Times New Roman"/>
              </a:rPr>
              <a:t>S. </a:t>
            </a:r>
            <a:r>
              <a:rPr sz="2400" spc="-40" dirty="0">
                <a:latin typeface="Times New Roman"/>
                <a:cs typeface="Times New Roman"/>
              </a:rPr>
              <a:t>Majumder, </a:t>
            </a:r>
            <a:r>
              <a:rPr sz="2400" spc="-45" dirty="0">
                <a:latin typeface="Times New Roman"/>
                <a:cs typeface="Times New Roman"/>
              </a:rPr>
              <a:t>K. </a:t>
            </a:r>
            <a:r>
              <a:rPr sz="2400" dirty="0">
                <a:latin typeface="Times New Roman"/>
                <a:cs typeface="Times New Roman"/>
              </a:rPr>
              <a:t>De </a:t>
            </a:r>
            <a:r>
              <a:rPr sz="2400" spc="-30" dirty="0">
                <a:latin typeface="Times New Roman"/>
                <a:cs typeface="Times New Roman"/>
              </a:rPr>
              <a:t>and </a:t>
            </a:r>
            <a:r>
              <a:rPr sz="2400" spc="-145" dirty="0">
                <a:latin typeface="Times New Roman"/>
                <a:cs typeface="Times New Roman"/>
              </a:rPr>
              <a:t>P. </a:t>
            </a:r>
            <a:r>
              <a:rPr sz="2400" spc="-65" dirty="0">
                <a:latin typeface="Times New Roman"/>
                <a:cs typeface="Times New Roman"/>
              </a:rPr>
              <a:t>Kumar, </a:t>
            </a:r>
            <a:r>
              <a:rPr sz="2400" spc="-10" dirty="0">
                <a:latin typeface="Times New Roman"/>
                <a:cs typeface="Times New Roman"/>
              </a:rPr>
              <a:t>"Zero </a:t>
            </a:r>
            <a:r>
              <a:rPr sz="2400" spc="-50" dirty="0">
                <a:latin typeface="Times New Roman"/>
                <a:cs typeface="Times New Roman"/>
              </a:rPr>
              <a:t>emission </a:t>
            </a:r>
            <a:r>
              <a:rPr sz="2400" spc="-10" dirty="0">
                <a:latin typeface="Times New Roman"/>
                <a:cs typeface="Times New Roman"/>
              </a:rPr>
              <a:t>transportation </a:t>
            </a:r>
            <a:r>
              <a:rPr sz="2400" spc="-50" dirty="0">
                <a:latin typeface="Times New Roman"/>
                <a:cs typeface="Times New Roman"/>
              </a:rPr>
              <a:t>system," </a:t>
            </a:r>
            <a:r>
              <a:rPr sz="2400" dirty="0">
                <a:latin typeface="Times New Roman"/>
                <a:cs typeface="Times New Roman"/>
              </a:rPr>
              <a:t>in</a:t>
            </a:r>
            <a:r>
              <a:rPr sz="2400" spc="395" dirty="0">
                <a:latin typeface="Times New Roman"/>
                <a:cs typeface="Times New Roman"/>
              </a:rPr>
              <a:t> </a:t>
            </a:r>
            <a:r>
              <a:rPr sz="2400" spc="-20" dirty="0">
                <a:latin typeface="Times New Roman"/>
                <a:cs typeface="Times New Roman"/>
              </a:rPr>
              <a:t>International</a:t>
            </a:r>
            <a:endParaRPr sz="2400" dirty="0">
              <a:latin typeface="Times New Roman"/>
              <a:cs typeface="Times New Roman"/>
            </a:endParaRPr>
          </a:p>
          <a:p>
            <a:pPr marL="355600">
              <a:lnSpc>
                <a:spcPts val="2870"/>
              </a:lnSpc>
              <a:spcBef>
                <a:spcPts val="50"/>
              </a:spcBef>
            </a:pPr>
            <a:r>
              <a:rPr sz="2400" spc="-30" dirty="0">
                <a:latin typeface="Times New Roman"/>
                <a:cs typeface="Times New Roman"/>
              </a:rPr>
              <a:t>Conference </a:t>
            </a:r>
            <a:r>
              <a:rPr sz="2400" dirty="0">
                <a:latin typeface="Times New Roman"/>
                <a:cs typeface="Times New Roman"/>
              </a:rPr>
              <a:t>on </a:t>
            </a:r>
            <a:r>
              <a:rPr sz="2400" spc="-5" dirty="0">
                <a:latin typeface="Times New Roman"/>
                <a:cs typeface="Times New Roman"/>
              </a:rPr>
              <a:t>Power </a:t>
            </a:r>
            <a:r>
              <a:rPr sz="2400" spc="-15" dirty="0">
                <a:latin typeface="Times New Roman"/>
                <a:cs typeface="Times New Roman"/>
              </a:rPr>
              <a:t>Electronics, Drives </a:t>
            </a:r>
            <a:r>
              <a:rPr sz="2400" spc="-35" dirty="0">
                <a:latin typeface="Times New Roman"/>
                <a:cs typeface="Times New Roman"/>
              </a:rPr>
              <a:t>and Energy </a:t>
            </a:r>
            <a:r>
              <a:rPr sz="2400" spc="-40" dirty="0">
                <a:latin typeface="Times New Roman"/>
                <a:cs typeface="Times New Roman"/>
              </a:rPr>
              <a:t>Systems </a:t>
            </a:r>
            <a:r>
              <a:rPr sz="2400" spc="10" dirty="0">
                <a:latin typeface="Times New Roman"/>
                <a:cs typeface="Times New Roman"/>
              </a:rPr>
              <a:t>(PEDES),</a:t>
            </a:r>
            <a:r>
              <a:rPr sz="2400" spc="-285" dirty="0">
                <a:latin typeface="Times New Roman"/>
                <a:cs typeface="Times New Roman"/>
              </a:rPr>
              <a:t> </a:t>
            </a:r>
            <a:r>
              <a:rPr sz="2400" spc="-45" dirty="0">
                <a:latin typeface="Times New Roman"/>
                <a:cs typeface="Times New Roman"/>
              </a:rPr>
              <a:t>Trivandrum,</a:t>
            </a:r>
            <a:endParaRPr sz="2400" dirty="0">
              <a:latin typeface="Times New Roman"/>
              <a:cs typeface="Times New Roman"/>
            </a:endParaRPr>
          </a:p>
          <a:p>
            <a:pPr marL="355600">
              <a:lnSpc>
                <a:spcPts val="2870"/>
              </a:lnSpc>
            </a:pPr>
            <a:r>
              <a:rPr sz="2400" spc="-15" dirty="0">
                <a:latin typeface="Times New Roman"/>
                <a:cs typeface="Times New Roman"/>
              </a:rPr>
              <a:t>India,</a:t>
            </a:r>
            <a:r>
              <a:rPr sz="2400" spc="65" dirty="0">
                <a:latin typeface="Times New Roman"/>
                <a:cs typeface="Times New Roman"/>
              </a:rPr>
              <a:t> </a:t>
            </a:r>
            <a:r>
              <a:rPr sz="2400" dirty="0">
                <a:latin typeface="Times New Roman"/>
                <a:cs typeface="Times New Roman"/>
              </a:rPr>
              <a:t>2016.</a:t>
            </a:r>
          </a:p>
          <a:p>
            <a:pPr marL="355600" indent="-343535">
              <a:lnSpc>
                <a:spcPts val="2865"/>
              </a:lnSpc>
              <a:spcBef>
                <a:spcPts val="50"/>
              </a:spcBef>
              <a:buFont typeface="Arial"/>
              <a:buChar char="•"/>
              <a:tabLst>
                <a:tab pos="355600" algn="l"/>
                <a:tab pos="356235" algn="l"/>
              </a:tabLst>
            </a:pPr>
            <a:r>
              <a:rPr sz="2400" spc="-5" dirty="0">
                <a:latin typeface="Times New Roman"/>
                <a:cs typeface="Times New Roman"/>
              </a:rPr>
              <a:t>X. </a:t>
            </a:r>
            <a:r>
              <a:rPr sz="2400" spc="-45" dirty="0">
                <a:latin typeface="Times New Roman"/>
                <a:cs typeface="Times New Roman"/>
              </a:rPr>
              <a:t>Lu, K. </a:t>
            </a:r>
            <a:r>
              <a:rPr sz="2400" spc="-5" dirty="0">
                <a:latin typeface="Times New Roman"/>
                <a:cs typeface="Times New Roman"/>
              </a:rPr>
              <a:t>Ota, </a:t>
            </a:r>
            <a:r>
              <a:rPr sz="2400" spc="-20" dirty="0">
                <a:latin typeface="Times New Roman"/>
                <a:cs typeface="Times New Roman"/>
              </a:rPr>
              <a:t>M. </a:t>
            </a:r>
            <a:r>
              <a:rPr sz="2400" spc="-35" dirty="0">
                <a:latin typeface="Times New Roman"/>
                <a:cs typeface="Times New Roman"/>
              </a:rPr>
              <a:t>Dong, </a:t>
            </a:r>
            <a:r>
              <a:rPr sz="2400" spc="-15" dirty="0">
                <a:latin typeface="Times New Roman"/>
                <a:cs typeface="Times New Roman"/>
              </a:rPr>
              <a:t>C. </a:t>
            </a:r>
            <a:r>
              <a:rPr sz="2400" spc="-155" dirty="0">
                <a:latin typeface="Times New Roman"/>
                <a:cs typeface="Times New Roman"/>
              </a:rPr>
              <a:t>Yu </a:t>
            </a:r>
            <a:r>
              <a:rPr sz="2400" spc="-35" dirty="0">
                <a:latin typeface="Times New Roman"/>
                <a:cs typeface="Times New Roman"/>
              </a:rPr>
              <a:t>and </a:t>
            </a:r>
            <a:r>
              <a:rPr sz="2400" spc="-5" dirty="0">
                <a:latin typeface="Times New Roman"/>
                <a:cs typeface="Times New Roman"/>
              </a:rPr>
              <a:t>H. </a:t>
            </a:r>
            <a:r>
              <a:rPr sz="2400" spc="-10" dirty="0">
                <a:latin typeface="Times New Roman"/>
                <a:cs typeface="Times New Roman"/>
              </a:rPr>
              <a:t>Jin, "Predicting </a:t>
            </a:r>
            <a:r>
              <a:rPr sz="2400" spc="-25" dirty="0">
                <a:latin typeface="Times New Roman"/>
                <a:cs typeface="Times New Roman"/>
              </a:rPr>
              <a:t>Transportation </a:t>
            </a:r>
            <a:r>
              <a:rPr sz="2400" spc="-5" dirty="0">
                <a:latin typeface="Times New Roman"/>
                <a:cs typeface="Times New Roman"/>
              </a:rPr>
              <a:t>Carbon</a:t>
            </a:r>
            <a:r>
              <a:rPr sz="2400" spc="565" dirty="0">
                <a:latin typeface="Times New Roman"/>
                <a:cs typeface="Times New Roman"/>
              </a:rPr>
              <a:t> </a:t>
            </a:r>
            <a:r>
              <a:rPr sz="2400" spc="-45" dirty="0">
                <a:latin typeface="Times New Roman"/>
                <a:cs typeface="Times New Roman"/>
              </a:rPr>
              <a:t>Emission</a:t>
            </a:r>
            <a:endParaRPr sz="2400" dirty="0">
              <a:latin typeface="Times New Roman"/>
              <a:cs typeface="Times New Roman"/>
            </a:endParaRPr>
          </a:p>
          <a:p>
            <a:pPr marL="355600">
              <a:lnSpc>
                <a:spcPts val="2855"/>
              </a:lnSpc>
            </a:pPr>
            <a:r>
              <a:rPr sz="2400" spc="-5" dirty="0">
                <a:latin typeface="Times New Roman"/>
                <a:cs typeface="Times New Roman"/>
              </a:rPr>
              <a:t>with </a:t>
            </a:r>
            <a:r>
              <a:rPr sz="2400" spc="-20" dirty="0">
                <a:latin typeface="Times New Roman"/>
                <a:cs typeface="Times New Roman"/>
              </a:rPr>
              <a:t>Urban </a:t>
            </a:r>
            <a:r>
              <a:rPr sz="2400" spc="-10" dirty="0">
                <a:latin typeface="Times New Roman"/>
                <a:cs typeface="Times New Roman"/>
              </a:rPr>
              <a:t>Big Data," </a:t>
            </a:r>
            <a:r>
              <a:rPr sz="2400" spc="-40" dirty="0">
                <a:latin typeface="Times New Roman"/>
                <a:cs typeface="Times New Roman"/>
              </a:rPr>
              <a:t>Trans </a:t>
            </a:r>
            <a:r>
              <a:rPr sz="2400" dirty="0">
                <a:latin typeface="Times New Roman"/>
                <a:cs typeface="Times New Roman"/>
              </a:rPr>
              <a:t>on </a:t>
            </a:r>
            <a:r>
              <a:rPr sz="2400" spc="-30" dirty="0">
                <a:latin typeface="Times New Roman"/>
                <a:cs typeface="Times New Roman"/>
              </a:rPr>
              <a:t>Sustainable </a:t>
            </a:r>
            <a:r>
              <a:rPr sz="2400" spc="-40" dirty="0">
                <a:latin typeface="Times New Roman"/>
                <a:cs typeface="Times New Roman"/>
              </a:rPr>
              <a:t>Computing, </a:t>
            </a:r>
            <a:r>
              <a:rPr sz="2400" spc="-20" dirty="0">
                <a:latin typeface="Times New Roman"/>
                <a:cs typeface="Times New Roman"/>
              </a:rPr>
              <a:t>vol. </a:t>
            </a:r>
            <a:r>
              <a:rPr sz="2400" dirty="0">
                <a:latin typeface="Times New Roman"/>
                <a:cs typeface="Times New Roman"/>
              </a:rPr>
              <a:t>2, </a:t>
            </a:r>
            <a:r>
              <a:rPr sz="2400" spc="-30" dirty="0">
                <a:latin typeface="Times New Roman"/>
                <a:cs typeface="Times New Roman"/>
              </a:rPr>
              <a:t>no. </a:t>
            </a:r>
            <a:r>
              <a:rPr sz="2400" dirty="0">
                <a:latin typeface="Times New Roman"/>
                <a:cs typeface="Times New Roman"/>
              </a:rPr>
              <a:t>4, </a:t>
            </a:r>
            <a:r>
              <a:rPr sz="2400" spc="-5" dirty="0">
                <a:latin typeface="Times New Roman"/>
                <a:cs typeface="Times New Roman"/>
              </a:rPr>
              <a:t>pp. </a:t>
            </a:r>
            <a:r>
              <a:rPr sz="2400" dirty="0">
                <a:latin typeface="Times New Roman"/>
                <a:cs typeface="Times New Roman"/>
              </a:rPr>
              <a:t>333-344,</a:t>
            </a:r>
            <a:r>
              <a:rPr sz="2400" spc="25" dirty="0">
                <a:latin typeface="Times New Roman"/>
                <a:cs typeface="Times New Roman"/>
              </a:rPr>
              <a:t> </a:t>
            </a:r>
            <a:r>
              <a:rPr sz="2400" dirty="0">
                <a:latin typeface="Times New Roman"/>
                <a:cs typeface="Times New Roman"/>
              </a:rPr>
              <a:t>2017.</a:t>
            </a:r>
          </a:p>
          <a:p>
            <a:pPr marL="355600" indent="-343535">
              <a:lnSpc>
                <a:spcPts val="2865"/>
              </a:lnSpc>
              <a:buFont typeface="Arial"/>
              <a:buChar char="•"/>
              <a:tabLst>
                <a:tab pos="355600" algn="l"/>
                <a:tab pos="356235" algn="l"/>
              </a:tabLst>
            </a:pPr>
            <a:r>
              <a:rPr sz="2400" spc="-15" dirty="0">
                <a:latin typeface="Times New Roman"/>
                <a:cs typeface="Times New Roman"/>
              </a:rPr>
              <a:t>Xiong R. </a:t>
            </a:r>
            <a:r>
              <a:rPr sz="2400" spc="-10" dirty="0">
                <a:latin typeface="Times New Roman"/>
                <a:cs typeface="Times New Roman"/>
              </a:rPr>
              <a:t>et </a:t>
            </a:r>
            <a:r>
              <a:rPr sz="2400" spc="-5" dirty="0">
                <a:latin typeface="Times New Roman"/>
                <a:cs typeface="Times New Roman"/>
              </a:rPr>
              <a:t>al, </a:t>
            </a:r>
            <a:r>
              <a:rPr sz="2400" spc="-30" dirty="0">
                <a:latin typeface="Times New Roman"/>
                <a:cs typeface="Times New Roman"/>
              </a:rPr>
              <a:t>"Lithium-Ion </a:t>
            </a:r>
            <a:r>
              <a:rPr sz="2400" spc="-5" dirty="0">
                <a:latin typeface="Times New Roman"/>
                <a:cs typeface="Times New Roman"/>
              </a:rPr>
              <a:t>Battery </a:t>
            </a:r>
            <a:r>
              <a:rPr sz="2400" spc="-10" dirty="0">
                <a:latin typeface="Times New Roman"/>
                <a:cs typeface="Times New Roman"/>
              </a:rPr>
              <a:t>Health </a:t>
            </a:r>
            <a:r>
              <a:rPr sz="2400" spc="-30" dirty="0">
                <a:latin typeface="Times New Roman"/>
                <a:cs typeface="Times New Roman"/>
              </a:rPr>
              <a:t>Prognosis </a:t>
            </a:r>
            <a:r>
              <a:rPr sz="2400" spc="-40" dirty="0">
                <a:latin typeface="Times New Roman"/>
                <a:cs typeface="Times New Roman"/>
              </a:rPr>
              <a:t>Based </a:t>
            </a:r>
            <a:r>
              <a:rPr sz="2400" dirty="0">
                <a:latin typeface="Times New Roman"/>
                <a:cs typeface="Times New Roman"/>
              </a:rPr>
              <a:t>on a </a:t>
            </a:r>
            <a:r>
              <a:rPr sz="2400" spc="-20" dirty="0">
                <a:latin typeface="Times New Roman"/>
                <a:cs typeface="Times New Roman"/>
              </a:rPr>
              <a:t>Real</a:t>
            </a:r>
            <a:r>
              <a:rPr sz="2400" spc="-135" dirty="0">
                <a:latin typeface="Times New Roman"/>
                <a:cs typeface="Times New Roman"/>
              </a:rPr>
              <a:t> </a:t>
            </a:r>
            <a:r>
              <a:rPr sz="2400" spc="-5" dirty="0">
                <a:latin typeface="Times New Roman"/>
                <a:cs typeface="Times New Roman"/>
              </a:rPr>
              <a:t>Battery</a:t>
            </a:r>
            <a:endParaRPr sz="2400" dirty="0">
              <a:latin typeface="Times New Roman"/>
              <a:cs typeface="Times New Roman"/>
            </a:endParaRPr>
          </a:p>
          <a:p>
            <a:pPr marL="355600">
              <a:lnSpc>
                <a:spcPts val="2865"/>
              </a:lnSpc>
              <a:spcBef>
                <a:spcPts val="50"/>
              </a:spcBef>
            </a:pPr>
            <a:r>
              <a:rPr sz="2400" spc="-45" dirty="0">
                <a:latin typeface="Times New Roman"/>
                <a:cs typeface="Times New Roman"/>
              </a:rPr>
              <a:t>Management </a:t>
            </a:r>
            <a:r>
              <a:rPr sz="2400" spc="-35" dirty="0">
                <a:latin typeface="Times New Roman"/>
                <a:cs typeface="Times New Roman"/>
              </a:rPr>
              <a:t>System </a:t>
            </a:r>
            <a:r>
              <a:rPr sz="2400" spc="-55" dirty="0">
                <a:latin typeface="Times New Roman"/>
                <a:cs typeface="Times New Roman"/>
              </a:rPr>
              <a:t>Used </a:t>
            </a:r>
            <a:r>
              <a:rPr sz="2400" dirty="0">
                <a:latin typeface="Times New Roman"/>
                <a:cs typeface="Times New Roman"/>
              </a:rPr>
              <a:t>in Electric </a:t>
            </a:r>
            <a:r>
              <a:rPr sz="2400" spc="-55" dirty="0">
                <a:latin typeface="Times New Roman"/>
                <a:cs typeface="Times New Roman"/>
              </a:rPr>
              <a:t>Vehicles," </a:t>
            </a:r>
            <a:r>
              <a:rPr sz="2400" spc="-40" dirty="0">
                <a:latin typeface="Times New Roman"/>
                <a:cs typeface="Times New Roman"/>
              </a:rPr>
              <a:t>Trans </a:t>
            </a:r>
            <a:r>
              <a:rPr sz="2400" dirty="0">
                <a:latin typeface="Times New Roman"/>
                <a:cs typeface="Times New Roman"/>
              </a:rPr>
              <a:t>on </a:t>
            </a:r>
            <a:r>
              <a:rPr sz="2400" spc="-60" dirty="0">
                <a:latin typeface="Times New Roman"/>
                <a:cs typeface="Times New Roman"/>
              </a:rPr>
              <a:t>Vehicular </a:t>
            </a:r>
            <a:r>
              <a:rPr sz="2400" spc="-65" dirty="0">
                <a:latin typeface="Times New Roman"/>
                <a:cs typeface="Times New Roman"/>
              </a:rPr>
              <a:t>Technology, </a:t>
            </a:r>
            <a:r>
              <a:rPr sz="2400" spc="-20" dirty="0">
                <a:latin typeface="Times New Roman"/>
                <a:cs typeface="Times New Roman"/>
              </a:rPr>
              <a:t>vol.</a:t>
            </a:r>
            <a:r>
              <a:rPr sz="2400" spc="-390" dirty="0">
                <a:latin typeface="Times New Roman"/>
                <a:cs typeface="Times New Roman"/>
              </a:rPr>
              <a:t> </a:t>
            </a:r>
            <a:r>
              <a:rPr sz="2400" dirty="0">
                <a:latin typeface="Times New Roman"/>
                <a:cs typeface="Times New Roman"/>
              </a:rPr>
              <a:t>68,</a:t>
            </a:r>
          </a:p>
          <a:p>
            <a:pPr marL="355600">
              <a:lnSpc>
                <a:spcPts val="2865"/>
              </a:lnSpc>
            </a:pPr>
            <a:r>
              <a:rPr sz="2400" spc="-30" dirty="0">
                <a:latin typeface="Times New Roman"/>
                <a:cs typeface="Times New Roman"/>
              </a:rPr>
              <a:t>no. </a:t>
            </a:r>
            <a:r>
              <a:rPr sz="2400" dirty="0">
                <a:latin typeface="Times New Roman"/>
                <a:cs typeface="Times New Roman"/>
              </a:rPr>
              <a:t>5, pp. </a:t>
            </a:r>
            <a:r>
              <a:rPr sz="2400" spc="-15" dirty="0">
                <a:latin typeface="Times New Roman"/>
                <a:cs typeface="Times New Roman"/>
              </a:rPr>
              <a:t>4110-4121,</a:t>
            </a:r>
            <a:r>
              <a:rPr sz="2400" spc="95" dirty="0">
                <a:latin typeface="Times New Roman"/>
                <a:cs typeface="Times New Roman"/>
              </a:rPr>
              <a:t> </a:t>
            </a:r>
            <a:r>
              <a:rPr sz="2400" dirty="0">
                <a:latin typeface="Times New Roman"/>
                <a:cs typeface="Times New Roman"/>
              </a:rPr>
              <a:t>2019.</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129059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7286" y="251689"/>
            <a:ext cx="1882506" cy="391795"/>
          </a:xfrm>
          <a:prstGeom prst="rect">
            <a:avLst/>
          </a:prstGeom>
        </p:spPr>
        <p:txBody>
          <a:bodyPr vert="horz" wrap="square" lIns="0" tIns="12700" rIns="0" bIns="0" rtlCol="0">
            <a:spAutoFit/>
          </a:bodyPr>
          <a:lstStyle/>
          <a:p>
            <a:pPr marL="12700">
              <a:lnSpc>
                <a:spcPct val="100000"/>
              </a:lnSpc>
              <a:spcBef>
                <a:spcPts val="100"/>
              </a:spcBef>
            </a:pPr>
            <a:r>
              <a:rPr sz="2400" b="1" u="sng" dirty="0">
                <a:solidFill>
                  <a:schemeClr val="accent6">
                    <a:lumMod val="50000"/>
                  </a:schemeClr>
                </a:solidFill>
              </a:rPr>
              <a:t>ABSTRACT</a:t>
            </a:r>
            <a:r>
              <a:rPr sz="2400" b="1" u="sng" spc="-105" dirty="0">
                <a:solidFill>
                  <a:schemeClr val="accent6">
                    <a:lumMod val="50000"/>
                  </a:schemeClr>
                </a:solidFill>
              </a:rPr>
              <a:t> </a:t>
            </a:r>
            <a:r>
              <a:rPr sz="2400" b="1" u="sng" dirty="0">
                <a:solidFill>
                  <a:schemeClr val="accent6">
                    <a:lumMod val="50000"/>
                  </a:schemeClr>
                </a:solidFill>
              </a:rPr>
              <a:t>:</a:t>
            </a:r>
          </a:p>
        </p:txBody>
      </p:sp>
      <p:sp>
        <p:nvSpPr>
          <p:cNvPr id="3" name="object 3"/>
          <p:cNvSpPr txBox="1"/>
          <p:nvPr/>
        </p:nvSpPr>
        <p:spPr>
          <a:xfrm>
            <a:off x="287972" y="681291"/>
            <a:ext cx="10848975" cy="6214971"/>
          </a:xfrm>
          <a:prstGeom prst="rect">
            <a:avLst/>
          </a:prstGeom>
        </p:spPr>
        <p:txBody>
          <a:bodyPr vert="horz" wrap="square" lIns="0" tIns="12065" rIns="0" bIns="0" rtlCol="0">
            <a:spAutoFit/>
          </a:bodyPr>
          <a:lstStyle/>
          <a:p>
            <a:pPr marL="342900" indent="-342900" algn="just">
              <a:lnSpc>
                <a:spcPct val="150000"/>
              </a:lnSpc>
              <a:spcAft>
                <a:spcPts val="1040"/>
              </a:spcAft>
              <a:buFont typeface="Arial" panose="020B0604020202020204" pitchFamily="34" charset="0"/>
              <a:buChar char="•"/>
            </a:pPr>
            <a:r>
              <a:rPr lang="en-IN"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Nowadays the awareness on carbon emission has increased.So the evolution of the Electric vehicles(EV) has started to flourish as EV batteries can be utilised as potential energy storage devices in microgrids</a:t>
            </a:r>
            <a:r>
              <a:rPr lang="en-US" sz="2000" spc="-5" dirty="0">
                <a:latin typeface="Times New Roman"/>
                <a:cs typeface="Times New Roman"/>
              </a:rPr>
              <a:t>Electric </a:t>
            </a:r>
            <a:r>
              <a:rPr lang="en-US" sz="2000" spc="-40" dirty="0">
                <a:latin typeface="Times New Roman"/>
                <a:cs typeface="Times New Roman"/>
              </a:rPr>
              <a:t>Vehicle </a:t>
            </a:r>
            <a:r>
              <a:rPr lang="en-US" sz="2000" spc="20" dirty="0">
                <a:latin typeface="Times New Roman"/>
                <a:cs typeface="Times New Roman"/>
              </a:rPr>
              <a:t>(EV) </a:t>
            </a:r>
            <a:r>
              <a:rPr lang="en-US" sz="2000" spc="-10" dirty="0">
                <a:latin typeface="Times New Roman"/>
                <a:cs typeface="Times New Roman"/>
              </a:rPr>
              <a:t>batteries </a:t>
            </a:r>
            <a:r>
              <a:rPr lang="en-US" sz="2000" spc="-35" dirty="0">
                <a:latin typeface="Times New Roman"/>
                <a:cs typeface="Times New Roman"/>
              </a:rPr>
              <a:t>can </a:t>
            </a:r>
            <a:r>
              <a:rPr lang="en-US" sz="2000" spc="-10" dirty="0">
                <a:latin typeface="Times New Roman"/>
                <a:cs typeface="Times New Roman"/>
              </a:rPr>
              <a:t>be </a:t>
            </a:r>
            <a:r>
              <a:rPr lang="en-US" sz="2000" dirty="0">
                <a:latin typeface="Times New Roman"/>
                <a:cs typeface="Times New Roman"/>
              </a:rPr>
              <a:t>utilized </a:t>
            </a:r>
            <a:r>
              <a:rPr lang="en-US" sz="2000" spc="-25" dirty="0">
                <a:latin typeface="Times New Roman"/>
                <a:cs typeface="Times New Roman"/>
              </a:rPr>
              <a:t>as </a:t>
            </a:r>
            <a:r>
              <a:rPr lang="en-US" sz="2000" spc="-15" dirty="0">
                <a:latin typeface="Times New Roman"/>
                <a:cs typeface="Times New Roman"/>
              </a:rPr>
              <a:t>potential </a:t>
            </a:r>
            <a:r>
              <a:rPr lang="en-US" sz="2000" spc="-20" dirty="0">
                <a:latin typeface="Times New Roman"/>
                <a:cs typeface="Times New Roman"/>
              </a:rPr>
              <a:t>energy </a:t>
            </a:r>
            <a:r>
              <a:rPr lang="en-US" sz="2000" spc="-35" dirty="0">
                <a:latin typeface="Times New Roman"/>
                <a:cs typeface="Times New Roman"/>
              </a:rPr>
              <a:t>storage </a:t>
            </a:r>
            <a:r>
              <a:rPr lang="en-US" sz="2000" spc="-10" dirty="0">
                <a:latin typeface="Times New Roman"/>
                <a:cs typeface="Times New Roman"/>
              </a:rPr>
              <a:t>devices </a:t>
            </a:r>
            <a:r>
              <a:rPr lang="en-US" sz="2000" spc="10" dirty="0">
                <a:latin typeface="Times New Roman"/>
                <a:cs typeface="Times New Roman"/>
              </a:rPr>
              <a:t>in </a:t>
            </a:r>
            <a:r>
              <a:rPr lang="en-US" sz="2000" spc="-5" dirty="0">
                <a:latin typeface="Times New Roman"/>
                <a:cs typeface="Times New Roman"/>
              </a:rPr>
              <a:t>micro-  </a:t>
            </a:r>
            <a:r>
              <a:rPr lang="en-US" sz="2000" spc="-30" dirty="0">
                <a:latin typeface="Times New Roman"/>
                <a:cs typeface="Times New Roman"/>
              </a:rPr>
              <a:t>grids.</a:t>
            </a:r>
          </a:p>
          <a:p>
            <a:pPr marL="342900" indent="-342900" algn="just">
              <a:lnSpc>
                <a:spcPct val="150000"/>
              </a:lnSpc>
              <a:spcAft>
                <a:spcPts val="1040"/>
              </a:spcAft>
              <a:buFont typeface="Arial" panose="020B0604020202020204" pitchFamily="34" charset="0"/>
              <a:buChar char="•"/>
            </a:pPr>
            <a:r>
              <a:rPr lang="en-US" sz="2000" dirty="0">
                <a:effectLst/>
                <a:latin typeface="Times New Roman" panose="02020603050405020304" pitchFamily="18" charset="0"/>
                <a:ea typeface="Calibri" panose="020F0502020204030204" pitchFamily="34" charset="0"/>
              </a:rPr>
              <a:t>As DC fast charging station with OFF board chargers(</a:t>
            </a:r>
            <a:r>
              <a:rPr lang="en-US" sz="2000" dirty="0" err="1">
                <a:effectLst/>
                <a:latin typeface="Times New Roman" panose="02020603050405020304" pitchFamily="18" charset="0"/>
                <a:ea typeface="Calibri" panose="020F0502020204030204" pitchFamily="34" charset="0"/>
              </a:rPr>
              <a:t>i.e</a:t>
            </a:r>
            <a:r>
              <a:rPr lang="en-US" sz="2000" dirty="0">
                <a:effectLst/>
                <a:latin typeface="Times New Roman" panose="02020603050405020304" pitchFamily="18" charset="0"/>
                <a:ea typeface="Calibri" panose="020F0502020204030204" pitchFamily="34" charset="0"/>
              </a:rPr>
              <a:t>, by buck and boost converters) and grid connected inverter is designed to interface EV’s to </a:t>
            </a:r>
            <a:r>
              <a:rPr lang="en-US" sz="2000" dirty="0" err="1">
                <a:effectLst/>
                <a:latin typeface="Times New Roman" panose="02020603050405020304" pitchFamily="18" charset="0"/>
                <a:ea typeface="Calibri" panose="020F0502020204030204" pitchFamily="34" charset="0"/>
              </a:rPr>
              <a:t>microgrid.So</a:t>
            </a:r>
            <a:r>
              <a:rPr lang="en-US" sz="2000" dirty="0">
                <a:effectLst/>
                <a:latin typeface="Times New Roman" panose="02020603050405020304" pitchFamily="18" charset="0"/>
                <a:ea typeface="Calibri" panose="020F0502020204030204" pitchFamily="34" charset="0"/>
              </a:rPr>
              <a:t> in this project, the architecture ,high power bi-directional charging for EV’s ,scheduling strategies of Grid to Vehicle(G2V), Vehicle to Grid(V2G) and Battery Energy Storage System (BESS) and their effectiveness is evaluated in MATLAB/SIMULINK. </a:t>
            </a:r>
            <a:endParaRPr lang="en-US" sz="2000" spc="-30" dirty="0">
              <a:effectLst/>
              <a:latin typeface="Times New Roman"/>
              <a:ea typeface="Calibri" panose="020F0502020204030204" pitchFamily="34" charset="0"/>
              <a:cs typeface="Times New Roman"/>
            </a:endParaRPr>
          </a:p>
          <a:p>
            <a:pPr marL="342900" indent="-342900" algn="just">
              <a:lnSpc>
                <a:spcPct val="150000"/>
              </a:lnSpc>
              <a:spcAft>
                <a:spcPts val="1040"/>
              </a:spcAft>
              <a:buFont typeface="Arial" panose="020B0604020202020204" pitchFamily="34" charset="0"/>
              <a:buChar char="•"/>
            </a:pPr>
            <a:r>
              <a:rPr lang="en-US" sz="2000" dirty="0">
                <a:effectLst/>
                <a:latin typeface="Times New Roman" panose="02020603050405020304" pitchFamily="18" charset="0"/>
                <a:ea typeface="Calibri" panose="020F0502020204030204" pitchFamily="34" charset="0"/>
              </a:rPr>
              <a:t> This charging station design ensures minimal distortion of grid injected current and the controllers according to particular application(pi/</a:t>
            </a:r>
            <a:r>
              <a:rPr lang="en-US" sz="2000" dirty="0" err="1">
                <a:effectLst/>
                <a:latin typeface="Times New Roman" panose="02020603050405020304" pitchFamily="18" charset="0"/>
                <a:ea typeface="Calibri" panose="020F0502020204030204" pitchFamily="34" charset="0"/>
              </a:rPr>
              <a:t>pid</a:t>
            </a:r>
            <a:r>
              <a:rPr lang="en-US" sz="2000" dirty="0">
                <a:effectLst/>
                <a:latin typeface="Times New Roman" panose="02020603050405020304" pitchFamily="18" charset="0"/>
                <a:ea typeface="Calibri" panose="020F0502020204030204" pitchFamily="34" charset="0"/>
              </a:rPr>
              <a:t>) gives good dynamic performance in terms of DC bus voltage </a:t>
            </a:r>
            <a:r>
              <a:rPr lang="en-US" sz="2000" dirty="0" err="1">
                <a:effectLst/>
                <a:latin typeface="Times New Roman" panose="02020603050405020304" pitchFamily="18" charset="0"/>
                <a:ea typeface="Calibri" panose="020F0502020204030204" pitchFamily="34" charset="0"/>
              </a:rPr>
              <a:t>stability.Thus</a:t>
            </a:r>
            <a:r>
              <a:rPr lang="en-US" sz="2000" dirty="0">
                <a:effectLst/>
                <a:latin typeface="Times New Roman" panose="02020603050405020304" pitchFamily="18" charset="0"/>
                <a:ea typeface="Calibri" panose="020F0502020204030204" pitchFamily="34" charset="0"/>
              </a:rPr>
              <a:t> the microgrid energy management is done by storing energy in EV’s when excess and  given back when demand is more and vice versa.</a:t>
            </a:r>
            <a:endParaRPr lang="en-US" sz="2000" dirty="0">
              <a:latin typeface="Times New Roman"/>
              <a:cs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606489" y="1360478"/>
            <a:ext cx="8918635" cy="4059246"/>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338772" y="99313"/>
            <a:ext cx="2178685" cy="392430"/>
          </a:xfrm>
          <a:prstGeom prst="rect">
            <a:avLst/>
          </a:prstGeom>
        </p:spPr>
        <p:txBody>
          <a:bodyPr vert="horz" wrap="square" lIns="0" tIns="13335" rIns="0" bIns="0" rtlCol="0">
            <a:spAutoFit/>
          </a:bodyPr>
          <a:lstStyle/>
          <a:p>
            <a:pPr marL="12700">
              <a:lnSpc>
                <a:spcPct val="100000"/>
              </a:lnSpc>
              <a:spcBef>
                <a:spcPts val="105"/>
              </a:spcBef>
            </a:pPr>
            <a:r>
              <a:rPr sz="2400" b="1" u="sng" spc="5" dirty="0">
                <a:solidFill>
                  <a:srgbClr val="000000"/>
                </a:solidFill>
              </a:rPr>
              <a:t>Block </a:t>
            </a:r>
            <a:r>
              <a:rPr sz="2400" b="1" u="sng" spc="-5" dirty="0">
                <a:solidFill>
                  <a:srgbClr val="000000"/>
                </a:solidFill>
              </a:rPr>
              <a:t>Diagram</a:t>
            </a:r>
            <a:r>
              <a:rPr sz="2400" b="1" u="sng" spc="-85" dirty="0">
                <a:solidFill>
                  <a:srgbClr val="000000"/>
                </a:solidFill>
              </a:rPr>
              <a:t> </a:t>
            </a:r>
            <a:r>
              <a:rPr sz="2400" b="1" u="sng" dirty="0">
                <a:solidFill>
                  <a:srgbClr val="000000"/>
                </a:solidFill>
              </a:rPr>
              <a:t>:</a:t>
            </a:r>
            <a:endParaRPr sz="2400" b="1" u="sng" dirty="0"/>
          </a:p>
        </p:txBody>
      </p:sp>
      <p:sp>
        <p:nvSpPr>
          <p:cNvPr id="4" name="object 4"/>
          <p:cNvSpPr txBox="1"/>
          <p:nvPr/>
        </p:nvSpPr>
        <p:spPr>
          <a:xfrm>
            <a:off x="2151379" y="6062345"/>
            <a:ext cx="7657465" cy="518159"/>
          </a:xfrm>
          <a:prstGeom prst="rect">
            <a:avLst/>
          </a:prstGeom>
        </p:spPr>
        <p:txBody>
          <a:bodyPr vert="horz" wrap="square" lIns="0" tIns="16510" rIns="0" bIns="0" rtlCol="0">
            <a:spAutoFit/>
          </a:bodyPr>
          <a:lstStyle/>
          <a:p>
            <a:pPr marL="12700">
              <a:lnSpc>
                <a:spcPct val="100000"/>
              </a:lnSpc>
              <a:spcBef>
                <a:spcPts val="130"/>
              </a:spcBef>
            </a:pPr>
            <a:r>
              <a:rPr sz="3200" dirty="0">
                <a:latin typeface="Times New Roman"/>
                <a:cs typeface="Times New Roman"/>
              </a:rPr>
              <a:t>Fig. </a:t>
            </a:r>
            <a:r>
              <a:rPr sz="3200" spc="25" dirty="0">
                <a:latin typeface="Times New Roman"/>
                <a:cs typeface="Times New Roman"/>
              </a:rPr>
              <a:t>1. </a:t>
            </a:r>
            <a:r>
              <a:rPr sz="3200" spc="5" dirty="0">
                <a:latin typeface="Times New Roman"/>
                <a:cs typeface="Times New Roman"/>
              </a:rPr>
              <a:t>EV </a:t>
            </a:r>
            <a:r>
              <a:rPr sz="3200" spc="-30" dirty="0">
                <a:latin typeface="Times New Roman"/>
                <a:cs typeface="Times New Roman"/>
              </a:rPr>
              <a:t>charging </a:t>
            </a:r>
            <a:r>
              <a:rPr sz="3200" spc="5" dirty="0">
                <a:latin typeface="Times New Roman"/>
                <a:cs typeface="Times New Roman"/>
              </a:rPr>
              <a:t>station </a:t>
            </a:r>
            <a:r>
              <a:rPr sz="3200" spc="-40" dirty="0">
                <a:latin typeface="Times New Roman"/>
                <a:cs typeface="Times New Roman"/>
              </a:rPr>
              <a:t>for </a:t>
            </a:r>
            <a:r>
              <a:rPr sz="3200" spc="-20" dirty="0">
                <a:latin typeface="Times New Roman"/>
                <a:cs typeface="Times New Roman"/>
              </a:rPr>
              <a:t>fast </a:t>
            </a:r>
            <a:r>
              <a:rPr sz="3200" spc="-10" dirty="0">
                <a:latin typeface="Times New Roman"/>
                <a:cs typeface="Times New Roman"/>
              </a:rPr>
              <a:t>dc</a:t>
            </a:r>
            <a:r>
              <a:rPr sz="3200" spc="160" dirty="0">
                <a:latin typeface="Times New Roman"/>
                <a:cs typeface="Times New Roman"/>
              </a:rPr>
              <a:t> </a:t>
            </a:r>
            <a:r>
              <a:rPr sz="3200" spc="-30" dirty="0">
                <a:latin typeface="Times New Roman"/>
                <a:cs typeface="Times New Roman"/>
              </a:rPr>
              <a:t>charging</a:t>
            </a:r>
            <a:endParaRPr sz="3200">
              <a:latin typeface="Times New Roman"/>
              <a:cs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267334" y="621347"/>
            <a:ext cx="11529060" cy="5546711"/>
          </a:xfrm>
          <a:prstGeom prst="rect">
            <a:avLst/>
          </a:prstGeom>
        </p:spPr>
        <p:txBody>
          <a:bodyPr vert="horz" wrap="square" lIns="0" tIns="12700" rIns="0" bIns="0" rtlCol="0">
            <a:spAutoFit/>
          </a:bodyPr>
          <a:lstStyle/>
          <a:p>
            <a:pPr marL="469900">
              <a:lnSpc>
                <a:spcPct val="100000"/>
              </a:lnSpc>
              <a:spcBef>
                <a:spcPts val="100"/>
              </a:spcBef>
            </a:pPr>
            <a:r>
              <a:rPr sz="2400" b="1" u="sng" spc="5" dirty="0">
                <a:latin typeface="Times New Roman"/>
                <a:cs typeface="Times New Roman"/>
              </a:rPr>
              <a:t>Battery </a:t>
            </a:r>
            <a:r>
              <a:rPr sz="2400" b="1" u="sng" spc="-5" dirty="0">
                <a:latin typeface="Times New Roman"/>
                <a:cs typeface="Times New Roman"/>
              </a:rPr>
              <a:t>Charger</a:t>
            </a:r>
            <a:r>
              <a:rPr sz="2400" b="1" u="sng" spc="-110" dirty="0">
                <a:latin typeface="Times New Roman"/>
                <a:cs typeface="Times New Roman"/>
              </a:rPr>
              <a:t> </a:t>
            </a:r>
            <a:r>
              <a:rPr sz="2400" b="1" u="sng" spc="5" dirty="0">
                <a:latin typeface="Times New Roman"/>
                <a:cs typeface="Times New Roman"/>
              </a:rPr>
              <a:t>Configuration</a:t>
            </a:r>
            <a:endParaRPr sz="2400" b="1" u="sng" dirty="0">
              <a:latin typeface="Times New Roman"/>
              <a:cs typeface="Times New Roman"/>
            </a:endParaRPr>
          </a:p>
          <a:p>
            <a:pPr>
              <a:lnSpc>
                <a:spcPct val="100000"/>
              </a:lnSpc>
            </a:pPr>
            <a:endParaRPr sz="2200" dirty="0">
              <a:latin typeface="Times New Roman"/>
              <a:cs typeface="Times New Roman"/>
            </a:endParaRPr>
          </a:p>
          <a:p>
            <a:pPr marL="355600" indent="-343535">
              <a:lnSpc>
                <a:spcPct val="100000"/>
              </a:lnSpc>
              <a:buFont typeface="Arial"/>
              <a:buChar char="•"/>
              <a:tabLst>
                <a:tab pos="355600" algn="l"/>
                <a:tab pos="356235" algn="l"/>
              </a:tabLst>
            </a:pPr>
            <a:r>
              <a:rPr sz="2400" dirty="0">
                <a:latin typeface="Times New Roman"/>
                <a:cs typeface="Times New Roman"/>
              </a:rPr>
              <a:t>For dc </a:t>
            </a:r>
            <a:r>
              <a:rPr sz="2400" spc="-50" dirty="0">
                <a:latin typeface="Times New Roman"/>
                <a:cs typeface="Times New Roman"/>
              </a:rPr>
              <a:t>fast </a:t>
            </a:r>
            <a:r>
              <a:rPr sz="2400" spc="-45" dirty="0">
                <a:latin typeface="Times New Roman"/>
                <a:cs typeface="Times New Roman"/>
              </a:rPr>
              <a:t>charging, </a:t>
            </a:r>
            <a:r>
              <a:rPr sz="2400" spc="-25" dirty="0">
                <a:latin typeface="Times New Roman"/>
                <a:cs typeface="Times New Roman"/>
              </a:rPr>
              <a:t>the </a:t>
            </a:r>
            <a:r>
              <a:rPr sz="2400" spc="-35" dirty="0">
                <a:latin typeface="Times New Roman"/>
                <a:cs typeface="Times New Roman"/>
              </a:rPr>
              <a:t>chargers </a:t>
            </a:r>
            <a:r>
              <a:rPr sz="2400" dirty="0">
                <a:latin typeface="Times New Roman"/>
                <a:cs typeface="Times New Roman"/>
              </a:rPr>
              <a:t>are </a:t>
            </a:r>
            <a:r>
              <a:rPr sz="2400" spc="-10" dirty="0">
                <a:latin typeface="Times New Roman"/>
                <a:cs typeface="Times New Roman"/>
              </a:rPr>
              <a:t>located </a:t>
            </a:r>
            <a:r>
              <a:rPr sz="2400" spc="-20" dirty="0">
                <a:latin typeface="Times New Roman"/>
                <a:cs typeface="Times New Roman"/>
              </a:rPr>
              <a:t>off-board </a:t>
            </a:r>
            <a:r>
              <a:rPr sz="2400" spc="-35" dirty="0">
                <a:latin typeface="Times New Roman"/>
                <a:cs typeface="Times New Roman"/>
              </a:rPr>
              <a:t>and </a:t>
            </a:r>
            <a:r>
              <a:rPr sz="2400" dirty="0">
                <a:latin typeface="Times New Roman"/>
                <a:cs typeface="Times New Roman"/>
              </a:rPr>
              <a:t>are </a:t>
            </a:r>
            <a:r>
              <a:rPr sz="2400" spc="-30" dirty="0">
                <a:latin typeface="Times New Roman"/>
                <a:cs typeface="Times New Roman"/>
              </a:rPr>
              <a:t>enclosed </a:t>
            </a:r>
            <a:r>
              <a:rPr sz="2400" dirty="0">
                <a:latin typeface="Times New Roman"/>
                <a:cs typeface="Times New Roman"/>
              </a:rPr>
              <a:t>in</a:t>
            </a:r>
            <a:r>
              <a:rPr sz="2400" spc="235" dirty="0">
                <a:latin typeface="Times New Roman"/>
                <a:cs typeface="Times New Roman"/>
              </a:rPr>
              <a:t> </a:t>
            </a:r>
            <a:r>
              <a:rPr sz="2400" spc="-10" dirty="0">
                <a:latin typeface="Times New Roman"/>
                <a:cs typeface="Times New Roman"/>
              </a:rPr>
              <a:t>an</a:t>
            </a:r>
            <a:endParaRPr sz="2400" dirty="0">
              <a:latin typeface="Times New Roman"/>
              <a:cs typeface="Times New Roman"/>
            </a:endParaRPr>
          </a:p>
          <a:p>
            <a:pPr>
              <a:lnSpc>
                <a:spcPct val="100000"/>
              </a:lnSpc>
              <a:spcBef>
                <a:spcPts val="25"/>
              </a:spcBef>
              <a:buFont typeface="Arial"/>
              <a:buChar char="•"/>
            </a:pPr>
            <a:endParaRPr sz="2500" dirty="0">
              <a:latin typeface="Times New Roman"/>
              <a:cs typeface="Times New Roman"/>
            </a:endParaRPr>
          </a:p>
          <a:p>
            <a:pPr marL="355600">
              <a:lnSpc>
                <a:spcPct val="100000"/>
              </a:lnSpc>
            </a:pPr>
            <a:r>
              <a:rPr sz="2400" spc="5" dirty="0">
                <a:latin typeface="Times New Roman"/>
                <a:cs typeface="Times New Roman"/>
              </a:rPr>
              <a:t>EVSE(Electric </a:t>
            </a:r>
            <a:r>
              <a:rPr sz="2400" spc="-60" dirty="0">
                <a:latin typeface="Times New Roman"/>
                <a:cs typeface="Times New Roman"/>
              </a:rPr>
              <a:t>Vehicle </a:t>
            </a:r>
            <a:r>
              <a:rPr sz="2400" spc="-15" dirty="0">
                <a:latin typeface="Times New Roman"/>
                <a:cs typeface="Times New Roman"/>
              </a:rPr>
              <a:t>Supply</a:t>
            </a:r>
            <a:r>
              <a:rPr sz="2400" spc="15" dirty="0">
                <a:latin typeface="Times New Roman"/>
                <a:cs typeface="Times New Roman"/>
              </a:rPr>
              <a:t> </a:t>
            </a:r>
            <a:r>
              <a:rPr sz="2400" spc="-25" dirty="0">
                <a:latin typeface="Times New Roman"/>
                <a:cs typeface="Times New Roman"/>
              </a:rPr>
              <a:t>Equipment).</a:t>
            </a:r>
            <a:endParaRPr sz="2400" dirty="0">
              <a:latin typeface="Times New Roman"/>
              <a:cs typeface="Times New Roman"/>
            </a:endParaRPr>
          </a:p>
          <a:p>
            <a:pPr>
              <a:lnSpc>
                <a:spcPct val="100000"/>
              </a:lnSpc>
              <a:spcBef>
                <a:spcPts val="30"/>
              </a:spcBef>
            </a:pPr>
            <a:endParaRPr sz="2500" dirty="0">
              <a:latin typeface="Times New Roman"/>
              <a:cs typeface="Times New Roman"/>
            </a:endParaRPr>
          </a:p>
          <a:p>
            <a:pPr marL="412750" indent="-400685">
              <a:lnSpc>
                <a:spcPct val="100000"/>
              </a:lnSpc>
              <a:buFont typeface="Arial"/>
              <a:buChar char="•"/>
              <a:tabLst>
                <a:tab pos="412750" algn="l"/>
                <a:tab pos="413384" algn="l"/>
              </a:tabLst>
            </a:pPr>
            <a:r>
              <a:rPr sz="2400" dirty="0">
                <a:latin typeface="Times New Roman"/>
                <a:cs typeface="Times New Roman"/>
              </a:rPr>
              <a:t>A </a:t>
            </a:r>
            <a:r>
              <a:rPr sz="2400" spc="-10" dirty="0">
                <a:latin typeface="Times New Roman"/>
                <a:cs typeface="Times New Roman"/>
              </a:rPr>
              <a:t>bidirectional dc-dc </a:t>
            </a:r>
            <a:r>
              <a:rPr sz="2400" spc="-20" dirty="0">
                <a:latin typeface="Times New Roman"/>
                <a:cs typeface="Times New Roman"/>
              </a:rPr>
              <a:t>converter </a:t>
            </a:r>
            <a:r>
              <a:rPr sz="2400" spc="-35" dirty="0">
                <a:latin typeface="Times New Roman"/>
                <a:cs typeface="Times New Roman"/>
              </a:rPr>
              <a:t>forms </a:t>
            </a:r>
            <a:r>
              <a:rPr sz="2400" spc="-25" dirty="0">
                <a:latin typeface="Times New Roman"/>
                <a:cs typeface="Times New Roman"/>
              </a:rPr>
              <a:t>the basic </a:t>
            </a:r>
            <a:r>
              <a:rPr sz="2400" spc="-15" dirty="0">
                <a:latin typeface="Times New Roman"/>
                <a:cs typeface="Times New Roman"/>
              </a:rPr>
              <a:t>building </a:t>
            </a:r>
            <a:r>
              <a:rPr sz="2400" dirty="0">
                <a:latin typeface="Times New Roman"/>
                <a:cs typeface="Times New Roman"/>
              </a:rPr>
              <a:t>block of </a:t>
            </a:r>
            <a:r>
              <a:rPr sz="2400" spc="-10" dirty="0">
                <a:latin typeface="Times New Roman"/>
                <a:cs typeface="Times New Roman"/>
              </a:rPr>
              <a:t>an </a:t>
            </a:r>
            <a:r>
              <a:rPr sz="2400" spc="-35" dirty="0">
                <a:latin typeface="Times New Roman"/>
                <a:cs typeface="Times New Roman"/>
              </a:rPr>
              <a:t>off-board </a:t>
            </a:r>
            <a:r>
              <a:rPr sz="2400" spc="-40" dirty="0">
                <a:latin typeface="Times New Roman"/>
                <a:cs typeface="Times New Roman"/>
              </a:rPr>
              <a:t>charger</a:t>
            </a:r>
            <a:r>
              <a:rPr sz="2400" spc="85" dirty="0">
                <a:latin typeface="Times New Roman"/>
                <a:cs typeface="Times New Roman"/>
              </a:rPr>
              <a:t> </a:t>
            </a:r>
            <a:r>
              <a:rPr sz="2400" dirty="0">
                <a:latin typeface="Times New Roman"/>
                <a:cs typeface="Times New Roman"/>
              </a:rPr>
              <a:t>with</a:t>
            </a:r>
          </a:p>
          <a:p>
            <a:pPr>
              <a:lnSpc>
                <a:spcPct val="100000"/>
              </a:lnSpc>
              <a:spcBef>
                <a:spcPts val="30"/>
              </a:spcBef>
              <a:buFont typeface="Arial"/>
              <a:buChar char="•"/>
            </a:pPr>
            <a:endParaRPr sz="2500" dirty="0">
              <a:latin typeface="Times New Roman"/>
              <a:cs typeface="Times New Roman"/>
            </a:endParaRPr>
          </a:p>
          <a:p>
            <a:pPr marL="355600">
              <a:lnSpc>
                <a:spcPct val="100000"/>
              </a:lnSpc>
            </a:pPr>
            <a:r>
              <a:rPr sz="2400" spc="-5" dirty="0">
                <a:latin typeface="Times New Roman"/>
                <a:cs typeface="Times New Roman"/>
              </a:rPr>
              <a:t>V2G</a:t>
            </a:r>
            <a:r>
              <a:rPr sz="2400" spc="-20" dirty="0">
                <a:latin typeface="Times New Roman"/>
                <a:cs typeface="Times New Roman"/>
              </a:rPr>
              <a:t> </a:t>
            </a:r>
            <a:r>
              <a:rPr sz="2400" spc="-25" dirty="0">
                <a:latin typeface="Times New Roman"/>
                <a:cs typeface="Times New Roman"/>
              </a:rPr>
              <a:t>capability.</a:t>
            </a:r>
            <a:endParaRPr sz="2400" dirty="0">
              <a:latin typeface="Times New Roman"/>
              <a:cs typeface="Times New Roman"/>
            </a:endParaRPr>
          </a:p>
          <a:p>
            <a:pPr marL="355600" marR="5253990" indent="-355600">
              <a:lnSpc>
                <a:spcPts val="5780"/>
              </a:lnSpc>
              <a:spcBef>
                <a:spcPts val="605"/>
              </a:spcBef>
              <a:buFont typeface="Arial"/>
              <a:buChar char="•"/>
              <a:tabLst>
                <a:tab pos="355600" algn="l"/>
                <a:tab pos="356235" algn="l"/>
              </a:tabLst>
            </a:pPr>
            <a:r>
              <a:rPr sz="2400" spc="10" dirty="0">
                <a:latin typeface="Times New Roman"/>
                <a:cs typeface="Times New Roman"/>
              </a:rPr>
              <a:t>In </a:t>
            </a:r>
            <a:r>
              <a:rPr sz="2400" spc="-20" dirty="0">
                <a:latin typeface="Times New Roman"/>
                <a:cs typeface="Times New Roman"/>
              </a:rPr>
              <a:t>this </a:t>
            </a:r>
            <a:r>
              <a:rPr sz="2400" spc="-15" dirty="0">
                <a:latin typeface="Times New Roman"/>
                <a:cs typeface="Times New Roman"/>
              </a:rPr>
              <a:t>there </a:t>
            </a:r>
            <a:r>
              <a:rPr sz="2400" dirty="0">
                <a:latin typeface="Times New Roman"/>
                <a:cs typeface="Times New Roman"/>
              </a:rPr>
              <a:t>are 2 </a:t>
            </a:r>
            <a:r>
              <a:rPr sz="2400" spc="-35" dirty="0">
                <a:latin typeface="Times New Roman"/>
                <a:cs typeface="Times New Roman"/>
              </a:rPr>
              <a:t>modes </a:t>
            </a:r>
            <a:r>
              <a:rPr sz="2400" dirty="0">
                <a:latin typeface="Times New Roman"/>
                <a:cs typeface="Times New Roman"/>
              </a:rPr>
              <a:t>of </a:t>
            </a:r>
            <a:r>
              <a:rPr sz="2400" spc="-10" dirty="0">
                <a:latin typeface="Times New Roman"/>
                <a:cs typeface="Times New Roman"/>
              </a:rPr>
              <a:t>operations </a:t>
            </a:r>
            <a:r>
              <a:rPr sz="2400" spc="-25" dirty="0">
                <a:latin typeface="Times New Roman"/>
                <a:cs typeface="Times New Roman"/>
              </a:rPr>
              <a:t>they </a:t>
            </a:r>
            <a:r>
              <a:rPr sz="2400" dirty="0">
                <a:latin typeface="Times New Roman"/>
                <a:cs typeface="Times New Roman"/>
              </a:rPr>
              <a:t>are :  i, </a:t>
            </a:r>
            <a:r>
              <a:rPr sz="2400" spc="-35" dirty="0">
                <a:latin typeface="Times New Roman"/>
                <a:cs typeface="Times New Roman"/>
              </a:rPr>
              <a:t>Buck </a:t>
            </a:r>
            <a:r>
              <a:rPr sz="2400" spc="-10" dirty="0">
                <a:latin typeface="Times New Roman"/>
                <a:cs typeface="Times New Roman"/>
              </a:rPr>
              <a:t>Mode </a:t>
            </a:r>
            <a:r>
              <a:rPr sz="2400" dirty="0">
                <a:latin typeface="Times New Roman"/>
                <a:cs typeface="Times New Roman"/>
              </a:rPr>
              <a:t>of </a:t>
            </a:r>
            <a:r>
              <a:rPr sz="2400" spc="-5" dirty="0">
                <a:latin typeface="Times New Roman"/>
                <a:cs typeface="Times New Roman"/>
              </a:rPr>
              <a:t>Operation </a:t>
            </a:r>
            <a:r>
              <a:rPr sz="2400" spc="-35" dirty="0">
                <a:latin typeface="Times New Roman"/>
                <a:cs typeface="Times New Roman"/>
              </a:rPr>
              <a:t>(Charging mode)  </a:t>
            </a:r>
            <a:r>
              <a:rPr sz="2400" spc="-20" dirty="0">
                <a:latin typeface="Times New Roman"/>
                <a:cs typeface="Times New Roman"/>
              </a:rPr>
              <a:t>ii,Boost </a:t>
            </a:r>
            <a:r>
              <a:rPr sz="2400" spc="-10" dirty="0">
                <a:latin typeface="Times New Roman"/>
                <a:cs typeface="Times New Roman"/>
              </a:rPr>
              <a:t>Mode </a:t>
            </a:r>
            <a:r>
              <a:rPr sz="2400" dirty="0">
                <a:latin typeface="Times New Roman"/>
                <a:cs typeface="Times New Roman"/>
              </a:rPr>
              <a:t>of Operation </a:t>
            </a:r>
            <a:r>
              <a:rPr sz="2400" spc="-25" dirty="0">
                <a:latin typeface="Times New Roman"/>
                <a:cs typeface="Times New Roman"/>
              </a:rPr>
              <a:t>(Discharging</a:t>
            </a:r>
            <a:r>
              <a:rPr sz="2400" spc="400" dirty="0">
                <a:latin typeface="Times New Roman"/>
                <a:cs typeface="Times New Roman"/>
              </a:rPr>
              <a:t> </a:t>
            </a:r>
            <a:r>
              <a:rPr sz="2400" spc="-35" dirty="0">
                <a:latin typeface="Times New Roman"/>
                <a:cs typeface="Times New Roman"/>
              </a:rPr>
              <a:t>mode)</a:t>
            </a:r>
            <a:endParaRPr sz="2400" dirty="0">
              <a:latin typeface="Times New Roman"/>
              <a:cs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1937" y="546417"/>
            <a:ext cx="5933440" cy="391795"/>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000000"/>
                </a:solidFill>
              </a:rPr>
              <a:t>a) </a:t>
            </a:r>
            <a:r>
              <a:rPr sz="2400" b="1" spc="10" dirty="0">
                <a:solidFill>
                  <a:srgbClr val="000000"/>
                </a:solidFill>
              </a:rPr>
              <a:t>Buck </a:t>
            </a:r>
            <a:r>
              <a:rPr sz="2400" b="1" spc="15" dirty="0">
                <a:solidFill>
                  <a:srgbClr val="000000"/>
                </a:solidFill>
              </a:rPr>
              <a:t>Mode </a:t>
            </a:r>
            <a:r>
              <a:rPr sz="2400" b="1" dirty="0">
                <a:solidFill>
                  <a:srgbClr val="000000"/>
                </a:solidFill>
              </a:rPr>
              <a:t>of Operation (Charging</a:t>
            </a:r>
            <a:r>
              <a:rPr sz="2400" b="1" spc="-325" dirty="0">
                <a:solidFill>
                  <a:srgbClr val="000000"/>
                </a:solidFill>
              </a:rPr>
              <a:t> </a:t>
            </a:r>
            <a:r>
              <a:rPr sz="2400" b="1" spc="5" dirty="0">
                <a:solidFill>
                  <a:srgbClr val="000000"/>
                </a:solidFill>
              </a:rPr>
              <a:t>Mode)</a:t>
            </a:r>
            <a:endParaRPr sz="2400" b="1" dirty="0"/>
          </a:p>
        </p:txBody>
      </p:sp>
      <p:sp>
        <p:nvSpPr>
          <p:cNvPr id="3" name="object 3"/>
          <p:cNvSpPr txBox="1"/>
          <p:nvPr/>
        </p:nvSpPr>
        <p:spPr>
          <a:xfrm>
            <a:off x="261937" y="1282128"/>
            <a:ext cx="7470140" cy="4928235"/>
          </a:xfrm>
          <a:prstGeom prst="rect">
            <a:avLst/>
          </a:prstGeom>
        </p:spPr>
        <p:txBody>
          <a:bodyPr vert="horz" wrap="square" lIns="0" tIns="6985" rIns="0" bIns="0" rtlCol="0">
            <a:spAutoFit/>
          </a:bodyPr>
          <a:lstStyle/>
          <a:p>
            <a:pPr marL="241300" marR="60960" indent="-228600">
              <a:lnSpc>
                <a:spcPct val="152800"/>
              </a:lnSpc>
              <a:spcBef>
                <a:spcPts val="55"/>
              </a:spcBef>
              <a:buFont typeface="Arial"/>
              <a:buChar char="•"/>
              <a:tabLst>
                <a:tab pos="240665" algn="l"/>
                <a:tab pos="241300" algn="l"/>
              </a:tabLst>
            </a:pPr>
            <a:r>
              <a:rPr sz="2150" dirty="0">
                <a:latin typeface="Times New Roman"/>
                <a:cs typeface="Times New Roman"/>
              </a:rPr>
              <a:t>When </a:t>
            </a:r>
            <a:r>
              <a:rPr sz="2150" spc="-5" dirty="0">
                <a:latin typeface="Times New Roman"/>
                <a:cs typeface="Times New Roman"/>
              </a:rPr>
              <a:t>the </a:t>
            </a:r>
            <a:r>
              <a:rPr sz="2150" spc="-15" dirty="0">
                <a:latin typeface="Times New Roman"/>
                <a:cs typeface="Times New Roman"/>
              </a:rPr>
              <a:t>upper </a:t>
            </a:r>
            <a:r>
              <a:rPr sz="2150" spc="-20" dirty="0">
                <a:latin typeface="Times New Roman"/>
                <a:cs typeface="Times New Roman"/>
              </a:rPr>
              <a:t>switch </a:t>
            </a:r>
            <a:r>
              <a:rPr sz="2150" spc="5" dirty="0">
                <a:latin typeface="Times New Roman"/>
                <a:cs typeface="Times New Roman"/>
              </a:rPr>
              <a:t>is </a:t>
            </a:r>
            <a:r>
              <a:rPr sz="2150" spc="-20" dirty="0">
                <a:latin typeface="Times New Roman"/>
                <a:cs typeface="Times New Roman"/>
              </a:rPr>
              <a:t>operating, </a:t>
            </a:r>
            <a:r>
              <a:rPr sz="2150" spc="-5" dirty="0">
                <a:latin typeface="Times New Roman"/>
                <a:cs typeface="Times New Roman"/>
              </a:rPr>
              <a:t>the </a:t>
            </a:r>
            <a:r>
              <a:rPr sz="2150" spc="-20" dirty="0">
                <a:latin typeface="Times New Roman"/>
                <a:cs typeface="Times New Roman"/>
              </a:rPr>
              <a:t>converter </a:t>
            </a:r>
            <a:r>
              <a:rPr sz="2150" spc="-25" dirty="0">
                <a:latin typeface="Times New Roman"/>
                <a:cs typeface="Times New Roman"/>
              </a:rPr>
              <a:t>acts as </a:t>
            </a:r>
            <a:r>
              <a:rPr sz="2150" spc="10" dirty="0">
                <a:latin typeface="Times New Roman"/>
                <a:cs typeface="Times New Roman"/>
              </a:rPr>
              <a:t>a </a:t>
            </a:r>
            <a:r>
              <a:rPr sz="2150" spc="-25" dirty="0">
                <a:latin typeface="Times New Roman"/>
                <a:cs typeface="Times New Roman"/>
              </a:rPr>
              <a:t>buck  </a:t>
            </a:r>
            <a:r>
              <a:rPr sz="2150" spc="-20" dirty="0">
                <a:latin typeface="Times New Roman"/>
                <a:cs typeface="Times New Roman"/>
              </a:rPr>
              <a:t>converter </a:t>
            </a:r>
            <a:r>
              <a:rPr sz="2150" spc="-10" dirty="0">
                <a:latin typeface="Times New Roman"/>
                <a:cs typeface="Times New Roman"/>
              </a:rPr>
              <a:t>stepping </a:t>
            </a:r>
            <a:r>
              <a:rPr sz="2150" spc="-25" dirty="0">
                <a:latin typeface="Times New Roman"/>
                <a:cs typeface="Times New Roman"/>
              </a:rPr>
              <a:t>down </a:t>
            </a:r>
            <a:r>
              <a:rPr sz="2150" spc="-5" dirty="0">
                <a:latin typeface="Times New Roman"/>
                <a:cs typeface="Times New Roman"/>
              </a:rPr>
              <a:t>the </a:t>
            </a:r>
            <a:r>
              <a:rPr sz="2150" spc="-15" dirty="0">
                <a:latin typeface="Times New Roman"/>
                <a:cs typeface="Times New Roman"/>
              </a:rPr>
              <a:t>input </a:t>
            </a:r>
            <a:r>
              <a:rPr sz="2150" spc="-30" dirty="0">
                <a:latin typeface="Times New Roman"/>
                <a:cs typeface="Times New Roman"/>
              </a:rPr>
              <a:t>voltage </a:t>
            </a:r>
            <a:r>
              <a:rPr sz="2150" spc="10" dirty="0">
                <a:latin typeface="Times New Roman"/>
                <a:cs typeface="Times New Roman"/>
              </a:rPr>
              <a:t>to </a:t>
            </a:r>
            <a:r>
              <a:rPr sz="2150" spc="-15" dirty="0">
                <a:latin typeface="Times New Roman"/>
                <a:cs typeface="Times New Roman"/>
              </a:rPr>
              <a:t>battery </a:t>
            </a:r>
            <a:r>
              <a:rPr sz="2150" spc="-30" dirty="0">
                <a:latin typeface="Times New Roman"/>
                <a:cs typeface="Times New Roman"/>
              </a:rPr>
              <a:t>charging  </a:t>
            </a:r>
            <a:r>
              <a:rPr sz="2150" spc="-25" dirty="0">
                <a:latin typeface="Times New Roman"/>
                <a:cs typeface="Times New Roman"/>
              </a:rPr>
              <a:t>voltage.</a:t>
            </a:r>
            <a:endParaRPr sz="2150">
              <a:latin typeface="Times New Roman"/>
              <a:cs typeface="Times New Roman"/>
            </a:endParaRPr>
          </a:p>
          <a:p>
            <a:pPr marL="241300" marR="858519" indent="-228600">
              <a:lnSpc>
                <a:spcPct val="154200"/>
              </a:lnSpc>
              <a:spcBef>
                <a:spcPts val="980"/>
              </a:spcBef>
              <a:buFont typeface="Arial"/>
              <a:buChar char="•"/>
              <a:tabLst>
                <a:tab pos="240665" algn="l"/>
                <a:tab pos="241300" algn="l"/>
              </a:tabLst>
            </a:pPr>
            <a:r>
              <a:rPr sz="2150" spc="-10" dirty="0">
                <a:latin typeface="Times New Roman"/>
                <a:cs typeface="Times New Roman"/>
              </a:rPr>
              <a:t>During </a:t>
            </a:r>
            <a:r>
              <a:rPr sz="2150" spc="-5" dirty="0">
                <a:latin typeface="Times New Roman"/>
                <a:cs typeface="Times New Roman"/>
              </a:rPr>
              <a:t>the </a:t>
            </a:r>
            <a:r>
              <a:rPr sz="2150" spc="-10" dirty="0">
                <a:latin typeface="Times New Roman"/>
                <a:cs typeface="Times New Roman"/>
              </a:rPr>
              <a:t>on state, </a:t>
            </a:r>
            <a:r>
              <a:rPr sz="2150" spc="-30" dirty="0">
                <a:latin typeface="Times New Roman"/>
                <a:cs typeface="Times New Roman"/>
              </a:rPr>
              <a:t>current </a:t>
            </a:r>
            <a:r>
              <a:rPr sz="2150" spc="-25" dirty="0">
                <a:latin typeface="Times New Roman"/>
                <a:cs typeface="Times New Roman"/>
              </a:rPr>
              <a:t>flows </a:t>
            </a:r>
            <a:r>
              <a:rPr sz="2150" spc="-30" dirty="0">
                <a:latin typeface="Times New Roman"/>
                <a:cs typeface="Times New Roman"/>
              </a:rPr>
              <a:t>through </a:t>
            </a:r>
            <a:r>
              <a:rPr sz="2150" spc="-5" dirty="0">
                <a:latin typeface="Times New Roman"/>
                <a:cs typeface="Times New Roman"/>
              </a:rPr>
              <a:t>the </a:t>
            </a:r>
            <a:r>
              <a:rPr sz="2150" spc="-20" dirty="0">
                <a:latin typeface="Times New Roman"/>
                <a:cs typeface="Times New Roman"/>
              </a:rPr>
              <a:t>switch </a:t>
            </a:r>
            <a:r>
              <a:rPr sz="2150" spc="-25" dirty="0">
                <a:latin typeface="Times New Roman"/>
                <a:cs typeface="Times New Roman"/>
              </a:rPr>
              <a:t>and  </a:t>
            </a:r>
            <a:r>
              <a:rPr sz="2150" spc="-20" dirty="0">
                <a:latin typeface="Times New Roman"/>
                <a:cs typeface="Times New Roman"/>
              </a:rPr>
              <a:t>inductor </a:t>
            </a:r>
            <a:r>
              <a:rPr sz="2150" spc="10" dirty="0">
                <a:latin typeface="Times New Roman"/>
                <a:cs typeface="Times New Roman"/>
              </a:rPr>
              <a:t>to </a:t>
            </a:r>
            <a:r>
              <a:rPr sz="2150" spc="-5" dirty="0">
                <a:latin typeface="Times New Roman"/>
                <a:cs typeface="Times New Roman"/>
              </a:rPr>
              <a:t>the</a:t>
            </a:r>
            <a:r>
              <a:rPr sz="2150" spc="-114" dirty="0">
                <a:latin typeface="Times New Roman"/>
                <a:cs typeface="Times New Roman"/>
              </a:rPr>
              <a:t> </a:t>
            </a:r>
            <a:r>
              <a:rPr sz="2150" spc="-45" dirty="0">
                <a:latin typeface="Times New Roman"/>
                <a:cs typeface="Times New Roman"/>
              </a:rPr>
              <a:t>battery.</a:t>
            </a:r>
            <a:endParaRPr sz="2150">
              <a:latin typeface="Times New Roman"/>
              <a:cs typeface="Times New Roman"/>
            </a:endParaRPr>
          </a:p>
          <a:p>
            <a:pPr marL="241300" marR="28575" indent="-228600">
              <a:lnSpc>
                <a:spcPct val="154300"/>
              </a:lnSpc>
              <a:spcBef>
                <a:spcPts val="975"/>
              </a:spcBef>
              <a:buFont typeface="Arial"/>
              <a:buChar char="•"/>
              <a:tabLst>
                <a:tab pos="240665" algn="l"/>
                <a:tab pos="241300" algn="l"/>
              </a:tabLst>
            </a:pPr>
            <a:r>
              <a:rPr sz="2150" spc="5" dirty="0">
                <a:latin typeface="Times New Roman"/>
                <a:cs typeface="Times New Roman"/>
              </a:rPr>
              <a:t>This is </a:t>
            </a:r>
            <a:r>
              <a:rPr sz="2150" spc="-5" dirty="0">
                <a:latin typeface="Times New Roman"/>
                <a:cs typeface="Times New Roman"/>
              </a:rPr>
              <a:t>the </a:t>
            </a:r>
            <a:r>
              <a:rPr sz="2150" spc="-20" dirty="0">
                <a:latin typeface="Times New Roman"/>
                <a:cs typeface="Times New Roman"/>
              </a:rPr>
              <a:t>charging operation, where </a:t>
            </a:r>
            <a:r>
              <a:rPr sz="2150" spc="-5" dirty="0">
                <a:latin typeface="Times New Roman"/>
                <a:cs typeface="Times New Roman"/>
              </a:rPr>
              <a:t>the </a:t>
            </a:r>
            <a:r>
              <a:rPr sz="2150" spc="-20" dirty="0">
                <a:latin typeface="Times New Roman"/>
                <a:cs typeface="Times New Roman"/>
              </a:rPr>
              <a:t>power </a:t>
            </a:r>
            <a:r>
              <a:rPr sz="2150" spc="-15" dirty="0">
                <a:latin typeface="Times New Roman"/>
                <a:cs typeface="Times New Roman"/>
              </a:rPr>
              <a:t>flow </a:t>
            </a:r>
            <a:r>
              <a:rPr sz="2150" spc="5" dirty="0">
                <a:latin typeface="Times New Roman"/>
                <a:cs typeface="Times New Roman"/>
              </a:rPr>
              <a:t>is </a:t>
            </a:r>
            <a:r>
              <a:rPr sz="2150" spc="-25" dirty="0">
                <a:latin typeface="Times New Roman"/>
                <a:cs typeface="Times New Roman"/>
              </a:rPr>
              <a:t>from </a:t>
            </a:r>
            <a:r>
              <a:rPr sz="2150" spc="-5" dirty="0">
                <a:latin typeface="Times New Roman"/>
                <a:cs typeface="Times New Roman"/>
              </a:rPr>
              <a:t>the  </a:t>
            </a:r>
            <a:r>
              <a:rPr sz="2150" spc="-35" dirty="0">
                <a:latin typeface="Times New Roman"/>
                <a:cs typeface="Times New Roman"/>
              </a:rPr>
              <a:t>grid </a:t>
            </a:r>
            <a:r>
              <a:rPr sz="2150" spc="10" dirty="0">
                <a:latin typeface="Times New Roman"/>
                <a:cs typeface="Times New Roman"/>
              </a:rPr>
              <a:t>to</a:t>
            </a:r>
            <a:r>
              <a:rPr sz="2150" spc="-210" dirty="0">
                <a:latin typeface="Times New Roman"/>
                <a:cs typeface="Times New Roman"/>
              </a:rPr>
              <a:t> </a:t>
            </a:r>
            <a:r>
              <a:rPr sz="2150" spc="-15" dirty="0">
                <a:latin typeface="Times New Roman"/>
                <a:cs typeface="Times New Roman"/>
              </a:rPr>
              <a:t>vehicle(g2v).</a:t>
            </a:r>
            <a:endParaRPr sz="2150">
              <a:latin typeface="Times New Roman"/>
              <a:cs typeface="Times New Roman"/>
            </a:endParaRPr>
          </a:p>
          <a:p>
            <a:pPr marL="241300" marR="5080" indent="-228600">
              <a:lnSpc>
                <a:spcPct val="154300"/>
              </a:lnSpc>
              <a:spcBef>
                <a:spcPts val="980"/>
              </a:spcBef>
              <a:buFont typeface="Arial"/>
              <a:buChar char="•"/>
              <a:tabLst>
                <a:tab pos="240665" algn="l"/>
                <a:tab pos="241300" algn="l"/>
              </a:tabLst>
            </a:pPr>
            <a:r>
              <a:rPr sz="2150" dirty="0">
                <a:latin typeface="Times New Roman"/>
                <a:cs typeface="Times New Roman"/>
              </a:rPr>
              <a:t>When </a:t>
            </a:r>
            <a:r>
              <a:rPr sz="2150" spc="-5" dirty="0">
                <a:latin typeface="Times New Roman"/>
                <a:cs typeface="Times New Roman"/>
              </a:rPr>
              <a:t>the </a:t>
            </a:r>
            <a:r>
              <a:rPr sz="2150" spc="-20" dirty="0">
                <a:latin typeface="Times New Roman"/>
                <a:cs typeface="Times New Roman"/>
              </a:rPr>
              <a:t>switch </a:t>
            </a:r>
            <a:r>
              <a:rPr sz="2150" spc="5" dirty="0">
                <a:latin typeface="Times New Roman"/>
                <a:cs typeface="Times New Roman"/>
              </a:rPr>
              <a:t>is </a:t>
            </a:r>
            <a:r>
              <a:rPr sz="2150" spc="-50" dirty="0">
                <a:latin typeface="Times New Roman"/>
                <a:cs typeface="Times New Roman"/>
              </a:rPr>
              <a:t>off, </a:t>
            </a:r>
            <a:r>
              <a:rPr sz="2150" spc="-5" dirty="0">
                <a:latin typeface="Times New Roman"/>
                <a:cs typeface="Times New Roman"/>
              </a:rPr>
              <a:t>the </a:t>
            </a:r>
            <a:r>
              <a:rPr sz="2150" spc="-30" dirty="0">
                <a:latin typeface="Times New Roman"/>
                <a:cs typeface="Times New Roman"/>
              </a:rPr>
              <a:t>current </a:t>
            </a:r>
            <a:r>
              <a:rPr sz="2150" spc="-15" dirty="0">
                <a:latin typeface="Times New Roman"/>
                <a:cs typeface="Times New Roman"/>
              </a:rPr>
              <a:t>takes </a:t>
            </a:r>
            <a:r>
              <a:rPr sz="2150" dirty="0">
                <a:latin typeface="Times New Roman"/>
                <a:cs typeface="Times New Roman"/>
              </a:rPr>
              <a:t>its </a:t>
            </a:r>
            <a:r>
              <a:rPr sz="2150" spc="-15" dirty="0">
                <a:latin typeface="Times New Roman"/>
                <a:cs typeface="Times New Roman"/>
              </a:rPr>
              <a:t>return </a:t>
            </a:r>
            <a:r>
              <a:rPr sz="2150" spc="-20" dirty="0">
                <a:latin typeface="Times New Roman"/>
                <a:cs typeface="Times New Roman"/>
              </a:rPr>
              <a:t>path </a:t>
            </a:r>
            <a:r>
              <a:rPr sz="2150" spc="-30" dirty="0">
                <a:latin typeface="Times New Roman"/>
                <a:cs typeface="Times New Roman"/>
              </a:rPr>
              <a:t>through  </a:t>
            </a:r>
            <a:r>
              <a:rPr sz="2150" spc="-5" dirty="0">
                <a:latin typeface="Times New Roman"/>
                <a:cs typeface="Times New Roman"/>
              </a:rPr>
              <a:t>the </a:t>
            </a:r>
            <a:r>
              <a:rPr sz="2150" spc="-20" dirty="0">
                <a:latin typeface="Times New Roman"/>
                <a:cs typeface="Times New Roman"/>
              </a:rPr>
              <a:t>inductor </a:t>
            </a:r>
            <a:r>
              <a:rPr sz="2150" spc="-25" dirty="0">
                <a:latin typeface="Times New Roman"/>
                <a:cs typeface="Times New Roman"/>
              </a:rPr>
              <a:t>and </a:t>
            </a:r>
            <a:r>
              <a:rPr sz="2150" spc="-15" dirty="0">
                <a:latin typeface="Times New Roman"/>
                <a:cs typeface="Times New Roman"/>
              </a:rPr>
              <a:t>diode </a:t>
            </a:r>
            <a:r>
              <a:rPr sz="2150" spc="-10" dirty="0">
                <a:latin typeface="Times New Roman"/>
                <a:cs typeface="Times New Roman"/>
              </a:rPr>
              <a:t>of lower </a:t>
            </a:r>
            <a:r>
              <a:rPr sz="2150" spc="-20" dirty="0">
                <a:latin typeface="Times New Roman"/>
                <a:cs typeface="Times New Roman"/>
              </a:rPr>
              <a:t>switch </a:t>
            </a:r>
            <a:r>
              <a:rPr sz="2150" spc="-25" dirty="0">
                <a:latin typeface="Times New Roman"/>
                <a:cs typeface="Times New Roman"/>
              </a:rPr>
              <a:t>and </a:t>
            </a:r>
            <a:r>
              <a:rPr sz="2150" spc="-10" dirty="0">
                <a:latin typeface="Times New Roman"/>
                <a:cs typeface="Times New Roman"/>
              </a:rPr>
              <a:t>completes </a:t>
            </a:r>
            <a:r>
              <a:rPr sz="2150" spc="-5" dirty="0">
                <a:latin typeface="Times New Roman"/>
                <a:cs typeface="Times New Roman"/>
              </a:rPr>
              <a:t>the</a:t>
            </a:r>
            <a:r>
              <a:rPr sz="2150" spc="240" dirty="0">
                <a:latin typeface="Times New Roman"/>
                <a:cs typeface="Times New Roman"/>
              </a:rPr>
              <a:t> </a:t>
            </a:r>
            <a:r>
              <a:rPr sz="2150" spc="-25" dirty="0">
                <a:latin typeface="Times New Roman"/>
                <a:cs typeface="Times New Roman"/>
              </a:rPr>
              <a:t>circuit.</a:t>
            </a:r>
            <a:endParaRPr sz="2150">
              <a:latin typeface="Times New Roman"/>
              <a:cs typeface="Times New Roman"/>
            </a:endParaRPr>
          </a:p>
        </p:txBody>
      </p:sp>
      <p:sp>
        <p:nvSpPr>
          <p:cNvPr id="4" name="object 4"/>
          <p:cNvSpPr/>
          <p:nvPr/>
        </p:nvSpPr>
        <p:spPr>
          <a:xfrm>
            <a:off x="8378459" y="1485900"/>
            <a:ext cx="3584940" cy="4788420"/>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05764" y="433381"/>
            <a:ext cx="6985635" cy="382156"/>
          </a:xfrm>
          <a:prstGeom prst="rect">
            <a:avLst/>
          </a:prstGeom>
        </p:spPr>
        <p:txBody>
          <a:bodyPr vert="horz" wrap="square" lIns="0" tIns="12700" rIns="0" bIns="0" rtlCol="0">
            <a:spAutoFit/>
          </a:bodyPr>
          <a:lstStyle/>
          <a:p>
            <a:pPr marL="12700">
              <a:lnSpc>
                <a:spcPct val="100000"/>
              </a:lnSpc>
              <a:spcBef>
                <a:spcPts val="100"/>
              </a:spcBef>
            </a:pPr>
            <a:r>
              <a:rPr sz="2400" b="1" spc="5" dirty="0">
                <a:solidFill>
                  <a:srgbClr val="000000"/>
                </a:solidFill>
              </a:rPr>
              <a:t>b) </a:t>
            </a:r>
            <a:r>
              <a:rPr sz="2400" b="1" dirty="0">
                <a:solidFill>
                  <a:srgbClr val="000000"/>
                </a:solidFill>
              </a:rPr>
              <a:t>Boost </a:t>
            </a:r>
            <a:r>
              <a:rPr sz="2400" b="1" spc="15" dirty="0">
                <a:solidFill>
                  <a:srgbClr val="000000"/>
                </a:solidFill>
              </a:rPr>
              <a:t>Mode </a:t>
            </a:r>
            <a:r>
              <a:rPr sz="2400" b="1" dirty="0">
                <a:solidFill>
                  <a:srgbClr val="000000"/>
                </a:solidFill>
              </a:rPr>
              <a:t>of Operation </a:t>
            </a:r>
            <a:r>
              <a:rPr sz="2400" b="1" spc="-5" dirty="0">
                <a:solidFill>
                  <a:srgbClr val="000000"/>
                </a:solidFill>
              </a:rPr>
              <a:t>(Discharging</a:t>
            </a:r>
            <a:r>
              <a:rPr sz="2400" b="1" spc="-215" dirty="0">
                <a:solidFill>
                  <a:srgbClr val="000000"/>
                </a:solidFill>
              </a:rPr>
              <a:t> </a:t>
            </a:r>
            <a:r>
              <a:rPr sz="2400" b="1" spc="5" dirty="0">
                <a:solidFill>
                  <a:srgbClr val="000000"/>
                </a:solidFill>
              </a:rPr>
              <a:t>Mode)</a:t>
            </a:r>
            <a:endParaRPr sz="2400" b="1" dirty="0"/>
          </a:p>
        </p:txBody>
      </p:sp>
      <p:sp>
        <p:nvSpPr>
          <p:cNvPr id="3" name="object 3"/>
          <p:cNvSpPr txBox="1"/>
          <p:nvPr/>
        </p:nvSpPr>
        <p:spPr>
          <a:xfrm>
            <a:off x="405765" y="1537017"/>
            <a:ext cx="10854055" cy="5036820"/>
          </a:xfrm>
          <a:prstGeom prst="rect">
            <a:avLst/>
          </a:prstGeom>
        </p:spPr>
        <p:txBody>
          <a:bodyPr vert="horz" wrap="square" lIns="0" tIns="12700" rIns="0" bIns="0" rtlCol="0">
            <a:spAutoFit/>
          </a:bodyPr>
          <a:lstStyle/>
          <a:p>
            <a:pPr marL="241300" indent="-228600">
              <a:lnSpc>
                <a:spcPct val="100000"/>
              </a:lnSpc>
              <a:spcBef>
                <a:spcPts val="100"/>
              </a:spcBef>
              <a:buFont typeface="Arial"/>
              <a:buChar char="•"/>
              <a:tabLst>
                <a:tab pos="241300" algn="l"/>
              </a:tabLst>
            </a:pPr>
            <a:r>
              <a:rPr sz="2400" spc="-50" dirty="0">
                <a:latin typeface="Times New Roman"/>
                <a:cs typeface="Times New Roman"/>
              </a:rPr>
              <a:t>When </a:t>
            </a:r>
            <a:r>
              <a:rPr sz="2400" spc="-25" dirty="0">
                <a:latin typeface="Times New Roman"/>
                <a:cs typeface="Times New Roman"/>
              </a:rPr>
              <a:t>the </a:t>
            </a:r>
            <a:r>
              <a:rPr sz="2400" spc="-5" dirty="0">
                <a:latin typeface="Times New Roman"/>
                <a:cs typeface="Times New Roman"/>
              </a:rPr>
              <a:t>lower </a:t>
            </a:r>
            <a:r>
              <a:rPr sz="2400" spc="-20" dirty="0">
                <a:latin typeface="Times New Roman"/>
                <a:cs typeface="Times New Roman"/>
              </a:rPr>
              <a:t>switch </a:t>
            </a:r>
            <a:r>
              <a:rPr sz="2400" dirty="0">
                <a:latin typeface="Times New Roman"/>
                <a:cs typeface="Times New Roman"/>
              </a:rPr>
              <a:t>is </a:t>
            </a:r>
            <a:r>
              <a:rPr sz="2400" spc="-15" dirty="0">
                <a:latin typeface="Times New Roman"/>
                <a:cs typeface="Times New Roman"/>
              </a:rPr>
              <a:t>operating, </a:t>
            </a:r>
            <a:r>
              <a:rPr sz="2400" spc="-25" dirty="0">
                <a:latin typeface="Times New Roman"/>
                <a:cs typeface="Times New Roman"/>
              </a:rPr>
              <a:t>the </a:t>
            </a:r>
            <a:r>
              <a:rPr sz="2400" spc="-20" dirty="0">
                <a:latin typeface="Times New Roman"/>
                <a:cs typeface="Times New Roman"/>
              </a:rPr>
              <a:t>converter </a:t>
            </a:r>
            <a:r>
              <a:rPr sz="2400" spc="-10" dirty="0">
                <a:latin typeface="Times New Roman"/>
                <a:cs typeface="Times New Roman"/>
              </a:rPr>
              <a:t>acts as </a:t>
            </a:r>
            <a:r>
              <a:rPr sz="2400" dirty="0">
                <a:latin typeface="Times New Roman"/>
                <a:cs typeface="Times New Roman"/>
              </a:rPr>
              <a:t>a </a:t>
            </a:r>
            <a:r>
              <a:rPr sz="2400" spc="-25" dirty="0">
                <a:latin typeface="Times New Roman"/>
                <a:cs typeface="Times New Roman"/>
              </a:rPr>
              <a:t>boost </a:t>
            </a:r>
            <a:r>
              <a:rPr sz="2400" spc="-20" dirty="0">
                <a:latin typeface="Times New Roman"/>
                <a:cs typeface="Times New Roman"/>
              </a:rPr>
              <a:t>converter </a:t>
            </a:r>
            <a:r>
              <a:rPr sz="2400" spc="-25" dirty="0">
                <a:latin typeface="Times New Roman"/>
                <a:cs typeface="Times New Roman"/>
              </a:rPr>
              <a:t>stepping</a:t>
            </a:r>
            <a:r>
              <a:rPr sz="2400" spc="175" dirty="0">
                <a:latin typeface="Times New Roman"/>
                <a:cs typeface="Times New Roman"/>
              </a:rPr>
              <a:t> </a:t>
            </a:r>
            <a:r>
              <a:rPr sz="2400" spc="-40" dirty="0">
                <a:latin typeface="Times New Roman"/>
                <a:cs typeface="Times New Roman"/>
              </a:rPr>
              <a:t>up</a:t>
            </a:r>
            <a:endParaRPr sz="2400">
              <a:latin typeface="Times New Roman"/>
              <a:cs typeface="Times New Roman"/>
            </a:endParaRPr>
          </a:p>
          <a:p>
            <a:pPr>
              <a:lnSpc>
                <a:spcPct val="100000"/>
              </a:lnSpc>
              <a:spcBef>
                <a:spcPts val="10"/>
              </a:spcBef>
              <a:buFont typeface="Arial"/>
              <a:buChar char="•"/>
            </a:pPr>
            <a:endParaRPr sz="2450">
              <a:latin typeface="Times New Roman"/>
              <a:cs typeface="Times New Roman"/>
            </a:endParaRPr>
          </a:p>
          <a:p>
            <a:pPr marL="241300">
              <a:lnSpc>
                <a:spcPct val="100000"/>
              </a:lnSpc>
            </a:pPr>
            <a:r>
              <a:rPr sz="2400" spc="-25" dirty="0">
                <a:latin typeface="Times New Roman"/>
                <a:cs typeface="Times New Roman"/>
              </a:rPr>
              <a:t>the </a:t>
            </a:r>
            <a:r>
              <a:rPr sz="2400" dirty="0">
                <a:latin typeface="Times New Roman"/>
                <a:cs typeface="Times New Roman"/>
              </a:rPr>
              <a:t>battery </a:t>
            </a:r>
            <a:r>
              <a:rPr sz="2400" spc="-25" dirty="0">
                <a:latin typeface="Times New Roman"/>
                <a:cs typeface="Times New Roman"/>
              </a:rPr>
              <a:t>voltage </a:t>
            </a:r>
            <a:r>
              <a:rPr sz="2400" dirty="0">
                <a:latin typeface="Times New Roman"/>
                <a:cs typeface="Times New Roman"/>
              </a:rPr>
              <a:t>to </a:t>
            </a:r>
            <a:r>
              <a:rPr sz="2400" spc="-25" dirty="0">
                <a:latin typeface="Times New Roman"/>
                <a:cs typeface="Times New Roman"/>
              </a:rPr>
              <a:t>the </a:t>
            </a:r>
            <a:r>
              <a:rPr sz="2400" dirty="0">
                <a:latin typeface="Times New Roman"/>
                <a:cs typeface="Times New Roman"/>
              </a:rPr>
              <a:t>dc </a:t>
            </a:r>
            <a:r>
              <a:rPr sz="2400" spc="-25" dirty="0">
                <a:latin typeface="Times New Roman"/>
                <a:cs typeface="Times New Roman"/>
              </a:rPr>
              <a:t>bus</a:t>
            </a:r>
            <a:r>
              <a:rPr sz="2400" spc="325" dirty="0">
                <a:latin typeface="Times New Roman"/>
                <a:cs typeface="Times New Roman"/>
              </a:rPr>
              <a:t> </a:t>
            </a:r>
            <a:r>
              <a:rPr sz="2400" spc="-25" dirty="0">
                <a:latin typeface="Times New Roman"/>
                <a:cs typeface="Times New Roman"/>
              </a:rPr>
              <a:t>voltage.</a:t>
            </a:r>
            <a:endParaRPr sz="2400">
              <a:latin typeface="Times New Roman"/>
              <a:cs typeface="Times New Roman"/>
            </a:endParaRPr>
          </a:p>
          <a:p>
            <a:pPr marL="241300" marR="680085" indent="-228600">
              <a:lnSpc>
                <a:spcPct val="199500"/>
              </a:lnSpc>
              <a:spcBef>
                <a:spcPts val="1090"/>
              </a:spcBef>
              <a:buFont typeface="Arial"/>
              <a:buChar char="•"/>
              <a:tabLst>
                <a:tab pos="241300" algn="l"/>
              </a:tabLst>
            </a:pPr>
            <a:r>
              <a:rPr sz="2400" spc="-50" dirty="0">
                <a:latin typeface="Times New Roman"/>
                <a:cs typeface="Times New Roman"/>
              </a:rPr>
              <a:t>When </a:t>
            </a:r>
            <a:r>
              <a:rPr sz="2400" spc="-25" dirty="0">
                <a:latin typeface="Times New Roman"/>
                <a:cs typeface="Times New Roman"/>
              </a:rPr>
              <a:t>the </a:t>
            </a:r>
            <a:r>
              <a:rPr sz="2400" spc="-20" dirty="0">
                <a:latin typeface="Times New Roman"/>
                <a:cs typeface="Times New Roman"/>
              </a:rPr>
              <a:t>switch </a:t>
            </a:r>
            <a:r>
              <a:rPr sz="2400" dirty="0">
                <a:latin typeface="Times New Roman"/>
                <a:cs typeface="Times New Roman"/>
              </a:rPr>
              <a:t>is in on </a:t>
            </a:r>
            <a:r>
              <a:rPr sz="2400" spc="-25" dirty="0">
                <a:latin typeface="Times New Roman"/>
                <a:cs typeface="Times New Roman"/>
              </a:rPr>
              <a:t>state, current </a:t>
            </a:r>
            <a:r>
              <a:rPr sz="2400" spc="-30" dirty="0">
                <a:latin typeface="Times New Roman"/>
                <a:cs typeface="Times New Roman"/>
              </a:rPr>
              <a:t>continues </a:t>
            </a:r>
            <a:r>
              <a:rPr sz="2400" dirty="0">
                <a:latin typeface="Times New Roman"/>
                <a:cs typeface="Times New Roman"/>
              </a:rPr>
              <a:t>to </a:t>
            </a:r>
            <a:r>
              <a:rPr sz="2400" spc="-15" dirty="0">
                <a:latin typeface="Times New Roman"/>
                <a:cs typeface="Times New Roman"/>
              </a:rPr>
              <a:t>flow </a:t>
            </a:r>
            <a:r>
              <a:rPr sz="2400" spc="-30" dirty="0">
                <a:latin typeface="Times New Roman"/>
                <a:cs typeface="Times New Roman"/>
              </a:rPr>
              <a:t>through </a:t>
            </a:r>
            <a:r>
              <a:rPr sz="2400" spc="-25" dirty="0">
                <a:latin typeface="Times New Roman"/>
                <a:cs typeface="Times New Roman"/>
              </a:rPr>
              <a:t>the </a:t>
            </a:r>
            <a:r>
              <a:rPr sz="2400" spc="-20" dirty="0">
                <a:latin typeface="Times New Roman"/>
                <a:cs typeface="Times New Roman"/>
              </a:rPr>
              <a:t>inductor </a:t>
            </a:r>
            <a:r>
              <a:rPr sz="2400" spc="-35" dirty="0">
                <a:latin typeface="Times New Roman"/>
                <a:cs typeface="Times New Roman"/>
              </a:rPr>
              <a:t>and  </a:t>
            </a:r>
            <a:r>
              <a:rPr sz="2400" spc="-20" dirty="0">
                <a:latin typeface="Times New Roman"/>
                <a:cs typeface="Times New Roman"/>
              </a:rPr>
              <a:t>completes </a:t>
            </a:r>
            <a:r>
              <a:rPr sz="2400" dirty="0">
                <a:latin typeface="Times New Roman"/>
                <a:cs typeface="Times New Roman"/>
              </a:rPr>
              <a:t>its </a:t>
            </a:r>
            <a:r>
              <a:rPr sz="2400" spc="-15" dirty="0">
                <a:latin typeface="Times New Roman"/>
                <a:cs typeface="Times New Roman"/>
              </a:rPr>
              <a:t>circuit </a:t>
            </a:r>
            <a:r>
              <a:rPr sz="2400" spc="-30" dirty="0">
                <a:latin typeface="Times New Roman"/>
                <a:cs typeface="Times New Roman"/>
              </a:rPr>
              <a:t>through </a:t>
            </a:r>
            <a:r>
              <a:rPr sz="2400" spc="-25" dirty="0">
                <a:latin typeface="Times New Roman"/>
                <a:cs typeface="Times New Roman"/>
              </a:rPr>
              <a:t>the </a:t>
            </a:r>
            <a:r>
              <a:rPr sz="2400" spc="-10" dirty="0">
                <a:latin typeface="Times New Roman"/>
                <a:cs typeface="Times New Roman"/>
              </a:rPr>
              <a:t>anti-parallel </a:t>
            </a:r>
            <a:r>
              <a:rPr sz="2400" dirty="0">
                <a:latin typeface="Times New Roman"/>
                <a:cs typeface="Times New Roman"/>
              </a:rPr>
              <a:t>diode of </a:t>
            </a:r>
            <a:r>
              <a:rPr sz="2400" spc="-25" dirty="0">
                <a:latin typeface="Times New Roman"/>
                <a:cs typeface="Times New Roman"/>
              </a:rPr>
              <a:t>the </a:t>
            </a:r>
            <a:r>
              <a:rPr sz="2400" spc="-20" dirty="0">
                <a:latin typeface="Times New Roman"/>
                <a:cs typeface="Times New Roman"/>
              </a:rPr>
              <a:t>upper </a:t>
            </a:r>
            <a:r>
              <a:rPr sz="2400" spc="-30" dirty="0">
                <a:latin typeface="Times New Roman"/>
                <a:cs typeface="Times New Roman"/>
              </a:rPr>
              <a:t>switch, </a:t>
            </a:r>
            <a:r>
              <a:rPr sz="2400" spc="-35" dirty="0">
                <a:latin typeface="Times New Roman"/>
                <a:cs typeface="Times New Roman"/>
              </a:rPr>
              <a:t>and </a:t>
            </a:r>
            <a:r>
              <a:rPr sz="2400" spc="-25" dirty="0">
                <a:latin typeface="Times New Roman"/>
                <a:cs typeface="Times New Roman"/>
              </a:rPr>
              <a:t>the  </a:t>
            </a:r>
            <a:r>
              <a:rPr sz="2400" spc="-20" dirty="0">
                <a:latin typeface="Times New Roman"/>
                <a:cs typeface="Times New Roman"/>
              </a:rPr>
              <a:t>capacitor.</a:t>
            </a:r>
            <a:endParaRPr sz="2400">
              <a:latin typeface="Times New Roman"/>
              <a:cs typeface="Times New Roman"/>
            </a:endParaRPr>
          </a:p>
          <a:p>
            <a:pPr marL="241300" marR="347345" indent="-228600">
              <a:lnSpc>
                <a:spcPct val="200800"/>
              </a:lnSpc>
              <a:spcBef>
                <a:spcPts val="980"/>
              </a:spcBef>
              <a:buFont typeface="Arial"/>
              <a:buChar char="•"/>
              <a:tabLst>
                <a:tab pos="241300" algn="l"/>
              </a:tabLst>
            </a:pPr>
            <a:r>
              <a:rPr sz="2400" spc="-40" dirty="0">
                <a:latin typeface="Times New Roman"/>
                <a:cs typeface="Times New Roman"/>
              </a:rPr>
              <a:t>The </a:t>
            </a:r>
            <a:r>
              <a:rPr sz="2400" spc="-35" dirty="0">
                <a:latin typeface="Times New Roman"/>
                <a:cs typeface="Times New Roman"/>
              </a:rPr>
              <a:t>net </a:t>
            </a:r>
            <a:r>
              <a:rPr sz="2400" spc="-5" dirty="0">
                <a:latin typeface="Times New Roman"/>
                <a:cs typeface="Times New Roman"/>
              </a:rPr>
              <a:t>power </a:t>
            </a:r>
            <a:r>
              <a:rPr sz="2400" spc="-15" dirty="0">
                <a:latin typeface="Times New Roman"/>
                <a:cs typeface="Times New Roman"/>
              </a:rPr>
              <a:t>flow </a:t>
            </a:r>
            <a:r>
              <a:rPr sz="2400" dirty="0">
                <a:latin typeface="Times New Roman"/>
                <a:cs typeface="Times New Roman"/>
              </a:rPr>
              <a:t>in </a:t>
            </a:r>
            <a:r>
              <a:rPr sz="2400" spc="-20" dirty="0">
                <a:latin typeface="Times New Roman"/>
                <a:cs typeface="Times New Roman"/>
              </a:rPr>
              <a:t>this </a:t>
            </a:r>
            <a:r>
              <a:rPr sz="2400" spc="-40" dirty="0">
                <a:latin typeface="Times New Roman"/>
                <a:cs typeface="Times New Roman"/>
              </a:rPr>
              <a:t>case </a:t>
            </a:r>
            <a:r>
              <a:rPr sz="2400" dirty="0">
                <a:latin typeface="Times New Roman"/>
                <a:cs typeface="Times New Roman"/>
              </a:rPr>
              <a:t>is </a:t>
            </a:r>
            <a:r>
              <a:rPr sz="2400" spc="-10" dirty="0">
                <a:latin typeface="Times New Roman"/>
                <a:cs typeface="Times New Roman"/>
              </a:rPr>
              <a:t>from </a:t>
            </a:r>
            <a:r>
              <a:rPr sz="2400" spc="-25" dirty="0">
                <a:latin typeface="Times New Roman"/>
                <a:cs typeface="Times New Roman"/>
              </a:rPr>
              <a:t>the vehicle </a:t>
            </a:r>
            <a:r>
              <a:rPr sz="2400" dirty="0">
                <a:latin typeface="Times New Roman"/>
                <a:cs typeface="Times New Roman"/>
              </a:rPr>
              <a:t>to </a:t>
            </a:r>
            <a:r>
              <a:rPr sz="2400" spc="-25" dirty="0">
                <a:latin typeface="Times New Roman"/>
                <a:cs typeface="Times New Roman"/>
              </a:rPr>
              <a:t>the </a:t>
            </a:r>
            <a:r>
              <a:rPr sz="2400" spc="-15" dirty="0">
                <a:latin typeface="Times New Roman"/>
                <a:cs typeface="Times New Roman"/>
              </a:rPr>
              <a:t>grid </a:t>
            </a:r>
            <a:r>
              <a:rPr sz="2400" dirty="0">
                <a:latin typeface="Times New Roman"/>
                <a:cs typeface="Times New Roman"/>
              </a:rPr>
              <a:t>(V2G) </a:t>
            </a:r>
            <a:r>
              <a:rPr sz="2400" spc="-35" dirty="0">
                <a:latin typeface="Times New Roman"/>
                <a:cs typeface="Times New Roman"/>
              </a:rPr>
              <a:t>and </a:t>
            </a:r>
            <a:r>
              <a:rPr sz="2400" spc="-25" dirty="0">
                <a:latin typeface="Times New Roman"/>
                <a:cs typeface="Times New Roman"/>
              </a:rPr>
              <a:t>the </a:t>
            </a:r>
            <a:r>
              <a:rPr sz="2400" dirty="0">
                <a:latin typeface="Times New Roman"/>
                <a:cs typeface="Times New Roman"/>
              </a:rPr>
              <a:t>battery  </a:t>
            </a:r>
            <a:r>
              <a:rPr sz="2400" spc="-5" dirty="0">
                <a:latin typeface="Times New Roman"/>
                <a:cs typeface="Times New Roman"/>
              </a:rPr>
              <a:t>operates </a:t>
            </a:r>
            <a:r>
              <a:rPr sz="2400" dirty="0">
                <a:latin typeface="Times New Roman"/>
                <a:cs typeface="Times New Roman"/>
              </a:rPr>
              <a:t>in </a:t>
            </a:r>
            <a:r>
              <a:rPr sz="2400" spc="-25" dirty="0">
                <a:latin typeface="Times New Roman"/>
                <a:cs typeface="Times New Roman"/>
              </a:rPr>
              <a:t>the </a:t>
            </a:r>
            <a:r>
              <a:rPr sz="2400" spc="-40" dirty="0">
                <a:latin typeface="Times New Roman"/>
                <a:cs typeface="Times New Roman"/>
              </a:rPr>
              <a:t>discharge</a:t>
            </a:r>
            <a:r>
              <a:rPr sz="2400" spc="325" dirty="0">
                <a:latin typeface="Times New Roman"/>
                <a:cs typeface="Times New Roman"/>
              </a:rPr>
              <a:t> </a:t>
            </a:r>
            <a:r>
              <a:rPr sz="2400" spc="-35" dirty="0">
                <a:latin typeface="Times New Roman"/>
                <a:cs typeface="Times New Roman"/>
              </a:rPr>
              <a:t>mode.</a:t>
            </a:r>
            <a:endParaRPr sz="2400">
              <a:latin typeface="Times New Roman"/>
              <a:cs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92722" y="157543"/>
            <a:ext cx="11686540" cy="2076450"/>
          </a:xfrm>
          <a:prstGeom prst="rect">
            <a:avLst/>
          </a:prstGeom>
        </p:spPr>
        <p:txBody>
          <a:bodyPr vert="horz" wrap="square" lIns="0" tIns="123825" rIns="0" bIns="0" rtlCol="0">
            <a:spAutoFit/>
          </a:bodyPr>
          <a:lstStyle/>
          <a:p>
            <a:pPr marL="12700">
              <a:lnSpc>
                <a:spcPct val="100000"/>
              </a:lnSpc>
              <a:spcBef>
                <a:spcPts val="975"/>
              </a:spcBef>
            </a:pPr>
            <a:r>
              <a:rPr sz="2400" b="1" u="sng" spc="20" dirty="0">
                <a:solidFill>
                  <a:srgbClr val="221F1F"/>
                </a:solidFill>
                <a:latin typeface="Times New Roman"/>
                <a:cs typeface="Times New Roman"/>
              </a:rPr>
              <a:t>Off-Board </a:t>
            </a:r>
            <a:r>
              <a:rPr sz="2400" b="1" u="sng" spc="-5" dirty="0">
                <a:solidFill>
                  <a:srgbClr val="221F1F"/>
                </a:solidFill>
                <a:latin typeface="Times New Roman"/>
                <a:cs typeface="Times New Roman"/>
              </a:rPr>
              <a:t>Charger </a:t>
            </a:r>
            <a:r>
              <a:rPr sz="2400" b="1" u="sng" spc="-10" dirty="0">
                <a:solidFill>
                  <a:srgbClr val="221F1F"/>
                </a:solidFill>
                <a:latin typeface="Times New Roman"/>
                <a:cs typeface="Times New Roman"/>
              </a:rPr>
              <a:t>Control</a:t>
            </a:r>
            <a:r>
              <a:rPr sz="2400" b="1" u="sng" spc="-250" dirty="0">
                <a:solidFill>
                  <a:srgbClr val="221F1F"/>
                </a:solidFill>
                <a:latin typeface="Times New Roman"/>
                <a:cs typeface="Times New Roman"/>
              </a:rPr>
              <a:t> </a:t>
            </a:r>
            <a:r>
              <a:rPr sz="2400" b="1" u="sng" dirty="0">
                <a:solidFill>
                  <a:srgbClr val="221F1F"/>
                </a:solidFill>
                <a:latin typeface="Times New Roman"/>
                <a:cs typeface="Times New Roman"/>
              </a:rPr>
              <a:t>:</a:t>
            </a:r>
            <a:endParaRPr sz="2400" u="sng" dirty="0">
              <a:latin typeface="Times New Roman"/>
              <a:cs typeface="Times New Roman"/>
            </a:endParaRPr>
          </a:p>
          <a:p>
            <a:pPr marL="12700" marR="5080">
              <a:lnSpc>
                <a:spcPts val="2850"/>
              </a:lnSpc>
              <a:spcBef>
                <a:spcPts val="995"/>
              </a:spcBef>
              <a:buSzPct val="95833"/>
              <a:buChar char="•"/>
              <a:tabLst>
                <a:tab pos="120650" algn="l"/>
              </a:tabLst>
            </a:pPr>
            <a:r>
              <a:rPr sz="2400" dirty="0">
                <a:latin typeface="Times New Roman"/>
                <a:cs typeface="Times New Roman"/>
              </a:rPr>
              <a:t>A </a:t>
            </a:r>
            <a:r>
              <a:rPr sz="2400" spc="-40" dirty="0">
                <a:latin typeface="Times New Roman"/>
                <a:cs typeface="Times New Roman"/>
              </a:rPr>
              <a:t>constant </a:t>
            </a:r>
            <a:r>
              <a:rPr sz="2400" spc="-25" dirty="0">
                <a:latin typeface="Times New Roman"/>
                <a:cs typeface="Times New Roman"/>
              </a:rPr>
              <a:t>current </a:t>
            </a:r>
            <a:r>
              <a:rPr sz="2400" spc="-10" dirty="0">
                <a:latin typeface="Times New Roman"/>
                <a:cs typeface="Times New Roman"/>
              </a:rPr>
              <a:t>control </a:t>
            </a:r>
            <a:r>
              <a:rPr sz="2400" spc="-25" dirty="0">
                <a:latin typeface="Times New Roman"/>
                <a:cs typeface="Times New Roman"/>
              </a:rPr>
              <a:t>strategy </a:t>
            </a:r>
            <a:r>
              <a:rPr sz="2400" spc="-55" dirty="0">
                <a:latin typeface="Times New Roman"/>
                <a:cs typeface="Times New Roman"/>
              </a:rPr>
              <a:t>using </a:t>
            </a:r>
            <a:r>
              <a:rPr sz="2400" spc="5" dirty="0">
                <a:latin typeface="Times New Roman"/>
                <a:cs typeface="Times New Roman"/>
              </a:rPr>
              <a:t>PI </a:t>
            </a:r>
            <a:r>
              <a:rPr sz="2400" spc="-10" dirty="0">
                <a:latin typeface="Times New Roman"/>
                <a:cs typeface="Times New Roman"/>
              </a:rPr>
              <a:t>controllers </a:t>
            </a:r>
            <a:r>
              <a:rPr sz="2400" dirty="0">
                <a:latin typeface="Times New Roman"/>
                <a:cs typeface="Times New Roman"/>
              </a:rPr>
              <a:t>is </a:t>
            </a:r>
            <a:r>
              <a:rPr sz="2400" spc="-40" dirty="0">
                <a:latin typeface="Times New Roman"/>
                <a:cs typeface="Times New Roman"/>
              </a:rPr>
              <a:t>implemented </a:t>
            </a:r>
            <a:r>
              <a:rPr sz="2400" spc="-20" dirty="0">
                <a:latin typeface="Times New Roman"/>
                <a:cs typeface="Times New Roman"/>
              </a:rPr>
              <a:t>for </a:t>
            </a:r>
            <a:r>
              <a:rPr sz="2400" spc="-30" dirty="0">
                <a:latin typeface="Times New Roman"/>
                <a:cs typeface="Times New Roman"/>
              </a:rPr>
              <a:t>charge/discharge  </a:t>
            </a:r>
            <a:r>
              <a:rPr sz="2400" spc="-10" dirty="0">
                <a:latin typeface="Times New Roman"/>
                <a:cs typeface="Times New Roman"/>
              </a:rPr>
              <a:t>control </a:t>
            </a:r>
            <a:r>
              <a:rPr sz="2400" dirty="0">
                <a:latin typeface="Times New Roman"/>
                <a:cs typeface="Times New Roman"/>
              </a:rPr>
              <a:t>of </a:t>
            </a:r>
            <a:r>
              <a:rPr sz="2400" spc="-25" dirty="0">
                <a:latin typeface="Times New Roman"/>
                <a:cs typeface="Times New Roman"/>
              </a:rPr>
              <a:t>the </a:t>
            </a:r>
            <a:r>
              <a:rPr sz="2400" spc="-5" dirty="0">
                <a:latin typeface="Times New Roman"/>
                <a:cs typeface="Times New Roman"/>
              </a:rPr>
              <a:t>battery </a:t>
            </a:r>
            <a:r>
              <a:rPr sz="2400" spc="-40" dirty="0">
                <a:latin typeface="Times New Roman"/>
                <a:cs typeface="Times New Roman"/>
              </a:rPr>
              <a:t>charger </a:t>
            </a:r>
            <a:r>
              <a:rPr sz="2400" spc="-15" dirty="0">
                <a:latin typeface="Times New Roman"/>
                <a:cs typeface="Times New Roman"/>
              </a:rPr>
              <a:t>circuit </a:t>
            </a:r>
            <a:r>
              <a:rPr sz="2400" spc="-35" dirty="0">
                <a:latin typeface="Times New Roman"/>
                <a:cs typeface="Times New Roman"/>
              </a:rPr>
              <a:t>and </a:t>
            </a:r>
            <a:r>
              <a:rPr sz="2400" dirty="0">
                <a:latin typeface="Times New Roman"/>
                <a:cs typeface="Times New Roman"/>
              </a:rPr>
              <a:t>is </a:t>
            </a:r>
            <a:r>
              <a:rPr sz="2400" spc="-45" dirty="0">
                <a:latin typeface="Times New Roman"/>
                <a:cs typeface="Times New Roman"/>
              </a:rPr>
              <a:t>shown </a:t>
            </a:r>
            <a:r>
              <a:rPr sz="2400" dirty="0">
                <a:latin typeface="Times New Roman"/>
                <a:cs typeface="Times New Roman"/>
              </a:rPr>
              <a:t>in</a:t>
            </a:r>
            <a:r>
              <a:rPr sz="2400" spc="-365" dirty="0">
                <a:latin typeface="Times New Roman"/>
                <a:cs typeface="Times New Roman"/>
              </a:rPr>
              <a:t> </a:t>
            </a:r>
            <a:r>
              <a:rPr sz="2400" spc="-15" dirty="0">
                <a:latin typeface="Times New Roman"/>
                <a:cs typeface="Times New Roman"/>
              </a:rPr>
              <a:t>Fig.3</a:t>
            </a:r>
            <a:endParaRPr sz="2400" dirty="0">
              <a:latin typeface="Times New Roman"/>
              <a:cs typeface="Times New Roman"/>
            </a:endParaRPr>
          </a:p>
          <a:p>
            <a:pPr marL="120014" indent="-107950">
              <a:lnSpc>
                <a:spcPts val="2830"/>
              </a:lnSpc>
              <a:buSzPct val="95833"/>
              <a:buChar char="•"/>
              <a:tabLst>
                <a:tab pos="120650" algn="l"/>
              </a:tabLst>
            </a:pPr>
            <a:r>
              <a:rPr sz="2400" spc="-40" dirty="0">
                <a:latin typeface="Times New Roman"/>
                <a:cs typeface="Times New Roman"/>
              </a:rPr>
              <a:t>The </a:t>
            </a:r>
            <a:r>
              <a:rPr sz="2400" spc="-10" dirty="0">
                <a:latin typeface="Times New Roman"/>
                <a:cs typeface="Times New Roman"/>
              </a:rPr>
              <a:t>controller </a:t>
            </a:r>
            <a:r>
              <a:rPr sz="2400" spc="-30" dirty="0">
                <a:latin typeface="Times New Roman"/>
                <a:cs typeface="Times New Roman"/>
              </a:rPr>
              <a:t>first </a:t>
            </a:r>
            <a:r>
              <a:rPr sz="2400" spc="-25" dirty="0">
                <a:latin typeface="Times New Roman"/>
                <a:cs typeface="Times New Roman"/>
              </a:rPr>
              <a:t>compares  the </a:t>
            </a:r>
            <a:r>
              <a:rPr sz="2400" spc="-20" dirty="0">
                <a:latin typeface="Times New Roman"/>
                <a:cs typeface="Times New Roman"/>
              </a:rPr>
              <a:t>reference </a:t>
            </a:r>
            <a:r>
              <a:rPr sz="2400" spc="-5" dirty="0">
                <a:latin typeface="Times New Roman"/>
                <a:cs typeface="Times New Roman"/>
              </a:rPr>
              <a:t>battery </a:t>
            </a:r>
            <a:r>
              <a:rPr sz="2400" spc="-25" dirty="0">
                <a:latin typeface="Times New Roman"/>
                <a:cs typeface="Times New Roman"/>
              </a:rPr>
              <a:t>current </a:t>
            </a:r>
            <a:r>
              <a:rPr sz="2400" dirty="0">
                <a:latin typeface="Times New Roman"/>
                <a:cs typeface="Times New Roman"/>
              </a:rPr>
              <a:t>with </a:t>
            </a:r>
            <a:r>
              <a:rPr sz="2400" spc="-5" dirty="0">
                <a:latin typeface="Times New Roman"/>
                <a:cs typeface="Times New Roman"/>
              </a:rPr>
              <a:t>zero, in-order </a:t>
            </a:r>
            <a:r>
              <a:rPr sz="2400" dirty="0">
                <a:latin typeface="Times New Roman"/>
                <a:cs typeface="Times New Roman"/>
              </a:rPr>
              <a:t>to </a:t>
            </a:r>
            <a:r>
              <a:rPr sz="2400" spc="-25" dirty="0">
                <a:latin typeface="Times New Roman"/>
                <a:cs typeface="Times New Roman"/>
              </a:rPr>
              <a:t>determine </a:t>
            </a:r>
            <a:r>
              <a:rPr sz="2400" spc="70" dirty="0">
                <a:latin typeface="Times New Roman"/>
                <a:cs typeface="Times New Roman"/>
              </a:rPr>
              <a:t> </a:t>
            </a:r>
            <a:r>
              <a:rPr sz="2400" spc="-25" dirty="0">
                <a:latin typeface="Times New Roman"/>
                <a:cs typeface="Times New Roman"/>
              </a:rPr>
              <a:t>the</a:t>
            </a:r>
            <a:endParaRPr sz="2400" dirty="0">
              <a:latin typeface="Times New Roman"/>
              <a:cs typeface="Times New Roman"/>
            </a:endParaRPr>
          </a:p>
          <a:p>
            <a:pPr marL="12700">
              <a:lnSpc>
                <a:spcPts val="2865"/>
              </a:lnSpc>
            </a:pPr>
            <a:r>
              <a:rPr sz="2400" dirty="0">
                <a:latin typeface="Times New Roman"/>
                <a:cs typeface="Times New Roman"/>
              </a:rPr>
              <a:t>polarity of </a:t>
            </a:r>
            <a:r>
              <a:rPr sz="2400" spc="-25" dirty="0">
                <a:latin typeface="Times New Roman"/>
                <a:cs typeface="Times New Roman"/>
              </a:rPr>
              <a:t>the current </a:t>
            </a:r>
            <a:r>
              <a:rPr sz="2400" spc="-40" dirty="0">
                <a:latin typeface="Times New Roman"/>
                <a:cs typeface="Times New Roman"/>
              </a:rPr>
              <a:t>signal,  </a:t>
            </a:r>
            <a:r>
              <a:rPr sz="2400" dirty="0">
                <a:latin typeface="Times New Roman"/>
                <a:cs typeface="Times New Roman"/>
              </a:rPr>
              <a:t>to </a:t>
            </a:r>
            <a:r>
              <a:rPr sz="2400" spc="-5" dirty="0">
                <a:latin typeface="Times New Roman"/>
                <a:cs typeface="Times New Roman"/>
              </a:rPr>
              <a:t>decide </a:t>
            </a:r>
            <a:r>
              <a:rPr sz="2400" spc="-10" dirty="0">
                <a:latin typeface="Times New Roman"/>
                <a:cs typeface="Times New Roman"/>
              </a:rPr>
              <a:t>between </a:t>
            </a:r>
            <a:r>
              <a:rPr sz="2400" spc="-40" dirty="0">
                <a:latin typeface="Times New Roman"/>
                <a:cs typeface="Times New Roman"/>
              </a:rPr>
              <a:t>charging  </a:t>
            </a:r>
            <a:r>
              <a:rPr sz="2400" spc="-35" dirty="0">
                <a:latin typeface="Times New Roman"/>
                <a:cs typeface="Times New Roman"/>
              </a:rPr>
              <a:t>and discharging  modes </a:t>
            </a:r>
            <a:r>
              <a:rPr sz="2400" dirty="0">
                <a:latin typeface="Times New Roman"/>
                <a:cs typeface="Times New Roman"/>
              </a:rPr>
              <a:t>of</a:t>
            </a:r>
            <a:r>
              <a:rPr sz="2400" spc="-220" dirty="0">
                <a:latin typeface="Times New Roman"/>
                <a:cs typeface="Times New Roman"/>
              </a:rPr>
              <a:t> </a:t>
            </a:r>
            <a:r>
              <a:rPr sz="2400" spc="-20" dirty="0">
                <a:latin typeface="Times New Roman"/>
                <a:cs typeface="Times New Roman"/>
              </a:rPr>
              <a:t>operations.</a:t>
            </a:r>
            <a:endParaRPr sz="2400" dirty="0">
              <a:latin typeface="Times New Roman"/>
              <a:cs typeface="Times New Roman"/>
            </a:endParaRPr>
          </a:p>
        </p:txBody>
      </p:sp>
      <p:sp>
        <p:nvSpPr>
          <p:cNvPr id="3" name="object 3"/>
          <p:cNvSpPr/>
          <p:nvPr/>
        </p:nvSpPr>
        <p:spPr>
          <a:xfrm>
            <a:off x="359092" y="2295526"/>
            <a:ext cx="11353800" cy="4638674"/>
          </a:xfrm>
          <a:prstGeom prst="rect">
            <a:avLst/>
          </a:prstGeom>
          <a:blipFill>
            <a:blip r:embed="rId2" cstate="print"/>
            <a:stretch>
              <a:fillRect/>
            </a:stretch>
          </a:blipFill>
        </p:spPr>
        <p:txBody>
          <a:bodyPr wrap="square" lIns="0" tIns="0" rIns="0" bIns="0" rtlCol="0"/>
          <a:lstStyle/>
          <a:p>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0179" y="556005"/>
            <a:ext cx="5396865" cy="392430"/>
          </a:xfrm>
          <a:prstGeom prst="rect">
            <a:avLst/>
          </a:prstGeom>
        </p:spPr>
        <p:txBody>
          <a:bodyPr vert="horz" wrap="square" lIns="0" tIns="13335" rIns="0" bIns="0" rtlCol="0">
            <a:spAutoFit/>
          </a:bodyPr>
          <a:lstStyle/>
          <a:p>
            <a:pPr marL="12700">
              <a:lnSpc>
                <a:spcPct val="100000"/>
              </a:lnSpc>
              <a:spcBef>
                <a:spcPts val="105"/>
              </a:spcBef>
            </a:pPr>
            <a:r>
              <a:rPr sz="2400" b="1" spc="-20" dirty="0">
                <a:solidFill>
                  <a:srgbClr val="000000"/>
                </a:solidFill>
              </a:rPr>
              <a:t>Grid </a:t>
            </a:r>
            <a:r>
              <a:rPr sz="2400" b="1" dirty="0">
                <a:solidFill>
                  <a:srgbClr val="000000"/>
                </a:solidFill>
              </a:rPr>
              <a:t>Connected </a:t>
            </a:r>
            <a:r>
              <a:rPr sz="2400" b="1" spc="-15" dirty="0">
                <a:solidFill>
                  <a:srgbClr val="000000"/>
                </a:solidFill>
              </a:rPr>
              <a:t>Inverter </a:t>
            </a:r>
            <a:r>
              <a:rPr sz="2400" b="1" dirty="0">
                <a:solidFill>
                  <a:srgbClr val="000000"/>
                </a:solidFill>
              </a:rPr>
              <a:t>And </a:t>
            </a:r>
            <a:r>
              <a:rPr sz="2400" b="1" spc="-10" dirty="0">
                <a:solidFill>
                  <a:srgbClr val="000000"/>
                </a:solidFill>
              </a:rPr>
              <a:t>LCL</a:t>
            </a:r>
            <a:r>
              <a:rPr sz="2400" b="1" spc="-95" dirty="0">
                <a:solidFill>
                  <a:srgbClr val="000000"/>
                </a:solidFill>
              </a:rPr>
              <a:t> </a:t>
            </a:r>
            <a:r>
              <a:rPr sz="2400" b="1" spc="5" dirty="0">
                <a:solidFill>
                  <a:srgbClr val="000000"/>
                </a:solidFill>
              </a:rPr>
              <a:t>Filte</a:t>
            </a:r>
            <a:r>
              <a:rPr lang="en-US" sz="2400" b="1" spc="5" dirty="0">
                <a:solidFill>
                  <a:srgbClr val="000000"/>
                </a:solidFill>
              </a:rPr>
              <a:t>r</a:t>
            </a:r>
            <a:endParaRPr sz="2400" dirty="0"/>
          </a:p>
        </p:txBody>
      </p:sp>
      <p:sp>
        <p:nvSpPr>
          <p:cNvPr id="3" name="object 3"/>
          <p:cNvSpPr txBox="1"/>
          <p:nvPr/>
        </p:nvSpPr>
        <p:spPr>
          <a:xfrm>
            <a:off x="170179" y="1560766"/>
            <a:ext cx="10615930" cy="3801110"/>
          </a:xfrm>
          <a:prstGeom prst="rect">
            <a:avLst/>
          </a:prstGeom>
        </p:spPr>
        <p:txBody>
          <a:bodyPr vert="horz" wrap="square" lIns="0" tIns="15875" rIns="0" bIns="0" rtlCol="0">
            <a:spAutoFit/>
          </a:bodyPr>
          <a:lstStyle/>
          <a:p>
            <a:pPr marL="241300" indent="-229235">
              <a:lnSpc>
                <a:spcPct val="100000"/>
              </a:lnSpc>
              <a:spcBef>
                <a:spcPts val="125"/>
              </a:spcBef>
              <a:buFont typeface="Arial"/>
              <a:buChar char="•"/>
              <a:tabLst>
                <a:tab pos="241300" algn="l"/>
                <a:tab pos="241935" algn="l"/>
              </a:tabLst>
            </a:pPr>
            <a:r>
              <a:rPr sz="2150" spc="5" dirty="0">
                <a:latin typeface="Times New Roman"/>
                <a:cs typeface="Times New Roman"/>
              </a:rPr>
              <a:t>The </a:t>
            </a:r>
            <a:r>
              <a:rPr sz="2150" spc="-35" dirty="0">
                <a:latin typeface="Times New Roman"/>
                <a:cs typeface="Times New Roman"/>
              </a:rPr>
              <a:t>grid </a:t>
            </a:r>
            <a:r>
              <a:rPr sz="2150" spc="-20" dirty="0">
                <a:latin typeface="Times New Roman"/>
                <a:cs typeface="Times New Roman"/>
              </a:rPr>
              <a:t>connected </a:t>
            </a:r>
            <a:r>
              <a:rPr sz="2150" spc="-10" dirty="0">
                <a:latin typeface="Times New Roman"/>
                <a:cs typeface="Times New Roman"/>
              </a:rPr>
              <a:t>inverter </a:t>
            </a:r>
            <a:r>
              <a:rPr sz="2150" dirty="0">
                <a:latin typeface="Times New Roman"/>
                <a:cs typeface="Times New Roman"/>
              </a:rPr>
              <a:t>(GCI) </a:t>
            </a:r>
            <a:r>
              <a:rPr sz="2150" spc="-20" dirty="0">
                <a:latin typeface="Times New Roman"/>
                <a:cs typeface="Times New Roman"/>
              </a:rPr>
              <a:t>converts </a:t>
            </a:r>
            <a:r>
              <a:rPr sz="2150" spc="-5" dirty="0">
                <a:latin typeface="Times New Roman"/>
                <a:cs typeface="Times New Roman"/>
              </a:rPr>
              <a:t>the </a:t>
            </a:r>
            <a:r>
              <a:rPr sz="2150" spc="-10" dirty="0">
                <a:latin typeface="Times New Roman"/>
                <a:cs typeface="Times New Roman"/>
              </a:rPr>
              <a:t>dc </a:t>
            </a:r>
            <a:r>
              <a:rPr sz="2150" spc="-15" dirty="0">
                <a:latin typeface="Times New Roman"/>
                <a:cs typeface="Times New Roman"/>
              </a:rPr>
              <a:t>bus </a:t>
            </a:r>
            <a:r>
              <a:rPr sz="2150" spc="-30" dirty="0">
                <a:latin typeface="Times New Roman"/>
                <a:cs typeface="Times New Roman"/>
              </a:rPr>
              <a:t>voltage </a:t>
            </a:r>
            <a:r>
              <a:rPr sz="2150" spc="-5" dirty="0">
                <a:latin typeface="Times New Roman"/>
                <a:cs typeface="Times New Roman"/>
              </a:rPr>
              <a:t>into </a:t>
            </a:r>
            <a:r>
              <a:rPr sz="2150" spc="10" dirty="0">
                <a:latin typeface="Times New Roman"/>
                <a:cs typeface="Times New Roman"/>
              </a:rPr>
              <a:t>a </a:t>
            </a:r>
            <a:r>
              <a:rPr sz="2150" spc="-10" dirty="0">
                <a:latin typeface="Times New Roman"/>
                <a:cs typeface="Times New Roman"/>
              </a:rPr>
              <a:t>three </a:t>
            </a:r>
            <a:r>
              <a:rPr sz="2150" spc="-25" dirty="0">
                <a:latin typeface="Times New Roman"/>
                <a:cs typeface="Times New Roman"/>
              </a:rPr>
              <a:t>phase ac</a:t>
            </a:r>
            <a:r>
              <a:rPr sz="2150" spc="50" dirty="0">
                <a:latin typeface="Times New Roman"/>
                <a:cs typeface="Times New Roman"/>
              </a:rPr>
              <a:t> </a:t>
            </a:r>
            <a:r>
              <a:rPr sz="2150" spc="-30" dirty="0">
                <a:latin typeface="Times New Roman"/>
                <a:cs typeface="Times New Roman"/>
              </a:rPr>
              <a:t>voltage</a:t>
            </a:r>
            <a:endParaRPr sz="2150" dirty="0">
              <a:latin typeface="Times New Roman"/>
              <a:cs typeface="Times New Roman"/>
            </a:endParaRPr>
          </a:p>
          <a:p>
            <a:pPr marL="241300" marR="5080">
              <a:lnSpc>
                <a:spcPct val="195100"/>
              </a:lnSpc>
            </a:pPr>
            <a:r>
              <a:rPr sz="2150" spc="-25" dirty="0">
                <a:latin typeface="Times New Roman"/>
                <a:cs typeface="Times New Roman"/>
              </a:rPr>
              <a:t>and </a:t>
            </a:r>
            <a:r>
              <a:rPr sz="2150" spc="-15" dirty="0">
                <a:latin typeface="Times New Roman"/>
                <a:cs typeface="Times New Roman"/>
              </a:rPr>
              <a:t>also </a:t>
            </a:r>
            <a:r>
              <a:rPr sz="2150" spc="-25" dirty="0">
                <a:latin typeface="Times New Roman"/>
                <a:cs typeface="Times New Roman"/>
              </a:rPr>
              <a:t>allows </a:t>
            </a:r>
            <a:r>
              <a:rPr sz="2150" spc="-5" dirty="0">
                <a:latin typeface="Times New Roman"/>
                <a:cs typeface="Times New Roman"/>
              </a:rPr>
              <a:t>the </a:t>
            </a:r>
            <a:r>
              <a:rPr sz="2150" spc="-15" dirty="0">
                <a:latin typeface="Times New Roman"/>
                <a:cs typeface="Times New Roman"/>
              </a:rPr>
              <a:t>reverse flow </a:t>
            </a:r>
            <a:r>
              <a:rPr sz="2150" spc="-10" dirty="0">
                <a:latin typeface="Times New Roman"/>
                <a:cs typeface="Times New Roman"/>
              </a:rPr>
              <a:t>of </a:t>
            </a:r>
            <a:r>
              <a:rPr sz="2150" spc="-30" dirty="0">
                <a:latin typeface="Times New Roman"/>
                <a:cs typeface="Times New Roman"/>
              </a:rPr>
              <a:t>current through </a:t>
            </a:r>
            <a:r>
              <a:rPr sz="2150" spc="-5" dirty="0">
                <a:latin typeface="Times New Roman"/>
                <a:cs typeface="Times New Roman"/>
              </a:rPr>
              <a:t>the anti-parallel </a:t>
            </a:r>
            <a:r>
              <a:rPr sz="2150" spc="-10" dirty="0">
                <a:latin typeface="Times New Roman"/>
                <a:cs typeface="Times New Roman"/>
              </a:rPr>
              <a:t>diodes of </a:t>
            </a:r>
            <a:r>
              <a:rPr sz="2150" spc="-5" dirty="0">
                <a:latin typeface="Times New Roman"/>
                <a:cs typeface="Times New Roman"/>
              </a:rPr>
              <a:t>the </a:t>
            </a:r>
            <a:r>
              <a:rPr sz="2150" spc="-20" dirty="0">
                <a:latin typeface="Times New Roman"/>
                <a:cs typeface="Times New Roman"/>
              </a:rPr>
              <a:t>switches </a:t>
            </a:r>
            <a:r>
              <a:rPr sz="2150" spc="10" dirty="0">
                <a:latin typeface="Times New Roman"/>
                <a:cs typeface="Times New Roman"/>
              </a:rPr>
              <a:t>in  </a:t>
            </a:r>
            <a:r>
              <a:rPr sz="2150" spc="-25" dirty="0">
                <a:latin typeface="Times New Roman"/>
                <a:cs typeface="Times New Roman"/>
              </a:rPr>
              <a:t>each</a:t>
            </a:r>
            <a:r>
              <a:rPr sz="2150" spc="165" dirty="0">
                <a:latin typeface="Times New Roman"/>
                <a:cs typeface="Times New Roman"/>
              </a:rPr>
              <a:t> </a:t>
            </a:r>
            <a:r>
              <a:rPr sz="2150" spc="-20" dirty="0">
                <a:latin typeface="Times New Roman"/>
                <a:cs typeface="Times New Roman"/>
              </a:rPr>
              <a:t>leg.</a:t>
            </a:r>
            <a:endParaRPr sz="2150" dirty="0">
              <a:latin typeface="Times New Roman"/>
              <a:cs typeface="Times New Roman"/>
            </a:endParaRPr>
          </a:p>
          <a:p>
            <a:pPr marL="241300" marR="33655" indent="-229235">
              <a:lnSpc>
                <a:spcPct val="195100"/>
              </a:lnSpc>
              <a:spcBef>
                <a:spcPts val="975"/>
              </a:spcBef>
              <a:buFont typeface="Arial"/>
              <a:buChar char="•"/>
              <a:tabLst>
                <a:tab pos="241300" algn="l"/>
                <a:tab pos="241935" algn="l"/>
              </a:tabLst>
            </a:pPr>
            <a:r>
              <a:rPr sz="2150" spc="-25" dirty="0">
                <a:latin typeface="Times New Roman"/>
                <a:cs typeface="Times New Roman"/>
              </a:rPr>
              <a:t>An </a:t>
            </a:r>
            <a:r>
              <a:rPr sz="2150" spc="-15" dirty="0">
                <a:latin typeface="Times New Roman"/>
                <a:cs typeface="Times New Roman"/>
              </a:rPr>
              <a:t>LCL </a:t>
            </a:r>
            <a:r>
              <a:rPr sz="2150" spc="-5" dirty="0">
                <a:latin typeface="Times New Roman"/>
                <a:cs typeface="Times New Roman"/>
              </a:rPr>
              <a:t>filter </a:t>
            </a:r>
            <a:r>
              <a:rPr sz="2150" spc="5" dirty="0">
                <a:latin typeface="Times New Roman"/>
                <a:cs typeface="Times New Roman"/>
              </a:rPr>
              <a:t>is </a:t>
            </a:r>
            <a:r>
              <a:rPr sz="2150" spc="-20" dirty="0">
                <a:latin typeface="Times New Roman"/>
                <a:cs typeface="Times New Roman"/>
              </a:rPr>
              <a:t>connected </a:t>
            </a:r>
            <a:r>
              <a:rPr sz="2150" spc="-30" dirty="0">
                <a:latin typeface="Times New Roman"/>
                <a:cs typeface="Times New Roman"/>
              </a:rPr>
              <a:t>at </a:t>
            </a:r>
            <a:r>
              <a:rPr sz="2150" spc="-5" dirty="0">
                <a:latin typeface="Times New Roman"/>
                <a:cs typeface="Times New Roman"/>
              </a:rPr>
              <a:t>the </a:t>
            </a:r>
            <a:r>
              <a:rPr sz="2150" spc="-20" dirty="0">
                <a:latin typeface="Times New Roman"/>
                <a:cs typeface="Times New Roman"/>
              </a:rPr>
              <a:t>output </a:t>
            </a:r>
            <a:r>
              <a:rPr sz="2150" spc="-15" dirty="0">
                <a:latin typeface="Times New Roman"/>
                <a:cs typeface="Times New Roman"/>
              </a:rPr>
              <a:t>terminals </a:t>
            </a:r>
            <a:r>
              <a:rPr sz="2150" spc="-10" dirty="0">
                <a:latin typeface="Times New Roman"/>
                <a:cs typeface="Times New Roman"/>
              </a:rPr>
              <a:t>of </a:t>
            </a:r>
            <a:r>
              <a:rPr sz="2150" spc="-5" dirty="0">
                <a:latin typeface="Times New Roman"/>
                <a:cs typeface="Times New Roman"/>
              </a:rPr>
              <a:t>the </a:t>
            </a:r>
            <a:r>
              <a:rPr sz="2150" spc="-10" dirty="0">
                <a:latin typeface="Times New Roman"/>
                <a:cs typeface="Times New Roman"/>
              </a:rPr>
              <a:t>inverter </a:t>
            </a:r>
            <a:r>
              <a:rPr sz="2150" spc="-25" dirty="0">
                <a:latin typeface="Times New Roman"/>
                <a:cs typeface="Times New Roman"/>
              </a:rPr>
              <a:t>for </a:t>
            </a:r>
            <a:r>
              <a:rPr sz="2150" spc="-20" dirty="0">
                <a:latin typeface="Times New Roman"/>
                <a:cs typeface="Times New Roman"/>
              </a:rPr>
              <a:t>harmonic reduction </a:t>
            </a:r>
            <a:r>
              <a:rPr sz="2150" spc="-25" dirty="0">
                <a:latin typeface="Times New Roman"/>
                <a:cs typeface="Times New Roman"/>
              </a:rPr>
              <a:t>and  </a:t>
            </a:r>
            <a:r>
              <a:rPr sz="2150" spc="-10" dirty="0">
                <a:latin typeface="Times New Roman"/>
                <a:cs typeface="Times New Roman"/>
              </a:rPr>
              <a:t>obtaining </a:t>
            </a:r>
            <a:r>
              <a:rPr sz="2150" spc="10" dirty="0">
                <a:latin typeface="Times New Roman"/>
                <a:cs typeface="Times New Roman"/>
              </a:rPr>
              <a:t>a </a:t>
            </a:r>
            <a:r>
              <a:rPr sz="2150" spc="-25" dirty="0">
                <a:latin typeface="Times New Roman"/>
                <a:cs typeface="Times New Roman"/>
              </a:rPr>
              <a:t>pure </a:t>
            </a:r>
            <a:r>
              <a:rPr sz="2150" spc="-20" dirty="0">
                <a:latin typeface="Times New Roman"/>
                <a:cs typeface="Times New Roman"/>
              </a:rPr>
              <a:t>sinusoidal </a:t>
            </a:r>
            <a:r>
              <a:rPr sz="2150" spc="-30" dirty="0">
                <a:latin typeface="Times New Roman"/>
                <a:cs typeface="Times New Roman"/>
              </a:rPr>
              <a:t>voltage </a:t>
            </a:r>
            <a:r>
              <a:rPr sz="2150" spc="-25" dirty="0">
                <a:latin typeface="Times New Roman"/>
                <a:cs typeface="Times New Roman"/>
              </a:rPr>
              <a:t>and</a:t>
            </a:r>
            <a:r>
              <a:rPr sz="2150" spc="310" dirty="0">
                <a:latin typeface="Times New Roman"/>
                <a:cs typeface="Times New Roman"/>
              </a:rPr>
              <a:t> </a:t>
            </a:r>
            <a:r>
              <a:rPr sz="2150" spc="-25" dirty="0">
                <a:latin typeface="Times New Roman"/>
                <a:cs typeface="Times New Roman"/>
              </a:rPr>
              <a:t>current.</a:t>
            </a:r>
            <a:endParaRPr sz="2150" dirty="0">
              <a:latin typeface="Times New Roman"/>
              <a:cs typeface="Times New Roman"/>
            </a:endParaRPr>
          </a:p>
          <a:p>
            <a:pPr>
              <a:lnSpc>
                <a:spcPct val="100000"/>
              </a:lnSpc>
              <a:spcBef>
                <a:spcPts val="35"/>
              </a:spcBef>
              <a:buFont typeface="Arial"/>
              <a:buChar char="•"/>
            </a:pPr>
            <a:endParaRPr sz="2950" dirty="0">
              <a:latin typeface="Times New Roman"/>
              <a:cs typeface="Times New Roman"/>
            </a:endParaRPr>
          </a:p>
          <a:p>
            <a:pPr marL="241300" indent="-229235">
              <a:lnSpc>
                <a:spcPct val="100000"/>
              </a:lnSpc>
              <a:buFont typeface="Arial"/>
              <a:buChar char="•"/>
              <a:tabLst>
                <a:tab pos="241300" algn="l"/>
                <a:tab pos="241935" algn="l"/>
              </a:tabLst>
            </a:pPr>
            <a:r>
              <a:rPr sz="2150" spc="5" dirty="0">
                <a:latin typeface="Times New Roman"/>
                <a:cs typeface="Times New Roman"/>
              </a:rPr>
              <a:t>The </a:t>
            </a:r>
            <a:r>
              <a:rPr sz="2150" spc="-20" dirty="0">
                <a:latin typeface="Times New Roman"/>
                <a:cs typeface="Times New Roman"/>
              </a:rPr>
              <a:t>design </a:t>
            </a:r>
            <a:r>
              <a:rPr sz="2150" spc="-25" dirty="0">
                <a:latin typeface="Times New Roman"/>
                <a:cs typeface="Times New Roman"/>
              </a:rPr>
              <a:t>procedure for </a:t>
            </a:r>
            <a:r>
              <a:rPr sz="2150" spc="-5" dirty="0">
                <a:latin typeface="Times New Roman"/>
                <a:cs typeface="Times New Roman"/>
              </a:rPr>
              <a:t>determining the </a:t>
            </a:r>
            <a:r>
              <a:rPr sz="2150" spc="-15" dirty="0">
                <a:latin typeface="Times New Roman"/>
                <a:cs typeface="Times New Roman"/>
              </a:rPr>
              <a:t>LCL </a:t>
            </a:r>
            <a:r>
              <a:rPr sz="2150" spc="-5" dirty="0">
                <a:latin typeface="Times New Roman"/>
                <a:cs typeface="Times New Roman"/>
              </a:rPr>
              <a:t>filter </a:t>
            </a:r>
            <a:r>
              <a:rPr sz="2150" spc="-25" dirty="0">
                <a:latin typeface="Times New Roman"/>
                <a:cs typeface="Times New Roman"/>
              </a:rPr>
              <a:t>parameters for </a:t>
            </a:r>
            <a:r>
              <a:rPr sz="2150" spc="-5" dirty="0">
                <a:latin typeface="Times New Roman"/>
                <a:cs typeface="Times New Roman"/>
              </a:rPr>
              <a:t>this </a:t>
            </a:r>
            <a:r>
              <a:rPr sz="2150" spc="-30" dirty="0">
                <a:latin typeface="Times New Roman"/>
                <a:cs typeface="Times New Roman"/>
              </a:rPr>
              <a:t>work </a:t>
            </a:r>
            <a:r>
              <a:rPr sz="2150" spc="5" dirty="0">
                <a:latin typeface="Times New Roman"/>
                <a:cs typeface="Times New Roman"/>
              </a:rPr>
              <a:t>is</a:t>
            </a:r>
            <a:r>
              <a:rPr sz="2150" spc="-75" dirty="0">
                <a:latin typeface="Times New Roman"/>
                <a:cs typeface="Times New Roman"/>
              </a:rPr>
              <a:t> </a:t>
            </a:r>
            <a:r>
              <a:rPr sz="2150" spc="-25" dirty="0">
                <a:latin typeface="Times New Roman"/>
                <a:cs typeface="Times New Roman"/>
              </a:rPr>
              <a:t>adapted.</a:t>
            </a:r>
            <a:endParaRPr sz="2150" dirty="0">
              <a:latin typeface="Times New Roman"/>
              <a:cs typeface="Times New Roman"/>
            </a:endParaRPr>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736</TotalTime>
  <Words>1415</Words>
  <Application>Microsoft Office PowerPoint</Application>
  <PresentationFormat>Widescreen</PresentationFormat>
  <Paragraphs>116</Paragraphs>
  <Slides>22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Garamond</vt:lpstr>
      <vt:lpstr>Times New Roman</vt:lpstr>
      <vt:lpstr>Wingdings</vt:lpstr>
      <vt:lpstr>Organic</vt:lpstr>
      <vt:lpstr>PERFORMANCE ANALYSIS OF DC FAST CHARGING ARCHITURE OF VEHICLE-TO-GRID TECHNOLOGY IN A MICRO GRID USING  PID CONTROLLING TECHNIQUES. PERFORMANCE ANALYSIS OF DC FAST CHARGING ARCHITURE OF VEHICLE-TO-GRID TECHNOLOGY IN A MICRO GRID USING  PID CONTROLLING TECHNIQUES. </vt:lpstr>
      <vt:lpstr>Contents</vt:lpstr>
      <vt:lpstr>ABSTRACT :</vt:lpstr>
      <vt:lpstr>Block Diagram :</vt:lpstr>
      <vt:lpstr>PowerPoint Presentation</vt:lpstr>
      <vt:lpstr>a) Buck Mode of Operation (Charging Mode)</vt:lpstr>
      <vt:lpstr>b) Boost Mode of Operation (Discharging Mode)</vt:lpstr>
      <vt:lpstr>PowerPoint Presentation</vt:lpstr>
      <vt:lpstr>Grid Connected Inverter And LCL Filter</vt:lpstr>
      <vt:lpstr>PowerPoint Presentation</vt:lpstr>
      <vt:lpstr>PowerPoint Presentation</vt:lpstr>
      <vt:lpstr>Active Power Profile</vt:lpstr>
      <vt:lpstr>Sub System(Inverter Control)</vt:lpstr>
      <vt:lpstr>Sub System(Off Board Charger)</vt:lpstr>
      <vt:lpstr>Simulation Circuit</vt:lpstr>
      <vt:lpstr>SIMULATION RESULTS :</vt:lpstr>
      <vt:lpstr>PowerPoint Presentation</vt:lpstr>
      <vt:lpstr>PowerPoint Presentation</vt:lpstr>
      <vt:lpstr>PowerPoint Presentation</vt:lpstr>
      <vt:lpstr>Conclusion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ABSTRACT :</dc:title>
  <dc:creator>AKULA PAVAN KUMAR</dc:creator>
  <cp:lastModifiedBy>AKULA PAVAN KUMAR</cp:lastModifiedBy>
  <cp:revision>6</cp:revision>
  <dcterms:created xsi:type="dcterms:W3CDTF">2022-05-14T08:50:45Z</dcterms:created>
  <dcterms:modified xsi:type="dcterms:W3CDTF">2022-05-21T14:47:29Z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2021-05-29T00:00:00Z</vt:filetime>
  </property>
  <property fmtid="{D5CDD505-2E9C-101B-9397-08002B2CF9AE}" pid="3" name="LastSaved">
    <vt:filetime>2022-05-14T00:00:00Z</vt:filetime>
  </property>
</Properties>
</file>