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DM Sans" pitchFamily="2" charset="0"/>
      <p:regular r:id="rId11"/>
    </p:embeddedFont>
    <p:embeddedFont>
      <p:font typeface="DM Sans Bold" charset="0"/>
      <p:regular r:id="rId12"/>
    </p:embeddedFont>
    <p:embeddedFont>
      <p:font typeface="Montserrat Classic Bold" panose="020B0604020202020204" charset="0"/>
      <p:regular r:id="rId13"/>
    </p:embeddedFont>
    <p:embeddedFont>
      <p:font typeface="Open Sauce" panose="020B0604020202020204" charset="0"/>
      <p:regular r:id="rId14"/>
    </p:embeddedFont>
    <p:embeddedFont>
      <p:font typeface="Oswald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dya Athauda" userId="a929dd83d0bae9cb" providerId="LiveId" clId="{DAFFAAD2-F36F-449E-A19E-511BDB15E860}"/>
    <pc:docChg chg="modSld">
      <pc:chgData name="Pramodya Athauda" userId="a929dd83d0bae9cb" providerId="LiveId" clId="{DAFFAAD2-F36F-449E-A19E-511BDB15E860}" dt="2024-06-14T08:43:27.720" v="1" actId="12"/>
      <pc:docMkLst>
        <pc:docMk/>
      </pc:docMkLst>
      <pc:sldChg chg="modSp mod">
        <pc:chgData name="Pramodya Athauda" userId="a929dd83d0bae9cb" providerId="LiveId" clId="{DAFFAAD2-F36F-449E-A19E-511BDB15E860}" dt="2024-06-14T08:43:27.720" v="1" actId="12"/>
        <pc:sldMkLst>
          <pc:docMk/>
          <pc:sldMk cId="0" sldId="262"/>
        </pc:sldMkLst>
        <pc:spChg chg="mod">
          <ac:chgData name="Pramodya Athauda" userId="a929dd83d0bae9cb" providerId="LiveId" clId="{DAFFAAD2-F36F-449E-A19E-511BDB15E860}" dt="2024-06-14T08:43:27.720" v="1" actId="12"/>
          <ac:spMkLst>
            <pc:docMk/>
            <pc:sldMk cId="0" sldId="262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reecodecamp.org/news/web-accessibility-best-practices/" TargetMode="External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719596" y="4482136"/>
            <a:ext cx="12358194" cy="2706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19"/>
              </a:lnSpc>
            </a:pPr>
            <a:r>
              <a:rPr lang="en-US" sz="7839" spc="768">
                <a:solidFill>
                  <a:srgbClr val="231F20"/>
                </a:solidFill>
                <a:latin typeface="Oswald Bold"/>
              </a:rPr>
              <a:t>CONNECT</a:t>
            </a:r>
          </a:p>
          <a:p>
            <a:pPr algn="ctr">
              <a:lnSpc>
                <a:spcPts val="10819"/>
              </a:lnSpc>
            </a:pPr>
            <a:r>
              <a:rPr lang="en-US" sz="7839" spc="768">
                <a:solidFill>
                  <a:srgbClr val="231F20"/>
                </a:solidFill>
                <a:latin typeface="Oswald Bold"/>
              </a:rPr>
              <a:t>INSPIRATIONS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991039" y="3059376"/>
            <a:ext cx="9815307" cy="1334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51"/>
              </a:lnSpc>
            </a:pPr>
            <a:r>
              <a:rPr lang="en-US" sz="7863" spc="770">
                <a:solidFill>
                  <a:srgbClr val="231F20"/>
                </a:solidFill>
                <a:latin typeface="Oswald Bold"/>
              </a:rPr>
              <a:t>CAREER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PRAMODYA DHEESHANI ATHAUDA - CB011879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5301165"/>
            <a:chOff x="0" y="0"/>
            <a:chExt cx="368852" cy="13961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396192"/>
            </a:xfrm>
            <a:custGeom>
              <a:avLst/>
              <a:gdLst/>
              <a:ahLst/>
              <a:cxnLst/>
              <a:rect l="l" t="t" r="r" b="b"/>
              <a:pathLst>
                <a:path w="368852" h="1396192">
                  <a:moveTo>
                    <a:pt x="0" y="0"/>
                  </a:moveTo>
                  <a:lnTo>
                    <a:pt x="368852" y="0"/>
                  </a:lnTo>
                  <a:lnTo>
                    <a:pt x="368852" y="1396192"/>
                  </a:lnTo>
                  <a:lnTo>
                    <a:pt x="0" y="1396192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4152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XPRESS JOBS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464368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 ROOSTER JOBS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THE MUSE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841663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WELLFOUND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664250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CURRENT DESIGN PRACTICES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7434884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REFERENCES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96269" y="358377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72363" y="9066618"/>
            <a:ext cx="7219948" cy="618704"/>
            <a:chOff x="0" y="0"/>
            <a:chExt cx="2766275" cy="23705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66275" cy="237052"/>
            </a:xfrm>
            <a:custGeom>
              <a:avLst/>
              <a:gdLst/>
              <a:ahLst/>
              <a:cxnLst/>
              <a:rect l="l" t="t" r="r" b="b"/>
              <a:pathLst>
                <a:path w="2766275" h="237052">
                  <a:moveTo>
                    <a:pt x="0" y="0"/>
                  </a:moveTo>
                  <a:lnTo>
                    <a:pt x="2766275" y="0"/>
                  </a:lnTo>
                  <a:lnTo>
                    <a:pt x="2766275" y="237052"/>
                  </a:lnTo>
                  <a:lnTo>
                    <a:pt x="0" y="23705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766275" cy="256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53378" y="1742332"/>
            <a:ext cx="8109208" cy="3676212"/>
          </a:xfrm>
          <a:custGeom>
            <a:avLst/>
            <a:gdLst/>
            <a:ahLst/>
            <a:cxnLst/>
            <a:rect l="l" t="t" r="r" b="b"/>
            <a:pathLst>
              <a:path w="8109208" h="3676212">
                <a:moveTo>
                  <a:pt x="0" y="0"/>
                </a:moveTo>
                <a:lnTo>
                  <a:pt x="8109208" y="0"/>
                </a:lnTo>
                <a:lnTo>
                  <a:pt x="8109208" y="3676213"/>
                </a:lnTo>
                <a:lnTo>
                  <a:pt x="0" y="36762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12" b="-112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385734" y="9143871"/>
            <a:ext cx="541450" cy="541450"/>
          </a:xfrm>
          <a:custGeom>
            <a:avLst/>
            <a:gdLst/>
            <a:ahLst/>
            <a:cxnLst/>
            <a:rect l="l" t="t" r="r" b="b"/>
            <a:pathLst>
              <a:path w="541450" h="541450">
                <a:moveTo>
                  <a:pt x="0" y="0"/>
                </a:moveTo>
                <a:lnTo>
                  <a:pt x="541451" y="0"/>
                </a:lnTo>
                <a:lnTo>
                  <a:pt x="541451" y="541450"/>
                </a:lnTo>
                <a:lnTo>
                  <a:pt x="0" y="5414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862586" y="4619219"/>
            <a:ext cx="8686353" cy="3967897"/>
          </a:xfrm>
          <a:custGeom>
            <a:avLst/>
            <a:gdLst/>
            <a:ahLst/>
            <a:cxnLst/>
            <a:rect l="l" t="t" r="r" b="b"/>
            <a:pathLst>
              <a:path w="8686353" h="3967897">
                <a:moveTo>
                  <a:pt x="0" y="0"/>
                </a:moveTo>
                <a:lnTo>
                  <a:pt x="8686352" y="0"/>
                </a:lnTo>
                <a:lnTo>
                  <a:pt x="8686352" y="3967896"/>
                </a:lnTo>
                <a:lnTo>
                  <a:pt x="0" y="39678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96269" y="213649"/>
            <a:ext cx="9530916" cy="122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49"/>
              </a:lnSpc>
            </a:pPr>
            <a:r>
              <a:rPr lang="en-US" sz="7282" spc="713">
                <a:solidFill>
                  <a:srgbClr val="231F20"/>
                </a:solidFill>
                <a:latin typeface="Oswald Bold"/>
              </a:rPr>
              <a:t>1.XPRESS JOBS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27119" y="9129918"/>
            <a:ext cx="7132181" cy="512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54"/>
              </a:lnSpc>
              <a:spcBef>
                <a:spcPct val="0"/>
              </a:spcBef>
            </a:pPr>
            <a:r>
              <a:rPr lang="en-US" sz="3010" spc="295">
                <a:solidFill>
                  <a:srgbClr val="231F20"/>
                </a:solidFill>
                <a:latin typeface="DM Sans"/>
              </a:rPr>
              <a:t>https://xpress.jobs/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96269" y="358377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40251" y="9070301"/>
            <a:ext cx="7019049" cy="538061"/>
            <a:chOff x="0" y="0"/>
            <a:chExt cx="2689301" cy="2061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89301" cy="206154"/>
            </a:xfrm>
            <a:custGeom>
              <a:avLst/>
              <a:gdLst/>
              <a:ahLst/>
              <a:cxnLst/>
              <a:rect l="l" t="t" r="r" b="b"/>
              <a:pathLst>
                <a:path w="2689301" h="206154">
                  <a:moveTo>
                    <a:pt x="0" y="0"/>
                  </a:moveTo>
                  <a:lnTo>
                    <a:pt x="2689301" y="0"/>
                  </a:lnTo>
                  <a:lnTo>
                    <a:pt x="2689301" y="206154"/>
                  </a:lnTo>
                  <a:lnTo>
                    <a:pt x="0" y="20615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689301" cy="2252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240251" y="9066911"/>
            <a:ext cx="541450" cy="541450"/>
          </a:xfrm>
          <a:custGeom>
            <a:avLst/>
            <a:gdLst/>
            <a:ahLst/>
            <a:cxnLst/>
            <a:rect l="l" t="t" r="r" b="b"/>
            <a:pathLst>
              <a:path w="541450" h="541450">
                <a:moveTo>
                  <a:pt x="0" y="0"/>
                </a:moveTo>
                <a:lnTo>
                  <a:pt x="541451" y="0"/>
                </a:lnTo>
                <a:lnTo>
                  <a:pt x="541451" y="541450"/>
                </a:lnTo>
                <a:lnTo>
                  <a:pt x="0" y="5414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76881" y="1899586"/>
            <a:ext cx="8467119" cy="3849498"/>
          </a:xfrm>
          <a:custGeom>
            <a:avLst/>
            <a:gdLst/>
            <a:ahLst/>
            <a:cxnLst/>
            <a:rect l="l" t="t" r="r" b="b"/>
            <a:pathLst>
              <a:path w="8467119" h="3849498">
                <a:moveTo>
                  <a:pt x="0" y="0"/>
                </a:moveTo>
                <a:lnTo>
                  <a:pt x="8467119" y="0"/>
                </a:lnTo>
                <a:lnTo>
                  <a:pt x="8467119" y="3849498"/>
                </a:lnTo>
                <a:lnTo>
                  <a:pt x="0" y="38494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269537" y="4896298"/>
            <a:ext cx="8557164" cy="3958140"/>
          </a:xfrm>
          <a:custGeom>
            <a:avLst/>
            <a:gdLst/>
            <a:ahLst/>
            <a:cxnLst/>
            <a:rect l="l" t="t" r="r" b="b"/>
            <a:pathLst>
              <a:path w="8557164" h="3958140">
                <a:moveTo>
                  <a:pt x="0" y="0"/>
                </a:moveTo>
                <a:lnTo>
                  <a:pt x="8557164" y="0"/>
                </a:lnTo>
                <a:lnTo>
                  <a:pt x="8557164" y="3958140"/>
                </a:lnTo>
                <a:lnTo>
                  <a:pt x="0" y="39581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96269" y="213649"/>
            <a:ext cx="9530916" cy="122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49"/>
              </a:lnSpc>
            </a:pPr>
            <a:r>
              <a:rPr lang="en-US" sz="7282" spc="713">
                <a:solidFill>
                  <a:srgbClr val="231F20"/>
                </a:solidFill>
                <a:latin typeface="Oswald Bold"/>
              </a:rPr>
              <a:t>2.ROOSTER JOBS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935622" y="9096154"/>
            <a:ext cx="7132181" cy="512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54"/>
              </a:lnSpc>
              <a:spcBef>
                <a:spcPct val="0"/>
              </a:spcBef>
            </a:pPr>
            <a:r>
              <a:rPr lang="en-US" sz="3010" spc="295">
                <a:solidFill>
                  <a:srgbClr val="231F20"/>
                </a:solidFill>
                <a:latin typeface="DM Sans"/>
              </a:rPr>
              <a:t>https://rooster.jobs/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96269" y="358377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471132" y="9416216"/>
            <a:ext cx="7044702" cy="512407"/>
            <a:chOff x="0" y="0"/>
            <a:chExt cx="2699130" cy="1963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99130" cy="196325"/>
            </a:xfrm>
            <a:custGeom>
              <a:avLst/>
              <a:gdLst/>
              <a:ahLst/>
              <a:cxnLst/>
              <a:rect l="l" t="t" r="r" b="b"/>
              <a:pathLst>
                <a:path w="2699130" h="196325">
                  <a:moveTo>
                    <a:pt x="0" y="0"/>
                  </a:moveTo>
                  <a:lnTo>
                    <a:pt x="2699130" y="0"/>
                  </a:lnTo>
                  <a:lnTo>
                    <a:pt x="2699130" y="196325"/>
                  </a:lnTo>
                  <a:lnTo>
                    <a:pt x="0" y="196325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699130" cy="215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471132" y="9387173"/>
            <a:ext cx="541450" cy="541450"/>
          </a:xfrm>
          <a:custGeom>
            <a:avLst/>
            <a:gdLst/>
            <a:ahLst/>
            <a:cxnLst/>
            <a:rect l="l" t="t" r="r" b="b"/>
            <a:pathLst>
              <a:path w="541450" h="541450">
                <a:moveTo>
                  <a:pt x="0" y="0"/>
                </a:moveTo>
                <a:lnTo>
                  <a:pt x="541451" y="0"/>
                </a:lnTo>
                <a:lnTo>
                  <a:pt x="541451" y="541450"/>
                </a:lnTo>
                <a:lnTo>
                  <a:pt x="0" y="5414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70749" y="2037682"/>
            <a:ext cx="8621985" cy="3926042"/>
          </a:xfrm>
          <a:custGeom>
            <a:avLst/>
            <a:gdLst/>
            <a:ahLst/>
            <a:cxnLst/>
            <a:rect l="l" t="t" r="r" b="b"/>
            <a:pathLst>
              <a:path w="8621985" h="3926042">
                <a:moveTo>
                  <a:pt x="0" y="0"/>
                </a:moveTo>
                <a:lnTo>
                  <a:pt x="8621985" y="0"/>
                </a:lnTo>
                <a:lnTo>
                  <a:pt x="8621985" y="3926043"/>
                </a:lnTo>
                <a:lnTo>
                  <a:pt x="0" y="392604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488568" y="5341255"/>
            <a:ext cx="8535651" cy="3917045"/>
          </a:xfrm>
          <a:custGeom>
            <a:avLst/>
            <a:gdLst/>
            <a:ahLst/>
            <a:cxnLst/>
            <a:rect l="l" t="t" r="r" b="b"/>
            <a:pathLst>
              <a:path w="8535651" h="3917045">
                <a:moveTo>
                  <a:pt x="0" y="0"/>
                </a:moveTo>
                <a:lnTo>
                  <a:pt x="8535651" y="0"/>
                </a:lnTo>
                <a:lnTo>
                  <a:pt x="8535651" y="3917045"/>
                </a:lnTo>
                <a:lnTo>
                  <a:pt x="0" y="39170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96269" y="213649"/>
            <a:ext cx="9530916" cy="122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49"/>
              </a:lnSpc>
            </a:pPr>
            <a:r>
              <a:rPr lang="en-US" sz="7282" spc="713">
                <a:solidFill>
                  <a:srgbClr val="231F20"/>
                </a:solidFill>
                <a:latin typeface="Oswald Bold"/>
              </a:rPr>
              <a:t>3.THE MUSE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155819" y="9416416"/>
            <a:ext cx="7132181" cy="512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54"/>
              </a:lnSpc>
              <a:spcBef>
                <a:spcPct val="0"/>
              </a:spcBef>
            </a:pPr>
            <a:r>
              <a:rPr lang="en-US" sz="3010" spc="295">
                <a:solidFill>
                  <a:srgbClr val="231F20"/>
                </a:solidFill>
                <a:latin typeface="DM Sans"/>
              </a:rPr>
              <a:t>https://www.themuse.com/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96269" y="358377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927185" y="9132464"/>
            <a:ext cx="7332115" cy="530098"/>
            <a:chOff x="0" y="0"/>
            <a:chExt cx="2809251" cy="2031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09251" cy="203104"/>
            </a:xfrm>
            <a:custGeom>
              <a:avLst/>
              <a:gdLst/>
              <a:ahLst/>
              <a:cxnLst/>
              <a:rect l="l" t="t" r="r" b="b"/>
              <a:pathLst>
                <a:path w="2809251" h="203104">
                  <a:moveTo>
                    <a:pt x="0" y="0"/>
                  </a:moveTo>
                  <a:lnTo>
                    <a:pt x="2809251" y="0"/>
                  </a:lnTo>
                  <a:lnTo>
                    <a:pt x="2809251" y="203104"/>
                  </a:lnTo>
                  <a:lnTo>
                    <a:pt x="0" y="20310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809251" cy="222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927185" y="9121112"/>
            <a:ext cx="541450" cy="541450"/>
          </a:xfrm>
          <a:custGeom>
            <a:avLst/>
            <a:gdLst/>
            <a:ahLst/>
            <a:cxnLst/>
            <a:rect l="l" t="t" r="r" b="b"/>
            <a:pathLst>
              <a:path w="541450" h="541450">
                <a:moveTo>
                  <a:pt x="0" y="0"/>
                </a:moveTo>
                <a:lnTo>
                  <a:pt x="541450" y="0"/>
                </a:lnTo>
                <a:lnTo>
                  <a:pt x="541450" y="541450"/>
                </a:lnTo>
                <a:lnTo>
                  <a:pt x="0" y="5414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64600" y="1922448"/>
            <a:ext cx="8479400" cy="3795162"/>
          </a:xfrm>
          <a:custGeom>
            <a:avLst/>
            <a:gdLst/>
            <a:ahLst/>
            <a:cxnLst/>
            <a:rect l="l" t="t" r="r" b="b"/>
            <a:pathLst>
              <a:path w="8479400" h="3795162">
                <a:moveTo>
                  <a:pt x="0" y="0"/>
                </a:moveTo>
                <a:lnTo>
                  <a:pt x="8479400" y="0"/>
                </a:lnTo>
                <a:lnTo>
                  <a:pt x="8479400" y="3795161"/>
                </a:lnTo>
                <a:lnTo>
                  <a:pt x="0" y="379516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374709" y="4969681"/>
            <a:ext cx="8556873" cy="3901790"/>
          </a:xfrm>
          <a:custGeom>
            <a:avLst/>
            <a:gdLst/>
            <a:ahLst/>
            <a:cxnLst/>
            <a:rect l="l" t="t" r="r" b="b"/>
            <a:pathLst>
              <a:path w="8556873" h="3901790">
                <a:moveTo>
                  <a:pt x="0" y="0"/>
                </a:moveTo>
                <a:lnTo>
                  <a:pt x="8556873" y="0"/>
                </a:lnTo>
                <a:lnTo>
                  <a:pt x="8556873" y="3901790"/>
                </a:lnTo>
                <a:lnTo>
                  <a:pt x="0" y="39017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96269" y="213649"/>
            <a:ext cx="9530916" cy="122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49"/>
              </a:lnSpc>
            </a:pPr>
            <a:r>
              <a:rPr lang="en-US" sz="7282" spc="713">
                <a:solidFill>
                  <a:srgbClr val="231F20"/>
                </a:solidFill>
                <a:latin typeface="Oswald Bold"/>
              </a:rPr>
              <a:t>4.WELLFOUND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799401" y="9150355"/>
            <a:ext cx="7132181" cy="512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54"/>
              </a:lnSpc>
              <a:spcBef>
                <a:spcPct val="0"/>
              </a:spcBef>
            </a:pPr>
            <a:r>
              <a:rPr lang="en-US" sz="3010" spc="295">
                <a:solidFill>
                  <a:srgbClr val="231F20"/>
                </a:solidFill>
                <a:latin typeface="DM Sans"/>
              </a:rPr>
              <a:t>https://wellfound.com/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588276" y="2334028"/>
            <a:ext cx="4279980" cy="647719"/>
            <a:chOff x="0" y="0"/>
            <a:chExt cx="1127237" cy="170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27237" cy="170593"/>
            </a:xfrm>
            <a:custGeom>
              <a:avLst/>
              <a:gdLst/>
              <a:ahLst/>
              <a:cxnLst/>
              <a:rect l="l" t="t" r="r" b="b"/>
              <a:pathLst>
                <a:path w="1127237" h="170593">
                  <a:moveTo>
                    <a:pt x="0" y="0"/>
                  </a:moveTo>
                  <a:lnTo>
                    <a:pt x="1127237" y="0"/>
                  </a:lnTo>
                  <a:lnTo>
                    <a:pt x="1127237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127237" cy="218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24"/>
                </a:lnSpc>
                <a:spcBef>
                  <a:spcPct val="0"/>
                </a:spcBef>
              </a:pPr>
              <a:r>
                <a:rPr lang="en-US" sz="2481" spc="24">
                  <a:solidFill>
                    <a:srgbClr val="FFFFFF"/>
                  </a:solidFill>
                  <a:latin typeface="DM Sans Bold"/>
                </a:rPr>
                <a:t>User-Centric Navigation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56835" y="603083"/>
            <a:ext cx="11880204" cy="1007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7"/>
              </a:lnSpc>
            </a:pPr>
            <a:r>
              <a:rPr lang="en-US" sz="5947" spc="315">
                <a:solidFill>
                  <a:srgbClr val="231F20"/>
                </a:solidFill>
                <a:latin typeface="Oswald Bold"/>
              </a:rPr>
              <a:t>CURRENT DESIGN PRACTICES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2492" y="3604151"/>
            <a:ext cx="4693037" cy="866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1997" lvl="1" indent="-270998" algn="ctr">
              <a:lnSpc>
                <a:spcPts val="3464"/>
              </a:lnSpc>
              <a:buFont typeface="Arial"/>
              <a:buChar char="•"/>
            </a:pPr>
            <a:r>
              <a:rPr lang="en-US" sz="2510" spc="246" dirty="0">
                <a:solidFill>
                  <a:srgbClr val="231F20"/>
                </a:solidFill>
                <a:latin typeface="DM Sans Bold"/>
              </a:rPr>
              <a:t>Intuitive Navigation</a:t>
            </a:r>
          </a:p>
          <a:p>
            <a:pPr marL="541997" lvl="1" indent="-270998" algn="ctr">
              <a:lnSpc>
                <a:spcPts val="3464"/>
              </a:lnSpc>
              <a:buFont typeface="Arial"/>
              <a:buChar char="•"/>
            </a:pPr>
            <a:r>
              <a:rPr lang="en-US" sz="2510" spc="246" dirty="0">
                <a:solidFill>
                  <a:srgbClr val="231F20"/>
                </a:solidFill>
                <a:latin typeface="DM Sans Bold"/>
              </a:rPr>
              <a:t>Minimalist Design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679986" y="2334028"/>
            <a:ext cx="4633901" cy="647719"/>
            <a:chOff x="0" y="0"/>
            <a:chExt cx="1220451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20451" cy="170593"/>
            </a:xfrm>
            <a:custGeom>
              <a:avLst/>
              <a:gdLst/>
              <a:ahLst/>
              <a:cxnLst/>
              <a:rect l="l" t="t" r="r" b="b"/>
              <a:pathLst>
                <a:path w="1220451" h="170593">
                  <a:moveTo>
                    <a:pt x="0" y="0"/>
                  </a:moveTo>
                  <a:lnTo>
                    <a:pt x="1220451" y="0"/>
                  </a:lnTo>
                  <a:lnTo>
                    <a:pt x="122045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220451" cy="218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24"/>
                </a:lnSpc>
                <a:spcBef>
                  <a:spcPct val="0"/>
                </a:spcBef>
              </a:pPr>
              <a:r>
                <a:rPr lang="en-US" sz="2481" spc="24">
                  <a:solidFill>
                    <a:srgbClr val="FFFFFF"/>
                  </a:solidFill>
                  <a:latin typeface="DM Sans Bold"/>
                </a:rPr>
                <a:t>Accessibility and Usability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263629" y="3613676"/>
            <a:ext cx="5732282" cy="1174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96" lvl="1" indent="-342900" algn="ctr">
              <a:lnSpc>
                <a:spcPts val="3069"/>
              </a:lnSpc>
              <a:buFont typeface="Arial" panose="020B0604020202020204" pitchFamily="34" charset="0"/>
              <a:buChar char="•"/>
            </a:pPr>
            <a:r>
              <a:rPr lang="en-US" sz="2224" spc="217" dirty="0">
                <a:solidFill>
                  <a:srgbClr val="231F20"/>
                </a:solidFill>
                <a:latin typeface="DM Sans Bold"/>
              </a:rPr>
              <a:t>Accessible Design</a:t>
            </a:r>
          </a:p>
          <a:p>
            <a:pPr marL="480192" lvl="1" indent="-240096" algn="ctr">
              <a:lnSpc>
                <a:spcPts val="3069"/>
              </a:lnSpc>
              <a:buFont typeface="Arial"/>
              <a:buChar char="•"/>
            </a:pPr>
            <a:r>
              <a:rPr lang="en-US" sz="2224" spc="217" dirty="0">
                <a:solidFill>
                  <a:srgbClr val="231F20"/>
                </a:solidFill>
                <a:latin typeface="DM Sans Bold"/>
              </a:rPr>
              <a:t>Responsive for Desktop and Tablet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3148345" y="2334028"/>
            <a:ext cx="4714138" cy="647719"/>
            <a:chOff x="0" y="0"/>
            <a:chExt cx="1241584" cy="17059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41584" cy="170593"/>
            </a:xfrm>
            <a:custGeom>
              <a:avLst/>
              <a:gdLst/>
              <a:ahLst/>
              <a:cxnLst/>
              <a:rect l="l" t="t" r="r" b="b"/>
              <a:pathLst>
                <a:path w="1241584" h="170593">
                  <a:moveTo>
                    <a:pt x="0" y="0"/>
                  </a:moveTo>
                  <a:lnTo>
                    <a:pt x="1241584" y="0"/>
                  </a:lnTo>
                  <a:lnTo>
                    <a:pt x="124158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241584" cy="218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10"/>
                </a:lnSpc>
                <a:spcBef>
                  <a:spcPct val="0"/>
                </a:spcBef>
              </a:pPr>
              <a:r>
                <a:rPr lang="en-US" sz="2181" spc="21">
                  <a:solidFill>
                    <a:srgbClr val="FFFFFF"/>
                  </a:solidFill>
                  <a:latin typeface="DM Sans Bold"/>
                </a:rPr>
                <a:t>Registration and Onboarding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3040682" y="3613676"/>
            <a:ext cx="4929465" cy="1185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8818" lvl="1" indent="-249409" algn="ctr">
              <a:lnSpc>
                <a:spcPts val="3188"/>
              </a:lnSpc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 Bold"/>
              </a:rPr>
              <a:t>Simple registration process</a:t>
            </a:r>
          </a:p>
          <a:p>
            <a:pPr marL="498818" lvl="1" indent="-249409" algn="ctr">
              <a:lnSpc>
                <a:spcPts val="3188"/>
              </a:lnSpc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 Bold"/>
              </a:rPr>
              <a:t>Guided onboarding</a:t>
            </a:r>
          </a:p>
        </p:txBody>
      </p:sp>
      <p:sp>
        <p:nvSpPr>
          <p:cNvPr id="18" name="Freeform 18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4176364">
            <a:off x="-5077561" y="717795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588276" y="6154390"/>
            <a:ext cx="4013568" cy="971901"/>
            <a:chOff x="0" y="0"/>
            <a:chExt cx="1057071" cy="25597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57071" cy="255974"/>
            </a:xfrm>
            <a:custGeom>
              <a:avLst/>
              <a:gdLst/>
              <a:ahLst/>
              <a:cxnLst/>
              <a:rect l="l" t="t" r="r" b="b"/>
              <a:pathLst>
                <a:path w="1057071" h="255974">
                  <a:moveTo>
                    <a:pt x="0" y="0"/>
                  </a:moveTo>
                  <a:lnTo>
                    <a:pt x="1057071" y="0"/>
                  </a:lnTo>
                  <a:lnTo>
                    <a:pt x="1057071" y="255974"/>
                  </a:lnTo>
                  <a:lnTo>
                    <a:pt x="0" y="25597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57071" cy="2940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148"/>
                </a:lnSpc>
                <a:spcBef>
                  <a:spcPct val="0"/>
                </a:spcBef>
              </a:pPr>
              <a:r>
                <a:rPr lang="en-US" sz="2281" spc="22">
                  <a:solidFill>
                    <a:srgbClr val="FFFFFF"/>
                  </a:solidFill>
                  <a:latin typeface="DM Sans Bold"/>
                </a:rPr>
                <a:t>Job Posting and Application Features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624424" y="6447734"/>
            <a:ext cx="4853856" cy="647719"/>
            <a:chOff x="0" y="0"/>
            <a:chExt cx="1278382" cy="17059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78382" cy="170593"/>
            </a:xfrm>
            <a:custGeom>
              <a:avLst/>
              <a:gdLst/>
              <a:ahLst/>
              <a:cxnLst/>
              <a:rect l="l" t="t" r="r" b="b"/>
              <a:pathLst>
                <a:path w="1278382" h="170593">
                  <a:moveTo>
                    <a:pt x="0" y="0"/>
                  </a:moveTo>
                  <a:lnTo>
                    <a:pt x="1278382" y="0"/>
                  </a:lnTo>
                  <a:lnTo>
                    <a:pt x="1278382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1278382" cy="218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24"/>
                </a:lnSpc>
                <a:spcBef>
                  <a:spcPct val="0"/>
                </a:spcBef>
              </a:pPr>
              <a:r>
                <a:rPr lang="en-US" sz="2481" spc="24">
                  <a:solidFill>
                    <a:srgbClr val="FFFFFF"/>
                  </a:solidFill>
                  <a:latin typeface="DM Sans Bold"/>
                </a:rPr>
                <a:t>Search and Filter Options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798854" y="6447734"/>
            <a:ext cx="3568109" cy="647719"/>
            <a:chOff x="0" y="0"/>
            <a:chExt cx="939749" cy="17059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39749" cy="170593"/>
            </a:xfrm>
            <a:custGeom>
              <a:avLst/>
              <a:gdLst/>
              <a:ahLst/>
              <a:cxnLst/>
              <a:rect l="l" t="t" r="r" b="b"/>
              <a:pathLst>
                <a:path w="939749" h="170593">
                  <a:moveTo>
                    <a:pt x="0" y="0"/>
                  </a:moveTo>
                  <a:lnTo>
                    <a:pt x="939749" y="0"/>
                  </a:lnTo>
                  <a:lnTo>
                    <a:pt x="939749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939749" cy="218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24"/>
                </a:lnSpc>
                <a:spcBef>
                  <a:spcPct val="0"/>
                </a:spcBef>
              </a:pPr>
              <a:r>
                <a:rPr lang="en-US" sz="2481" spc="24">
                  <a:solidFill>
                    <a:srgbClr val="FFFFFF"/>
                  </a:solidFill>
                  <a:latin typeface="DM Sans Bold"/>
                </a:rPr>
                <a:t>User Profiles</a:t>
              </a: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52492" y="7737620"/>
            <a:ext cx="5190120" cy="75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7229" lvl="1" indent="-238614" algn="ctr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 Bold"/>
              </a:rPr>
              <a:t>Detailed job postings</a:t>
            </a:r>
          </a:p>
          <a:p>
            <a:pPr marL="477229" lvl="1" indent="-238614" algn="ctr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 Bold"/>
              </a:rPr>
              <a:t>Easy application process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263629" y="7782519"/>
            <a:ext cx="5575446" cy="714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1487" lvl="1" indent="-225744" algn="ctr">
              <a:lnSpc>
                <a:spcPts val="2885"/>
              </a:lnSpc>
              <a:buFont typeface="Arial"/>
              <a:buChar char="•"/>
            </a:pPr>
            <a:r>
              <a:rPr lang="en-US" sz="2091" spc="204">
                <a:solidFill>
                  <a:srgbClr val="231F20"/>
                </a:solidFill>
                <a:latin typeface="DM Sans Bold"/>
              </a:rPr>
              <a:t>Advanced search functionality</a:t>
            </a:r>
          </a:p>
          <a:p>
            <a:pPr marL="451487" lvl="1" indent="-225744" algn="ctr">
              <a:lnSpc>
                <a:spcPts val="2885"/>
              </a:lnSpc>
              <a:buFont typeface="Arial"/>
              <a:buChar char="•"/>
            </a:pPr>
            <a:r>
              <a:rPr lang="en-US" sz="2091" spc="204">
                <a:solidFill>
                  <a:srgbClr val="231F20"/>
                </a:solidFill>
                <a:latin typeface="DM Sans Bold"/>
              </a:rPr>
              <a:t>Job alerts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545162" y="7843577"/>
            <a:ext cx="5920503" cy="759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3077" lvl="1" indent="-236538" algn="ctr">
              <a:lnSpc>
                <a:spcPts val="3023"/>
              </a:lnSpc>
              <a:buFont typeface="Arial"/>
              <a:buChar char="•"/>
            </a:pPr>
            <a:r>
              <a:rPr lang="en-US" sz="2191" spc="214">
                <a:solidFill>
                  <a:srgbClr val="231F20"/>
                </a:solidFill>
                <a:latin typeface="DM Sans Bold"/>
              </a:rPr>
              <a:t>Profile customization</a:t>
            </a:r>
          </a:p>
          <a:p>
            <a:pPr marL="473077" lvl="1" indent="-236538" algn="ctr">
              <a:lnSpc>
                <a:spcPts val="3023"/>
              </a:lnSpc>
              <a:buFont typeface="Arial"/>
              <a:buChar char="•"/>
            </a:pPr>
            <a:r>
              <a:rPr lang="en-US" sz="2191" spc="214">
                <a:solidFill>
                  <a:srgbClr val="231F20"/>
                </a:solidFill>
                <a:latin typeface="DM Sans Bold"/>
              </a:rPr>
              <a:t>Resue upload and management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852650"/>
            <a:chOff x="0" y="0"/>
            <a:chExt cx="4816593" cy="4879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87941"/>
            </a:xfrm>
            <a:custGeom>
              <a:avLst/>
              <a:gdLst/>
              <a:ahLst/>
              <a:cxnLst/>
              <a:rect l="l" t="t" r="r" b="b"/>
              <a:pathLst>
                <a:path w="4816592" h="487941">
                  <a:moveTo>
                    <a:pt x="0" y="0"/>
                  </a:moveTo>
                  <a:lnTo>
                    <a:pt x="4816592" y="0"/>
                  </a:lnTo>
                  <a:lnTo>
                    <a:pt x="4816592" y="487941"/>
                  </a:lnTo>
                  <a:lnTo>
                    <a:pt x="0" y="487941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506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428428" y="193103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REFERENCES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66149" y="2230506"/>
            <a:ext cx="16951796" cy="1563793"/>
            <a:chOff x="0" y="0"/>
            <a:chExt cx="5786249" cy="53377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786249" cy="533778"/>
            </a:xfrm>
            <a:custGeom>
              <a:avLst/>
              <a:gdLst/>
              <a:ahLst/>
              <a:cxnLst/>
              <a:rect l="l" t="t" r="r" b="b"/>
              <a:pathLst>
                <a:path w="5786249" h="533778">
                  <a:moveTo>
                    <a:pt x="5024" y="0"/>
                  </a:moveTo>
                  <a:lnTo>
                    <a:pt x="5781225" y="0"/>
                  </a:lnTo>
                  <a:cubicBezTo>
                    <a:pt x="5782558" y="0"/>
                    <a:pt x="5783836" y="529"/>
                    <a:pt x="5784778" y="1471"/>
                  </a:cubicBezTo>
                  <a:cubicBezTo>
                    <a:pt x="5785720" y="2414"/>
                    <a:pt x="5786249" y="3691"/>
                    <a:pt x="5786249" y="5024"/>
                  </a:cubicBezTo>
                  <a:lnTo>
                    <a:pt x="5786249" y="528754"/>
                  </a:lnTo>
                  <a:cubicBezTo>
                    <a:pt x="5786249" y="530087"/>
                    <a:pt x="5785720" y="531364"/>
                    <a:pt x="5784778" y="532307"/>
                  </a:cubicBezTo>
                  <a:cubicBezTo>
                    <a:pt x="5783836" y="533249"/>
                    <a:pt x="5782558" y="533778"/>
                    <a:pt x="5781225" y="533778"/>
                  </a:cubicBezTo>
                  <a:lnTo>
                    <a:pt x="5024" y="533778"/>
                  </a:lnTo>
                  <a:cubicBezTo>
                    <a:pt x="3691" y="533778"/>
                    <a:pt x="2414" y="533249"/>
                    <a:pt x="1471" y="532307"/>
                  </a:cubicBezTo>
                  <a:cubicBezTo>
                    <a:pt x="529" y="531364"/>
                    <a:pt x="0" y="530087"/>
                    <a:pt x="0" y="528754"/>
                  </a:cubicBezTo>
                  <a:lnTo>
                    <a:pt x="0" y="5024"/>
                  </a:lnTo>
                  <a:cubicBezTo>
                    <a:pt x="0" y="3691"/>
                    <a:pt x="529" y="2414"/>
                    <a:pt x="1471" y="1471"/>
                  </a:cubicBezTo>
                  <a:cubicBezTo>
                    <a:pt x="2414" y="529"/>
                    <a:pt x="3691" y="0"/>
                    <a:pt x="5024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5786249" cy="5528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66149" y="2646072"/>
            <a:ext cx="15724923" cy="861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3840" lvl="1" indent="-291920" algn="ctr">
              <a:lnSpc>
                <a:spcPts val="3515"/>
              </a:lnSpc>
              <a:buFont typeface="Arial"/>
              <a:buChar char="•"/>
            </a:pPr>
            <a:r>
              <a:rPr lang="en-US" sz="2704">
                <a:solidFill>
                  <a:srgbClr val="FFFFFF"/>
                </a:solidFill>
                <a:latin typeface="Open Sauce"/>
              </a:rPr>
              <a:t>Interaction Design Foundation. (2024). What is Usability - The Ultimate Guide. Available at: https://www.interaction-design.org/literature/topics/usability [Accessed 4 Jun. 2024].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766149" y="4480099"/>
            <a:ext cx="16951796" cy="1563793"/>
            <a:chOff x="0" y="0"/>
            <a:chExt cx="5786249" cy="53377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786249" cy="533778"/>
            </a:xfrm>
            <a:custGeom>
              <a:avLst/>
              <a:gdLst/>
              <a:ahLst/>
              <a:cxnLst/>
              <a:rect l="l" t="t" r="r" b="b"/>
              <a:pathLst>
                <a:path w="5786249" h="533778">
                  <a:moveTo>
                    <a:pt x="5024" y="0"/>
                  </a:moveTo>
                  <a:lnTo>
                    <a:pt x="5781225" y="0"/>
                  </a:lnTo>
                  <a:cubicBezTo>
                    <a:pt x="5782558" y="0"/>
                    <a:pt x="5783836" y="529"/>
                    <a:pt x="5784778" y="1471"/>
                  </a:cubicBezTo>
                  <a:cubicBezTo>
                    <a:pt x="5785720" y="2414"/>
                    <a:pt x="5786249" y="3691"/>
                    <a:pt x="5786249" y="5024"/>
                  </a:cubicBezTo>
                  <a:lnTo>
                    <a:pt x="5786249" y="528754"/>
                  </a:lnTo>
                  <a:cubicBezTo>
                    <a:pt x="5786249" y="530087"/>
                    <a:pt x="5785720" y="531364"/>
                    <a:pt x="5784778" y="532307"/>
                  </a:cubicBezTo>
                  <a:cubicBezTo>
                    <a:pt x="5783836" y="533249"/>
                    <a:pt x="5782558" y="533778"/>
                    <a:pt x="5781225" y="533778"/>
                  </a:cubicBezTo>
                  <a:lnTo>
                    <a:pt x="5024" y="533778"/>
                  </a:lnTo>
                  <a:cubicBezTo>
                    <a:pt x="3691" y="533778"/>
                    <a:pt x="2414" y="533249"/>
                    <a:pt x="1471" y="532307"/>
                  </a:cubicBezTo>
                  <a:cubicBezTo>
                    <a:pt x="529" y="531364"/>
                    <a:pt x="0" y="530087"/>
                    <a:pt x="0" y="528754"/>
                  </a:cubicBezTo>
                  <a:lnTo>
                    <a:pt x="0" y="5024"/>
                  </a:lnTo>
                  <a:cubicBezTo>
                    <a:pt x="0" y="3691"/>
                    <a:pt x="529" y="2414"/>
                    <a:pt x="1471" y="1471"/>
                  </a:cubicBezTo>
                  <a:cubicBezTo>
                    <a:pt x="2414" y="529"/>
                    <a:pt x="3691" y="0"/>
                    <a:pt x="5024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5786249" cy="5528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66149" y="4556299"/>
            <a:ext cx="16755703" cy="1687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4840" lvl="1" indent="-267420" algn="l">
              <a:lnSpc>
                <a:spcPts val="3418"/>
              </a:lnSpc>
              <a:buFont typeface="Arial"/>
              <a:buChar char="•"/>
            </a:pPr>
            <a:r>
              <a:rPr lang="en-US" sz="2477" spc="242">
                <a:solidFill>
                  <a:srgbClr val="FFFFFF"/>
                </a:solidFill>
                <a:latin typeface="DM Sans"/>
              </a:rPr>
              <a:t>FreeCodeCamp. (2023). Web Accessibility Best Practices – How to Ensure Everyone Can Use Your Website. Available at: </a:t>
            </a:r>
            <a:r>
              <a:rPr lang="en-US" sz="2477" u="sng" spc="242">
                <a:solidFill>
                  <a:srgbClr val="FFFFFF"/>
                </a:solidFill>
                <a:latin typeface="DM Sans"/>
                <a:hlinkClick r:id="rId5" tooltip="https://www.freecodecamp.org/news/web-accessibility-best-practices/"/>
              </a:rPr>
              <a:t>https://www.freecodecamp.org/news/web-accessibility-best-practices/</a:t>
            </a:r>
            <a:r>
              <a:rPr lang="en-US" sz="2477" spc="242">
                <a:solidFill>
                  <a:srgbClr val="FFFFFF"/>
                </a:solidFill>
                <a:latin typeface="DM Sans"/>
              </a:rPr>
              <a:t> [Accessed 4 Jun. 2024].</a:t>
            </a:r>
          </a:p>
          <a:p>
            <a:pPr algn="l">
              <a:lnSpc>
                <a:spcPts val="3280"/>
              </a:lnSpc>
            </a:pPr>
            <a:endParaRPr lang="en-US" sz="2477" spc="242">
              <a:solidFill>
                <a:srgbClr val="FFFFFF"/>
              </a:solidFill>
              <a:latin typeface="DM Sans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766149" y="6990753"/>
            <a:ext cx="16951796" cy="1563793"/>
            <a:chOff x="0" y="0"/>
            <a:chExt cx="5786249" cy="5337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786249" cy="533778"/>
            </a:xfrm>
            <a:custGeom>
              <a:avLst/>
              <a:gdLst/>
              <a:ahLst/>
              <a:cxnLst/>
              <a:rect l="l" t="t" r="r" b="b"/>
              <a:pathLst>
                <a:path w="5786249" h="533778">
                  <a:moveTo>
                    <a:pt x="5024" y="0"/>
                  </a:moveTo>
                  <a:lnTo>
                    <a:pt x="5781225" y="0"/>
                  </a:lnTo>
                  <a:cubicBezTo>
                    <a:pt x="5782558" y="0"/>
                    <a:pt x="5783836" y="529"/>
                    <a:pt x="5784778" y="1471"/>
                  </a:cubicBezTo>
                  <a:cubicBezTo>
                    <a:pt x="5785720" y="2414"/>
                    <a:pt x="5786249" y="3691"/>
                    <a:pt x="5786249" y="5024"/>
                  </a:cubicBezTo>
                  <a:lnTo>
                    <a:pt x="5786249" y="528754"/>
                  </a:lnTo>
                  <a:cubicBezTo>
                    <a:pt x="5786249" y="530087"/>
                    <a:pt x="5785720" y="531364"/>
                    <a:pt x="5784778" y="532307"/>
                  </a:cubicBezTo>
                  <a:cubicBezTo>
                    <a:pt x="5783836" y="533249"/>
                    <a:pt x="5782558" y="533778"/>
                    <a:pt x="5781225" y="533778"/>
                  </a:cubicBezTo>
                  <a:lnTo>
                    <a:pt x="5024" y="533778"/>
                  </a:lnTo>
                  <a:cubicBezTo>
                    <a:pt x="3691" y="533778"/>
                    <a:pt x="2414" y="533249"/>
                    <a:pt x="1471" y="532307"/>
                  </a:cubicBezTo>
                  <a:cubicBezTo>
                    <a:pt x="529" y="531364"/>
                    <a:pt x="0" y="530087"/>
                    <a:pt x="0" y="528754"/>
                  </a:cubicBezTo>
                  <a:lnTo>
                    <a:pt x="0" y="5024"/>
                  </a:lnTo>
                  <a:cubicBezTo>
                    <a:pt x="0" y="3691"/>
                    <a:pt x="529" y="2414"/>
                    <a:pt x="1471" y="1471"/>
                  </a:cubicBezTo>
                  <a:cubicBezTo>
                    <a:pt x="2414" y="529"/>
                    <a:pt x="3691" y="0"/>
                    <a:pt x="5024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19050"/>
              <a:ext cx="5786249" cy="5528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66149" y="7082969"/>
            <a:ext cx="16755703" cy="1331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6429" lvl="1" indent="-278215" algn="l">
              <a:lnSpc>
                <a:spcPts val="3556"/>
              </a:lnSpc>
              <a:buFont typeface="Arial"/>
              <a:buChar char="•"/>
            </a:pPr>
            <a:r>
              <a:rPr lang="en-US" sz="2577" spc="252">
                <a:solidFill>
                  <a:srgbClr val="FFFFFF"/>
                </a:solidFill>
                <a:latin typeface="DM Sans"/>
              </a:rPr>
              <a:t>Nielsen, J. (2012). Usability 101: Introduction to Usability. Nielsen Norman Group. Available at: https://www.nngroup.com/articles/usability-101-introduction-to-usability/ [Accessed 4 Jun. 2024].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20102" y="4094118"/>
            <a:ext cx="12057353" cy="1896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66"/>
              </a:lnSpc>
            </a:pPr>
            <a:r>
              <a:rPr lang="en-US" sz="11207" spc="1098">
                <a:solidFill>
                  <a:srgbClr val="FFFFFF"/>
                </a:solidFill>
                <a:latin typeface="Oswald Bold"/>
              </a:rPr>
              <a:t>THANKYOU!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245</Words>
  <Application>Microsoft Office PowerPoint</Application>
  <PresentationFormat>Custom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Open Sauce</vt:lpstr>
      <vt:lpstr>DM Sans</vt:lpstr>
      <vt:lpstr>Arial</vt:lpstr>
      <vt:lpstr>Calibri</vt:lpstr>
      <vt:lpstr>Oswald Bold</vt:lpstr>
      <vt:lpstr>DM Sans Bold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 presentation </dc:title>
  <cp:lastModifiedBy>Pramodya Athauda</cp:lastModifiedBy>
  <cp:revision>1</cp:revision>
  <dcterms:created xsi:type="dcterms:W3CDTF">2006-08-16T00:00:00Z</dcterms:created>
  <dcterms:modified xsi:type="dcterms:W3CDTF">2024-06-14T08:43:32Z</dcterms:modified>
  <dc:identifier>DAGHGVyLNrY</dc:identifier>
</cp:coreProperties>
</file>