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0" r:id="rId4"/>
    <p:sldId id="258" r:id="rId5"/>
    <p:sldId id="259" r:id="rId6"/>
    <p:sldId id="272" r:id="rId7"/>
    <p:sldId id="260" r:id="rId8"/>
    <p:sldId id="261" r:id="rId9"/>
    <p:sldId id="262" r:id="rId10"/>
    <p:sldId id="281" r:id="rId11"/>
    <p:sldId id="264" r:id="rId12"/>
    <p:sldId id="273" r:id="rId13"/>
    <p:sldId id="265" r:id="rId14"/>
    <p:sldId id="266" r:id="rId15"/>
    <p:sldId id="274" r:id="rId16"/>
    <p:sldId id="283" r:id="rId17"/>
    <p:sldId id="275" r:id="rId18"/>
    <p:sldId id="276" r:id="rId19"/>
    <p:sldId id="279" r:id="rId20"/>
    <p:sldId id="278" r:id="rId21"/>
    <p:sldId id="26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18" autoAdjust="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288093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340930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155148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356435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22772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316562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1820726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539606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413481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128403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214581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245075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31384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127431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68028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181599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759B6-A289-45AD-B75B-03721117231D}" type="datetimeFigureOut">
              <a:rPr lang="en-IN" smtClean="0"/>
              <a:t>14-06-2022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6DD0DFE-2FDF-418B-B90B-E504569BFC6F}" type="slidenum">
              <a:rPr lang="en-IN" smtClean="0"/>
              <a:t>‹#›</a:t>
            </a:fld>
            <a:endParaRPr lang="en-IN" dirty="0"/>
          </a:p>
        </p:txBody>
      </p:sp>
    </p:spTree>
    <p:extLst>
      <p:ext uri="{BB962C8B-B14F-4D97-AF65-F5344CB8AC3E}">
        <p14:creationId xmlns:p14="http://schemas.microsoft.com/office/powerpoint/2010/main" val="260293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2759B6-A289-45AD-B75B-03721117231D}" type="datetimeFigureOut">
              <a:rPr lang="en-IN" smtClean="0"/>
              <a:t>14-06-2022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DD0DFE-2FDF-418B-B90B-E504569BFC6F}" type="slidenum">
              <a:rPr lang="en-IN" smtClean="0"/>
              <a:t>‹#›</a:t>
            </a:fld>
            <a:endParaRPr lang="en-IN" dirty="0"/>
          </a:p>
        </p:txBody>
      </p:sp>
    </p:spTree>
    <p:extLst>
      <p:ext uri="{BB962C8B-B14F-4D97-AF65-F5344CB8AC3E}">
        <p14:creationId xmlns:p14="http://schemas.microsoft.com/office/powerpoint/2010/main" val="1894102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18C1-93BE-4A1B-9EEB-26F33C144847}"/>
              </a:ext>
            </a:extLst>
          </p:cNvPr>
          <p:cNvSpPr>
            <a:spLocks noGrp="1"/>
          </p:cNvSpPr>
          <p:nvPr>
            <p:ph type="ctrTitle"/>
          </p:nvPr>
        </p:nvSpPr>
        <p:spPr/>
        <p:txBody>
          <a:bodyPr>
            <a:normAutofit/>
          </a:bodyPr>
          <a:lstStyle/>
          <a:p>
            <a:pPr algn="ctr"/>
            <a:r>
              <a:rPr lang="en-US" sz="3500" b="1" i="0" dirty="0">
                <a:effectLst/>
                <a:latin typeface="Times New Roman" panose="02020603050405020304" pitchFamily="18" charset="0"/>
                <a:cs typeface="Times New Roman" panose="02020603050405020304" pitchFamily="18" charset="0"/>
              </a:rPr>
              <a:t>CREDIT CARD APPROVAL USING MACHINE LEARNING</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85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D8CD-5A57-44AB-B0EE-7D3726AE4EB4}"/>
              </a:ext>
            </a:extLst>
          </p:cNvPr>
          <p:cNvSpPr>
            <a:spLocks noGrp="1"/>
          </p:cNvSpPr>
          <p:nvPr>
            <p:ph type="title"/>
          </p:nvPr>
        </p:nvSpPr>
        <p:spPr>
          <a:xfrm>
            <a:off x="1537065" y="-32206"/>
            <a:ext cx="10018713" cy="1752599"/>
          </a:xfrm>
        </p:spPr>
        <p:txBody>
          <a:bodyPr>
            <a:normAutofit/>
          </a:bodyPr>
          <a:lstStyle/>
          <a:p>
            <a:pPr algn="l"/>
            <a:r>
              <a:rPr lang="en-US" sz="2800" dirty="0">
                <a:latin typeface="Times New Roman" panose="02020603050405020304" pitchFamily="18" charset="0"/>
                <a:cs typeface="Times New Roman" panose="02020603050405020304" pitchFamily="18" charset="0"/>
              </a:rPr>
              <a:t>Overview of the Machine Learning Models</a:t>
            </a:r>
            <a:endParaRPr lang="en-IN" sz="2800" dirty="0"/>
          </a:p>
        </p:txBody>
      </p:sp>
      <p:pic>
        <p:nvPicPr>
          <p:cNvPr id="4" name="Picture 3">
            <a:extLst>
              <a:ext uri="{FF2B5EF4-FFF2-40B4-BE49-F238E27FC236}">
                <a16:creationId xmlns:a16="http://schemas.microsoft.com/office/drawing/2014/main" id="{1E620FD0-B356-4958-92DE-22BA9FDF2665}"/>
              </a:ext>
            </a:extLst>
          </p:cNvPr>
          <p:cNvPicPr>
            <a:picLocks noChangeAspect="1"/>
          </p:cNvPicPr>
          <p:nvPr/>
        </p:nvPicPr>
        <p:blipFill rotWithShape="1">
          <a:blip r:embed="rId2">
            <a:extLst>
              <a:ext uri="{28A0092B-C50C-407E-A947-70E740481C1C}">
                <a14:useLocalDpi xmlns:a14="http://schemas.microsoft.com/office/drawing/2010/main" val="0"/>
              </a:ext>
            </a:extLst>
          </a:blip>
          <a:srcRect l="9547" t="21581" r="19946"/>
          <a:stretch/>
        </p:blipFill>
        <p:spPr>
          <a:xfrm>
            <a:off x="3008376" y="1791109"/>
            <a:ext cx="6409944" cy="4659322"/>
          </a:xfrm>
          <a:prstGeom prst="rect">
            <a:avLst/>
          </a:prstGeom>
        </p:spPr>
      </p:pic>
    </p:spTree>
    <p:extLst>
      <p:ext uri="{BB962C8B-B14F-4D97-AF65-F5344CB8AC3E}">
        <p14:creationId xmlns:p14="http://schemas.microsoft.com/office/powerpoint/2010/main" val="67593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53ED-3529-4D90-A531-7C32B7B28164}"/>
              </a:ext>
            </a:extLst>
          </p:cNvPr>
          <p:cNvSpPr>
            <a:spLocks noGrp="1"/>
          </p:cNvSpPr>
          <p:nvPr>
            <p:ph type="title"/>
          </p:nvPr>
        </p:nvSpPr>
        <p:spPr/>
        <p:txBody>
          <a:bodyPr>
            <a:normAutofit/>
          </a:bodyPr>
          <a:lstStyle/>
          <a:p>
            <a:pPr algn="l"/>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 and Testing the model.</a:t>
            </a:r>
            <a:endParaRPr lang="en-IN" sz="2800" b="1" dirty="0"/>
          </a:p>
        </p:txBody>
      </p:sp>
      <p:sp>
        <p:nvSpPr>
          <p:cNvPr id="3" name="Content Placeholder 2">
            <a:extLst>
              <a:ext uri="{FF2B5EF4-FFF2-40B4-BE49-F238E27FC236}">
                <a16:creationId xmlns:a16="http://schemas.microsoft.com/office/drawing/2014/main" id="{29D0EFC6-F33B-4D1A-8004-A6C645AD8326}"/>
              </a:ext>
            </a:extLst>
          </p:cNvPr>
          <p:cNvSpPr>
            <a:spLocks noGrp="1"/>
          </p:cNvSpPr>
          <p:nvPr>
            <p:ph idx="1"/>
          </p:nvPr>
        </p:nvSpPr>
        <p:spPr/>
        <p:txBody>
          <a:bodyPr>
            <a:normAutofit/>
          </a:bodyPr>
          <a:lstStyle/>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Training is the most important part, where we train our model using the data available and make the machine learn and understand the data</a:t>
            </a:r>
            <a:r>
              <a:rPr lang="en-IN" sz="1800" spc="-5" dirty="0">
                <a:solidFill>
                  <a:srgbClr val="000000"/>
                </a:solidFill>
                <a:latin typeface="Times New Roman" panose="02020603050405020304" pitchFamily="18" charset="0"/>
                <a:ea typeface="Times New Roman" panose="02020603050405020304" pitchFamily="18" charset="0"/>
              </a:rPr>
              <a:t>.</a:t>
            </a:r>
          </a:p>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When the model has learned from the data, we provide the model with another dataset to evaluate how good our model is performing, if it is performing well, we then test the model using test data, where we get to know the final performance of our model, which can be measure using various metrics, such as Accuracy, recall, precision, and through classification report.</a:t>
            </a:r>
            <a:endParaRPr lang="en-IN" sz="1800" dirty="0">
              <a:effectLst/>
              <a:latin typeface="Times New Roman" panose="02020603050405020304" pitchFamily="18" charset="0"/>
              <a:ea typeface="Times New Roman" panose="02020603050405020304" pitchFamily="18" charset="0"/>
            </a:endParaRPr>
          </a:p>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This whole process of building and deploying a model is done using 3 different datasets which are split using train_test_split(), which are ‘</a:t>
            </a:r>
            <a:r>
              <a:rPr lang="en-IN" sz="1800" b="1" spc="-5" dirty="0">
                <a:solidFill>
                  <a:srgbClr val="000000"/>
                </a:solidFill>
                <a:effectLst/>
                <a:latin typeface="Times New Roman" panose="02020603050405020304" pitchFamily="18" charset="0"/>
                <a:ea typeface="Times New Roman" panose="02020603050405020304" pitchFamily="18" charset="0"/>
              </a:rPr>
              <a:t>Training data</a:t>
            </a:r>
            <a:r>
              <a:rPr lang="en-IN" sz="1800" spc="-5" dirty="0">
                <a:solidFill>
                  <a:srgbClr val="000000"/>
                </a:solidFill>
                <a:effectLst/>
                <a:latin typeface="Times New Roman" panose="02020603050405020304" pitchFamily="18" charset="0"/>
                <a:ea typeface="Times New Roman" panose="02020603050405020304" pitchFamily="18" charset="0"/>
              </a:rPr>
              <a:t>’, ‘</a:t>
            </a:r>
            <a:r>
              <a:rPr lang="en-IN" sz="1800" b="1" spc="-5" dirty="0">
                <a:solidFill>
                  <a:srgbClr val="000000"/>
                </a:solidFill>
                <a:effectLst/>
                <a:latin typeface="Times New Roman" panose="02020603050405020304" pitchFamily="18" charset="0"/>
                <a:ea typeface="Times New Roman" panose="02020603050405020304" pitchFamily="18" charset="0"/>
              </a:rPr>
              <a:t>Validation data</a:t>
            </a:r>
            <a:r>
              <a:rPr lang="en-IN" sz="1800" spc="-5" dirty="0">
                <a:solidFill>
                  <a:srgbClr val="000000"/>
                </a:solidFill>
                <a:effectLst/>
                <a:latin typeface="Times New Roman" panose="02020603050405020304" pitchFamily="18" charset="0"/>
                <a:ea typeface="Times New Roman" panose="02020603050405020304" pitchFamily="18" charset="0"/>
              </a:rPr>
              <a:t>’, and ‘</a:t>
            </a:r>
            <a:r>
              <a:rPr lang="en-IN" sz="1800" b="1" spc="-5" dirty="0">
                <a:solidFill>
                  <a:srgbClr val="000000"/>
                </a:solidFill>
                <a:effectLst/>
                <a:latin typeface="Times New Roman" panose="02020603050405020304" pitchFamily="18" charset="0"/>
                <a:ea typeface="Times New Roman" panose="02020603050405020304" pitchFamily="18" charset="0"/>
              </a:rPr>
              <a:t>Testing data</a:t>
            </a:r>
            <a:r>
              <a:rPr lang="en-IN" sz="1800" spc="-5"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100861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16209-BA17-4C8C-B881-27A3B85350C6}"/>
              </a:ext>
            </a:extLst>
          </p:cNvPr>
          <p:cNvSpPr txBox="1"/>
          <p:nvPr/>
        </p:nvSpPr>
        <p:spPr>
          <a:xfrm>
            <a:off x="1072896" y="2761488"/>
            <a:ext cx="11000232" cy="1107996"/>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Algorithms Used</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13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2EEF-8F09-4334-BDD9-1748FF2428F4}"/>
              </a:ext>
            </a:extLst>
          </p:cNvPr>
          <p:cNvSpPr>
            <a:spLocks noGrp="1"/>
          </p:cNvSpPr>
          <p:nvPr>
            <p:ph type="title"/>
          </p:nvPr>
        </p:nvSpPr>
        <p:spPr>
          <a:xfrm>
            <a:off x="1719857" y="0"/>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Algorithms(1/3)</a:t>
            </a:r>
            <a:endParaRPr lang="en-IN" sz="2800" b="1" dirty="0"/>
          </a:p>
        </p:txBody>
      </p:sp>
      <p:sp>
        <p:nvSpPr>
          <p:cNvPr id="3" name="Content Placeholder 2">
            <a:extLst>
              <a:ext uri="{FF2B5EF4-FFF2-40B4-BE49-F238E27FC236}">
                <a16:creationId xmlns:a16="http://schemas.microsoft.com/office/drawing/2014/main" id="{4508B9A0-E229-41AF-B109-B0F7B8D49A6F}"/>
              </a:ext>
            </a:extLst>
          </p:cNvPr>
          <p:cNvSpPr>
            <a:spLocks noGrp="1"/>
          </p:cNvSpPr>
          <p:nvPr>
            <p:ph idx="1"/>
          </p:nvPr>
        </p:nvSpPr>
        <p:spPr>
          <a:xfrm>
            <a:off x="1420303" y="1673352"/>
            <a:ext cx="4898202" cy="3502152"/>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K-Nearest Neighbor Classifier</a:t>
            </a:r>
          </a:p>
          <a:p>
            <a:r>
              <a:rPr lang="en-US" sz="1800" dirty="0">
                <a:solidFill>
                  <a:srgbClr val="000000"/>
                </a:solidFill>
                <a:effectLst/>
                <a:latin typeface="Times New Roman" panose="02020603050405020304" pitchFamily="18" charset="0"/>
                <a:ea typeface="Calibri" panose="020F0502020204030204" pitchFamily="34" charset="0"/>
              </a:rPr>
              <a:t>K-Nearest Neighbors is one of the most basic yet essential classification algorithms in Machine Learning. </a:t>
            </a:r>
          </a:p>
          <a:p>
            <a:r>
              <a:rPr lang="en-US" sz="1800" dirty="0">
                <a:solidFill>
                  <a:srgbClr val="000000"/>
                </a:solidFill>
                <a:effectLst/>
                <a:latin typeface="Times New Roman" panose="02020603050405020304" pitchFamily="18" charset="0"/>
                <a:ea typeface="Calibri" panose="020F0502020204030204" pitchFamily="34" charset="0"/>
              </a:rPr>
              <a:t>It belongs to the supervised learning domain and finds intense application in pattern recognition, data mining and intrusion detection. </a:t>
            </a:r>
          </a:p>
          <a:p>
            <a:r>
              <a:rPr lang="en-US" sz="1800" dirty="0">
                <a:solidFill>
                  <a:srgbClr val="000000"/>
                </a:solidFill>
                <a:effectLst/>
                <a:latin typeface="Times New Roman" panose="02020603050405020304" pitchFamily="18" charset="0"/>
                <a:ea typeface="Calibri" panose="020F0502020204030204" pitchFamily="34" charset="0"/>
              </a:rPr>
              <a:t>It is widely disposable in real-life scenarios since it is non-parametric, meaning, it does not make any underlying assumptions about the distribution of data (as opposed to other algorithms such as GMM, which assume a Gaussian distribution of the given data).</a:t>
            </a:r>
            <a:endParaRPr lang="en-IN" sz="2000" b="1" dirty="0">
              <a:latin typeface="Times New Roman" panose="02020603050405020304" pitchFamily="18" charset="0"/>
              <a:cs typeface="Times New Roman" panose="02020603050405020304" pitchFamily="18" charset="0"/>
            </a:endParaRPr>
          </a:p>
        </p:txBody>
      </p:sp>
      <p:pic>
        <p:nvPicPr>
          <p:cNvPr id="6" name="Picture 5" descr="kNN Definition | DeepAI">
            <a:extLst>
              <a:ext uri="{FF2B5EF4-FFF2-40B4-BE49-F238E27FC236}">
                <a16:creationId xmlns:a16="http://schemas.microsoft.com/office/drawing/2014/main" id="{89F246D3-4F18-4DC8-9F91-ACC3A7F7A2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18505" y="1841626"/>
            <a:ext cx="5577840" cy="3244850"/>
          </a:xfrm>
          <a:prstGeom prst="rect">
            <a:avLst/>
          </a:prstGeom>
          <a:noFill/>
          <a:ln>
            <a:noFill/>
          </a:ln>
        </p:spPr>
      </p:pic>
    </p:spTree>
    <p:extLst>
      <p:ext uri="{BB962C8B-B14F-4D97-AF65-F5344CB8AC3E}">
        <p14:creationId xmlns:p14="http://schemas.microsoft.com/office/powerpoint/2010/main" val="41043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6EFEA-A733-4B8C-BF9C-63543B90E27E}"/>
              </a:ext>
            </a:extLst>
          </p:cNvPr>
          <p:cNvSpPr>
            <a:spLocks noGrp="1"/>
          </p:cNvSpPr>
          <p:nvPr>
            <p:ph idx="1"/>
          </p:nvPr>
        </p:nvSpPr>
        <p:spPr>
          <a:xfrm>
            <a:off x="1295400" y="1433498"/>
            <a:ext cx="5617464" cy="5667009"/>
          </a:xfrm>
        </p:spPr>
        <p:txBody>
          <a:bodyPr>
            <a:normAutofit/>
          </a:bodyPr>
          <a:lstStyle/>
          <a:p>
            <a:pPr marL="0" indent="0">
              <a:buNone/>
            </a:pPr>
            <a:r>
              <a:rPr lang="en-IN"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as the name suggests, creates a branch of nodes</a:t>
            </a:r>
            <a:endPar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each internal node denotes a test on an attribute, each branch represents an outcome of the test, and the last nodes are termed as the leaf nodes </a:t>
            </a:r>
          </a:p>
          <a:p>
            <a:r>
              <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Leaf node </a:t>
            </a:r>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means there cannot be any nodes attached to them, and each leaf node (terminal node) holds a class label. </a:t>
            </a: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decision tree is one of the most popular algorithms in machine learning, it can be sued for both classification and regression</a:t>
            </a:r>
            <a:r>
              <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some exceptions to decision tree also, in terms of data scaling and data transformation, since decision tree works like a flowchart in the form of branches doing data transformation and scaling might be optional.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p:txBody>
      </p:sp>
      <p:sp>
        <p:nvSpPr>
          <p:cNvPr id="5" name="Title 1">
            <a:extLst>
              <a:ext uri="{FF2B5EF4-FFF2-40B4-BE49-F238E27FC236}">
                <a16:creationId xmlns:a16="http://schemas.microsoft.com/office/drawing/2014/main" id="{1B386A2D-05C3-4768-9FCE-7F7EF1045A04}"/>
              </a:ext>
            </a:extLst>
          </p:cNvPr>
          <p:cNvSpPr>
            <a:spLocks noGrp="1"/>
          </p:cNvSpPr>
          <p:nvPr>
            <p:ph type="title"/>
          </p:nvPr>
        </p:nvSpPr>
        <p:spPr>
          <a:xfrm>
            <a:off x="1420303" y="4381"/>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Algorithms(2/3)</a:t>
            </a:r>
            <a:endParaRPr lang="en-IN" sz="2800" b="1" dirty="0"/>
          </a:p>
        </p:txBody>
      </p:sp>
      <p:pic>
        <p:nvPicPr>
          <p:cNvPr id="6" name="Picture 5">
            <a:extLst>
              <a:ext uri="{FF2B5EF4-FFF2-40B4-BE49-F238E27FC236}">
                <a16:creationId xmlns:a16="http://schemas.microsoft.com/office/drawing/2014/main" id="{6C33EAE1-183B-41B4-8F6B-7249BE7A2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873" y="1828800"/>
            <a:ext cx="4593336" cy="4088905"/>
          </a:xfrm>
          <a:prstGeom prst="rect">
            <a:avLst/>
          </a:prstGeom>
        </p:spPr>
      </p:pic>
    </p:spTree>
    <p:extLst>
      <p:ext uri="{BB962C8B-B14F-4D97-AF65-F5344CB8AC3E}">
        <p14:creationId xmlns:p14="http://schemas.microsoft.com/office/powerpoint/2010/main" val="190458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008D-306F-4394-9422-2A584C3CF668}"/>
              </a:ext>
            </a:extLst>
          </p:cNvPr>
          <p:cNvSpPr>
            <a:spLocks noGrp="1"/>
          </p:cNvSpPr>
          <p:nvPr>
            <p:ph type="title"/>
          </p:nvPr>
        </p:nvSpPr>
        <p:spPr>
          <a:xfrm>
            <a:off x="1173415" y="2377440"/>
            <a:ext cx="10018713" cy="1752599"/>
          </a:xfrm>
        </p:spPr>
        <p:txBody>
          <a:bodyPr>
            <a:normAutofit/>
          </a:bodyPr>
          <a:lstStyle/>
          <a:p>
            <a:r>
              <a:rPr lang="en-US" sz="7200" b="1" dirty="0">
                <a:latin typeface="Times New Roman" panose="02020603050405020304" pitchFamily="18" charset="0"/>
                <a:cs typeface="Times New Roman" panose="02020603050405020304" pitchFamily="18" charset="0"/>
              </a:rPr>
              <a:t>Results</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83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Rounded Corners 66"/>
          <p:cNvSpPr/>
          <p:nvPr/>
        </p:nvSpPr>
        <p:spPr>
          <a:xfrm>
            <a:off x="217800" y="1048392"/>
            <a:ext cx="11756160" cy="5536800"/>
          </a:xfrm>
          <a:prstGeom prst="roundRect">
            <a:avLst>
              <a:gd name="adj" fmla="val 1666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96" name="Freeform: Shape 80"/>
          <p:cNvSpPr/>
          <p:nvPr/>
        </p:nvSpPr>
        <p:spPr>
          <a:xfrm>
            <a:off x="217800" y="1053072"/>
            <a:ext cx="11756160" cy="1071720"/>
          </a:xfrm>
          <a:custGeom>
            <a:avLst/>
            <a:gdLst/>
            <a:ahLst/>
            <a:cxnLst/>
            <a:rect l="l" t="t" r="r" b="b"/>
            <a:pathLst>
              <a:path w="11588917" h="700022">
                <a:moveTo>
                  <a:pt x="714456" y="0"/>
                </a:moveTo>
                <a:lnTo>
                  <a:pt x="10870797" y="0"/>
                </a:lnTo>
                <a:cubicBezTo>
                  <a:pt x="11215369" y="0"/>
                  <a:pt x="11691539" y="310759"/>
                  <a:pt x="11569341" y="569330"/>
                </a:cubicBezTo>
                <a:lnTo>
                  <a:pt x="11582516" y="700022"/>
                </a:lnTo>
                <a:lnTo>
                  <a:pt x="2737" y="700022"/>
                </a:lnTo>
                <a:lnTo>
                  <a:pt x="15912" y="569330"/>
                </a:lnTo>
                <a:cubicBezTo>
                  <a:pt x="-91772" y="225459"/>
                  <a:pt x="369885" y="0"/>
                  <a:pt x="714456"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97" name="Flowchart: Delay 37"/>
          <p:cNvSpPr/>
          <p:nvPr/>
        </p:nvSpPr>
        <p:spPr>
          <a:xfrm rot="16200000" flipV="1">
            <a:off x="3489480" y="1061712"/>
            <a:ext cx="359640" cy="35964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p:style>
      </p:sp>
      <p:sp>
        <p:nvSpPr>
          <p:cNvPr id="198" name="Flowchart: Delay 38"/>
          <p:cNvSpPr/>
          <p:nvPr/>
        </p:nvSpPr>
        <p:spPr>
          <a:xfrm rot="16200000" flipV="1">
            <a:off x="4929480" y="1061712"/>
            <a:ext cx="359640" cy="35964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p:style>
      </p:sp>
      <p:sp>
        <p:nvSpPr>
          <p:cNvPr id="199" name="Rectangle: Rounded Corners 35"/>
          <p:cNvSpPr/>
          <p:nvPr/>
        </p:nvSpPr>
        <p:spPr>
          <a:xfrm>
            <a:off x="3309120" y="1242432"/>
            <a:ext cx="2159640" cy="5147640"/>
          </a:xfrm>
          <a:prstGeom prst="roundRect">
            <a:avLst>
              <a:gd name="adj" fmla="val 16667"/>
            </a:avLst>
          </a:prstGeom>
          <a:solidFill>
            <a:schemeClr val="bg1">
              <a:lumMod val="75000"/>
            </a:schemeClr>
          </a:solidFill>
          <a:ln>
            <a:noFill/>
          </a:ln>
          <a:effectLst>
            <a:outerShdw blurRad="5076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0" name="Flowchart: Delay 36"/>
          <p:cNvSpPr/>
          <p:nvPr/>
        </p:nvSpPr>
        <p:spPr>
          <a:xfrm rot="5400000">
            <a:off x="3759480" y="958032"/>
            <a:ext cx="1259640" cy="1439640"/>
          </a:xfrm>
          <a:custGeom>
            <a:avLst/>
            <a:gdLst/>
            <a:ahLst/>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7030A0"/>
          </a:solidFill>
          <a:ln>
            <a:noFill/>
          </a:ln>
          <a:effectLst>
            <a:outerShdw blurRad="50760" dist="12677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1" name="Flowchart: Delay 50"/>
          <p:cNvSpPr/>
          <p:nvPr/>
        </p:nvSpPr>
        <p:spPr>
          <a:xfrm rot="16200000" flipV="1">
            <a:off x="9289476" y="1061712"/>
            <a:ext cx="359640" cy="35964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202" name="Flowchart: Delay 51"/>
          <p:cNvSpPr/>
          <p:nvPr/>
        </p:nvSpPr>
        <p:spPr>
          <a:xfrm rot="16200000" flipV="1">
            <a:off x="10697085" y="1048032"/>
            <a:ext cx="359640" cy="35964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203" name="Rectangle: Rounded Corners 52"/>
          <p:cNvSpPr/>
          <p:nvPr/>
        </p:nvSpPr>
        <p:spPr>
          <a:xfrm>
            <a:off x="8992368" y="1362348"/>
            <a:ext cx="2159640" cy="5147640"/>
          </a:xfrm>
          <a:prstGeom prst="roundRect">
            <a:avLst>
              <a:gd name="adj" fmla="val 16667"/>
            </a:avLst>
          </a:prstGeom>
          <a:solidFill>
            <a:schemeClr val="bg1">
              <a:lumMod val="75000"/>
            </a:schemeClr>
          </a:solidFill>
          <a:ln>
            <a:noFill/>
          </a:ln>
          <a:effectLst>
            <a:outerShdw blurRad="5076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04" name="Flowchart: Delay 36"/>
          <p:cNvSpPr/>
          <p:nvPr/>
        </p:nvSpPr>
        <p:spPr>
          <a:xfrm rot="5400000">
            <a:off x="9559296" y="958032"/>
            <a:ext cx="1259640" cy="1439640"/>
          </a:xfrm>
          <a:custGeom>
            <a:avLst/>
            <a:gdLst/>
            <a:ahLst/>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00B0F0"/>
          </a:solidFill>
          <a:ln>
            <a:noFill/>
          </a:ln>
          <a:effectLst>
            <a:outerShdw blurRad="50760" dist="12677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aphicFrame>
        <p:nvGraphicFramePr>
          <p:cNvPr id="209" name="Table 63"/>
          <p:cNvGraphicFramePr/>
          <p:nvPr>
            <p:extLst>
              <p:ext uri="{D42A27DB-BD31-4B8C-83A1-F6EECF244321}">
                <p14:modId xmlns:p14="http://schemas.microsoft.com/office/powerpoint/2010/main" val="2449839301"/>
              </p:ext>
            </p:extLst>
          </p:nvPr>
        </p:nvGraphicFramePr>
        <p:xfrm>
          <a:off x="3317688" y="2497032"/>
          <a:ext cx="2157120" cy="3265920"/>
        </p:xfrm>
        <a:graphic>
          <a:graphicData uri="http://schemas.openxmlformats.org/drawingml/2006/table">
            <a:tbl>
              <a:tblPr>
                <a:effectLst>
                  <a:outerShdw blurRad="50760" dist="63360" dir="5400000">
                    <a:srgbClr val="000000">
                      <a:alpha val="40000"/>
                    </a:srgbClr>
                  </a:outerShdw>
                </a:effectLst>
              </a:tblPr>
              <a:tblGrid>
                <a:gridCol w="1078560">
                  <a:extLst>
                    <a:ext uri="{9D8B030D-6E8A-4147-A177-3AD203B41FA5}">
                      <a16:colId xmlns:a16="http://schemas.microsoft.com/office/drawing/2014/main" val="20000"/>
                    </a:ext>
                  </a:extLst>
                </a:gridCol>
                <a:gridCol w="1078560">
                  <a:extLst>
                    <a:ext uri="{9D8B030D-6E8A-4147-A177-3AD203B41FA5}">
                      <a16:colId xmlns:a16="http://schemas.microsoft.com/office/drawing/2014/main" val="20001"/>
                    </a:ext>
                  </a:extLst>
                </a:gridCol>
              </a:tblGrid>
              <a:tr h="697680">
                <a:tc>
                  <a:txBody>
                    <a:bodyPr/>
                    <a:lstStyle/>
                    <a:p>
                      <a:pPr algn="ctr">
                        <a:lnSpc>
                          <a:spcPct val="150000"/>
                        </a:lnSpc>
                      </a:pPr>
                      <a:r>
                        <a:rPr lang="en-GB" sz="2000" b="1" strike="noStrike" spc="-1">
                          <a:solidFill>
                            <a:srgbClr val="000000"/>
                          </a:solidFill>
                          <a:latin typeface="Calibri"/>
                        </a:rPr>
                        <a:t>Training</a:t>
                      </a:r>
                      <a:endParaRPr lang="en-IN" sz="2000" b="0" strike="noStrike" spc="-1">
                        <a:latin typeface="Arial"/>
                      </a:endParaRPr>
                    </a:p>
                  </a:txBody>
                  <a:tcPr>
                    <a:lnB w="12240">
                      <a:solidFill>
                        <a:srgbClr val="7030A0"/>
                      </a:solidFill>
                    </a:lnB>
                    <a:noFill/>
                  </a:tcPr>
                </a:tc>
                <a:tc>
                  <a:txBody>
                    <a:bodyPr/>
                    <a:lstStyle/>
                    <a:p>
                      <a:pPr algn="ctr">
                        <a:lnSpc>
                          <a:spcPct val="150000"/>
                        </a:lnSpc>
                        <a:tabLst>
                          <a:tab pos="0" algn="l"/>
                        </a:tabLst>
                      </a:pPr>
                      <a:r>
                        <a:rPr lang="en-GB" sz="2000" b="1" strike="noStrike" spc="-1" dirty="0">
                          <a:solidFill>
                            <a:srgbClr val="000000"/>
                          </a:solidFill>
                          <a:latin typeface="Calibri"/>
                        </a:rPr>
                        <a:t>Testing</a:t>
                      </a:r>
                      <a:endParaRPr lang="en-IN" sz="2000" b="0" strike="noStrike" spc="-1" dirty="0">
                        <a:latin typeface="Arial"/>
                      </a:endParaRPr>
                    </a:p>
                  </a:txBody>
                  <a:tcPr>
                    <a:lnB w="12240">
                      <a:solidFill>
                        <a:srgbClr val="7030A0"/>
                      </a:solidFill>
                    </a:lnB>
                    <a:noFill/>
                  </a:tcPr>
                </a:tc>
                <a:extLst>
                  <a:ext uri="{0D108BD9-81ED-4DB2-BD59-A6C34878D82A}">
                    <a16:rowId xmlns:a16="http://schemas.microsoft.com/office/drawing/2014/main" val="10000"/>
                  </a:ext>
                </a:extLst>
              </a:tr>
              <a:tr h="645264">
                <a:tc>
                  <a:txBody>
                    <a:bodyPr/>
                    <a:lstStyle/>
                    <a:p>
                      <a:pPr algn="ctr">
                        <a:lnSpc>
                          <a:spcPct val="150000"/>
                        </a:lnSpc>
                      </a:pPr>
                      <a:r>
                        <a:rPr lang="en-GB" sz="2400" b="1" strike="noStrike" spc="-1" dirty="0">
                          <a:solidFill>
                            <a:srgbClr val="7030A0"/>
                          </a:solidFill>
                          <a:latin typeface="Calibri"/>
                        </a:rPr>
                        <a:t>95%</a:t>
                      </a:r>
                      <a:endParaRPr lang="en-IN" sz="2400" b="0" strike="noStrike" spc="-1" dirty="0">
                        <a:latin typeface="Arial"/>
                      </a:endParaRPr>
                    </a:p>
                  </a:txBody>
                  <a:tcPr>
                    <a:lnT w="12240">
                      <a:solidFill>
                        <a:srgbClr val="7030A0"/>
                      </a:solidFill>
                    </a:lnT>
                    <a:lnB w="12240">
                      <a:solidFill>
                        <a:srgbClr val="7030A0"/>
                      </a:solidFill>
                    </a:lnB>
                    <a:noFill/>
                  </a:tcPr>
                </a:tc>
                <a:tc>
                  <a:txBody>
                    <a:bodyPr/>
                    <a:lstStyle/>
                    <a:p>
                      <a:pPr algn="ctr">
                        <a:lnSpc>
                          <a:spcPct val="150000"/>
                        </a:lnSpc>
                        <a:tabLst>
                          <a:tab pos="0" algn="l"/>
                        </a:tabLst>
                      </a:pPr>
                      <a:r>
                        <a:rPr lang="en-GB" sz="2400" b="1" strike="noStrike" spc="-1" dirty="0">
                          <a:solidFill>
                            <a:srgbClr val="7030A0"/>
                          </a:solidFill>
                          <a:latin typeface="Calibri"/>
                        </a:rPr>
                        <a:t>91%</a:t>
                      </a:r>
                      <a:endParaRPr lang="en-IN" sz="2400" b="0" strike="noStrike" spc="-1" dirty="0">
                        <a:latin typeface="Arial"/>
                      </a:endParaRPr>
                    </a:p>
                  </a:txBody>
                  <a:tcPr>
                    <a:lnT w="12240">
                      <a:solidFill>
                        <a:srgbClr val="7030A0"/>
                      </a:solidFill>
                    </a:lnT>
                    <a:lnB w="12240">
                      <a:solidFill>
                        <a:srgbClr val="7030A0"/>
                      </a:solidFill>
                    </a:lnB>
                    <a:noFill/>
                  </a:tcPr>
                </a:tc>
                <a:extLst>
                  <a:ext uri="{0D108BD9-81ED-4DB2-BD59-A6C34878D82A}">
                    <a16:rowId xmlns:a16="http://schemas.microsoft.com/office/drawing/2014/main" val="10001"/>
                  </a:ext>
                </a:extLst>
              </a:tr>
              <a:tr h="585216">
                <a:tc>
                  <a:txBody>
                    <a:bodyPr/>
                    <a:lstStyle/>
                    <a:p>
                      <a:pPr algn="ctr">
                        <a:lnSpc>
                          <a:spcPct val="150000"/>
                        </a:lnSpc>
                        <a:tabLst>
                          <a:tab pos="0" algn="l"/>
                        </a:tabLst>
                      </a:pPr>
                      <a:r>
                        <a:rPr lang="en-GB" sz="2400" b="1" strike="noStrike" spc="-1" dirty="0">
                          <a:solidFill>
                            <a:srgbClr val="7030A0"/>
                          </a:solidFill>
                          <a:latin typeface="Calibri"/>
                        </a:rPr>
                        <a:t>99%</a:t>
                      </a:r>
                      <a:endParaRPr lang="en-IN" sz="2400" b="0" strike="noStrike" spc="-1" dirty="0">
                        <a:latin typeface="Arial"/>
                      </a:endParaRPr>
                    </a:p>
                  </a:txBody>
                  <a:tcPr>
                    <a:lnT w="12240">
                      <a:solidFill>
                        <a:srgbClr val="7030A0"/>
                      </a:solidFill>
                    </a:lnT>
                    <a:lnB w="12240">
                      <a:solidFill>
                        <a:srgbClr val="7030A0"/>
                      </a:solidFill>
                    </a:lnB>
                    <a:noFill/>
                  </a:tcPr>
                </a:tc>
                <a:tc>
                  <a:txBody>
                    <a:bodyPr/>
                    <a:lstStyle/>
                    <a:p>
                      <a:pPr algn="ctr">
                        <a:lnSpc>
                          <a:spcPct val="150000"/>
                        </a:lnSpc>
                        <a:tabLst>
                          <a:tab pos="0" algn="l"/>
                        </a:tabLst>
                      </a:pPr>
                      <a:r>
                        <a:rPr lang="en-GB" sz="2400" b="1" strike="noStrike" spc="-1" dirty="0">
                          <a:solidFill>
                            <a:srgbClr val="7030A0"/>
                          </a:solidFill>
                          <a:latin typeface="Calibri"/>
                        </a:rPr>
                        <a:t>87%</a:t>
                      </a:r>
                      <a:endParaRPr lang="en-IN" sz="2400" b="0" strike="noStrike" spc="-1" dirty="0">
                        <a:latin typeface="Arial"/>
                      </a:endParaRPr>
                    </a:p>
                  </a:txBody>
                  <a:tcPr>
                    <a:lnT w="12240">
                      <a:solidFill>
                        <a:srgbClr val="7030A0"/>
                      </a:solidFill>
                    </a:lnT>
                    <a:lnB w="12240">
                      <a:solidFill>
                        <a:srgbClr val="7030A0"/>
                      </a:solidFill>
                    </a:lnB>
                    <a:noFill/>
                  </a:tcPr>
                </a:tc>
                <a:extLst>
                  <a:ext uri="{0D108BD9-81ED-4DB2-BD59-A6C34878D82A}">
                    <a16:rowId xmlns:a16="http://schemas.microsoft.com/office/drawing/2014/main" val="10002"/>
                  </a:ext>
                </a:extLst>
              </a:tr>
              <a:tr h="640080">
                <a:tc>
                  <a:txBody>
                    <a:bodyPr/>
                    <a:lstStyle/>
                    <a:p>
                      <a:pPr algn="ctr">
                        <a:lnSpc>
                          <a:spcPct val="150000"/>
                        </a:lnSpc>
                        <a:tabLst>
                          <a:tab pos="0" algn="l"/>
                        </a:tabLst>
                      </a:pPr>
                      <a:r>
                        <a:rPr lang="en-GB" sz="2400" b="1" strike="noStrike" spc="-1" dirty="0">
                          <a:solidFill>
                            <a:srgbClr val="7030A0"/>
                          </a:solidFill>
                          <a:latin typeface="Calibri"/>
                        </a:rPr>
                        <a:t>91%</a:t>
                      </a:r>
                      <a:endParaRPr lang="en-IN" sz="2400" b="0" strike="noStrike" spc="-1" dirty="0">
                        <a:latin typeface="Arial"/>
                      </a:endParaRPr>
                    </a:p>
                  </a:txBody>
                  <a:tcPr>
                    <a:lnT w="12240">
                      <a:solidFill>
                        <a:srgbClr val="7030A0"/>
                      </a:solidFill>
                    </a:lnT>
                    <a:lnB w="12240">
                      <a:solidFill>
                        <a:srgbClr val="7030A0"/>
                      </a:solidFill>
                    </a:lnB>
                    <a:noFill/>
                  </a:tcPr>
                </a:tc>
                <a:tc>
                  <a:txBody>
                    <a:bodyPr/>
                    <a:lstStyle/>
                    <a:p>
                      <a:pPr algn="ctr">
                        <a:lnSpc>
                          <a:spcPct val="150000"/>
                        </a:lnSpc>
                        <a:tabLst>
                          <a:tab pos="0" algn="l"/>
                        </a:tabLst>
                      </a:pPr>
                      <a:r>
                        <a:rPr lang="en-GB" sz="2400" b="1" strike="noStrike" spc="-1" dirty="0">
                          <a:solidFill>
                            <a:srgbClr val="7030A0"/>
                          </a:solidFill>
                          <a:latin typeface="Calibri"/>
                        </a:rPr>
                        <a:t>96%</a:t>
                      </a:r>
                      <a:endParaRPr lang="en-IN" sz="2400" b="0" strike="noStrike" spc="-1" dirty="0">
                        <a:latin typeface="Arial"/>
                      </a:endParaRPr>
                    </a:p>
                  </a:txBody>
                  <a:tcPr>
                    <a:lnT w="12240">
                      <a:solidFill>
                        <a:srgbClr val="7030A0"/>
                      </a:solidFill>
                    </a:lnT>
                    <a:lnB w="12240">
                      <a:solidFill>
                        <a:srgbClr val="7030A0"/>
                      </a:solidFill>
                    </a:lnB>
                    <a:noFill/>
                  </a:tcPr>
                </a:tc>
                <a:extLst>
                  <a:ext uri="{0D108BD9-81ED-4DB2-BD59-A6C34878D82A}">
                    <a16:rowId xmlns:a16="http://schemas.microsoft.com/office/drawing/2014/main" val="10003"/>
                  </a:ext>
                </a:extLst>
              </a:tr>
              <a:tr h="697680">
                <a:tc>
                  <a:txBody>
                    <a:bodyPr/>
                    <a:lstStyle/>
                    <a:p>
                      <a:pPr algn="ctr">
                        <a:lnSpc>
                          <a:spcPct val="150000"/>
                        </a:lnSpc>
                        <a:tabLst>
                          <a:tab pos="0" algn="l"/>
                        </a:tabLst>
                      </a:pPr>
                      <a:r>
                        <a:rPr lang="en-GB" sz="2400" b="1" strike="noStrike" spc="-1" dirty="0">
                          <a:solidFill>
                            <a:srgbClr val="7030A0"/>
                          </a:solidFill>
                          <a:latin typeface="Calibri"/>
                        </a:rPr>
                        <a:t>95%</a:t>
                      </a:r>
                      <a:endParaRPr lang="en-IN" sz="2400" b="0" strike="noStrike" spc="-1" dirty="0">
                        <a:latin typeface="Arial"/>
                      </a:endParaRPr>
                    </a:p>
                  </a:txBody>
                  <a:tcPr>
                    <a:lnT w="12240">
                      <a:solidFill>
                        <a:srgbClr val="7030A0"/>
                      </a:solidFill>
                    </a:lnT>
                    <a:lnB w="12240">
                      <a:solidFill>
                        <a:srgbClr val="000000"/>
                      </a:solidFill>
                    </a:lnB>
                    <a:noFill/>
                  </a:tcPr>
                </a:tc>
                <a:tc>
                  <a:txBody>
                    <a:bodyPr/>
                    <a:lstStyle/>
                    <a:p>
                      <a:pPr algn="ctr">
                        <a:lnSpc>
                          <a:spcPct val="150000"/>
                        </a:lnSpc>
                        <a:tabLst>
                          <a:tab pos="0" algn="l"/>
                        </a:tabLst>
                      </a:pPr>
                      <a:r>
                        <a:rPr lang="en-GB" sz="2400" b="1" strike="noStrike" spc="-1" dirty="0">
                          <a:solidFill>
                            <a:srgbClr val="7030A0"/>
                          </a:solidFill>
                          <a:latin typeface="Calibri"/>
                        </a:rPr>
                        <a:t>91%</a:t>
                      </a:r>
                      <a:endParaRPr lang="en-IN" sz="2400" b="0" strike="noStrike" spc="-1" dirty="0">
                        <a:latin typeface="Arial"/>
                      </a:endParaRPr>
                    </a:p>
                  </a:txBody>
                  <a:tcPr>
                    <a:lnT w="12240">
                      <a:solidFill>
                        <a:srgbClr val="7030A0"/>
                      </a:solidFill>
                    </a:lnT>
                    <a:lnB w="12240">
                      <a:solidFill>
                        <a:srgbClr val="000000"/>
                      </a:solidFill>
                    </a:lnB>
                    <a:noFill/>
                  </a:tcPr>
                </a:tc>
                <a:extLst>
                  <a:ext uri="{0D108BD9-81ED-4DB2-BD59-A6C34878D82A}">
                    <a16:rowId xmlns:a16="http://schemas.microsoft.com/office/drawing/2014/main" val="10004"/>
                  </a:ext>
                </a:extLst>
              </a:tr>
            </a:tbl>
          </a:graphicData>
        </a:graphic>
      </p:graphicFrame>
      <p:graphicFrame>
        <p:nvGraphicFramePr>
          <p:cNvPr id="210" name="Table 69"/>
          <p:cNvGraphicFramePr/>
          <p:nvPr>
            <p:extLst>
              <p:ext uri="{D42A27DB-BD31-4B8C-83A1-F6EECF244321}">
                <p14:modId xmlns:p14="http://schemas.microsoft.com/office/powerpoint/2010/main" val="98074914"/>
              </p:ext>
            </p:extLst>
          </p:nvPr>
        </p:nvGraphicFramePr>
        <p:xfrm>
          <a:off x="372960" y="3245832"/>
          <a:ext cx="2943360" cy="2496600"/>
        </p:xfrm>
        <a:graphic>
          <a:graphicData uri="http://schemas.openxmlformats.org/drawingml/2006/table">
            <a:tbl>
              <a:tblPr/>
              <a:tblGrid>
                <a:gridCol w="2943360">
                  <a:extLst>
                    <a:ext uri="{9D8B030D-6E8A-4147-A177-3AD203B41FA5}">
                      <a16:colId xmlns:a16="http://schemas.microsoft.com/office/drawing/2014/main" val="20000"/>
                    </a:ext>
                  </a:extLst>
                </a:gridCol>
              </a:tblGrid>
              <a:tr h="582120">
                <a:tc>
                  <a:txBody>
                    <a:bodyPr/>
                    <a:lstStyle/>
                    <a:p>
                      <a:pPr algn="ctr">
                        <a:lnSpc>
                          <a:spcPct val="150000"/>
                        </a:lnSpc>
                      </a:pPr>
                      <a:r>
                        <a:rPr lang="en-GB" sz="2000" b="1" strike="noStrike" spc="-1">
                          <a:solidFill>
                            <a:srgbClr val="000000"/>
                          </a:solidFill>
                          <a:latin typeface="Calibri"/>
                        </a:rPr>
                        <a:t>Accuracy</a:t>
                      </a:r>
                      <a:endParaRPr lang="en-IN" sz="2000" b="0" strike="noStrike" spc="-1">
                        <a:latin typeface="Arial"/>
                      </a:endParaRPr>
                    </a:p>
                  </a:txBody>
                  <a:tcPr>
                    <a:noFill/>
                  </a:tcPr>
                </a:tc>
                <a:extLst>
                  <a:ext uri="{0D108BD9-81ED-4DB2-BD59-A6C34878D82A}">
                    <a16:rowId xmlns:a16="http://schemas.microsoft.com/office/drawing/2014/main" val="10000"/>
                  </a:ext>
                </a:extLst>
              </a:tr>
              <a:tr h="582120">
                <a:tc>
                  <a:txBody>
                    <a:bodyPr/>
                    <a:lstStyle/>
                    <a:p>
                      <a:pPr algn="ctr">
                        <a:lnSpc>
                          <a:spcPct val="150000"/>
                        </a:lnSpc>
                      </a:pPr>
                      <a:r>
                        <a:rPr lang="en-GB" sz="2000" b="1" strike="noStrike" spc="-1" dirty="0">
                          <a:solidFill>
                            <a:srgbClr val="000000"/>
                          </a:solidFill>
                          <a:latin typeface="Calibri"/>
                        </a:rPr>
                        <a:t>Precision Score</a:t>
                      </a:r>
                      <a:endParaRPr lang="en-IN" sz="2000" b="0" strike="noStrike" spc="-1" dirty="0">
                        <a:latin typeface="Arial"/>
                      </a:endParaRPr>
                    </a:p>
                  </a:txBody>
                  <a:tcPr>
                    <a:noFill/>
                  </a:tcPr>
                </a:tc>
                <a:extLst>
                  <a:ext uri="{0D108BD9-81ED-4DB2-BD59-A6C34878D82A}">
                    <a16:rowId xmlns:a16="http://schemas.microsoft.com/office/drawing/2014/main" val="10001"/>
                  </a:ext>
                </a:extLst>
              </a:tr>
              <a:tr h="646560">
                <a:tc>
                  <a:txBody>
                    <a:bodyPr/>
                    <a:lstStyle/>
                    <a:p>
                      <a:pPr algn="ctr">
                        <a:lnSpc>
                          <a:spcPct val="150000"/>
                        </a:lnSpc>
                        <a:tabLst>
                          <a:tab pos="0" algn="l"/>
                        </a:tabLst>
                      </a:pPr>
                      <a:r>
                        <a:rPr lang="en-GB" sz="2000" b="1" strike="noStrike" spc="-1" dirty="0">
                          <a:solidFill>
                            <a:srgbClr val="000000"/>
                          </a:solidFill>
                          <a:latin typeface="Calibri"/>
                        </a:rPr>
                        <a:t>Recall</a:t>
                      </a:r>
                      <a:endParaRPr lang="en-IN" sz="2000" b="0" strike="noStrike" spc="-1" dirty="0">
                        <a:latin typeface="Arial"/>
                      </a:endParaRPr>
                    </a:p>
                  </a:txBody>
                  <a:tcPr>
                    <a:noFill/>
                  </a:tcPr>
                </a:tc>
                <a:extLst>
                  <a:ext uri="{0D108BD9-81ED-4DB2-BD59-A6C34878D82A}">
                    <a16:rowId xmlns:a16="http://schemas.microsoft.com/office/drawing/2014/main" val="10002"/>
                  </a:ext>
                </a:extLst>
              </a:tr>
              <a:tr h="685800">
                <a:tc>
                  <a:txBody>
                    <a:bodyPr/>
                    <a:lstStyle/>
                    <a:p>
                      <a:pPr algn="ctr">
                        <a:lnSpc>
                          <a:spcPct val="150000"/>
                        </a:lnSpc>
                      </a:pPr>
                      <a:r>
                        <a:rPr lang="en-US" sz="2000" b="1" strike="noStrike" spc="-1" dirty="0">
                          <a:latin typeface="Arial"/>
                        </a:rPr>
                        <a:t>f1_Score</a:t>
                      </a:r>
                      <a:endParaRPr lang="en-IN" sz="2000" b="1" strike="noStrike" spc="-1" dirty="0">
                        <a:latin typeface="Arial"/>
                      </a:endParaRPr>
                    </a:p>
                  </a:txBody>
                  <a:tcPr>
                    <a:noFill/>
                  </a:tcPr>
                </a:tc>
                <a:extLst>
                  <a:ext uri="{0D108BD9-81ED-4DB2-BD59-A6C34878D82A}">
                    <a16:rowId xmlns:a16="http://schemas.microsoft.com/office/drawing/2014/main" val="10003"/>
                  </a:ext>
                </a:extLst>
              </a:tr>
            </a:tbl>
          </a:graphicData>
        </a:graphic>
      </p:graphicFrame>
      <p:sp>
        <p:nvSpPr>
          <p:cNvPr id="211" name="Freeform: Shape 72"/>
          <p:cNvSpPr/>
          <p:nvPr/>
        </p:nvSpPr>
        <p:spPr>
          <a:xfrm>
            <a:off x="3316680" y="6070752"/>
            <a:ext cx="2156040" cy="340920"/>
          </a:xfrm>
          <a:custGeom>
            <a:avLst/>
            <a:gdLst/>
            <a:ahLst/>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p:style>
      </p:sp>
      <p:sp>
        <p:nvSpPr>
          <p:cNvPr id="212" name="Freeform: Shape 73"/>
          <p:cNvSpPr/>
          <p:nvPr/>
        </p:nvSpPr>
        <p:spPr>
          <a:xfrm>
            <a:off x="8979408" y="6186051"/>
            <a:ext cx="2156040" cy="340920"/>
          </a:xfrm>
          <a:custGeom>
            <a:avLst/>
            <a:gdLst/>
            <a:ahLst/>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14" name="TextBox 76"/>
          <p:cNvSpPr/>
          <p:nvPr/>
        </p:nvSpPr>
        <p:spPr>
          <a:xfrm>
            <a:off x="3875400" y="1364472"/>
            <a:ext cx="1320480" cy="55254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1" strike="noStrike" spc="-1" dirty="0">
                <a:solidFill>
                  <a:srgbClr val="FFFFFF"/>
                </a:solidFill>
                <a:latin typeface="Calibri"/>
              </a:rPr>
              <a:t>MODEL 1</a:t>
            </a:r>
          </a:p>
          <a:p>
            <a:pPr>
              <a:lnSpc>
                <a:spcPct val="100000"/>
              </a:lnSpc>
            </a:pPr>
            <a:r>
              <a:rPr lang="en-GB" sz="1200" b="1" spc="-1" dirty="0">
                <a:solidFill>
                  <a:srgbClr val="FFFFFF"/>
                </a:solidFill>
                <a:latin typeface="Times New Roman" panose="02020603050405020304" pitchFamily="18" charset="0"/>
                <a:cs typeface="Times New Roman" panose="02020603050405020304" pitchFamily="18" charset="0"/>
              </a:rPr>
              <a:t>(Decision Tree)</a:t>
            </a:r>
            <a:endParaRPr lang="en-IN" sz="1200" b="0" strike="noStrike" spc="-1" dirty="0">
              <a:latin typeface="Times New Roman" panose="02020603050405020304" pitchFamily="18" charset="0"/>
              <a:cs typeface="Times New Roman" panose="02020603050405020304" pitchFamily="18" charset="0"/>
            </a:endParaRPr>
          </a:p>
        </p:txBody>
      </p:sp>
      <p:sp>
        <p:nvSpPr>
          <p:cNvPr id="215" name="TextBox 77"/>
          <p:cNvSpPr/>
          <p:nvPr/>
        </p:nvSpPr>
        <p:spPr>
          <a:xfrm>
            <a:off x="9640962" y="1275947"/>
            <a:ext cx="1320480" cy="8603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1" strike="noStrike" spc="-1" dirty="0">
                <a:solidFill>
                  <a:srgbClr val="FFFFFF"/>
                </a:solidFill>
                <a:latin typeface="Calibri"/>
              </a:rPr>
              <a:t>MODEL 2</a:t>
            </a:r>
          </a:p>
          <a:p>
            <a:pPr>
              <a:lnSpc>
                <a:spcPct val="100000"/>
              </a:lnSpc>
            </a:pPr>
            <a:r>
              <a:rPr lang="en-GB" sz="1600" b="1" spc="-1" dirty="0">
                <a:solidFill>
                  <a:srgbClr val="FFFFFF"/>
                </a:solidFill>
                <a:latin typeface="Times New Roman" panose="02020603050405020304" pitchFamily="18" charset="0"/>
                <a:cs typeface="Times New Roman" panose="02020603050405020304" pitchFamily="18" charset="0"/>
              </a:rPr>
              <a:t>(K-Nearest Neighbour)</a:t>
            </a:r>
            <a:endParaRPr lang="en-IN" sz="1600" b="0" strike="noStrike" spc="-1" dirty="0">
              <a:latin typeface="Times New Roman" panose="02020603050405020304" pitchFamily="18" charset="0"/>
              <a:cs typeface="Times New Roman" panose="02020603050405020304" pitchFamily="18" charset="0"/>
            </a:endParaRPr>
          </a:p>
        </p:txBody>
      </p:sp>
      <p:graphicFrame>
        <p:nvGraphicFramePr>
          <p:cNvPr id="217" name="Table 63"/>
          <p:cNvGraphicFramePr/>
          <p:nvPr>
            <p:extLst>
              <p:ext uri="{D42A27DB-BD31-4B8C-83A1-F6EECF244321}">
                <p14:modId xmlns:p14="http://schemas.microsoft.com/office/powerpoint/2010/main" val="2467339837"/>
              </p:ext>
            </p:extLst>
          </p:nvPr>
        </p:nvGraphicFramePr>
        <p:xfrm>
          <a:off x="9007848" y="2571822"/>
          <a:ext cx="2157120" cy="3488400"/>
        </p:xfrm>
        <a:graphic>
          <a:graphicData uri="http://schemas.openxmlformats.org/drawingml/2006/table">
            <a:tbl>
              <a:tblPr>
                <a:effectLst>
                  <a:outerShdw blurRad="50760" dist="63360" dir="5400000">
                    <a:srgbClr val="000000">
                      <a:alpha val="40000"/>
                    </a:srgbClr>
                  </a:outerShdw>
                </a:effectLst>
              </a:tblPr>
              <a:tblGrid>
                <a:gridCol w="1078560">
                  <a:extLst>
                    <a:ext uri="{9D8B030D-6E8A-4147-A177-3AD203B41FA5}">
                      <a16:colId xmlns:a16="http://schemas.microsoft.com/office/drawing/2014/main" val="20000"/>
                    </a:ext>
                  </a:extLst>
                </a:gridCol>
                <a:gridCol w="1078560">
                  <a:extLst>
                    <a:ext uri="{9D8B030D-6E8A-4147-A177-3AD203B41FA5}">
                      <a16:colId xmlns:a16="http://schemas.microsoft.com/office/drawing/2014/main" val="20001"/>
                    </a:ext>
                  </a:extLst>
                </a:gridCol>
              </a:tblGrid>
              <a:tr h="697680">
                <a:tc>
                  <a:txBody>
                    <a:bodyPr/>
                    <a:lstStyle/>
                    <a:p>
                      <a:pPr algn="ctr">
                        <a:lnSpc>
                          <a:spcPct val="150000"/>
                        </a:lnSpc>
                      </a:pPr>
                      <a:r>
                        <a:rPr lang="en-GB" sz="2000" b="1" strike="noStrike" spc="-1">
                          <a:solidFill>
                            <a:srgbClr val="000000"/>
                          </a:solidFill>
                          <a:latin typeface="Calibri"/>
                        </a:rPr>
                        <a:t>Training</a:t>
                      </a:r>
                      <a:endParaRPr lang="en-IN" sz="2000" b="0" strike="noStrike" spc="-1">
                        <a:latin typeface="Arial"/>
                      </a:endParaRPr>
                    </a:p>
                  </a:txBody>
                  <a:tcPr>
                    <a:lnB w="12240">
                      <a:solidFill>
                        <a:srgbClr val="00B0F0"/>
                      </a:solidFill>
                    </a:lnB>
                    <a:noFill/>
                  </a:tcPr>
                </a:tc>
                <a:tc>
                  <a:txBody>
                    <a:bodyPr/>
                    <a:lstStyle/>
                    <a:p>
                      <a:pPr algn="ctr">
                        <a:lnSpc>
                          <a:spcPct val="150000"/>
                        </a:lnSpc>
                        <a:tabLst>
                          <a:tab pos="0" algn="l"/>
                        </a:tabLst>
                      </a:pPr>
                      <a:r>
                        <a:rPr lang="en-GB" sz="2000" b="1" strike="noStrike" spc="-1">
                          <a:solidFill>
                            <a:srgbClr val="000000"/>
                          </a:solidFill>
                          <a:latin typeface="Calibri"/>
                        </a:rPr>
                        <a:t>Testing</a:t>
                      </a:r>
                      <a:endParaRPr lang="en-IN" sz="2000" b="0" strike="noStrike" spc="-1">
                        <a:latin typeface="Arial"/>
                      </a:endParaRPr>
                    </a:p>
                  </a:txBody>
                  <a:tcPr>
                    <a:lnB w="12240">
                      <a:solidFill>
                        <a:srgbClr val="00B0F0"/>
                      </a:solidFill>
                    </a:lnB>
                    <a:noFill/>
                  </a:tcPr>
                </a:tc>
                <a:extLst>
                  <a:ext uri="{0D108BD9-81ED-4DB2-BD59-A6C34878D82A}">
                    <a16:rowId xmlns:a16="http://schemas.microsoft.com/office/drawing/2014/main" val="10000"/>
                  </a:ext>
                </a:extLst>
              </a:tr>
              <a:tr h="697680">
                <a:tc>
                  <a:txBody>
                    <a:bodyPr/>
                    <a:lstStyle/>
                    <a:p>
                      <a:pPr algn="ctr">
                        <a:lnSpc>
                          <a:spcPct val="150000"/>
                        </a:lnSpc>
                      </a:pPr>
                      <a:r>
                        <a:rPr lang="en-GB" sz="2400" b="1" strike="noStrike" spc="-1" dirty="0">
                          <a:solidFill>
                            <a:srgbClr val="0070C0"/>
                          </a:solidFill>
                          <a:latin typeface="Calibri"/>
                        </a:rPr>
                        <a:t>92%</a:t>
                      </a:r>
                      <a:endParaRPr lang="en-IN" sz="2400" b="0" strike="noStrike" spc="-1" dirty="0">
                        <a:latin typeface="Arial"/>
                      </a:endParaRPr>
                    </a:p>
                  </a:txBody>
                  <a:tcPr>
                    <a:lnT w="12240">
                      <a:solidFill>
                        <a:srgbClr val="00B0F0"/>
                      </a:solidFill>
                    </a:lnT>
                    <a:lnB w="12240">
                      <a:solidFill>
                        <a:srgbClr val="00B0F0"/>
                      </a:solidFill>
                    </a:lnB>
                    <a:noFill/>
                  </a:tcPr>
                </a:tc>
                <a:tc>
                  <a:txBody>
                    <a:bodyPr/>
                    <a:lstStyle/>
                    <a:p>
                      <a:pPr algn="ctr">
                        <a:lnSpc>
                          <a:spcPct val="150000"/>
                        </a:lnSpc>
                        <a:tabLst>
                          <a:tab pos="0" algn="l"/>
                        </a:tabLst>
                      </a:pPr>
                      <a:r>
                        <a:rPr lang="en-GB" sz="2400" b="1" strike="noStrike" spc="-1" dirty="0">
                          <a:solidFill>
                            <a:srgbClr val="0070C0"/>
                          </a:solidFill>
                          <a:latin typeface="Calibri"/>
                        </a:rPr>
                        <a:t>90%</a:t>
                      </a:r>
                      <a:endParaRPr lang="en-IN" sz="2400" b="0" strike="noStrike" spc="-1" dirty="0">
                        <a:latin typeface="Arial"/>
                      </a:endParaRPr>
                    </a:p>
                  </a:txBody>
                  <a:tcPr>
                    <a:lnT w="12240">
                      <a:solidFill>
                        <a:srgbClr val="00B0F0"/>
                      </a:solidFill>
                    </a:lnT>
                    <a:lnB w="12240">
                      <a:solidFill>
                        <a:srgbClr val="00B0F0"/>
                      </a:solidFill>
                    </a:lnB>
                    <a:noFill/>
                  </a:tcPr>
                </a:tc>
                <a:extLst>
                  <a:ext uri="{0D108BD9-81ED-4DB2-BD59-A6C34878D82A}">
                    <a16:rowId xmlns:a16="http://schemas.microsoft.com/office/drawing/2014/main" val="10001"/>
                  </a:ext>
                </a:extLst>
              </a:tr>
              <a:tr h="697680">
                <a:tc>
                  <a:txBody>
                    <a:bodyPr/>
                    <a:lstStyle/>
                    <a:p>
                      <a:pPr algn="ctr">
                        <a:lnSpc>
                          <a:spcPct val="150000"/>
                        </a:lnSpc>
                        <a:tabLst>
                          <a:tab pos="0" algn="l"/>
                        </a:tabLst>
                      </a:pPr>
                      <a:r>
                        <a:rPr lang="en-GB" sz="2400" b="1" strike="noStrike" spc="-1" dirty="0">
                          <a:solidFill>
                            <a:srgbClr val="0070C0"/>
                          </a:solidFill>
                          <a:latin typeface="Calibri"/>
                        </a:rPr>
                        <a:t>92%</a:t>
                      </a:r>
                      <a:endParaRPr lang="en-IN" sz="2400" b="0" strike="noStrike" spc="-1" dirty="0">
                        <a:latin typeface="Arial"/>
                      </a:endParaRPr>
                    </a:p>
                  </a:txBody>
                  <a:tcPr>
                    <a:lnT w="12240">
                      <a:solidFill>
                        <a:srgbClr val="00B0F0"/>
                      </a:solidFill>
                    </a:lnT>
                    <a:lnB w="12240">
                      <a:solidFill>
                        <a:srgbClr val="00B0F0"/>
                      </a:solidFill>
                    </a:lnB>
                    <a:noFill/>
                  </a:tcPr>
                </a:tc>
                <a:tc>
                  <a:txBody>
                    <a:bodyPr/>
                    <a:lstStyle/>
                    <a:p>
                      <a:pPr algn="ctr">
                        <a:lnSpc>
                          <a:spcPct val="150000"/>
                        </a:lnSpc>
                        <a:tabLst>
                          <a:tab pos="0" algn="l"/>
                        </a:tabLst>
                      </a:pPr>
                      <a:r>
                        <a:rPr lang="en-GB" sz="2400" b="1" strike="noStrike" spc="-1" dirty="0">
                          <a:solidFill>
                            <a:srgbClr val="0070C0"/>
                          </a:solidFill>
                          <a:latin typeface="Calibri"/>
                        </a:rPr>
                        <a:t>90%</a:t>
                      </a:r>
                      <a:endParaRPr lang="en-IN" sz="2400" b="0" strike="noStrike" spc="-1" dirty="0">
                        <a:latin typeface="Arial"/>
                      </a:endParaRPr>
                    </a:p>
                  </a:txBody>
                  <a:tcPr>
                    <a:lnT w="12240">
                      <a:solidFill>
                        <a:srgbClr val="00B0F0"/>
                      </a:solidFill>
                    </a:lnT>
                    <a:lnB w="12240">
                      <a:solidFill>
                        <a:srgbClr val="00B0F0"/>
                      </a:solidFill>
                    </a:lnB>
                    <a:noFill/>
                  </a:tcPr>
                </a:tc>
                <a:extLst>
                  <a:ext uri="{0D108BD9-81ED-4DB2-BD59-A6C34878D82A}">
                    <a16:rowId xmlns:a16="http://schemas.microsoft.com/office/drawing/2014/main" val="10002"/>
                  </a:ext>
                </a:extLst>
              </a:tr>
              <a:tr h="697680">
                <a:tc>
                  <a:txBody>
                    <a:bodyPr/>
                    <a:lstStyle/>
                    <a:p>
                      <a:pPr algn="ctr">
                        <a:lnSpc>
                          <a:spcPct val="150000"/>
                        </a:lnSpc>
                        <a:tabLst>
                          <a:tab pos="0" algn="l"/>
                        </a:tabLst>
                      </a:pPr>
                      <a:r>
                        <a:rPr lang="en-GB" sz="2400" b="1" strike="noStrike" spc="-1" dirty="0">
                          <a:solidFill>
                            <a:srgbClr val="0070C0"/>
                          </a:solidFill>
                          <a:latin typeface="Calibri"/>
                        </a:rPr>
                        <a:t>92%</a:t>
                      </a:r>
                      <a:endParaRPr lang="en-IN" sz="2400" b="0" strike="noStrike" spc="-1" dirty="0">
                        <a:latin typeface="Arial"/>
                      </a:endParaRPr>
                    </a:p>
                  </a:txBody>
                  <a:tcPr>
                    <a:lnT w="12240">
                      <a:solidFill>
                        <a:srgbClr val="00B0F0"/>
                      </a:solidFill>
                    </a:lnT>
                    <a:lnB w="12240">
                      <a:solidFill>
                        <a:srgbClr val="00B0F0"/>
                      </a:solidFill>
                    </a:lnB>
                    <a:noFill/>
                  </a:tcPr>
                </a:tc>
                <a:tc>
                  <a:txBody>
                    <a:bodyPr/>
                    <a:lstStyle/>
                    <a:p>
                      <a:pPr algn="ctr">
                        <a:lnSpc>
                          <a:spcPct val="150000"/>
                        </a:lnSpc>
                        <a:tabLst>
                          <a:tab pos="0" algn="l"/>
                        </a:tabLst>
                      </a:pPr>
                      <a:r>
                        <a:rPr lang="en-GB" sz="2400" b="1" strike="noStrike" spc="-1" dirty="0">
                          <a:solidFill>
                            <a:srgbClr val="0070C0"/>
                          </a:solidFill>
                          <a:latin typeface="Calibri"/>
                        </a:rPr>
                        <a:t>90%</a:t>
                      </a:r>
                      <a:endParaRPr lang="en-IN" sz="2400" b="0" strike="noStrike" spc="-1" dirty="0">
                        <a:latin typeface="Arial"/>
                      </a:endParaRPr>
                    </a:p>
                  </a:txBody>
                  <a:tcPr>
                    <a:lnT w="12240">
                      <a:solidFill>
                        <a:srgbClr val="00B0F0"/>
                      </a:solidFill>
                    </a:lnT>
                    <a:lnB w="12240">
                      <a:solidFill>
                        <a:srgbClr val="00B0F0"/>
                      </a:solidFill>
                    </a:lnB>
                    <a:noFill/>
                  </a:tcPr>
                </a:tc>
                <a:extLst>
                  <a:ext uri="{0D108BD9-81ED-4DB2-BD59-A6C34878D82A}">
                    <a16:rowId xmlns:a16="http://schemas.microsoft.com/office/drawing/2014/main" val="10003"/>
                  </a:ext>
                </a:extLst>
              </a:tr>
              <a:tr h="697680">
                <a:tc>
                  <a:txBody>
                    <a:bodyPr/>
                    <a:lstStyle/>
                    <a:p>
                      <a:pPr algn="ctr">
                        <a:lnSpc>
                          <a:spcPct val="150000"/>
                        </a:lnSpc>
                        <a:tabLst>
                          <a:tab pos="0" algn="l"/>
                        </a:tabLst>
                      </a:pPr>
                      <a:r>
                        <a:rPr lang="en-GB" sz="2400" b="1" strike="noStrike" spc="-1" dirty="0">
                          <a:solidFill>
                            <a:srgbClr val="0070C0"/>
                          </a:solidFill>
                          <a:latin typeface="Calibri"/>
                        </a:rPr>
                        <a:t>92%</a:t>
                      </a:r>
                      <a:endParaRPr lang="en-IN" sz="2400" b="0" strike="noStrike" spc="-1" dirty="0">
                        <a:latin typeface="Arial"/>
                      </a:endParaRPr>
                    </a:p>
                  </a:txBody>
                  <a:tcPr>
                    <a:lnT w="12240">
                      <a:solidFill>
                        <a:srgbClr val="00B0F0"/>
                      </a:solidFill>
                    </a:lnT>
                    <a:lnB w="12240">
                      <a:solidFill>
                        <a:srgbClr val="262626"/>
                      </a:solidFill>
                    </a:lnB>
                    <a:noFill/>
                  </a:tcPr>
                </a:tc>
                <a:tc>
                  <a:txBody>
                    <a:bodyPr/>
                    <a:lstStyle/>
                    <a:p>
                      <a:pPr algn="ctr">
                        <a:lnSpc>
                          <a:spcPct val="150000"/>
                        </a:lnSpc>
                        <a:tabLst>
                          <a:tab pos="0" algn="l"/>
                        </a:tabLst>
                      </a:pPr>
                      <a:r>
                        <a:rPr lang="en-GB" sz="2400" b="1" strike="noStrike" spc="-1" dirty="0">
                          <a:solidFill>
                            <a:srgbClr val="0070C0"/>
                          </a:solidFill>
                          <a:latin typeface="Calibri"/>
                        </a:rPr>
                        <a:t>90%</a:t>
                      </a:r>
                      <a:endParaRPr lang="en-IN" sz="2400" b="0" strike="noStrike" spc="-1" dirty="0">
                        <a:latin typeface="Arial"/>
                      </a:endParaRPr>
                    </a:p>
                  </a:txBody>
                  <a:tcPr>
                    <a:lnT w="12240">
                      <a:solidFill>
                        <a:srgbClr val="00B0F0"/>
                      </a:solidFill>
                    </a:lnT>
                    <a:lnB w="12240">
                      <a:solidFill>
                        <a:srgbClr val="262626"/>
                      </a:solidFill>
                    </a:lnB>
                    <a:noFill/>
                  </a:tcPr>
                </a:tc>
                <a:extLst>
                  <a:ext uri="{0D108BD9-81ED-4DB2-BD59-A6C34878D82A}">
                    <a16:rowId xmlns:a16="http://schemas.microsoft.com/office/drawing/2014/main" val="10004"/>
                  </a:ext>
                </a:extLst>
              </a:tr>
            </a:tbl>
          </a:graphicData>
        </a:graphic>
      </p:graphicFrame>
      <p:sp>
        <p:nvSpPr>
          <p:cNvPr id="219" name="TextBox 86"/>
          <p:cNvSpPr/>
          <p:nvPr/>
        </p:nvSpPr>
        <p:spPr>
          <a:xfrm>
            <a:off x="4235040" y="13392"/>
            <a:ext cx="5348160" cy="69984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4000" b="1" strike="noStrike" spc="-1">
                <a:solidFill>
                  <a:srgbClr val="FFFFFF"/>
                </a:solidFill>
                <a:latin typeface="Calibri"/>
              </a:rPr>
              <a:t>MODELS COMPARISION</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up)">
                                      <p:cBhvr additive="repl">
                                        <p:cTn id="7" dur="500"/>
                                        <p:tgtEl>
                                          <p:spTgt spid="199"/>
                                        </p:tgtEl>
                                      </p:cBhvr>
                                    </p:animEffect>
                                  </p:childTnLst>
                                </p:cTn>
                              </p:par>
                              <p:par>
                                <p:cTn id="8" presetID="22" presetClass="entr" presetSubtype="1" fill="hold" nodeType="withEffect">
                                  <p:stCondLst>
                                    <p:cond delay="0"/>
                                  </p:stCondLst>
                                  <p:childTnLst>
                                    <p:set>
                                      <p:cBhvr>
                                        <p:cTn id="9" dur="1" fill="hold">
                                          <p:stCondLst>
                                            <p:cond delay="0"/>
                                          </p:stCondLst>
                                        </p:cTn>
                                        <p:tgtEl>
                                          <p:spTgt spid="211"/>
                                        </p:tgtEl>
                                        <p:attrNameLst>
                                          <p:attrName>style.visibility</p:attrName>
                                        </p:attrNameLst>
                                      </p:cBhvr>
                                      <p:to>
                                        <p:strVal val="visible"/>
                                      </p:to>
                                    </p:set>
                                    <p:animEffect transition="in" filter="wipe(up)">
                                      <p:cBhvr additive="repl">
                                        <p:cTn id="10" dur="500"/>
                                        <p:tgtEl>
                                          <p:spTgt spid="211"/>
                                        </p:tgtEl>
                                      </p:cBhvr>
                                    </p:animEffect>
                                  </p:childTnLst>
                                </p:cTn>
                              </p:par>
                              <p:par>
                                <p:cTn id="11" presetID="53" presetClass="entr" presetSubtype="16" fill="hold" nodeType="withEffect">
                                  <p:stCondLst>
                                    <p:cond delay="250"/>
                                  </p:stCondLst>
                                  <p:childTnLst>
                                    <p:set>
                                      <p:cBhvr>
                                        <p:cTn id="12" dur="1" fill="hold">
                                          <p:stCondLst>
                                            <p:cond delay="0"/>
                                          </p:stCondLst>
                                        </p:cTn>
                                        <p:tgtEl>
                                          <p:spTgt spid="209"/>
                                        </p:tgtEl>
                                        <p:attrNameLst>
                                          <p:attrName>style.visibility</p:attrName>
                                        </p:attrNameLst>
                                      </p:cBhvr>
                                      <p:to>
                                        <p:strVal val="visible"/>
                                      </p:to>
                                    </p:set>
                                    <p:anim calcmode="lin" valueType="num">
                                      <p:cBhvr additive="repl">
                                        <p:cTn id="13" dur="500" fill="hold"/>
                                        <p:tgtEl>
                                          <p:spTgt spid="209"/>
                                        </p:tgtEl>
                                        <p:attrNameLst>
                                          <p:attrName>ppt_w</p:attrName>
                                        </p:attrNameLst>
                                      </p:cBhvr>
                                      <p:tavLst>
                                        <p:tav tm="0">
                                          <p:val>
                                            <p:fltVal val="0"/>
                                          </p:val>
                                        </p:tav>
                                        <p:tav tm="100000">
                                          <p:val>
                                            <p:strVal val="#ppt_w"/>
                                          </p:val>
                                        </p:tav>
                                      </p:tavLst>
                                    </p:anim>
                                    <p:anim calcmode="lin" valueType="num">
                                      <p:cBhvr additive="repl">
                                        <p:cTn id="14" dur="500" fill="hold"/>
                                        <p:tgtEl>
                                          <p:spTgt spid="209"/>
                                        </p:tgtEl>
                                        <p:attrNameLst>
                                          <p:attrName>ppt_h</p:attrName>
                                        </p:attrNameLst>
                                      </p:cBhvr>
                                      <p:tavLst>
                                        <p:tav tm="0">
                                          <p:val>
                                            <p:fltVal val="0"/>
                                          </p:val>
                                        </p:tav>
                                        <p:tav tm="100000">
                                          <p:val>
                                            <p:strVal val="#ppt_h"/>
                                          </p:val>
                                        </p:tav>
                                      </p:tavLst>
                                    </p:anim>
                                    <p:animEffect transition="in" filter="fade">
                                      <p:cBhvr additive="repl">
                                        <p:cTn id="15" dur="500"/>
                                        <p:tgtEl>
                                          <p:spTgt spid="2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3"/>
                                        </p:tgtEl>
                                        <p:attrNameLst>
                                          <p:attrName>style.visibility</p:attrName>
                                        </p:attrNameLst>
                                      </p:cBhvr>
                                      <p:to>
                                        <p:strVal val="visible"/>
                                      </p:to>
                                    </p:set>
                                    <p:animEffect transition="in" filter="wipe(up)">
                                      <p:cBhvr additive="repl">
                                        <p:cTn id="20" dur="500"/>
                                        <p:tgtEl>
                                          <p:spTgt spid="203"/>
                                        </p:tgtEl>
                                      </p:cBhvr>
                                    </p:animEffect>
                                  </p:childTnLst>
                                </p:cTn>
                              </p:par>
                              <p:par>
                                <p:cTn id="21" presetID="22" presetClass="entr" presetSubtype="1" fill="hold" nodeType="withEffect">
                                  <p:stCondLst>
                                    <p:cond delay="0"/>
                                  </p:stCondLst>
                                  <p:childTnLst>
                                    <p:set>
                                      <p:cBhvr>
                                        <p:cTn id="22" dur="1" fill="hold">
                                          <p:stCondLst>
                                            <p:cond delay="0"/>
                                          </p:stCondLst>
                                        </p:cTn>
                                        <p:tgtEl>
                                          <p:spTgt spid="212"/>
                                        </p:tgtEl>
                                        <p:attrNameLst>
                                          <p:attrName>style.visibility</p:attrName>
                                        </p:attrNameLst>
                                      </p:cBhvr>
                                      <p:to>
                                        <p:strVal val="visible"/>
                                      </p:to>
                                    </p:set>
                                    <p:animEffect transition="in" filter="wipe(up)">
                                      <p:cBhvr additive="repl">
                                        <p:cTn id="23" dur="500"/>
                                        <p:tgtEl>
                                          <p:spTgt spid="212"/>
                                        </p:tgtEl>
                                      </p:cBhvr>
                                    </p:animEffect>
                                  </p:childTnLst>
                                </p:cTn>
                              </p:par>
                              <p:par>
                                <p:cTn id="24" presetID="53" presetClass="entr" presetSubtype="16" fill="hold" nodeType="withEffect">
                                  <p:stCondLst>
                                    <p:cond delay="0"/>
                                  </p:stCondLst>
                                  <p:childTnLst>
                                    <p:set>
                                      <p:cBhvr>
                                        <p:cTn id="25" dur="1" fill="hold">
                                          <p:stCondLst>
                                            <p:cond delay="0"/>
                                          </p:stCondLst>
                                        </p:cTn>
                                        <p:tgtEl>
                                          <p:spTgt spid="217"/>
                                        </p:tgtEl>
                                        <p:attrNameLst>
                                          <p:attrName>style.visibility</p:attrName>
                                        </p:attrNameLst>
                                      </p:cBhvr>
                                      <p:to>
                                        <p:strVal val="visible"/>
                                      </p:to>
                                    </p:set>
                                    <p:anim calcmode="lin" valueType="num">
                                      <p:cBhvr additive="repl">
                                        <p:cTn id="26" dur="500" fill="hold"/>
                                        <p:tgtEl>
                                          <p:spTgt spid="217"/>
                                        </p:tgtEl>
                                        <p:attrNameLst>
                                          <p:attrName>ppt_w</p:attrName>
                                        </p:attrNameLst>
                                      </p:cBhvr>
                                      <p:tavLst>
                                        <p:tav tm="0">
                                          <p:val>
                                            <p:fltVal val="0"/>
                                          </p:val>
                                        </p:tav>
                                        <p:tav tm="100000">
                                          <p:val>
                                            <p:strVal val="#ppt_w"/>
                                          </p:val>
                                        </p:tav>
                                      </p:tavLst>
                                    </p:anim>
                                    <p:anim calcmode="lin" valueType="num">
                                      <p:cBhvr additive="repl">
                                        <p:cTn id="27" dur="500" fill="hold"/>
                                        <p:tgtEl>
                                          <p:spTgt spid="217"/>
                                        </p:tgtEl>
                                        <p:attrNameLst>
                                          <p:attrName>ppt_h</p:attrName>
                                        </p:attrNameLst>
                                      </p:cBhvr>
                                      <p:tavLst>
                                        <p:tav tm="0">
                                          <p:val>
                                            <p:fltVal val="0"/>
                                          </p:val>
                                        </p:tav>
                                        <p:tav tm="100000">
                                          <p:val>
                                            <p:strVal val="#ppt_h"/>
                                          </p:val>
                                        </p:tav>
                                      </p:tavLst>
                                    </p:anim>
                                    <p:animEffect transition="in" filter="fade">
                                      <p:cBhvr additive="repl">
                                        <p:cTn id="28"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D9DF-70F4-49FB-B912-ECFD8DDF97B1}"/>
              </a:ext>
            </a:extLst>
          </p:cNvPr>
          <p:cNvSpPr>
            <a:spLocks noGrp="1"/>
          </p:cNvSpPr>
          <p:nvPr>
            <p:ph type="title"/>
          </p:nvPr>
        </p:nvSpPr>
        <p:spPr>
          <a:xfrm>
            <a:off x="1420303" y="0"/>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Count of Target Class</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276E255-6954-4846-97DC-81F278B00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775" y="1508760"/>
            <a:ext cx="7496047" cy="4818888"/>
          </a:xfrm>
        </p:spPr>
      </p:pic>
    </p:spTree>
    <p:extLst>
      <p:ext uri="{BB962C8B-B14F-4D97-AF65-F5344CB8AC3E}">
        <p14:creationId xmlns:p14="http://schemas.microsoft.com/office/powerpoint/2010/main" val="331501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D9DF-70F4-49FB-B912-ECFD8DDF97B1}"/>
              </a:ext>
            </a:extLst>
          </p:cNvPr>
          <p:cNvSpPr>
            <a:spLocks noGrp="1"/>
          </p:cNvSpPr>
          <p:nvPr>
            <p:ph type="title"/>
          </p:nvPr>
        </p:nvSpPr>
        <p:spPr>
          <a:xfrm>
            <a:off x="1520887" y="109728"/>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Pair Plot</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179640D-C425-4273-9ADE-0B9744D11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101" y="1282414"/>
            <a:ext cx="7156555" cy="5465858"/>
          </a:xfrm>
        </p:spPr>
      </p:pic>
    </p:spTree>
    <p:extLst>
      <p:ext uri="{BB962C8B-B14F-4D97-AF65-F5344CB8AC3E}">
        <p14:creationId xmlns:p14="http://schemas.microsoft.com/office/powerpoint/2010/main" val="177692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023A-141E-4347-BC25-F5B49B139598}"/>
              </a:ext>
            </a:extLst>
          </p:cNvPr>
          <p:cNvSpPr>
            <a:spLocks noGrp="1"/>
          </p:cNvSpPr>
          <p:nvPr>
            <p:ph type="title"/>
          </p:nvPr>
        </p:nvSpPr>
        <p:spPr>
          <a:xfrm>
            <a:off x="1438591" y="-73152"/>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Correlation with Target Column</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FA8DCDE-B73E-4A80-B300-C2E2D2653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258" y="1533143"/>
            <a:ext cx="6247484" cy="5097098"/>
          </a:xfrm>
        </p:spPr>
      </p:pic>
    </p:spTree>
    <p:extLst>
      <p:ext uri="{BB962C8B-B14F-4D97-AF65-F5344CB8AC3E}">
        <p14:creationId xmlns:p14="http://schemas.microsoft.com/office/powerpoint/2010/main" val="419427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B5BE-C85B-4CFE-8244-18E7B33357B4}"/>
              </a:ext>
            </a:extLst>
          </p:cNvPr>
          <p:cNvSpPr>
            <a:spLocks noGrp="1"/>
          </p:cNvSpPr>
          <p:nvPr>
            <p:ph type="title"/>
          </p:nvPr>
        </p:nvSpPr>
        <p:spPr>
          <a:xfrm>
            <a:off x="1484309" y="0"/>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0B716A-FC1C-4A0B-BEE1-CACBFAA3F946}"/>
              </a:ext>
            </a:extLst>
          </p:cNvPr>
          <p:cNvSpPr>
            <a:spLocks noGrp="1"/>
          </p:cNvSpPr>
          <p:nvPr>
            <p:ph idx="1"/>
          </p:nvPr>
        </p:nvSpPr>
        <p:spPr>
          <a:xfrm>
            <a:off x="1563557" y="1837943"/>
            <a:ext cx="10018713" cy="3709415"/>
          </a:xfrm>
        </p:spPr>
        <p:txBody>
          <a:bodyPr>
            <a:no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Machine Learning Workflow</a:t>
            </a:r>
          </a:p>
          <a:p>
            <a:r>
              <a:rPr lang="en-US" dirty="0">
                <a:latin typeface="Times New Roman" panose="02020603050405020304" pitchFamily="18" charset="0"/>
                <a:cs typeface="Times New Roman" panose="02020603050405020304" pitchFamily="18" charset="0"/>
              </a:rPr>
              <a:t>Algorithms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 and future scope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25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D9DF-70F4-49FB-B912-ECFD8DDF97B1}"/>
              </a:ext>
            </a:extLst>
          </p:cNvPr>
          <p:cNvSpPr>
            <a:spLocks noGrp="1"/>
          </p:cNvSpPr>
          <p:nvPr>
            <p:ph type="title"/>
          </p:nvPr>
        </p:nvSpPr>
        <p:spPr>
          <a:xfrm>
            <a:off x="1484311" y="-192024"/>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Correlation Matrix of independent variables</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2D0413-CCAE-4643-A50E-0A51D311B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982" y="1097280"/>
            <a:ext cx="8174036" cy="5438818"/>
          </a:xfrm>
          <a:prstGeom prst="rect">
            <a:avLst/>
          </a:prstGeom>
        </p:spPr>
      </p:pic>
    </p:spTree>
    <p:extLst>
      <p:ext uri="{BB962C8B-B14F-4D97-AF65-F5344CB8AC3E}">
        <p14:creationId xmlns:p14="http://schemas.microsoft.com/office/powerpoint/2010/main" val="375156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1B02-52E5-4C73-AEF4-D5DEB187E280}"/>
              </a:ext>
            </a:extLst>
          </p:cNvPr>
          <p:cNvSpPr>
            <a:spLocks noGrp="1"/>
          </p:cNvSpPr>
          <p:nvPr>
            <p:ph type="title"/>
          </p:nvPr>
        </p:nvSpPr>
        <p:spPr>
          <a:xfrm>
            <a:off x="1520887" y="0"/>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DF463E-0C18-4868-8380-774CDAB98A70}"/>
              </a:ext>
            </a:extLst>
          </p:cNvPr>
          <p:cNvSpPr>
            <a:spLocks noGrp="1"/>
          </p:cNvSpPr>
          <p:nvPr>
            <p:ph idx="1"/>
          </p:nvPr>
        </p:nvSpPr>
        <p:spPr>
          <a:xfrm>
            <a:off x="1338006" y="1472184"/>
            <a:ext cx="10018713" cy="5175503"/>
          </a:xfrm>
        </p:spPr>
        <p:txBody>
          <a:bodyPr>
            <a:no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per the main objective of the project is to classify and identify the </a:t>
            </a:r>
            <a:r>
              <a:rPr lang="en-IN" sz="1800" dirty="0">
                <a:latin typeface="Times New Roman" panose="02020603050405020304" pitchFamily="18" charset="0"/>
                <a:ea typeface="Calibri" panose="020F0502020204030204" pitchFamily="34" charset="0"/>
                <a:cs typeface="Times New Roman" panose="02020603050405020304" pitchFamily="18" charset="0"/>
              </a:rPr>
              <a:t>Credit Card fraudsters and approval of cards for the users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based on ML algorithms is being discussed throughout the project. </a:t>
            </a:r>
          </a:p>
          <a:p>
            <a:r>
              <a:rPr lang="en-US" sz="1800" b="0" i="0" dirty="0">
                <a:effectLst/>
                <a:latin typeface="Times New Roman" panose="02020603050405020304" pitchFamily="18" charset="0"/>
                <a:cs typeface="Times New Roman" panose="02020603050405020304" pitchFamily="18" charset="0"/>
              </a:rPr>
              <a:t>Credit card fraud and </a:t>
            </a:r>
            <a:r>
              <a:rPr lang="en-US" sz="1800" dirty="0">
                <a:latin typeface="Times New Roman" panose="02020603050405020304" pitchFamily="18" charset="0"/>
                <a:cs typeface="Times New Roman" panose="02020603050405020304" pitchFamily="18" charset="0"/>
              </a:rPr>
              <a:t>approval </a:t>
            </a:r>
            <a:r>
              <a:rPr lang="en-US" sz="1800" b="0" i="0" dirty="0">
                <a:effectLst/>
                <a:latin typeface="Times New Roman" panose="02020603050405020304" pitchFamily="18" charset="0"/>
                <a:cs typeface="Times New Roman" panose="02020603050405020304" pitchFamily="18" charset="0"/>
              </a:rPr>
              <a:t>is most common problem resulting in loss of lot money for people and loss for some banks and credit card company. </a:t>
            </a:r>
          </a:p>
          <a:p>
            <a:pPr algn="just"/>
            <a:r>
              <a:rPr lang="en-US" sz="1800" b="0" i="0" dirty="0">
                <a:effectLst/>
                <a:latin typeface="Times New Roman" panose="02020603050405020304" pitchFamily="18" charset="0"/>
                <a:cs typeface="Times New Roman" panose="02020603050405020304" pitchFamily="18" charset="0"/>
              </a:rPr>
              <a:t>This project want to help the peoples from their wealth loss and also for the banked company and trying to develop the model which more efficiently separate the fraud and fraud less transaction by using the time and amount feature in data set given in the Kaggle.</a:t>
            </a:r>
          </a:p>
          <a:p>
            <a:pPr algn="just"/>
            <a:r>
              <a:rPr lang="en-US" sz="1800" b="0" i="0" dirty="0">
                <a:effectLst/>
                <a:latin typeface="Times New Roman" panose="02020603050405020304" pitchFamily="18" charset="0"/>
                <a:cs typeface="Times New Roman" panose="02020603050405020304" pitchFamily="18" charset="0"/>
              </a:rPr>
              <a:t>we build the model using some machine learning algorithms such as logistic regression, decision tree, Random Forest, these all are supervised machine learning algorithm in machine learning.</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part of the future scope, we hope to try out different algorithms to optimize the feature output process, increase the feature similarity of data to improve the model's representation capability.</a:t>
            </a:r>
          </a:p>
          <a:p>
            <a:pPr algn="just"/>
            <a:endParaRPr lang="en-US" sz="1800" b="0"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07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A10E-8EE0-4B6D-8265-F44E0B956D2A}"/>
              </a:ext>
            </a:extLst>
          </p:cNvPr>
          <p:cNvSpPr>
            <a:spLocks noGrp="1"/>
          </p:cNvSpPr>
          <p:nvPr>
            <p:ph type="title"/>
          </p:nvPr>
        </p:nvSpPr>
        <p:spPr>
          <a:xfrm>
            <a:off x="1877514" y="1953185"/>
            <a:ext cx="8930747" cy="2110382"/>
          </a:xfrm>
        </p:spPr>
        <p:txBody>
          <a:bodyPr>
            <a:normAutofit/>
          </a:bodyPr>
          <a:lstStyle/>
          <a:p>
            <a:pPr algn="ctr"/>
            <a:r>
              <a:rPr lang="en-US" sz="9600" b="1" dirty="0"/>
              <a:t>Thank You</a:t>
            </a:r>
            <a:endParaRPr lang="en-IN" sz="9600" b="1" dirty="0"/>
          </a:p>
        </p:txBody>
      </p:sp>
    </p:spTree>
    <p:extLst>
      <p:ext uri="{BB962C8B-B14F-4D97-AF65-F5344CB8AC3E}">
        <p14:creationId xmlns:p14="http://schemas.microsoft.com/office/powerpoint/2010/main" val="352398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B5BE-C85B-4CFE-8244-18E7B33357B4}"/>
              </a:ext>
            </a:extLst>
          </p:cNvPr>
          <p:cNvSpPr>
            <a:spLocks noGrp="1"/>
          </p:cNvSpPr>
          <p:nvPr>
            <p:ph type="title"/>
          </p:nvPr>
        </p:nvSpPr>
        <p:spPr>
          <a:xfrm>
            <a:off x="1557463" y="228600"/>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0B716A-FC1C-4A0B-BEE1-CACBFAA3F946}"/>
              </a:ext>
            </a:extLst>
          </p:cNvPr>
          <p:cNvSpPr>
            <a:spLocks noGrp="1"/>
          </p:cNvSpPr>
          <p:nvPr>
            <p:ph idx="1"/>
          </p:nvPr>
        </p:nvSpPr>
        <p:spPr>
          <a:xfrm>
            <a:off x="1487476" y="1491995"/>
            <a:ext cx="10018713" cy="4393224"/>
          </a:xfrm>
        </p:spPr>
        <p:txBody>
          <a:bodyPr>
            <a:normAutofit/>
          </a:bodyPr>
          <a:lstStyle/>
          <a:p>
            <a:r>
              <a:rPr lang="en-US" sz="1800" dirty="0">
                <a:latin typeface="Times New Roman" panose="02020603050405020304" pitchFamily="18" charset="0"/>
                <a:cs typeface="Times New Roman" panose="02020603050405020304" pitchFamily="18" charset="0"/>
              </a:rPr>
              <a:t>Credit card use is not always beneficial for everyone, and in some cases, it can result in significant financial losses. </a:t>
            </a:r>
          </a:p>
          <a:p>
            <a:r>
              <a:rPr lang="en-US" sz="1800" dirty="0">
                <a:latin typeface="Times New Roman" panose="02020603050405020304" pitchFamily="18" charset="0"/>
                <a:cs typeface="Times New Roman" panose="02020603050405020304" pitchFamily="18" charset="0"/>
              </a:rPr>
              <a:t>Credit card fraud is on the rise. Increasing on a daily basis As the internet becomes more digital, As the use of credit cards for purchases grows, so does the use of debit cards. Online purchases. </a:t>
            </a:r>
          </a:p>
          <a:p>
            <a:r>
              <a:rPr lang="en-US" sz="1800" dirty="0">
                <a:latin typeface="Times New Roman" panose="02020603050405020304" pitchFamily="18" charset="0"/>
                <a:cs typeface="Times New Roman" panose="02020603050405020304" pitchFamily="18" charset="0"/>
              </a:rPr>
              <a:t>There are numerous types of fraudulent transactions that can occur in a variety of situations methods with anyone, anywhere </a:t>
            </a:r>
          </a:p>
          <a:p>
            <a:r>
              <a:rPr lang="en-US" sz="1800" dirty="0">
                <a:latin typeface="Times New Roman" panose="02020603050405020304" pitchFamily="18" charset="0"/>
                <a:cs typeface="Times New Roman" panose="02020603050405020304" pitchFamily="18" charset="0"/>
              </a:rPr>
              <a:t>Credit card companies must be capable to detect credit card fraud transactions in order to detect fraudulent transactions of products that the customer did not buy.</a:t>
            </a:r>
          </a:p>
          <a:p>
            <a:r>
              <a:rPr lang="en-US" sz="1800" dirty="0">
                <a:latin typeface="Times New Roman" panose="02020603050405020304" pitchFamily="18" charset="0"/>
                <a:cs typeface="Times New Roman" panose="02020603050405020304" pitchFamily="18" charset="0"/>
              </a:rPr>
              <a:t>Data Science and machine learning are now assisting in the identification of these Transactions that are fraudulent Transactions involving fraud are common and helping the financial institutes to make an informed decision whether to approve credit card for a user or not.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08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0973-FBD9-4D6D-BDF4-641992D0C624}"/>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1F7961-0262-46CF-A4C8-D8A10AE0F9E1}"/>
              </a:ext>
            </a:extLst>
          </p:cNvPr>
          <p:cNvSpPr>
            <a:spLocks noGrp="1"/>
          </p:cNvSpPr>
          <p:nvPr>
            <p:ph idx="1"/>
          </p:nvPr>
        </p:nvSpPr>
        <p:spPr>
          <a:xfrm>
            <a:off x="1484311" y="2042747"/>
            <a:ext cx="10018713" cy="1752599"/>
          </a:xfrm>
        </p:spPr>
        <p:txBody>
          <a:bodyPr>
            <a:normAutofit/>
          </a:bodyPr>
          <a:lstStyle/>
          <a:p>
            <a:r>
              <a:rPr lang="en-US" sz="1800" b="0" i="0" dirty="0">
                <a:effectLst/>
                <a:latin typeface="Times New Roman" panose="02020603050405020304" pitchFamily="18" charset="0"/>
                <a:cs typeface="Times New Roman" panose="02020603050405020304" pitchFamily="18" charset="0"/>
              </a:rPr>
              <a:t>In existing system methods such as Cluster Analysis, SVM, Bayesian network, Logistic Regression, Naïve Bayes' , Hidden Markov model are used to find out the credit card </a:t>
            </a:r>
            <a:r>
              <a:rPr lang="en-US" sz="1800" dirty="0">
                <a:latin typeface="Times New Roman" panose="02020603050405020304" pitchFamily="18" charset="0"/>
                <a:cs typeface="Times New Roman" panose="02020603050405020304" pitchFamily="18" charset="0"/>
              </a:rPr>
              <a:t>approval for users.</a:t>
            </a:r>
          </a:p>
          <a:p>
            <a:r>
              <a:rPr lang="en-US" sz="1800" b="0" i="0" dirty="0">
                <a:effectLst/>
                <a:latin typeface="Times New Roman" panose="02020603050405020304" pitchFamily="18" charset="0"/>
                <a:cs typeface="Times New Roman" panose="02020603050405020304" pitchFamily="18" charset="0"/>
              </a:rPr>
              <a:t>The methods used in the existing system are based on unsupervised learning and the accuracy obtained by these methods is about 60-70%.</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3B95-55E8-4E18-8A20-64C13D25BD8F}"/>
              </a:ext>
            </a:extLst>
          </p:cNvPr>
          <p:cNvSpPr>
            <a:spLocks noGrp="1"/>
          </p:cNvSpPr>
          <p:nvPr>
            <p:ph type="title"/>
          </p:nvPr>
        </p:nvSpPr>
        <p:spPr>
          <a:xfrm>
            <a:off x="1598610" y="114301"/>
            <a:ext cx="10018713" cy="1752599"/>
          </a:xfrm>
        </p:spPr>
        <p:txBody>
          <a:bodyPr>
            <a:normAutofit/>
          </a:bodyPr>
          <a:lstStyle/>
          <a:p>
            <a:pPr algn="l"/>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BF0ACB-12C8-4C2A-8C25-6F154CC644F2}"/>
              </a:ext>
            </a:extLst>
          </p:cNvPr>
          <p:cNvSpPr>
            <a:spLocks noGrp="1"/>
          </p:cNvSpPr>
          <p:nvPr>
            <p:ph idx="1"/>
          </p:nvPr>
        </p:nvSpPr>
        <p:spPr>
          <a:xfrm>
            <a:off x="1269023" y="1468315"/>
            <a:ext cx="10515600" cy="3420206"/>
          </a:xfrm>
        </p:spPr>
        <p:txBody>
          <a:bodyPr>
            <a:noAutofit/>
          </a:bodyPr>
          <a:lstStyle/>
          <a:p>
            <a:r>
              <a:rPr lang="en-US" sz="1800" b="0" i="0" dirty="0">
                <a:effectLst/>
                <a:latin typeface="Times New Roman" panose="02020603050405020304" pitchFamily="18" charset="0"/>
                <a:cs typeface="Times New Roman" panose="02020603050405020304" pitchFamily="18" charset="0"/>
              </a:rPr>
              <a:t>The proposed system overcomes the above mentioned issue in an efficient way. It aims at analyzing the number of fraud transactions that are present in the dataset.</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proposed System, we use Random forest, Decision tree and Logistic Regression to classify the credit card dataset. </a:t>
            </a:r>
          </a:p>
          <a:p>
            <a:r>
              <a:rPr lang="en-US" sz="1800" b="0" i="0" dirty="0">
                <a:effectLst/>
                <a:latin typeface="Times New Roman" panose="02020603050405020304" pitchFamily="18" charset="0"/>
                <a:cs typeface="Times New Roman" panose="02020603050405020304" pitchFamily="18" charset="0"/>
              </a:rPr>
              <a:t>Random Forest is an algorithm for classification and regression. </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dataset is classified into trained and test dataset where the data can be trained individually</a:t>
            </a:r>
            <a:r>
              <a:rPr lang="en-US" sz="1800" dirty="0">
                <a:latin typeface="Times New Roman" panose="02020603050405020304" pitchFamily="18" charset="0"/>
                <a:cs typeface="Times New Roman" panose="02020603050405020304" pitchFamily="18" charset="0"/>
              </a:rPr>
              <a:t>, t</a:t>
            </a:r>
            <a:r>
              <a:rPr lang="en-US" sz="1800" b="0" i="0" dirty="0">
                <a:effectLst/>
                <a:latin typeface="Times New Roman" panose="02020603050405020304" pitchFamily="18" charset="0"/>
                <a:cs typeface="Times New Roman" panose="02020603050405020304" pitchFamily="18" charset="0"/>
              </a:rPr>
              <a:t>hese algorithms are very easy to implement as well as very efficient in producing better results and can able to process large amount of data. </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Even for large dataset these algorithms are extremely fast and can able to give accuracy of about over 90%.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8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AB376E-CC99-484D-A345-D79576079CE4}"/>
              </a:ext>
            </a:extLst>
          </p:cNvPr>
          <p:cNvSpPr txBox="1"/>
          <p:nvPr/>
        </p:nvSpPr>
        <p:spPr>
          <a:xfrm>
            <a:off x="530352" y="2542032"/>
            <a:ext cx="11539728" cy="923330"/>
          </a:xfrm>
          <a:prstGeom prst="rect">
            <a:avLst/>
          </a:prstGeom>
          <a:noFill/>
        </p:spPr>
        <p:txBody>
          <a:bodyPr wrap="square" rtlCol="0">
            <a:spAutoFit/>
          </a:bodyPr>
          <a:lstStyle/>
          <a:p>
            <a:pPr algn="ctr"/>
            <a:r>
              <a:rPr lang="en-US" sz="5400" b="1" dirty="0"/>
              <a:t>Introduction to Machine Learning</a:t>
            </a:r>
            <a:endParaRPr lang="en-IN" sz="5400" b="1" dirty="0"/>
          </a:p>
        </p:txBody>
      </p:sp>
    </p:spTree>
    <p:extLst>
      <p:ext uri="{BB962C8B-B14F-4D97-AF65-F5344CB8AC3E}">
        <p14:creationId xmlns:p14="http://schemas.microsoft.com/office/powerpoint/2010/main" val="373921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E65C-ECA0-4BB1-B437-A643B8CC8054}"/>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Block Diagram</a:t>
            </a:r>
            <a:endParaRPr lang="en-IN" sz="2800" b="1" dirty="0">
              <a:latin typeface="Times New Roman" panose="02020603050405020304" pitchFamily="18" charset="0"/>
              <a:cs typeface="Times New Roman" panose="02020603050405020304" pitchFamily="18" charset="0"/>
            </a:endParaRPr>
          </a:p>
        </p:txBody>
      </p:sp>
      <p:sp>
        <p:nvSpPr>
          <p:cNvPr id="25" name="Title 1">
            <a:extLst>
              <a:ext uri="{FF2B5EF4-FFF2-40B4-BE49-F238E27FC236}">
                <a16:creationId xmlns:a16="http://schemas.microsoft.com/office/drawing/2014/main" id="{599BDC24-E463-4396-8AE3-3450AE2DB2E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800" dirty="0">
              <a:latin typeface="Times New Roman" panose="02020603050405020304" pitchFamily="18" charset="0"/>
              <a:cs typeface="Times New Roman" panose="02020603050405020304" pitchFamily="18" charset="0"/>
            </a:endParaRPr>
          </a:p>
        </p:txBody>
      </p:sp>
      <p:sp>
        <p:nvSpPr>
          <p:cNvPr id="26" name="Flowchart: Process 9">
            <a:extLst>
              <a:ext uri="{FF2B5EF4-FFF2-40B4-BE49-F238E27FC236}">
                <a16:creationId xmlns:a16="http://schemas.microsoft.com/office/drawing/2014/main" id="{69153F4B-CF73-4FE6-9533-D5271A187471}"/>
              </a:ext>
            </a:extLst>
          </p:cNvPr>
          <p:cNvSpPr>
            <a:spLocks noChangeArrowheads="1"/>
          </p:cNvSpPr>
          <p:nvPr/>
        </p:nvSpPr>
        <p:spPr bwMode="auto">
          <a:xfrm>
            <a:off x="4273023" y="2935414"/>
            <a:ext cx="723900"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effectLst/>
              <a:latin typeface="Arial" panose="020B0604020202020204" pitchFamily="34" charset="0"/>
            </a:endParaRPr>
          </a:p>
        </p:txBody>
      </p:sp>
      <p:sp>
        <p:nvSpPr>
          <p:cNvPr id="27" name="Flowchart: Process 12">
            <a:extLst>
              <a:ext uri="{FF2B5EF4-FFF2-40B4-BE49-F238E27FC236}">
                <a16:creationId xmlns:a16="http://schemas.microsoft.com/office/drawing/2014/main" id="{CC64AD61-E0FF-4AD5-B7A2-8CAF634C56C8}"/>
              </a:ext>
            </a:extLst>
          </p:cNvPr>
          <p:cNvSpPr>
            <a:spLocks noChangeArrowheads="1"/>
          </p:cNvSpPr>
          <p:nvPr/>
        </p:nvSpPr>
        <p:spPr bwMode="auto">
          <a:xfrm>
            <a:off x="4273023" y="4370864"/>
            <a:ext cx="723900"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Flowchart: Process 13">
            <a:extLst>
              <a:ext uri="{FF2B5EF4-FFF2-40B4-BE49-F238E27FC236}">
                <a16:creationId xmlns:a16="http://schemas.microsoft.com/office/drawing/2014/main" id="{C94D5A3E-AC79-403C-8411-EA6BB2CAA3DD}"/>
              </a:ext>
            </a:extLst>
          </p:cNvPr>
          <p:cNvSpPr>
            <a:spLocks noChangeArrowheads="1"/>
          </p:cNvSpPr>
          <p:nvPr/>
        </p:nvSpPr>
        <p:spPr bwMode="auto">
          <a:xfrm>
            <a:off x="5547029" y="3692529"/>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Flowchart: Process 14">
            <a:extLst>
              <a:ext uri="{FF2B5EF4-FFF2-40B4-BE49-F238E27FC236}">
                <a16:creationId xmlns:a16="http://schemas.microsoft.com/office/drawing/2014/main" id="{45311CE5-6858-4646-94E6-A65F0E0EFAD4}"/>
              </a:ext>
            </a:extLst>
          </p:cNvPr>
          <p:cNvSpPr>
            <a:spLocks noChangeArrowheads="1"/>
          </p:cNvSpPr>
          <p:nvPr/>
        </p:nvSpPr>
        <p:spPr bwMode="auto">
          <a:xfrm>
            <a:off x="6789529" y="3702210"/>
            <a:ext cx="830263"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Flowchart: Process 15">
            <a:extLst>
              <a:ext uri="{FF2B5EF4-FFF2-40B4-BE49-F238E27FC236}">
                <a16:creationId xmlns:a16="http://schemas.microsoft.com/office/drawing/2014/main" id="{A211AE87-876E-412C-AE66-7125CB7198DD}"/>
              </a:ext>
            </a:extLst>
          </p:cNvPr>
          <p:cNvSpPr>
            <a:spLocks noChangeArrowheads="1"/>
          </p:cNvSpPr>
          <p:nvPr/>
        </p:nvSpPr>
        <p:spPr bwMode="auto">
          <a:xfrm>
            <a:off x="8185539" y="3470518"/>
            <a:ext cx="723900" cy="8683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Rounded Corners 32">
            <a:extLst>
              <a:ext uri="{FF2B5EF4-FFF2-40B4-BE49-F238E27FC236}">
                <a16:creationId xmlns:a16="http://schemas.microsoft.com/office/drawing/2014/main" id="{FAEE0261-9D0B-47B8-AF5F-95A4D6FF2854}"/>
              </a:ext>
            </a:extLst>
          </p:cNvPr>
          <p:cNvSpPr>
            <a:spLocks noChangeArrowheads="1"/>
          </p:cNvSpPr>
          <p:nvPr/>
        </p:nvSpPr>
        <p:spPr bwMode="auto">
          <a:xfrm>
            <a:off x="8002536" y="4792032"/>
            <a:ext cx="1044575" cy="525462"/>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Flowchart: Process 33">
            <a:extLst>
              <a:ext uri="{FF2B5EF4-FFF2-40B4-BE49-F238E27FC236}">
                <a16:creationId xmlns:a16="http://schemas.microsoft.com/office/drawing/2014/main" id="{FB56B917-93F6-4FAF-B8D4-B6DC1BA51835}"/>
              </a:ext>
            </a:extLst>
          </p:cNvPr>
          <p:cNvSpPr>
            <a:spLocks noChangeArrowheads="1"/>
          </p:cNvSpPr>
          <p:nvPr/>
        </p:nvSpPr>
        <p:spPr bwMode="auto">
          <a:xfrm>
            <a:off x="2968256" y="3723323"/>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Arrow: Bent 32">
            <a:extLst>
              <a:ext uri="{FF2B5EF4-FFF2-40B4-BE49-F238E27FC236}">
                <a16:creationId xmlns:a16="http://schemas.microsoft.com/office/drawing/2014/main" id="{08B5ED11-F600-4ADD-A426-DC8FE5DA15F3}"/>
              </a:ext>
            </a:extLst>
          </p:cNvPr>
          <p:cNvSpPr/>
          <p:nvPr/>
        </p:nvSpPr>
        <p:spPr>
          <a:xfrm>
            <a:off x="3338144" y="3113405"/>
            <a:ext cx="883920" cy="59055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4" name="Arrow: Bent 33">
            <a:extLst>
              <a:ext uri="{FF2B5EF4-FFF2-40B4-BE49-F238E27FC236}">
                <a16:creationId xmlns:a16="http://schemas.microsoft.com/office/drawing/2014/main" id="{1834C385-78A7-411C-BCCF-4816F55B8301}"/>
              </a:ext>
            </a:extLst>
          </p:cNvPr>
          <p:cNvSpPr/>
          <p:nvPr/>
        </p:nvSpPr>
        <p:spPr>
          <a:xfrm flipV="1">
            <a:off x="3345764" y="4286885"/>
            <a:ext cx="891540" cy="57150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5" name="Arrow: Bent 34">
            <a:extLst>
              <a:ext uri="{FF2B5EF4-FFF2-40B4-BE49-F238E27FC236}">
                <a16:creationId xmlns:a16="http://schemas.microsoft.com/office/drawing/2014/main" id="{CC6A0E64-CDE6-4F66-B77B-8181D6629DAD}"/>
              </a:ext>
            </a:extLst>
          </p:cNvPr>
          <p:cNvSpPr/>
          <p:nvPr/>
        </p:nvSpPr>
        <p:spPr>
          <a:xfrm>
            <a:off x="4702124" y="3860165"/>
            <a:ext cx="822960" cy="49911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6" name="Arrow: Right 35">
            <a:extLst>
              <a:ext uri="{FF2B5EF4-FFF2-40B4-BE49-F238E27FC236}">
                <a16:creationId xmlns:a16="http://schemas.microsoft.com/office/drawing/2014/main" id="{FACBDBC3-352D-42B8-A926-2EEC64D49EE8}"/>
              </a:ext>
            </a:extLst>
          </p:cNvPr>
          <p:cNvSpPr/>
          <p:nvPr/>
        </p:nvSpPr>
        <p:spPr>
          <a:xfrm>
            <a:off x="6348044" y="3890645"/>
            <a:ext cx="441960" cy="94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7" name="Arrow: Bent-Up 36">
            <a:extLst>
              <a:ext uri="{FF2B5EF4-FFF2-40B4-BE49-F238E27FC236}">
                <a16:creationId xmlns:a16="http://schemas.microsoft.com/office/drawing/2014/main" id="{F36E6E6E-9CF3-4EAC-A844-2B3F3EBE7848}"/>
              </a:ext>
            </a:extLst>
          </p:cNvPr>
          <p:cNvSpPr/>
          <p:nvPr/>
        </p:nvSpPr>
        <p:spPr>
          <a:xfrm rot="10800000" flipV="1">
            <a:off x="5864174" y="4267835"/>
            <a:ext cx="1421130" cy="384810"/>
          </a:xfrm>
          <a:prstGeom prst="bentUpArrow">
            <a:avLst>
              <a:gd name="adj1" fmla="val 11244"/>
              <a:gd name="adj2" fmla="val 1972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8" name="Rectangle 37">
            <a:extLst>
              <a:ext uri="{FF2B5EF4-FFF2-40B4-BE49-F238E27FC236}">
                <a16:creationId xmlns:a16="http://schemas.microsoft.com/office/drawing/2014/main" id="{DA3E9DFA-60F0-4EE2-88C0-8B305A3274A3}"/>
              </a:ext>
            </a:extLst>
          </p:cNvPr>
          <p:cNvSpPr/>
          <p:nvPr/>
        </p:nvSpPr>
        <p:spPr>
          <a:xfrm flipH="1">
            <a:off x="7261809" y="4271645"/>
            <a:ext cx="4508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9" name="Arrow: Right 38">
            <a:extLst>
              <a:ext uri="{FF2B5EF4-FFF2-40B4-BE49-F238E27FC236}">
                <a16:creationId xmlns:a16="http://schemas.microsoft.com/office/drawing/2014/main" id="{B2D44076-4F38-4AF8-825E-9CA572609291}"/>
              </a:ext>
            </a:extLst>
          </p:cNvPr>
          <p:cNvSpPr/>
          <p:nvPr/>
        </p:nvSpPr>
        <p:spPr>
          <a:xfrm>
            <a:off x="7635824" y="3886835"/>
            <a:ext cx="541020"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0" name="Arrow: Right 39">
            <a:extLst>
              <a:ext uri="{FF2B5EF4-FFF2-40B4-BE49-F238E27FC236}">
                <a16:creationId xmlns:a16="http://schemas.microsoft.com/office/drawing/2014/main" id="{E2C07716-F202-4CF0-B2ED-435D4062AC41}"/>
              </a:ext>
            </a:extLst>
          </p:cNvPr>
          <p:cNvSpPr/>
          <p:nvPr/>
        </p:nvSpPr>
        <p:spPr>
          <a:xfrm rot="16200000">
            <a:off x="8320354" y="3199130"/>
            <a:ext cx="40894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1" name="Arrow: Right 40">
            <a:extLst>
              <a:ext uri="{FF2B5EF4-FFF2-40B4-BE49-F238E27FC236}">
                <a16:creationId xmlns:a16="http://schemas.microsoft.com/office/drawing/2014/main" id="{721A5521-DD2B-49DF-B5FD-89B6DD56C70C}"/>
              </a:ext>
            </a:extLst>
          </p:cNvPr>
          <p:cNvSpPr/>
          <p:nvPr/>
        </p:nvSpPr>
        <p:spPr>
          <a:xfrm rot="16200000">
            <a:off x="8340540" y="4505166"/>
            <a:ext cx="393065" cy="8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2" name="Flowchart: Process 41">
            <a:extLst>
              <a:ext uri="{FF2B5EF4-FFF2-40B4-BE49-F238E27FC236}">
                <a16:creationId xmlns:a16="http://schemas.microsoft.com/office/drawing/2014/main" id="{7056B1E5-4EE5-4DA3-B47F-11B3259D058E}"/>
              </a:ext>
            </a:extLst>
          </p:cNvPr>
          <p:cNvSpPr/>
          <p:nvPr/>
        </p:nvSpPr>
        <p:spPr>
          <a:xfrm>
            <a:off x="5471744" y="3395345"/>
            <a:ext cx="2255520" cy="1417320"/>
          </a:xfrm>
          <a:prstGeom prst="flowChartProcess">
            <a:avLst/>
          </a:prstGeom>
          <a:no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43" name="Rectangle 18">
            <a:extLst>
              <a:ext uri="{FF2B5EF4-FFF2-40B4-BE49-F238E27FC236}">
                <a16:creationId xmlns:a16="http://schemas.microsoft.com/office/drawing/2014/main" id="{01EE5D2B-358A-448E-A7F9-20F5A658FF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44" name="Rectangle 26">
            <a:extLst>
              <a:ext uri="{FF2B5EF4-FFF2-40B4-BE49-F238E27FC236}">
                <a16:creationId xmlns:a16="http://schemas.microsoft.com/office/drawing/2014/main" id="{FA4F280D-8173-44C8-8FE8-266021675C5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45" name="Content Placeholder 41">
            <a:extLst>
              <a:ext uri="{FF2B5EF4-FFF2-40B4-BE49-F238E27FC236}">
                <a16:creationId xmlns:a16="http://schemas.microsoft.com/office/drawing/2014/main" id="{26B3C7D9-C986-4D6A-92FF-54B00BB0A116}"/>
              </a:ext>
            </a:extLst>
          </p:cNvPr>
          <p:cNvSpPr txBox="1">
            <a:spLocks/>
          </p:cNvSpPr>
          <p:nvPr/>
        </p:nvSpPr>
        <p:spPr>
          <a:xfrm>
            <a:off x="8002536" y="2701546"/>
            <a:ext cx="1091268" cy="32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lnSpc>
                <a:spcPct val="107000"/>
              </a:lnSpc>
              <a:spcAft>
                <a:spcPts val="800"/>
              </a:spcAft>
              <a:buFont typeface="Arial" panose="020B0604020202020204" pitchFamily="34" charset="0"/>
              <a:buNone/>
            </a:pPr>
            <a:r>
              <a:rPr lang="en-US" sz="1100" b="1" dirty="0">
                <a:solidFill>
                  <a:schemeClr val="tx1"/>
                </a:solidFill>
                <a:ea typeface="Calibri" panose="020F0502020204030204" pitchFamily="34" charset="0"/>
                <a:cs typeface="Times New Roman" panose="02020603050405020304" pitchFamily="18" charset="0"/>
              </a:rPr>
              <a:t>Prediction</a:t>
            </a:r>
            <a:endParaRPr lang="en-IN" sz="11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549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11C0-B327-4722-80C3-85652C13FECF}"/>
              </a:ext>
            </a:extLst>
          </p:cNvPr>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Machine Learning Workflow</a:t>
            </a:r>
            <a:endParaRPr lang="en-IN" sz="2800" b="1" dirty="0"/>
          </a:p>
        </p:txBody>
      </p:sp>
      <p:sp>
        <p:nvSpPr>
          <p:cNvPr id="3" name="Content Placeholder 2">
            <a:extLst>
              <a:ext uri="{FF2B5EF4-FFF2-40B4-BE49-F238E27FC236}">
                <a16:creationId xmlns:a16="http://schemas.microsoft.com/office/drawing/2014/main" id="{B9E82D37-3C49-4376-989B-D4D775CE2459}"/>
              </a:ext>
            </a:extLst>
          </p:cNvPr>
          <p:cNvSpPr>
            <a:spLocks noGrp="1"/>
          </p:cNvSpPr>
          <p:nvPr>
            <p:ph idx="1"/>
          </p:nvPr>
        </p:nvSpPr>
        <p:spPr>
          <a:xfrm>
            <a:off x="1792040" y="1872763"/>
            <a:ext cx="10018713" cy="5325208"/>
          </a:xfrm>
        </p:spPr>
        <p:txBody>
          <a:bodyPr>
            <a:noAutofit/>
          </a:bodyPr>
          <a:lstStyle/>
          <a:p>
            <a:pPr marL="0" indent="0" algn="just">
              <a:spcBef>
                <a:spcPts val="1030"/>
              </a:spcBef>
              <a:spcAft>
                <a:spcPts val="800"/>
              </a:spcAft>
              <a:buNone/>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define the machine learning workflow in 5 stages.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25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Gathering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Researching the model that will be best for the type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and testing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p:txBody>
      </p:sp>
    </p:spTree>
    <p:extLst>
      <p:ext uri="{BB962C8B-B14F-4D97-AF65-F5344CB8AC3E}">
        <p14:creationId xmlns:p14="http://schemas.microsoft.com/office/powerpoint/2010/main" val="377701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1C89DA5-374B-4E42-BFD4-2649229113BB}"/>
              </a:ext>
            </a:extLst>
          </p:cNvPr>
          <p:cNvSpPr>
            <a:spLocks noGrp="1"/>
          </p:cNvSpPr>
          <p:nvPr>
            <p:ph idx="1"/>
          </p:nvPr>
        </p:nvSpPr>
        <p:spPr>
          <a:xfrm>
            <a:off x="1515207" y="786545"/>
            <a:ext cx="10515600" cy="2642455"/>
          </a:xfrm>
        </p:spPr>
        <p:txBody>
          <a:bodyPr>
            <a:normAutofit fontScale="92500" lnSpcReduction="20000"/>
          </a:bodyPr>
          <a:lstStyle/>
          <a:p>
            <a:r>
              <a:rPr lang="en-IN" sz="1800" spc="-5" dirty="0">
                <a:solidFill>
                  <a:srgbClr val="000000"/>
                </a:solidFill>
                <a:effectLst/>
                <a:latin typeface="Times New Roman" panose="02020603050405020304" pitchFamily="18" charset="0"/>
                <a:ea typeface="Times New Roman" panose="02020603050405020304" pitchFamily="18" charset="0"/>
              </a:rPr>
              <a:t>The machine learning model is nothing but a piece of code</a:t>
            </a:r>
            <a:r>
              <a:rPr lang="en-IN" sz="1800" spc="-5" dirty="0">
                <a:solidFill>
                  <a:srgbClr val="000000"/>
                </a:solidFill>
                <a:latin typeface="Times New Roman" panose="02020603050405020304" pitchFamily="18" charset="0"/>
                <a:ea typeface="Times New Roman" panose="02020603050405020304" pitchFamily="18" charset="0"/>
              </a:rPr>
              <a:t> </a:t>
            </a:r>
            <a:r>
              <a:rPr lang="en-IN" sz="1800" spc="-5" dirty="0">
                <a:solidFill>
                  <a:srgbClr val="000000"/>
                </a:solidFill>
                <a:effectLst/>
                <a:latin typeface="Times New Roman" panose="02020603050405020304" pitchFamily="18" charset="0"/>
                <a:ea typeface="Times New Roman" panose="02020603050405020304" pitchFamily="18" charset="0"/>
              </a:rPr>
              <a:t>which an engineer or data scientist models by training it with the data according to the need of the project </a:t>
            </a:r>
          </a:p>
          <a:p>
            <a:r>
              <a:rPr lang="en-IN" sz="1800" spc="-5" dirty="0">
                <a:solidFill>
                  <a:srgbClr val="000000"/>
                </a:solidFill>
                <a:latin typeface="Times New Roman" panose="02020603050405020304" pitchFamily="18" charset="0"/>
                <a:ea typeface="Times New Roman" panose="02020603050405020304" pitchFamily="18" charset="0"/>
              </a:rPr>
              <a:t>M</a:t>
            </a:r>
            <a:r>
              <a:rPr lang="en-IN" sz="1800" spc="-5" dirty="0">
                <a:solidFill>
                  <a:srgbClr val="000000"/>
                </a:solidFill>
                <a:effectLst/>
                <a:latin typeface="Times New Roman" panose="02020603050405020304" pitchFamily="18" charset="0"/>
                <a:ea typeface="Times New Roman" panose="02020603050405020304" pitchFamily="18" charset="0"/>
              </a:rPr>
              <a:t>aking the model learn through the data and allowing it to predict or give the solution that we want whenever we ask it to give. </a:t>
            </a:r>
          </a:p>
          <a:p>
            <a:r>
              <a:rPr lang="en-IN" sz="1800" spc="-5" dirty="0">
                <a:solidFill>
                  <a:srgbClr val="000000"/>
                </a:solidFill>
                <a:effectLst/>
                <a:latin typeface="Times New Roman" panose="02020603050405020304" pitchFamily="18" charset="0"/>
                <a:ea typeface="Times New Roman" panose="02020603050405020304" pitchFamily="18" charset="0"/>
              </a:rPr>
              <a:t>So, whenever we give our model the new data which we want it to predict, we will get the predicted value according to the model training.</a:t>
            </a:r>
          </a:p>
          <a:p>
            <a:r>
              <a:rPr lang="en-IN" sz="1800" spc="-5" dirty="0">
                <a:solidFill>
                  <a:srgbClr val="000000"/>
                </a:solidFill>
                <a:effectLst/>
                <a:latin typeface="Times New Roman" panose="02020603050405020304" pitchFamily="18" charset="0"/>
                <a:ea typeface="Times New Roman" panose="02020603050405020304" pitchFamily="18" charset="0"/>
              </a:rPr>
              <a:t>The trained model might or might not perform well on the test data that we want it to predict, due to various reasons, </a:t>
            </a:r>
          </a:p>
          <a:p>
            <a:r>
              <a:rPr lang="en-IN" sz="1800" spc="-5" dirty="0">
                <a:solidFill>
                  <a:srgbClr val="000000"/>
                </a:solidFill>
                <a:latin typeface="Times New Roman" panose="02020603050405020304" pitchFamily="18" charset="0"/>
                <a:ea typeface="Times New Roman" panose="02020603050405020304" pitchFamily="18" charset="0"/>
              </a:rPr>
              <a:t>S</a:t>
            </a:r>
            <a:r>
              <a:rPr lang="en-IN" sz="1800" spc="-5" dirty="0">
                <a:solidFill>
                  <a:srgbClr val="000000"/>
                </a:solidFill>
                <a:effectLst/>
                <a:latin typeface="Times New Roman" panose="02020603050405020304" pitchFamily="18" charset="0"/>
                <a:ea typeface="Times New Roman" panose="02020603050405020304" pitchFamily="18" charset="0"/>
              </a:rPr>
              <a:t>o before trying to train any model we need to make sure that the algorithm that is going to use is appropriate for the desired class that we want to predict and based on the data that we are using.</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pic>
        <p:nvPicPr>
          <p:cNvPr id="6" name="Picture 5">
            <a:extLst>
              <a:ext uri="{FF2B5EF4-FFF2-40B4-BE49-F238E27FC236}">
                <a16:creationId xmlns:a16="http://schemas.microsoft.com/office/drawing/2014/main" id="{801241E9-A21F-458D-884D-07C6C03B7C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9634" y="4117461"/>
            <a:ext cx="6176885" cy="2471886"/>
          </a:xfrm>
          <a:prstGeom prst="rect">
            <a:avLst/>
          </a:prstGeom>
          <a:noFill/>
          <a:ln>
            <a:noFill/>
          </a:ln>
        </p:spPr>
      </p:pic>
    </p:spTree>
    <p:extLst>
      <p:ext uri="{BB962C8B-B14F-4D97-AF65-F5344CB8AC3E}">
        <p14:creationId xmlns:p14="http://schemas.microsoft.com/office/powerpoint/2010/main" val="2490864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211</TotalTime>
  <Words>1200</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Parallax</vt:lpstr>
      <vt:lpstr>CREDIT CARD APPROVAL USING MACHINE LEARNING</vt:lpstr>
      <vt:lpstr>Contents</vt:lpstr>
      <vt:lpstr>Introduction</vt:lpstr>
      <vt:lpstr>Existing System</vt:lpstr>
      <vt:lpstr>Proposed System</vt:lpstr>
      <vt:lpstr>PowerPoint Presentation</vt:lpstr>
      <vt:lpstr>Block Diagram</vt:lpstr>
      <vt:lpstr>Machine Learning Workflow</vt:lpstr>
      <vt:lpstr>PowerPoint Presentation</vt:lpstr>
      <vt:lpstr>Overview of the Machine Learning Models</vt:lpstr>
      <vt:lpstr>Training and Testing the model.</vt:lpstr>
      <vt:lpstr>PowerPoint Presentation</vt:lpstr>
      <vt:lpstr>Algorithms(1/3)</vt:lpstr>
      <vt:lpstr>Algorithms(2/3)</vt:lpstr>
      <vt:lpstr>Results</vt:lpstr>
      <vt:lpstr>PowerPoint Presentation</vt:lpstr>
      <vt:lpstr>Count of Target Class</vt:lpstr>
      <vt:lpstr>Pair Plot</vt:lpstr>
      <vt:lpstr>Correlation with Target Column</vt:lpstr>
      <vt:lpstr>Correlation Matrix of independent variables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A B</dc:creator>
  <cp:lastModifiedBy>A B</cp:lastModifiedBy>
  <cp:revision>29</cp:revision>
  <dcterms:created xsi:type="dcterms:W3CDTF">2022-03-29T05:19:10Z</dcterms:created>
  <dcterms:modified xsi:type="dcterms:W3CDTF">2022-06-14T13:21:06Z</dcterms:modified>
</cp:coreProperties>
</file>