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68e7c21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68e7c21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528fa3c0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528fa3c0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528fa3c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528fa3c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65e46fe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65e46fe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64d58b9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64d58b9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65e46fe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65e46fe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65e46fe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65e46fe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68e7c21d1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68e7c21d1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68e7c21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68e7c21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57db9879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57db9879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68e7c21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68e7c21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57db9879e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57db9879e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68e7c21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68e7c21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65e46fe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65e46fe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68e7c21d1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68e7c21d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68e7c21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c68e7c21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68e7c21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c68e7c21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64d58b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64d58b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64d58b9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64d58b9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 Longridge (</a:t>
            </a:r>
            <a:r>
              <a:rPr b="1" lang="en" sz="1050">
                <a:solidFill>
                  <a:schemeClr val="dk1"/>
                </a:solidFill>
              </a:rPr>
              <a:t>8,000ish)</a:t>
            </a:r>
            <a:endParaRPr b="1" sz="1050">
              <a:solidFill>
                <a:schemeClr val="dk1"/>
              </a:solidFill>
            </a:endParaRPr>
          </a:p>
          <a:p>
            <a:pPr indent="0" lvl="0" marL="0" rtl="0" algn="l">
              <a:spcBef>
                <a:spcPts val="0"/>
              </a:spcBef>
              <a:spcAft>
                <a:spcPts val="0"/>
              </a:spcAft>
              <a:buNone/>
            </a:pPr>
            <a:r>
              <a:rPr b="1" lang="en" sz="1050">
                <a:solidFill>
                  <a:schemeClr val="dk1"/>
                </a:solidFill>
              </a:rPr>
              <a:t>Population - Uppingham (4,000ish)</a:t>
            </a:r>
            <a:endParaRPr b="1" sz="105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c64d58b9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c64d58b9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64d58b9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64d58b9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68e7c21d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68e7c21d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c68e7c21d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c68e7c21d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64d58b9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c64d58b9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The initial transform stage - The decision was made whether to  drop  rows or fill in with viable placeholder data on raw, unclean csv files. The advantage of using placeholder data would be gaining deeper insights. However it was decided to drop rows to attain MVP.</a:t>
            </a:r>
            <a:endParaRPr sz="1300">
              <a:solidFill>
                <a:schemeClr val="dk1"/>
              </a:solidFill>
              <a:latin typeface="Lato"/>
              <a:ea typeface="Lato"/>
              <a:cs typeface="Lato"/>
              <a:sym typeface="Lato"/>
            </a:endParaRPr>
          </a:p>
          <a:p>
            <a:pPr indent="0" lvl="0" marL="0" rtl="0" algn="l">
              <a:spcBef>
                <a:spcPts val="1200"/>
              </a:spcBef>
              <a:spcAft>
                <a:spcPts val="0"/>
              </a:spcAft>
              <a:buNone/>
            </a:pPr>
            <a:r>
              <a:rPr lang="en" sz="1300">
                <a:solidFill>
                  <a:schemeClr val="dk1"/>
                </a:solidFill>
                <a:latin typeface="Lato"/>
                <a:ea typeface="Lato"/>
                <a:cs typeface="Lato"/>
                <a:sym typeface="Lato"/>
              </a:rPr>
              <a:t>Database set up</a:t>
            </a:r>
            <a:r>
              <a:rPr lang="en" sz="1300">
                <a:solidFill>
                  <a:schemeClr val="dk1"/>
                </a:solidFill>
              </a:rPr>
              <a:t> </a:t>
            </a:r>
            <a:r>
              <a:rPr lang="en">
                <a:solidFill>
                  <a:schemeClr val="dk1"/>
                </a:solidFill>
              </a:rPr>
              <a:t>- </a:t>
            </a:r>
            <a:r>
              <a:rPr lang="en" sz="1300">
                <a:solidFill>
                  <a:schemeClr val="dk1"/>
                </a:solidFill>
                <a:latin typeface="Lato"/>
                <a:ea typeface="Lato"/>
                <a:cs typeface="Lato"/>
                <a:sym typeface="Lato"/>
              </a:rPr>
              <a:t>We had multiple iterations of what we planned the database to look like in terms of the model and approach. With the task at hand being so vast and approachable, it made that setting up process tricky as we all had different ideas and thoughts about what it should and more importantly shouldn’t include.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Data Visualistion Tool - Due to our initial database set up, it made processing the data a bit tricky when it came to actually presenting the data in a way that was applicable for visual purposes. This the made the Grafana a lot more difficult to use as we had to adapt and shift things around, putting us slightly off track.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68e7c21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68e7c21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68e7c21d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68e7c21d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e1c04b44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e1c04b44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6e70ca78e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6e70ca78e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528fa3c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528fa3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528fa3c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528fa3c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68e7c21d1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68e7c21d1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68e7c21d1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68e7c21d1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22.pn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33.png"/><Relationship Id="rId6" Type="http://schemas.openxmlformats.org/officeDocument/2006/relationships/image" Target="../media/image15.png"/><Relationship Id="rId7" Type="http://schemas.openxmlformats.org/officeDocument/2006/relationships/image" Target="../media/image37.png"/><Relationship Id="rId8"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37.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jpg"/><Relationship Id="rId4" Type="http://schemas.openxmlformats.org/officeDocument/2006/relationships/image" Target="../media/image28.jpg"/><Relationship Id="rId5" Type="http://schemas.openxmlformats.org/officeDocument/2006/relationships/image" Target="../media/image2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04300" y="1782300"/>
            <a:ext cx="54093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Brew-Crew Final Update</a:t>
            </a:r>
            <a:endParaRPr b="1" i="1"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Infrastructure</a:t>
            </a:r>
            <a:r>
              <a:rPr b="1" i="1" lang="en" sz="6000"/>
              <a:t> </a:t>
            </a:r>
            <a:endParaRPr b="1" i="1"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23"/>
          <p:cNvGrpSpPr/>
          <p:nvPr/>
        </p:nvGrpSpPr>
        <p:grpSpPr>
          <a:xfrm>
            <a:off x="4890563" y="1883873"/>
            <a:ext cx="3437987" cy="1166700"/>
            <a:chOff x="4591025" y="1729825"/>
            <a:chExt cx="3437988" cy="1166700"/>
          </a:xfrm>
        </p:grpSpPr>
        <p:pic>
          <p:nvPicPr>
            <p:cNvPr id="224" name="Google Shape;224;p23"/>
            <p:cNvPicPr preferRelativeResize="0"/>
            <p:nvPr/>
          </p:nvPicPr>
          <p:blipFill>
            <a:blip r:embed="rId3">
              <a:alphaModFix/>
            </a:blip>
            <a:stretch>
              <a:fillRect/>
            </a:stretch>
          </p:blipFill>
          <p:spPr>
            <a:xfrm>
              <a:off x="4591025" y="1729826"/>
              <a:ext cx="914099" cy="914099"/>
            </a:xfrm>
            <a:prstGeom prst="rect">
              <a:avLst/>
            </a:prstGeom>
            <a:noFill/>
            <a:ln>
              <a:noFill/>
            </a:ln>
          </p:spPr>
        </p:pic>
        <p:sp>
          <p:nvSpPr>
            <p:cNvPr id="225" name="Google Shape;225;p23"/>
            <p:cNvSpPr txBox="1"/>
            <p:nvPr/>
          </p:nvSpPr>
          <p:spPr>
            <a:xfrm>
              <a:off x="5505113" y="1729825"/>
              <a:ext cx="2523900" cy="1166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Lambda Function:</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Transform data</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Load data to data warehouse</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grpSp>
      <p:grpSp>
        <p:nvGrpSpPr>
          <p:cNvPr id="226" name="Google Shape;226;p23"/>
          <p:cNvGrpSpPr/>
          <p:nvPr/>
        </p:nvGrpSpPr>
        <p:grpSpPr>
          <a:xfrm>
            <a:off x="757987" y="1860498"/>
            <a:ext cx="3426128" cy="1190075"/>
            <a:chOff x="757987" y="1706450"/>
            <a:chExt cx="3426128" cy="1190075"/>
          </a:xfrm>
        </p:grpSpPr>
        <p:pic>
          <p:nvPicPr>
            <p:cNvPr id="227" name="Google Shape;227;p23"/>
            <p:cNvPicPr preferRelativeResize="0"/>
            <p:nvPr/>
          </p:nvPicPr>
          <p:blipFill>
            <a:blip r:embed="rId4">
              <a:alphaModFix/>
            </a:blip>
            <a:stretch>
              <a:fillRect/>
            </a:stretch>
          </p:blipFill>
          <p:spPr>
            <a:xfrm>
              <a:off x="757987" y="1706450"/>
              <a:ext cx="960851" cy="960851"/>
            </a:xfrm>
            <a:prstGeom prst="rect">
              <a:avLst/>
            </a:prstGeom>
            <a:noFill/>
            <a:ln>
              <a:noFill/>
            </a:ln>
          </p:spPr>
        </p:pic>
        <p:sp>
          <p:nvSpPr>
            <p:cNvPr id="228" name="Google Shape;228;p23"/>
            <p:cNvSpPr txBox="1"/>
            <p:nvPr/>
          </p:nvSpPr>
          <p:spPr>
            <a:xfrm>
              <a:off x="1797915" y="1729825"/>
              <a:ext cx="2386200" cy="1166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S3 Bucket:</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Hold raw and clean data</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Minimal amount to reduce cost</a:t>
              </a:r>
              <a:endParaRPr sz="1100">
                <a:solidFill>
                  <a:schemeClr val="lt1"/>
                </a:solidFill>
                <a:latin typeface="Lato"/>
                <a:ea typeface="Lato"/>
                <a:cs typeface="Lato"/>
                <a:sym typeface="Lato"/>
              </a:endParaRPr>
            </a:p>
          </p:txBody>
        </p:sp>
      </p:grpSp>
      <p:grpSp>
        <p:nvGrpSpPr>
          <p:cNvPr id="229" name="Google Shape;229;p23"/>
          <p:cNvGrpSpPr/>
          <p:nvPr/>
        </p:nvGrpSpPr>
        <p:grpSpPr>
          <a:xfrm>
            <a:off x="974756" y="3382238"/>
            <a:ext cx="3267969" cy="1007425"/>
            <a:chOff x="974756" y="3382238"/>
            <a:chExt cx="3267969" cy="1007425"/>
          </a:xfrm>
        </p:grpSpPr>
        <p:pic>
          <p:nvPicPr>
            <p:cNvPr id="230" name="Google Shape;230;p23"/>
            <p:cNvPicPr preferRelativeResize="0"/>
            <p:nvPr/>
          </p:nvPicPr>
          <p:blipFill>
            <a:blip r:embed="rId5">
              <a:alphaModFix/>
            </a:blip>
            <a:stretch>
              <a:fillRect/>
            </a:stretch>
          </p:blipFill>
          <p:spPr>
            <a:xfrm>
              <a:off x="974756" y="3382238"/>
              <a:ext cx="527332" cy="1007425"/>
            </a:xfrm>
            <a:prstGeom prst="rect">
              <a:avLst/>
            </a:prstGeom>
            <a:noFill/>
            <a:ln>
              <a:noFill/>
            </a:ln>
          </p:spPr>
        </p:pic>
        <p:sp>
          <p:nvSpPr>
            <p:cNvPr id="231" name="Google Shape;231;p23"/>
            <p:cNvSpPr txBox="1"/>
            <p:nvPr/>
          </p:nvSpPr>
          <p:spPr>
            <a:xfrm>
              <a:off x="1718825" y="3382238"/>
              <a:ext cx="2523900" cy="795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IAm Role:</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Access control</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Interact internally and externally securely</a:t>
              </a:r>
              <a:endParaRPr sz="1100">
                <a:solidFill>
                  <a:schemeClr val="lt1"/>
                </a:solidFill>
                <a:latin typeface="Lato"/>
                <a:ea typeface="Lato"/>
                <a:cs typeface="Lato"/>
                <a:sym typeface="Lato"/>
              </a:endParaRPr>
            </a:p>
          </p:txBody>
        </p:sp>
      </p:grpSp>
      <p:grpSp>
        <p:nvGrpSpPr>
          <p:cNvPr id="232" name="Google Shape;232;p23"/>
          <p:cNvGrpSpPr/>
          <p:nvPr/>
        </p:nvGrpSpPr>
        <p:grpSpPr>
          <a:xfrm>
            <a:off x="4890576" y="3382238"/>
            <a:ext cx="3794975" cy="795602"/>
            <a:chOff x="4591038" y="3382238"/>
            <a:chExt cx="3794975" cy="795602"/>
          </a:xfrm>
        </p:grpSpPr>
        <p:pic>
          <p:nvPicPr>
            <p:cNvPr id="233" name="Google Shape;233;p23"/>
            <p:cNvPicPr preferRelativeResize="0"/>
            <p:nvPr/>
          </p:nvPicPr>
          <p:blipFill>
            <a:blip r:embed="rId6">
              <a:alphaModFix/>
            </a:blip>
            <a:stretch>
              <a:fillRect/>
            </a:stretch>
          </p:blipFill>
          <p:spPr>
            <a:xfrm>
              <a:off x="4591038" y="3382240"/>
              <a:ext cx="1217676" cy="795600"/>
            </a:xfrm>
            <a:prstGeom prst="rect">
              <a:avLst/>
            </a:prstGeom>
            <a:noFill/>
            <a:ln>
              <a:noFill/>
            </a:ln>
          </p:spPr>
        </p:pic>
        <p:sp>
          <p:nvSpPr>
            <p:cNvPr id="234" name="Google Shape;234;p23"/>
            <p:cNvSpPr txBox="1"/>
            <p:nvPr/>
          </p:nvSpPr>
          <p:spPr>
            <a:xfrm>
              <a:off x="5808713" y="3382238"/>
              <a:ext cx="2577300" cy="665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CloudFormation (</a:t>
              </a:r>
              <a:r>
                <a:rPr lang="en" sz="1300">
                  <a:solidFill>
                    <a:schemeClr val="lt1"/>
                  </a:solidFill>
                  <a:latin typeface="Lato"/>
                  <a:ea typeface="Lato"/>
                  <a:cs typeface="Lato"/>
                  <a:sym typeface="Lato"/>
                </a:rPr>
                <a:t>Infrastructure as Code):</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Stack of  components</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Automates</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Deploys all in a single command</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Reliable and repeatable</a:t>
              </a:r>
              <a:endParaRPr sz="1100">
                <a:solidFill>
                  <a:schemeClr val="lt1"/>
                </a:solidFill>
                <a:latin typeface="Lato"/>
                <a:ea typeface="Lato"/>
                <a:cs typeface="Lato"/>
                <a:sym typeface="Lato"/>
              </a:endParaRPr>
            </a:p>
          </p:txBody>
        </p:sp>
      </p:grpSp>
      <p:pic>
        <p:nvPicPr>
          <p:cNvPr id="235" name="Google Shape;235;p23"/>
          <p:cNvPicPr preferRelativeResize="0"/>
          <p:nvPr/>
        </p:nvPicPr>
        <p:blipFill>
          <a:blip r:embed="rId7">
            <a:alphaModFix/>
          </a:blip>
          <a:stretch>
            <a:fillRect/>
          </a:stretch>
        </p:blipFill>
        <p:spPr>
          <a:xfrm>
            <a:off x="3732488" y="551450"/>
            <a:ext cx="1679025" cy="1007425"/>
          </a:xfrm>
          <a:prstGeom prst="rect">
            <a:avLst/>
          </a:prstGeom>
          <a:noFill/>
          <a:ln>
            <a:noFill/>
          </a:ln>
        </p:spPr>
      </p:pic>
      <p:sp>
        <p:nvSpPr>
          <p:cNvPr id="236" name="Google Shape;236;p23"/>
          <p:cNvSpPr txBox="1"/>
          <p:nvPr>
            <p:ph type="title"/>
          </p:nvPr>
        </p:nvSpPr>
        <p:spPr>
          <a:xfrm>
            <a:off x="1052563" y="774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Architecture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idx="1" type="body"/>
          </p:nvPr>
        </p:nvSpPr>
        <p:spPr>
          <a:xfrm>
            <a:off x="1510850" y="1791757"/>
            <a:ext cx="3383100" cy="5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Docker Container:</a:t>
            </a:r>
            <a:endParaRPr/>
          </a:p>
          <a:p>
            <a:pPr indent="-298450" lvl="1" marL="914400" rtl="0" algn="l">
              <a:spcBef>
                <a:spcPts val="0"/>
              </a:spcBef>
              <a:spcAft>
                <a:spcPts val="0"/>
              </a:spcAft>
              <a:buSzPts val="1100"/>
              <a:buChar char="➢"/>
            </a:pPr>
            <a:r>
              <a:rPr lang="en"/>
              <a:t>Grafana runs within container</a:t>
            </a:r>
            <a:endParaRPr/>
          </a:p>
          <a:p>
            <a:pPr indent="-298450" lvl="1" marL="914400" rtl="0" algn="l">
              <a:spcBef>
                <a:spcPts val="0"/>
              </a:spcBef>
              <a:spcAft>
                <a:spcPts val="0"/>
              </a:spcAft>
              <a:buSzPts val="1100"/>
              <a:buChar char="➢"/>
            </a:pPr>
            <a:r>
              <a:rPr lang="en"/>
              <a:t>Portable and isolated environment for running Grafana</a:t>
            </a:r>
            <a:endParaRPr/>
          </a:p>
          <a:p>
            <a:pPr indent="-298450" lvl="1" marL="914400" rtl="0" algn="l">
              <a:spcBef>
                <a:spcPts val="0"/>
              </a:spcBef>
              <a:spcAft>
                <a:spcPts val="0"/>
              </a:spcAft>
              <a:buSzPts val="1100"/>
              <a:buChar char="➢"/>
            </a:pPr>
            <a:r>
              <a:rPr lang="en"/>
              <a:t>Avoids complexity</a:t>
            </a:r>
            <a:endParaRPr/>
          </a:p>
        </p:txBody>
      </p:sp>
      <p:grpSp>
        <p:nvGrpSpPr>
          <p:cNvPr id="242" name="Google Shape;242;p24"/>
          <p:cNvGrpSpPr/>
          <p:nvPr/>
        </p:nvGrpSpPr>
        <p:grpSpPr>
          <a:xfrm>
            <a:off x="4850753" y="3579753"/>
            <a:ext cx="2947147" cy="1407825"/>
            <a:chOff x="4850753" y="3134725"/>
            <a:chExt cx="2947147" cy="1407825"/>
          </a:xfrm>
        </p:grpSpPr>
        <p:pic>
          <p:nvPicPr>
            <p:cNvPr id="243" name="Google Shape;243;p24"/>
            <p:cNvPicPr preferRelativeResize="0"/>
            <p:nvPr/>
          </p:nvPicPr>
          <p:blipFill>
            <a:blip r:embed="rId3">
              <a:alphaModFix/>
            </a:blip>
            <a:stretch>
              <a:fillRect/>
            </a:stretch>
          </p:blipFill>
          <p:spPr>
            <a:xfrm>
              <a:off x="4850753" y="3134725"/>
              <a:ext cx="873571" cy="960850"/>
            </a:xfrm>
            <a:prstGeom prst="rect">
              <a:avLst/>
            </a:prstGeom>
            <a:noFill/>
            <a:ln>
              <a:noFill/>
            </a:ln>
          </p:spPr>
        </p:pic>
        <p:sp>
          <p:nvSpPr>
            <p:cNvPr id="244" name="Google Shape;244;p24"/>
            <p:cNvSpPr txBox="1"/>
            <p:nvPr/>
          </p:nvSpPr>
          <p:spPr>
            <a:xfrm>
              <a:off x="5854800" y="3142750"/>
              <a:ext cx="1943100" cy="1399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Amazon Redshift:</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Data warehouse </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Holds all data from all branches</a:t>
              </a:r>
              <a:endParaRPr sz="1100">
                <a:solidFill>
                  <a:schemeClr val="lt1"/>
                </a:solidFill>
                <a:latin typeface="Lato"/>
                <a:ea typeface="Lato"/>
                <a:cs typeface="Lato"/>
                <a:sym typeface="Lato"/>
              </a:endParaRPr>
            </a:p>
          </p:txBody>
        </p:sp>
      </p:grpSp>
      <p:grpSp>
        <p:nvGrpSpPr>
          <p:cNvPr id="245" name="Google Shape;245;p24"/>
          <p:cNvGrpSpPr/>
          <p:nvPr/>
        </p:nvGrpSpPr>
        <p:grpSpPr>
          <a:xfrm>
            <a:off x="4893962" y="1774653"/>
            <a:ext cx="2966938" cy="960850"/>
            <a:chOff x="4893962" y="1329625"/>
            <a:chExt cx="2966938" cy="960850"/>
          </a:xfrm>
        </p:grpSpPr>
        <p:pic>
          <p:nvPicPr>
            <p:cNvPr id="246" name="Google Shape;246;p24"/>
            <p:cNvPicPr preferRelativeResize="0"/>
            <p:nvPr/>
          </p:nvPicPr>
          <p:blipFill>
            <a:blip r:embed="rId4">
              <a:alphaModFix/>
            </a:blip>
            <a:stretch>
              <a:fillRect/>
            </a:stretch>
          </p:blipFill>
          <p:spPr>
            <a:xfrm>
              <a:off x="4893962" y="1329625"/>
              <a:ext cx="960850" cy="960850"/>
            </a:xfrm>
            <a:prstGeom prst="rect">
              <a:avLst/>
            </a:prstGeom>
            <a:noFill/>
            <a:ln>
              <a:noFill/>
            </a:ln>
          </p:spPr>
        </p:pic>
        <p:sp>
          <p:nvSpPr>
            <p:cNvPr id="247" name="Google Shape;247;p24"/>
            <p:cNvSpPr txBox="1"/>
            <p:nvPr/>
          </p:nvSpPr>
          <p:spPr>
            <a:xfrm>
              <a:off x="5854800" y="1329625"/>
              <a:ext cx="2006100" cy="569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EC2 Instance:</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Pulls data in from Redshift to Grafana </a:t>
              </a:r>
              <a:endParaRPr sz="1100">
                <a:solidFill>
                  <a:schemeClr val="lt1"/>
                </a:solidFill>
                <a:latin typeface="Lato"/>
                <a:ea typeface="Lato"/>
                <a:cs typeface="Lato"/>
                <a:sym typeface="Lato"/>
              </a:endParaRPr>
            </a:p>
          </p:txBody>
        </p:sp>
      </p:grpSp>
      <p:pic>
        <p:nvPicPr>
          <p:cNvPr id="248" name="Google Shape;248;p24"/>
          <p:cNvPicPr preferRelativeResize="0"/>
          <p:nvPr/>
        </p:nvPicPr>
        <p:blipFill>
          <a:blip r:embed="rId5">
            <a:alphaModFix/>
          </a:blip>
          <a:stretch>
            <a:fillRect/>
          </a:stretch>
        </p:blipFill>
        <p:spPr>
          <a:xfrm>
            <a:off x="715150" y="1902977"/>
            <a:ext cx="878400" cy="878400"/>
          </a:xfrm>
          <a:prstGeom prst="rect">
            <a:avLst/>
          </a:prstGeom>
          <a:noFill/>
          <a:ln>
            <a:noFill/>
          </a:ln>
        </p:spPr>
      </p:pic>
      <p:grpSp>
        <p:nvGrpSpPr>
          <p:cNvPr id="249" name="Google Shape;249;p24"/>
          <p:cNvGrpSpPr/>
          <p:nvPr/>
        </p:nvGrpSpPr>
        <p:grpSpPr>
          <a:xfrm>
            <a:off x="715150" y="3579757"/>
            <a:ext cx="3397450" cy="1007400"/>
            <a:chOff x="715150" y="3134729"/>
            <a:chExt cx="3397450" cy="1007400"/>
          </a:xfrm>
        </p:grpSpPr>
        <p:sp>
          <p:nvSpPr>
            <p:cNvPr id="250" name="Google Shape;250;p24"/>
            <p:cNvSpPr txBox="1"/>
            <p:nvPr/>
          </p:nvSpPr>
          <p:spPr>
            <a:xfrm>
              <a:off x="1588700" y="3134729"/>
              <a:ext cx="2523900" cy="1007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CloudWatch:</a:t>
              </a:r>
              <a:endParaRPr sz="13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Monitor health and performance</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Metrics</a:t>
              </a:r>
              <a:endParaRPr sz="1100">
                <a:solidFill>
                  <a:schemeClr val="lt1"/>
                </a:solidFill>
                <a:latin typeface="Lato"/>
                <a:ea typeface="Lato"/>
                <a:cs typeface="Lato"/>
                <a:sym typeface="Lato"/>
              </a:endParaRPr>
            </a:p>
            <a:p>
              <a:pPr indent="-298450" lvl="1" marL="914400" rtl="0" algn="l">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Debug</a:t>
              </a:r>
              <a:endParaRPr sz="1100">
                <a:solidFill>
                  <a:schemeClr val="lt1"/>
                </a:solidFill>
                <a:latin typeface="Lato"/>
                <a:ea typeface="Lato"/>
                <a:cs typeface="Lato"/>
                <a:sym typeface="Lato"/>
              </a:endParaRPr>
            </a:p>
          </p:txBody>
        </p:sp>
        <p:pic>
          <p:nvPicPr>
            <p:cNvPr id="251" name="Google Shape;251;p24"/>
            <p:cNvPicPr preferRelativeResize="0"/>
            <p:nvPr/>
          </p:nvPicPr>
          <p:blipFill>
            <a:blip r:embed="rId6">
              <a:alphaModFix/>
            </a:blip>
            <a:stretch>
              <a:fillRect/>
            </a:stretch>
          </p:blipFill>
          <p:spPr>
            <a:xfrm>
              <a:off x="715150" y="3142738"/>
              <a:ext cx="873550" cy="991366"/>
            </a:xfrm>
            <a:prstGeom prst="rect">
              <a:avLst/>
            </a:prstGeom>
            <a:noFill/>
            <a:ln>
              <a:noFill/>
            </a:ln>
          </p:spPr>
        </p:pic>
      </p:grpSp>
      <p:pic>
        <p:nvPicPr>
          <p:cNvPr id="252" name="Google Shape;252;p24"/>
          <p:cNvPicPr preferRelativeResize="0"/>
          <p:nvPr/>
        </p:nvPicPr>
        <p:blipFill>
          <a:blip r:embed="rId7">
            <a:alphaModFix/>
          </a:blip>
          <a:stretch>
            <a:fillRect/>
          </a:stretch>
        </p:blipFill>
        <p:spPr>
          <a:xfrm>
            <a:off x="3655463" y="613180"/>
            <a:ext cx="1679025" cy="1007425"/>
          </a:xfrm>
          <a:prstGeom prst="rect">
            <a:avLst/>
          </a:prstGeom>
          <a:noFill/>
          <a:ln>
            <a:noFill/>
          </a:ln>
        </p:spPr>
      </p:pic>
      <p:sp>
        <p:nvSpPr>
          <p:cNvPr id="253" name="Google Shape;253;p24"/>
          <p:cNvSpPr txBox="1"/>
          <p:nvPr>
            <p:ph type="title"/>
          </p:nvPr>
        </p:nvSpPr>
        <p:spPr>
          <a:xfrm>
            <a:off x="975538" y="13913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Architecture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1052550" y="875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Extract &amp; Transform stage</a:t>
            </a:r>
            <a:endParaRPr b="1" i="1" sz="6000"/>
          </a:p>
        </p:txBody>
      </p:sp>
      <p:pic>
        <p:nvPicPr>
          <p:cNvPr id="259" name="Google Shape;259;p25"/>
          <p:cNvPicPr preferRelativeResize="0"/>
          <p:nvPr/>
        </p:nvPicPr>
        <p:blipFill>
          <a:blip r:embed="rId3">
            <a:alphaModFix/>
          </a:blip>
          <a:stretch>
            <a:fillRect/>
          </a:stretch>
        </p:blipFill>
        <p:spPr>
          <a:xfrm>
            <a:off x="3318713" y="2971975"/>
            <a:ext cx="2506574" cy="158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Explaining how we aim to transform the data (ETL PIPELINE)</a:t>
            </a:r>
            <a:endParaRPr/>
          </a:p>
        </p:txBody>
      </p:sp>
      <p:grpSp>
        <p:nvGrpSpPr>
          <p:cNvPr id="265" name="Google Shape;265;p26"/>
          <p:cNvGrpSpPr/>
          <p:nvPr/>
        </p:nvGrpSpPr>
        <p:grpSpPr>
          <a:xfrm>
            <a:off x="428070" y="1441158"/>
            <a:ext cx="8287873" cy="3310171"/>
            <a:chOff x="428070" y="1441158"/>
            <a:chExt cx="8287873" cy="3310171"/>
          </a:xfrm>
        </p:grpSpPr>
        <p:grpSp>
          <p:nvGrpSpPr>
            <p:cNvPr id="266" name="Google Shape;266;p26"/>
            <p:cNvGrpSpPr/>
            <p:nvPr/>
          </p:nvGrpSpPr>
          <p:grpSpPr>
            <a:xfrm>
              <a:off x="428070" y="1441158"/>
              <a:ext cx="8287873" cy="3310171"/>
              <a:chOff x="195175" y="1443150"/>
              <a:chExt cx="8667510" cy="3530849"/>
            </a:xfrm>
          </p:grpSpPr>
          <p:pic>
            <p:nvPicPr>
              <p:cNvPr id="267" name="Google Shape;267;p26"/>
              <p:cNvPicPr preferRelativeResize="0"/>
              <p:nvPr/>
            </p:nvPicPr>
            <p:blipFill>
              <a:blip r:embed="rId3">
                <a:alphaModFix/>
              </a:blip>
              <a:stretch>
                <a:fillRect/>
              </a:stretch>
            </p:blipFill>
            <p:spPr>
              <a:xfrm>
                <a:off x="195175" y="1443150"/>
                <a:ext cx="8667510" cy="3530849"/>
              </a:xfrm>
              <a:prstGeom prst="rect">
                <a:avLst/>
              </a:prstGeom>
              <a:noFill/>
              <a:ln>
                <a:noFill/>
              </a:ln>
            </p:spPr>
          </p:pic>
          <p:sp>
            <p:nvSpPr>
              <p:cNvPr id="268" name="Google Shape;268;p26"/>
              <p:cNvSpPr/>
              <p:nvPr/>
            </p:nvSpPr>
            <p:spPr>
              <a:xfrm>
                <a:off x="7224875" y="4453700"/>
                <a:ext cx="1531800" cy="427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pic>
          <p:nvPicPr>
            <p:cNvPr id="269" name="Google Shape;269;p26"/>
            <p:cNvPicPr preferRelativeResize="0"/>
            <p:nvPr/>
          </p:nvPicPr>
          <p:blipFill>
            <a:blip r:embed="rId4">
              <a:alphaModFix/>
            </a:blip>
            <a:stretch>
              <a:fillRect/>
            </a:stretch>
          </p:blipFill>
          <p:spPr>
            <a:xfrm>
              <a:off x="2408305" y="3862314"/>
              <a:ext cx="539526" cy="539510"/>
            </a:xfrm>
            <a:prstGeom prst="rect">
              <a:avLst/>
            </a:prstGeom>
            <a:noFill/>
            <a:ln>
              <a:noFill/>
            </a:ln>
          </p:spPr>
        </p:pic>
        <p:pic>
          <p:nvPicPr>
            <p:cNvPr id="270" name="Google Shape;270;p26"/>
            <p:cNvPicPr preferRelativeResize="0"/>
            <p:nvPr/>
          </p:nvPicPr>
          <p:blipFill>
            <a:blip r:embed="rId4">
              <a:alphaModFix/>
            </a:blip>
            <a:stretch>
              <a:fillRect/>
            </a:stretch>
          </p:blipFill>
          <p:spPr>
            <a:xfrm>
              <a:off x="4766505" y="3862314"/>
              <a:ext cx="539526" cy="539510"/>
            </a:xfrm>
            <a:prstGeom prst="rect">
              <a:avLst/>
            </a:prstGeom>
            <a:noFill/>
            <a:ln>
              <a:noFill/>
            </a:ln>
          </p:spPr>
        </p:pic>
        <p:pic>
          <p:nvPicPr>
            <p:cNvPr id="271" name="Google Shape;271;p26"/>
            <p:cNvPicPr preferRelativeResize="0"/>
            <p:nvPr/>
          </p:nvPicPr>
          <p:blipFill>
            <a:blip r:embed="rId5">
              <a:alphaModFix/>
            </a:blip>
            <a:stretch>
              <a:fillRect/>
            </a:stretch>
          </p:blipFill>
          <p:spPr>
            <a:xfrm>
              <a:off x="3555633" y="3923825"/>
              <a:ext cx="603049" cy="603049"/>
            </a:xfrm>
            <a:prstGeom prst="rect">
              <a:avLst/>
            </a:prstGeom>
            <a:noFill/>
            <a:ln>
              <a:noFill/>
            </a:ln>
          </p:spPr>
        </p:pic>
        <p:pic>
          <p:nvPicPr>
            <p:cNvPr id="272" name="Google Shape;272;p26"/>
            <p:cNvPicPr preferRelativeResize="0"/>
            <p:nvPr/>
          </p:nvPicPr>
          <p:blipFill>
            <a:blip r:embed="rId5">
              <a:alphaModFix/>
            </a:blip>
            <a:stretch>
              <a:fillRect/>
            </a:stretch>
          </p:blipFill>
          <p:spPr>
            <a:xfrm>
              <a:off x="5236308" y="1968700"/>
              <a:ext cx="603049" cy="603049"/>
            </a:xfrm>
            <a:prstGeom prst="rect">
              <a:avLst/>
            </a:prstGeom>
            <a:noFill/>
            <a:ln>
              <a:noFill/>
            </a:ln>
          </p:spPr>
        </p:pic>
        <p:pic>
          <p:nvPicPr>
            <p:cNvPr id="273" name="Google Shape;273;p26"/>
            <p:cNvPicPr preferRelativeResize="0"/>
            <p:nvPr/>
          </p:nvPicPr>
          <p:blipFill>
            <a:blip r:embed="rId6">
              <a:alphaModFix/>
            </a:blip>
            <a:stretch>
              <a:fillRect/>
            </a:stretch>
          </p:blipFill>
          <p:spPr>
            <a:xfrm>
              <a:off x="7658500" y="1931275"/>
              <a:ext cx="677900" cy="677900"/>
            </a:xfrm>
            <a:prstGeom prst="rect">
              <a:avLst/>
            </a:prstGeom>
            <a:noFill/>
            <a:ln>
              <a:noFill/>
            </a:ln>
          </p:spPr>
        </p:pic>
        <p:pic>
          <p:nvPicPr>
            <p:cNvPr id="274" name="Google Shape;274;p26"/>
            <p:cNvPicPr preferRelativeResize="0"/>
            <p:nvPr/>
          </p:nvPicPr>
          <p:blipFill>
            <a:blip r:embed="rId7">
              <a:alphaModFix/>
            </a:blip>
            <a:stretch>
              <a:fillRect/>
            </a:stretch>
          </p:blipFill>
          <p:spPr>
            <a:xfrm>
              <a:off x="5913850" y="3985528"/>
              <a:ext cx="539524" cy="593423"/>
            </a:xfrm>
            <a:prstGeom prst="rect">
              <a:avLst/>
            </a:prstGeom>
            <a:noFill/>
            <a:ln>
              <a:noFill/>
            </a:ln>
          </p:spPr>
        </p:pic>
        <p:pic>
          <p:nvPicPr>
            <p:cNvPr id="275" name="Google Shape;275;p26"/>
            <p:cNvPicPr preferRelativeResize="0"/>
            <p:nvPr/>
          </p:nvPicPr>
          <p:blipFill>
            <a:blip r:embed="rId8">
              <a:alphaModFix/>
            </a:blip>
            <a:stretch>
              <a:fillRect/>
            </a:stretch>
          </p:blipFill>
          <p:spPr>
            <a:xfrm>
              <a:off x="7072548" y="3985525"/>
              <a:ext cx="539525" cy="53952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 buckets</a:t>
            </a:r>
            <a:endParaRPr/>
          </a:p>
        </p:txBody>
      </p:sp>
      <p:sp>
        <p:nvSpPr>
          <p:cNvPr id="281" name="Google Shape;281;p27"/>
          <p:cNvSpPr txBox="1"/>
          <p:nvPr>
            <p:ph idx="1" type="body"/>
          </p:nvPr>
        </p:nvSpPr>
        <p:spPr>
          <a:xfrm>
            <a:off x="505800" y="1553025"/>
            <a:ext cx="6219300" cy="30888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S3 bucket - a public cloud storage resource within AWS.</a:t>
            </a:r>
            <a:endParaRPr sz="1700"/>
          </a:p>
          <a:p>
            <a:pPr indent="-336550" lvl="0" marL="457200" rtl="0" algn="l">
              <a:lnSpc>
                <a:spcPct val="200000"/>
              </a:lnSpc>
              <a:spcBef>
                <a:spcPts val="0"/>
              </a:spcBef>
              <a:spcAft>
                <a:spcPts val="0"/>
              </a:spcAft>
              <a:buSzPts val="1700"/>
              <a:buChar char="❖"/>
            </a:pPr>
            <a:r>
              <a:rPr lang="en" sz="1700"/>
              <a:t>D</a:t>
            </a:r>
            <a:r>
              <a:rPr lang="en" sz="1700"/>
              <a:t>esigned</a:t>
            </a:r>
            <a:r>
              <a:rPr lang="en" sz="1700"/>
              <a:t> to store objects.</a:t>
            </a:r>
            <a:endParaRPr sz="1700"/>
          </a:p>
          <a:p>
            <a:pPr indent="-336550" lvl="0" marL="457200" rtl="0" algn="l">
              <a:lnSpc>
                <a:spcPct val="200000"/>
              </a:lnSpc>
              <a:spcBef>
                <a:spcPts val="0"/>
              </a:spcBef>
              <a:spcAft>
                <a:spcPts val="0"/>
              </a:spcAft>
              <a:buSzPts val="1700"/>
              <a:buChar char="❖"/>
            </a:pPr>
            <a:r>
              <a:rPr lang="en" sz="1700"/>
              <a:t>Flat storage, unlike traditional </a:t>
            </a:r>
            <a:r>
              <a:rPr lang="en" sz="1700"/>
              <a:t>hierarchy</a:t>
            </a:r>
            <a:endParaRPr sz="1700"/>
          </a:p>
          <a:p>
            <a:pPr indent="0" lvl="0" marL="0" rtl="0" algn="l">
              <a:spcBef>
                <a:spcPts val="1200"/>
              </a:spcBef>
              <a:spcAft>
                <a:spcPts val="1200"/>
              </a:spcAft>
              <a:buNone/>
            </a:pPr>
            <a:r>
              <a:t/>
            </a:r>
            <a:endParaRPr sz="2400">
              <a:latin typeface="Montserrat"/>
              <a:ea typeface="Montserrat"/>
              <a:cs typeface="Montserrat"/>
              <a:sym typeface="Montserrat"/>
            </a:endParaRPr>
          </a:p>
        </p:txBody>
      </p:sp>
      <p:pic>
        <p:nvPicPr>
          <p:cNvPr id="282" name="Google Shape;282;p27"/>
          <p:cNvPicPr preferRelativeResize="0"/>
          <p:nvPr/>
        </p:nvPicPr>
        <p:blipFill>
          <a:blip r:embed="rId3">
            <a:alphaModFix/>
          </a:blip>
          <a:stretch>
            <a:fillRect/>
          </a:stretch>
        </p:blipFill>
        <p:spPr>
          <a:xfrm>
            <a:off x="6679362" y="1753463"/>
            <a:ext cx="1872000" cy="18719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00"/>
                                        <p:tgtEl>
                                          <p:spTgt spid="2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 Functions</a:t>
            </a:r>
            <a:endParaRPr/>
          </a:p>
        </p:txBody>
      </p:sp>
      <p:sp>
        <p:nvSpPr>
          <p:cNvPr id="288" name="Google Shape;288;p28"/>
          <p:cNvSpPr txBox="1"/>
          <p:nvPr>
            <p:ph idx="1" type="body"/>
          </p:nvPr>
        </p:nvSpPr>
        <p:spPr>
          <a:xfrm>
            <a:off x="970675" y="1429400"/>
            <a:ext cx="5475600" cy="3282000"/>
          </a:xfrm>
          <a:prstGeom prst="rect">
            <a:avLst/>
          </a:prstGeom>
        </p:spPr>
        <p:txBody>
          <a:bodyPr anchorCtr="0" anchor="t" bIns="91425" lIns="91425" spcFirstLastPara="1" rIns="91425" wrap="square" tIns="91425">
            <a:normAutofit fontScale="85000"/>
          </a:bodyPr>
          <a:lstStyle/>
          <a:p>
            <a:pPr indent="-320357" lvl="0" marL="457200" rtl="0" algn="l">
              <a:lnSpc>
                <a:spcPct val="200000"/>
              </a:lnSpc>
              <a:spcBef>
                <a:spcPts val="0"/>
              </a:spcBef>
              <a:spcAft>
                <a:spcPts val="0"/>
              </a:spcAft>
              <a:buSzPct val="100000"/>
              <a:buChar char="❖"/>
            </a:pPr>
            <a:r>
              <a:rPr lang="en" sz="1700"/>
              <a:t>User defined functions without a name-simple expressions</a:t>
            </a:r>
            <a:endParaRPr sz="1700"/>
          </a:p>
          <a:p>
            <a:pPr indent="-320357" lvl="0" marL="457200" rtl="0" algn="l">
              <a:lnSpc>
                <a:spcPct val="200000"/>
              </a:lnSpc>
              <a:spcBef>
                <a:spcPts val="0"/>
              </a:spcBef>
              <a:spcAft>
                <a:spcPts val="0"/>
              </a:spcAft>
              <a:buSzPct val="100000"/>
              <a:buChar char="❖"/>
            </a:pPr>
            <a:r>
              <a:rPr lang="en" sz="1700"/>
              <a:t>Serverless Execution - Managed by AWS, lets developers focus on writing code</a:t>
            </a:r>
            <a:endParaRPr sz="1700"/>
          </a:p>
          <a:p>
            <a:pPr indent="-320357" lvl="0" marL="457200" rtl="0" algn="l">
              <a:lnSpc>
                <a:spcPct val="200000"/>
              </a:lnSpc>
              <a:spcBef>
                <a:spcPts val="0"/>
              </a:spcBef>
              <a:spcAft>
                <a:spcPts val="0"/>
              </a:spcAft>
              <a:buSzPct val="100000"/>
              <a:buChar char="❖"/>
            </a:pPr>
            <a:r>
              <a:rPr lang="en" sz="1700"/>
              <a:t>Cost effective - you only pay for the compute we consume</a:t>
            </a:r>
            <a:endParaRPr sz="1700"/>
          </a:p>
          <a:p>
            <a:pPr indent="-320357" lvl="0" marL="457200" rtl="0" algn="l">
              <a:lnSpc>
                <a:spcPct val="200000"/>
              </a:lnSpc>
              <a:spcBef>
                <a:spcPts val="0"/>
              </a:spcBef>
              <a:spcAft>
                <a:spcPts val="0"/>
              </a:spcAft>
              <a:buSzPct val="100000"/>
              <a:buChar char="❖"/>
            </a:pPr>
            <a:r>
              <a:rPr lang="en" sz="1700"/>
              <a:t>Event driven - We can trigger Lambdas by events, such as object creation or set per timer</a:t>
            </a:r>
            <a:endParaRPr sz="1700"/>
          </a:p>
        </p:txBody>
      </p:sp>
      <p:pic>
        <p:nvPicPr>
          <p:cNvPr id="289" name="Google Shape;289;p28"/>
          <p:cNvPicPr preferRelativeResize="0"/>
          <p:nvPr/>
        </p:nvPicPr>
        <p:blipFill>
          <a:blip r:embed="rId3">
            <a:alphaModFix/>
          </a:blip>
          <a:stretch>
            <a:fillRect/>
          </a:stretch>
        </p:blipFill>
        <p:spPr>
          <a:xfrm>
            <a:off x="6713634" y="1845627"/>
            <a:ext cx="1872000" cy="18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100"/>
                                        <p:tgtEl>
                                          <p:spTgt spid="28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nvSpPr>
        <p:spPr>
          <a:xfrm>
            <a:off x="1155025" y="1056775"/>
            <a:ext cx="7320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95" name="Google Shape;295;p29"/>
          <p:cNvSpPr txBox="1"/>
          <p:nvPr/>
        </p:nvSpPr>
        <p:spPr>
          <a:xfrm>
            <a:off x="5626175" y="702750"/>
            <a:ext cx="3266700" cy="78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Trigger created on raw data bucket</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Automated for 8pm every night, sales data is sent to bucket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grpSp>
        <p:nvGrpSpPr>
          <p:cNvPr id="296" name="Google Shape;296;p29"/>
          <p:cNvGrpSpPr/>
          <p:nvPr/>
        </p:nvGrpSpPr>
        <p:grpSpPr>
          <a:xfrm>
            <a:off x="501038" y="1610600"/>
            <a:ext cx="8633637" cy="3161275"/>
            <a:chOff x="501038" y="1610600"/>
            <a:chExt cx="8633637" cy="3161275"/>
          </a:xfrm>
        </p:grpSpPr>
        <p:grpSp>
          <p:nvGrpSpPr>
            <p:cNvPr id="297" name="Google Shape;297;p29"/>
            <p:cNvGrpSpPr/>
            <p:nvPr/>
          </p:nvGrpSpPr>
          <p:grpSpPr>
            <a:xfrm>
              <a:off x="501038" y="1835825"/>
              <a:ext cx="4769786" cy="1060450"/>
              <a:chOff x="501038" y="1835825"/>
              <a:chExt cx="4769786" cy="1060450"/>
            </a:xfrm>
          </p:grpSpPr>
          <p:pic>
            <p:nvPicPr>
              <p:cNvPr id="298" name="Google Shape;298;p29"/>
              <p:cNvPicPr preferRelativeResize="0"/>
              <p:nvPr/>
            </p:nvPicPr>
            <p:blipFill>
              <a:blip r:embed="rId3">
                <a:alphaModFix/>
              </a:blip>
              <a:stretch>
                <a:fillRect/>
              </a:stretch>
            </p:blipFill>
            <p:spPr>
              <a:xfrm>
                <a:off x="731250" y="2111425"/>
                <a:ext cx="4539574" cy="784850"/>
              </a:xfrm>
              <a:prstGeom prst="rect">
                <a:avLst/>
              </a:prstGeom>
              <a:noFill/>
              <a:ln>
                <a:noFill/>
              </a:ln>
            </p:spPr>
          </p:pic>
          <p:pic>
            <p:nvPicPr>
              <p:cNvPr id="299" name="Google Shape;299;p29"/>
              <p:cNvPicPr preferRelativeResize="0"/>
              <p:nvPr/>
            </p:nvPicPr>
            <p:blipFill>
              <a:blip r:embed="rId4">
                <a:alphaModFix/>
              </a:blip>
              <a:stretch>
                <a:fillRect/>
              </a:stretch>
            </p:blipFill>
            <p:spPr>
              <a:xfrm>
                <a:off x="501038" y="1835825"/>
                <a:ext cx="608425" cy="608400"/>
              </a:xfrm>
              <a:prstGeom prst="rect">
                <a:avLst/>
              </a:prstGeom>
              <a:noFill/>
              <a:ln>
                <a:noFill/>
              </a:ln>
            </p:spPr>
          </p:pic>
        </p:grpSp>
        <p:sp>
          <p:nvSpPr>
            <p:cNvPr id="300" name="Google Shape;300;p29"/>
            <p:cNvSpPr txBox="1"/>
            <p:nvPr/>
          </p:nvSpPr>
          <p:spPr>
            <a:xfrm>
              <a:off x="981875" y="1677950"/>
              <a:ext cx="3103500" cy="37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Where your raw data is held</a:t>
              </a:r>
              <a:endParaRPr sz="1300">
                <a:solidFill>
                  <a:schemeClr val="lt1"/>
                </a:solidFill>
                <a:latin typeface="Lato"/>
                <a:ea typeface="Lato"/>
                <a:cs typeface="Lato"/>
                <a:sym typeface="Lato"/>
              </a:endParaRPr>
            </a:p>
          </p:txBody>
        </p:sp>
        <p:sp>
          <p:nvSpPr>
            <p:cNvPr id="301" name="Google Shape;301;p29"/>
            <p:cNvSpPr txBox="1"/>
            <p:nvPr/>
          </p:nvSpPr>
          <p:spPr>
            <a:xfrm>
              <a:off x="5626175" y="1610600"/>
              <a:ext cx="3508500" cy="505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Lambda function is triggered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Contains transformation code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Pushes to clean bucket</a:t>
              </a:r>
              <a:endParaRPr sz="1300">
                <a:solidFill>
                  <a:schemeClr val="lt1"/>
                </a:solidFill>
                <a:latin typeface="Lato"/>
                <a:ea typeface="Lato"/>
                <a:cs typeface="Lato"/>
                <a:sym typeface="Lato"/>
              </a:endParaRPr>
            </a:p>
          </p:txBody>
        </p:sp>
        <p:sp>
          <p:nvSpPr>
            <p:cNvPr id="302" name="Google Shape;302;p29"/>
            <p:cNvSpPr/>
            <p:nvPr/>
          </p:nvSpPr>
          <p:spPr>
            <a:xfrm rot="10800000">
              <a:off x="5339525" y="4004725"/>
              <a:ext cx="1655700" cy="644700"/>
            </a:xfrm>
            <a:prstGeom prst="bentArrow">
              <a:avLst>
                <a:gd fmla="val 25000" name="adj1"/>
                <a:gd fmla="val 24728"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29"/>
            <p:cNvSpPr txBox="1"/>
            <p:nvPr/>
          </p:nvSpPr>
          <p:spPr>
            <a:xfrm>
              <a:off x="981875" y="3730663"/>
              <a:ext cx="2887500" cy="371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Where your clean data is held</a:t>
              </a:r>
              <a:endParaRPr sz="1300">
                <a:solidFill>
                  <a:schemeClr val="lt1"/>
                </a:solidFill>
                <a:latin typeface="Lato"/>
                <a:ea typeface="Lato"/>
                <a:cs typeface="Lato"/>
                <a:sym typeface="Lato"/>
              </a:endParaRPr>
            </a:p>
          </p:txBody>
        </p:sp>
        <p:grpSp>
          <p:nvGrpSpPr>
            <p:cNvPr id="304" name="Google Shape;304;p29"/>
            <p:cNvGrpSpPr/>
            <p:nvPr/>
          </p:nvGrpSpPr>
          <p:grpSpPr>
            <a:xfrm>
              <a:off x="501038" y="3805150"/>
              <a:ext cx="4769786" cy="966725"/>
              <a:chOff x="501038" y="3805150"/>
              <a:chExt cx="4769786" cy="966725"/>
            </a:xfrm>
          </p:grpSpPr>
          <p:pic>
            <p:nvPicPr>
              <p:cNvPr id="305" name="Google Shape;305;p29"/>
              <p:cNvPicPr preferRelativeResize="0"/>
              <p:nvPr/>
            </p:nvPicPr>
            <p:blipFill>
              <a:blip r:embed="rId5">
                <a:alphaModFix/>
              </a:blip>
              <a:stretch>
                <a:fillRect/>
              </a:stretch>
            </p:blipFill>
            <p:spPr>
              <a:xfrm>
                <a:off x="881654" y="4163475"/>
                <a:ext cx="4389171" cy="608400"/>
              </a:xfrm>
              <a:prstGeom prst="rect">
                <a:avLst/>
              </a:prstGeom>
              <a:noFill/>
              <a:ln>
                <a:noFill/>
              </a:ln>
            </p:spPr>
          </p:pic>
          <p:pic>
            <p:nvPicPr>
              <p:cNvPr id="306" name="Google Shape;306;p29"/>
              <p:cNvPicPr preferRelativeResize="0"/>
              <p:nvPr/>
            </p:nvPicPr>
            <p:blipFill>
              <a:blip r:embed="rId4">
                <a:alphaModFix/>
              </a:blip>
              <a:stretch>
                <a:fillRect/>
              </a:stretch>
            </p:blipFill>
            <p:spPr>
              <a:xfrm>
                <a:off x="501038" y="3805150"/>
                <a:ext cx="608425" cy="608400"/>
              </a:xfrm>
              <a:prstGeom prst="rect">
                <a:avLst/>
              </a:prstGeom>
              <a:noFill/>
              <a:ln>
                <a:noFill/>
              </a:ln>
            </p:spPr>
          </p:pic>
        </p:grpSp>
        <p:grpSp>
          <p:nvGrpSpPr>
            <p:cNvPr id="307" name="Google Shape;307;p29"/>
            <p:cNvGrpSpPr/>
            <p:nvPr/>
          </p:nvGrpSpPr>
          <p:grpSpPr>
            <a:xfrm>
              <a:off x="5647412" y="2444225"/>
              <a:ext cx="2652144" cy="1719249"/>
              <a:chOff x="5647412" y="2444225"/>
              <a:chExt cx="2652144" cy="1719249"/>
            </a:xfrm>
          </p:grpSpPr>
          <p:pic>
            <p:nvPicPr>
              <p:cNvPr id="308" name="Google Shape;308;p29"/>
              <p:cNvPicPr preferRelativeResize="0"/>
              <p:nvPr/>
            </p:nvPicPr>
            <p:blipFill>
              <a:blip r:embed="rId6">
                <a:alphaModFix/>
              </a:blip>
              <a:stretch>
                <a:fillRect/>
              </a:stretch>
            </p:blipFill>
            <p:spPr>
              <a:xfrm>
                <a:off x="5647412" y="2444225"/>
                <a:ext cx="2357826" cy="1512500"/>
              </a:xfrm>
              <a:prstGeom prst="rect">
                <a:avLst/>
              </a:prstGeom>
              <a:noFill/>
              <a:ln>
                <a:noFill/>
              </a:ln>
            </p:spPr>
          </p:pic>
          <p:pic>
            <p:nvPicPr>
              <p:cNvPr id="309" name="Google Shape;309;p29"/>
              <p:cNvPicPr preferRelativeResize="0"/>
              <p:nvPr/>
            </p:nvPicPr>
            <p:blipFill>
              <a:blip r:embed="rId7">
                <a:alphaModFix/>
              </a:blip>
              <a:stretch>
                <a:fillRect/>
              </a:stretch>
            </p:blipFill>
            <p:spPr>
              <a:xfrm>
                <a:off x="7696508" y="3560425"/>
                <a:ext cx="603049" cy="603049"/>
              </a:xfrm>
              <a:prstGeom prst="rect">
                <a:avLst/>
              </a:prstGeom>
              <a:noFill/>
              <a:ln>
                <a:noFill/>
              </a:ln>
            </p:spPr>
          </p:pic>
        </p:grpSp>
        <p:sp>
          <p:nvSpPr>
            <p:cNvPr id="310" name="Google Shape;310;p29"/>
            <p:cNvSpPr/>
            <p:nvPr/>
          </p:nvSpPr>
          <p:spPr>
            <a:xfrm flipH="1" rot="10800000">
              <a:off x="2987800" y="2956150"/>
              <a:ext cx="2580000" cy="712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pic>
        <p:nvPicPr>
          <p:cNvPr id="311" name="Google Shape;311;p29"/>
          <p:cNvPicPr preferRelativeResize="0"/>
          <p:nvPr/>
        </p:nvPicPr>
        <p:blipFill>
          <a:blip r:embed="rId8">
            <a:alphaModFix/>
          </a:blip>
          <a:stretch>
            <a:fillRect/>
          </a:stretch>
        </p:blipFill>
        <p:spPr>
          <a:xfrm>
            <a:off x="234075" y="702750"/>
            <a:ext cx="5392109" cy="69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Buckets</a:t>
            </a:r>
            <a:endParaRPr/>
          </a:p>
        </p:txBody>
      </p:sp>
      <p:sp>
        <p:nvSpPr>
          <p:cNvPr id="317" name="Google Shape;317;p30"/>
          <p:cNvSpPr txBox="1"/>
          <p:nvPr>
            <p:ph idx="1" type="body"/>
          </p:nvPr>
        </p:nvSpPr>
        <p:spPr>
          <a:xfrm>
            <a:off x="5266925" y="1432375"/>
            <a:ext cx="3877200" cy="1024800"/>
          </a:xfrm>
          <a:prstGeom prst="rect">
            <a:avLst/>
          </a:prstGeom>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Char char="❖"/>
            </a:pPr>
            <a:r>
              <a:rPr lang="en" sz="1745"/>
              <a:t>Deployment Bucket</a:t>
            </a:r>
            <a:endParaRPr sz="1745"/>
          </a:p>
          <a:p>
            <a:pPr indent="-339407" lvl="1" marL="914400" rtl="0" algn="l">
              <a:lnSpc>
                <a:spcPct val="95000"/>
              </a:lnSpc>
              <a:spcBef>
                <a:spcPts val="0"/>
              </a:spcBef>
              <a:spcAft>
                <a:spcPts val="0"/>
              </a:spcAft>
              <a:buSzPts val="1745"/>
              <a:buChar char="➢"/>
            </a:pPr>
            <a:r>
              <a:rPr lang="en" sz="1745"/>
              <a:t>Contains necessary </a:t>
            </a:r>
            <a:r>
              <a:rPr lang="en" sz="1745"/>
              <a:t>resources</a:t>
            </a:r>
            <a:r>
              <a:rPr lang="en" sz="1745"/>
              <a:t> ( zip files, templates, lambda functions)</a:t>
            </a:r>
            <a:endParaRPr sz="1745"/>
          </a:p>
        </p:txBody>
      </p:sp>
      <p:pic>
        <p:nvPicPr>
          <p:cNvPr id="318" name="Google Shape;318;p30"/>
          <p:cNvPicPr preferRelativeResize="0"/>
          <p:nvPr/>
        </p:nvPicPr>
        <p:blipFill>
          <a:blip r:embed="rId3">
            <a:alphaModFix/>
          </a:blip>
          <a:stretch>
            <a:fillRect/>
          </a:stretch>
        </p:blipFill>
        <p:spPr>
          <a:xfrm>
            <a:off x="485375" y="1537788"/>
            <a:ext cx="4781550" cy="714375"/>
          </a:xfrm>
          <a:prstGeom prst="rect">
            <a:avLst/>
          </a:prstGeom>
          <a:noFill/>
          <a:ln>
            <a:noFill/>
          </a:ln>
        </p:spPr>
      </p:pic>
      <p:pic>
        <p:nvPicPr>
          <p:cNvPr id="319" name="Google Shape;319;p30"/>
          <p:cNvPicPr preferRelativeResize="0"/>
          <p:nvPr/>
        </p:nvPicPr>
        <p:blipFill>
          <a:blip r:embed="rId4">
            <a:alphaModFix/>
          </a:blip>
          <a:stretch>
            <a:fillRect/>
          </a:stretch>
        </p:blipFill>
        <p:spPr>
          <a:xfrm>
            <a:off x="485375" y="3135200"/>
            <a:ext cx="4781551" cy="581539"/>
          </a:xfrm>
          <a:prstGeom prst="rect">
            <a:avLst/>
          </a:prstGeom>
          <a:noFill/>
          <a:ln>
            <a:noFill/>
          </a:ln>
        </p:spPr>
      </p:pic>
      <p:sp>
        <p:nvSpPr>
          <p:cNvPr id="320" name="Google Shape;320;p30"/>
          <p:cNvSpPr txBox="1"/>
          <p:nvPr/>
        </p:nvSpPr>
        <p:spPr>
          <a:xfrm>
            <a:off x="5266925" y="3002275"/>
            <a:ext cx="3759000" cy="11883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Testing Bucket</a:t>
            </a:r>
            <a:endParaRPr sz="1700">
              <a:solidFill>
                <a:schemeClr val="lt1"/>
              </a:solidFill>
              <a:latin typeface="Lato"/>
              <a:ea typeface="Lato"/>
              <a:cs typeface="Lato"/>
              <a:sym typeface="Lato"/>
            </a:endParaRPr>
          </a:p>
          <a:p>
            <a:pPr indent="-336550" lvl="1" marL="914400" rtl="0" algn="l">
              <a:lnSpc>
                <a:spcPct val="115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Used to test code before deployed to pipeline</a:t>
            </a:r>
            <a:endParaRPr sz="17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321" name="Google Shape;321;p30"/>
          <p:cNvSpPr txBox="1"/>
          <p:nvPr/>
        </p:nvSpPr>
        <p:spPr>
          <a:xfrm>
            <a:off x="403050" y="4122825"/>
            <a:ext cx="5283900" cy="663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4 buckets in total for organisation</a:t>
            </a:r>
            <a:endParaRPr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Minimal for low cost</a:t>
            </a:r>
            <a:endParaRPr sz="17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
                                        <p:tgtEl>
                                          <p:spTgt spid="3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1233675" y="51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Data Cleansing </a:t>
            </a:r>
            <a:endParaRPr/>
          </a:p>
        </p:txBody>
      </p:sp>
      <p:pic>
        <p:nvPicPr>
          <p:cNvPr id="327" name="Google Shape;327;p31"/>
          <p:cNvPicPr preferRelativeResize="0"/>
          <p:nvPr/>
        </p:nvPicPr>
        <p:blipFill>
          <a:blip r:embed="rId3">
            <a:alphaModFix/>
          </a:blip>
          <a:stretch>
            <a:fillRect/>
          </a:stretch>
        </p:blipFill>
        <p:spPr>
          <a:xfrm>
            <a:off x="1507950" y="1425875"/>
            <a:ext cx="5902626" cy="2669799"/>
          </a:xfrm>
          <a:prstGeom prst="rect">
            <a:avLst/>
          </a:prstGeom>
          <a:noFill/>
          <a:ln>
            <a:noFill/>
          </a:ln>
        </p:spPr>
      </p:pic>
      <p:sp>
        <p:nvSpPr>
          <p:cNvPr id="328" name="Google Shape;328;p31"/>
          <p:cNvSpPr txBox="1"/>
          <p:nvPr/>
        </p:nvSpPr>
        <p:spPr>
          <a:xfrm>
            <a:off x="7568475" y="1425875"/>
            <a:ext cx="13608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Raw data as we </a:t>
            </a:r>
            <a:r>
              <a:rPr lang="en" sz="1300">
                <a:solidFill>
                  <a:schemeClr val="lt1"/>
                </a:solidFill>
                <a:latin typeface="Lato"/>
                <a:ea typeface="Lato"/>
                <a:cs typeface="Lato"/>
                <a:sym typeface="Lato"/>
              </a:rPr>
              <a:t>receive</a:t>
            </a:r>
            <a:r>
              <a:rPr lang="en" sz="1300">
                <a:solidFill>
                  <a:schemeClr val="lt1"/>
                </a:solidFill>
                <a:latin typeface="Lato"/>
                <a:ea typeface="Lato"/>
                <a:cs typeface="Lato"/>
                <a:sym typeface="Lato"/>
              </a:rPr>
              <a:t> it from your company.</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 of this presentation </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1" marL="914400" rtl="0" algn="l">
              <a:lnSpc>
                <a:spcPct val="200000"/>
              </a:lnSpc>
              <a:spcBef>
                <a:spcPts val="0"/>
              </a:spcBef>
              <a:spcAft>
                <a:spcPts val="0"/>
              </a:spcAft>
              <a:buSzPts val="1700"/>
              <a:buChar char="➢"/>
            </a:pPr>
            <a:r>
              <a:rPr lang="en" sz="1700"/>
              <a:t>Introduction to the team, how we work &amp; the background to the project</a:t>
            </a:r>
            <a:endParaRPr sz="1700"/>
          </a:p>
          <a:p>
            <a:pPr indent="-336550" lvl="1" marL="914400" rtl="0" algn="l">
              <a:lnSpc>
                <a:spcPct val="200000"/>
              </a:lnSpc>
              <a:spcBef>
                <a:spcPts val="0"/>
              </a:spcBef>
              <a:spcAft>
                <a:spcPts val="0"/>
              </a:spcAft>
              <a:buSzPts val="1700"/>
              <a:buChar char="➢"/>
            </a:pPr>
            <a:r>
              <a:rPr lang="en" sz="1700"/>
              <a:t>How have we handled your data and what tools did we use?</a:t>
            </a:r>
            <a:endParaRPr sz="1700"/>
          </a:p>
          <a:p>
            <a:pPr indent="-336550" lvl="1" marL="914400" rtl="0" algn="l">
              <a:lnSpc>
                <a:spcPct val="200000"/>
              </a:lnSpc>
              <a:spcBef>
                <a:spcPts val="0"/>
              </a:spcBef>
              <a:spcAft>
                <a:spcPts val="0"/>
              </a:spcAft>
              <a:buSzPts val="1700"/>
              <a:buChar char="➢"/>
            </a:pPr>
            <a:r>
              <a:rPr lang="en" sz="1700"/>
              <a:t>Data visualisation, what does your data mean? </a:t>
            </a:r>
            <a:endParaRPr sz="1700"/>
          </a:p>
          <a:p>
            <a:pPr indent="-336550" lvl="1" marL="914400" rtl="0" algn="l">
              <a:lnSpc>
                <a:spcPct val="200000"/>
              </a:lnSpc>
              <a:spcBef>
                <a:spcPts val="0"/>
              </a:spcBef>
              <a:spcAft>
                <a:spcPts val="0"/>
              </a:spcAft>
              <a:buSzPts val="1700"/>
              <a:buChar char="➢"/>
            </a:pPr>
            <a:r>
              <a:rPr lang="en" sz="1700"/>
              <a:t>Team reflection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
                                        <p:tgtEl>
                                          <p:spTgt spid="1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1155875" y="486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Data Cleansing </a:t>
            </a:r>
            <a:endParaRPr/>
          </a:p>
        </p:txBody>
      </p:sp>
      <p:pic>
        <p:nvPicPr>
          <p:cNvPr id="334" name="Google Shape;334;p32"/>
          <p:cNvPicPr preferRelativeResize="0"/>
          <p:nvPr/>
        </p:nvPicPr>
        <p:blipFill>
          <a:blip r:embed="rId3">
            <a:alphaModFix/>
          </a:blip>
          <a:stretch>
            <a:fillRect/>
          </a:stretch>
        </p:blipFill>
        <p:spPr>
          <a:xfrm>
            <a:off x="2048251" y="1222825"/>
            <a:ext cx="5047499" cy="3182050"/>
          </a:xfrm>
          <a:prstGeom prst="rect">
            <a:avLst/>
          </a:prstGeom>
          <a:noFill/>
          <a:ln>
            <a:noFill/>
          </a:ln>
        </p:spPr>
      </p:pic>
      <p:sp>
        <p:nvSpPr>
          <p:cNvPr id="335" name="Google Shape;335;p32"/>
          <p:cNvSpPr txBox="1"/>
          <p:nvPr/>
        </p:nvSpPr>
        <p:spPr>
          <a:xfrm>
            <a:off x="7302050" y="1222825"/>
            <a:ext cx="1567200" cy="12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Transformed data. Sent to clean bucket, to be loaded into data warehouse.</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1052550" y="10118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Load </a:t>
            </a:r>
            <a:r>
              <a:rPr b="1" i="1" lang="en" sz="6000"/>
              <a:t>stage</a:t>
            </a:r>
            <a:endParaRPr b="1" i="1" sz="6000"/>
          </a:p>
        </p:txBody>
      </p:sp>
      <p:pic>
        <p:nvPicPr>
          <p:cNvPr id="341" name="Google Shape;341;p33"/>
          <p:cNvPicPr preferRelativeResize="0"/>
          <p:nvPr/>
        </p:nvPicPr>
        <p:blipFill>
          <a:blip r:embed="rId3">
            <a:alphaModFix/>
          </a:blip>
          <a:stretch>
            <a:fillRect/>
          </a:stretch>
        </p:blipFill>
        <p:spPr>
          <a:xfrm>
            <a:off x="3785433" y="2182975"/>
            <a:ext cx="1573125" cy="209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Redshift as a Data warehouse?</a:t>
            </a:r>
            <a:endParaRPr/>
          </a:p>
        </p:txBody>
      </p:sp>
      <p:sp>
        <p:nvSpPr>
          <p:cNvPr id="347" name="Google Shape;347;p34"/>
          <p:cNvSpPr txBox="1"/>
          <p:nvPr>
            <p:ph idx="1" type="body"/>
          </p:nvPr>
        </p:nvSpPr>
        <p:spPr>
          <a:xfrm>
            <a:off x="1297500" y="1307850"/>
            <a:ext cx="4814700" cy="3452100"/>
          </a:xfrm>
          <a:prstGeom prst="rect">
            <a:avLst/>
          </a:prstGeom>
        </p:spPr>
        <p:txBody>
          <a:bodyPr anchorCtr="0" anchor="t" bIns="91425" lIns="91425" spcFirstLastPara="1" rIns="91425" wrap="square" tIns="91425">
            <a:normAutofit lnSpcReduction="10000"/>
          </a:bodyPr>
          <a:lstStyle/>
          <a:p>
            <a:pPr indent="-336550" lvl="0" marL="457200" rtl="0" algn="l">
              <a:lnSpc>
                <a:spcPct val="200000"/>
              </a:lnSpc>
              <a:spcBef>
                <a:spcPts val="0"/>
              </a:spcBef>
              <a:spcAft>
                <a:spcPts val="0"/>
              </a:spcAft>
              <a:buSzPts val="1700"/>
              <a:buChar char="❖"/>
            </a:pPr>
            <a:r>
              <a:rPr lang="en" sz="1700"/>
              <a:t>Scalability</a:t>
            </a:r>
            <a:endParaRPr sz="1700"/>
          </a:p>
          <a:p>
            <a:pPr indent="-336550" lvl="0" marL="457200" rtl="0" algn="l">
              <a:lnSpc>
                <a:spcPct val="200000"/>
              </a:lnSpc>
              <a:spcBef>
                <a:spcPts val="0"/>
              </a:spcBef>
              <a:spcAft>
                <a:spcPts val="0"/>
              </a:spcAft>
              <a:buSzPts val="1700"/>
              <a:buChar char="❖"/>
            </a:pPr>
            <a:r>
              <a:rPr lang="en" sz="1700"/>
              <a:t>Helps us optimize performance </a:t>
            </a:r>
            <a:endParaRPr sz="1700"/>
          </a:p>
          <a:p>
            <a:pPr indent="-336550" lvl="0" marL="457200" rtl="0" algn="l">
              <a:lnSpc>
                <a:spcPct val="200000"/>
              </a:lnSpc>
              <a:spcBef>
                <a:spcPts val="0"/>
              </a:spcBef>
              <a:spcAft>
                <a:spcPts val="0"/>
              </a:spcAft>
              <a:buSzPts val="1700"/>
              <a:buChar char="❖"/>
            </a:pPr>
            <a:r>
              <a:rPr lang="en" sz="1700"/>
              <a:t>Very cost-effective</a:t>
            </a:r>
            <a:endParaRPr sz="1700"/>
          </a:p>
          <a:p>
            <a:pPr indent="-336550" lvl="0" marL="457200" rtl="0" algn="l">
              <a:lnSpc>
                <a:spcPct val="200000"/>
              </a:lnSpc>
              <a:spcBef>
                <a:spcPts val="0"/>
              </a:spcBef>
              <a:spcAft>
                <a:spcPts val="0"/>
              </a:spcAft>
              <a:buSzPts val="1700"/>
              <a:buChar char="❖"/>
            </a:pPr>
            <a:r>
              <a:rPr lang="en" sz="1700"/>
              <a:t>Integrates well with other AWS services, such as S3, EC2.</a:t>
            </a:r>
            <a:endParaRPr sz="1700"/>
          </a:p>
          <a:p>
            <a:pPr indent="-336550" lvl="0" marL="457200" rtl="0" algn="l">
              <a:lnSpc>
                <a:spcPct val="200000"/>
              </a:lnSpc>
              <a:spcBef>
                <a:spcPts val="0"/>
              </a:spcBef>
              <a:spcAft>
                <a:spcPts val="0"/>
              </a:spcAft>
              <a:buSzPts val="1700"/>
              <a:buChar char="❖"/>
            </a:pPr>
            <a:r>
              <a:rPr lang="en" sz="1700"/>
              <a:t>Security</a:t>
            </a:r>
            <a:r>
              <a:rPr lang="en" sz="1700"/>
              <a:t>- IAM authentication and </a:t>
            </a:r>
            <a:r>
              <a:rPr lang="en" sz="1700"/>
              <a:t>encryption</a:t>
            </a:r>
            <a:r>
              <a:rPr lang="en" sz="1700"/>
              <a:t> </a:t>
            </a:r>
            <a:endParaRPr sz="1700"/>
          </a:p>
        </p:txBody>
      </p:sp>
      <p:pic>
        <p:nvPicPr>
          <p:cNvPr id="348" name="Google Shape;348;p34"/>
          <p:cNvPicPr preferRelativeResize="0"/>
          <p:nvPr/>
        </p:nvPicPr>
        <p:blipFill>
          <a:blip r:embed="rId3">
            <a:alphaModFix/>
          </a:blip>
          <a:stretch>
            <a:fillRect/>
          </a:stretch>
        </p:blipFill>
        <p:spPr>
          <a:xfrm>
            <a:off x="6542447" y="1891577"/>
            <a:ext cx="1871999" cy="20590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5"/>
          <p:cNvPicPr preferRelativeResize="0"/>
          <p:nvPr/>
        </p:nvPicPr>
        <p:blipFill>
          <a:blip r:embed="rId3">
            <a:alphaModFix/>
          </a:blip>
          <a:stretch>
            <a:fillRect/>
          </a:stretch>
        </p:blipFill>
        <p:spPr>
          <a:xfrm>
            <a:off x="4996650" y="2078812"/>
            <a:ext cx="3594200" cy="1647525"/>
          </a:xfrm>
          <a:prstGeom prst="rect">
            <a:avLst/>
          </a:prstGeom>
          <a:noFill/>
          <a:ln>
            <a:noFill/>
          </a:ln>
        </p:spPr>
      </p:pic>
      <p:sp>
        <p:nvSpPr>
          <p:cNvPr id="354" name="Google Shape;35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process</a:t>
            </a:r>
            <a:endParaRPr/>
          </a:p>
        </p:txBody>
      </p:sp>
      <p:sp>
        <p:nvSpPr>
          <p:cNvPr id="355" name="Google Shape;355;p35"/>
          <p:cNvSpPr txBox="1"/>
          <p:nvPr>
            <p:ph idx="1" type="body"/>
          </p:nvPr>
        </p:nvSpPr>
        <p:spPr>
          <a:xfrm>
            <a:off x="929600" y="1446975"/>
            <a:ext cx="3760200" cy="2911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700"/>
              <a:t>After transforming…</a:t>
            </a:r>
            <a:endParaRPr sz="1700"/>
          </a:p>
          <a:p>
            <a:pPr indent="-336550" lvl="0" marL="457200" rtl="0" algn="l">
              <a:lnSpc>
                <a:spcPct val="150000"/>
              </a:lnSpc>
              <a:spcBef>
                <a:spcPts val="1200"/>
              </a:spcBef>
              <a:spcAft>
                <a:spcPts val="0"/>
              </a:spcAft>
              <a:buSzPts val="1700"/>
              <a:buChar char="❖"/>
            </a:pPr>
            <a:r>
              <a:rPr lang="en" sz="1700"/>
              <a:t>Additional Lambda function to move data to data warehouse (Redshift)</a:t>
            </a:r>
            <a:endParaRPr sz="1700"/>
          </a:p>
          <a:p>
            <a:pPr indent="-336550" lvl="0" marL="457200" rtl="0" algn="l">
              <a:lnSpc>
                <a:spcPct val="150000"/>
              </a:lnSpc>
              <a:spcBef>
                <a:spcPts val="0"/>
              </a:spcBef>
              <a:spcAft>
                <a:spcPts val="0"/>
              </a:spcAft>
              <a:buSzPts val="1700"/>
              <a:buChar char="❖"/>
            </a:pPr>
            <a:r>
              <a:rPr lang="en" sz="1700"/>
              <a:t>Organises data into their correct table following database schema</a:t>
            </a:r>
            <a:endParaRPr sz="1700"/>
          </a:p>
          <a:p>
            <a:pPr indent="0" lvl="0" marL="457200" rtl="0" algn="l">
              <a:lnSpc>
                <a:spcPct val="150000"/>
              </a:lnSpc>
              <a:spcBef>
                <a:spcPts val="1200"/>
              </a:spcBef>
              <a:spcAft>
                <a:spcPts val="120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100"/>
                                        <p:tgtEl>
                                          <p:spTgt spid="3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6"/>
          <p:cNvPicPr preferRelativeResize="0"/>
          <p:nvPr/>
        </p:nvPicPr>
        <p:blipFill>
          <a:blip r:embed="rId3">
            <a:alphaModFix/>
          </a:blip>
          <a:stretch>
            <a:fillRect/>
          </a:stretch>
        </p:blipFill>
        <p:spPr>
          <a:xfrm>
            <a:off x="2034250" y="1272850"/>
            <a:ext cx="4995225" cy="3452325"/>
          </a:xfrm>
          <a:prstGeom prst="rect">
            <a:avLst/>
          </a:prstGeom>
          <a:noFill/>
          <a:ln>
            <a:noFill/>
          </a:ln>
        </p:spPr>
      </p:pic>
      <p:sp>
        <p:nvSpPr>
          <p:cNvPr id="361" name="Google Shape;361;p36"/>
          <p:cNvSpPr txBox="1"/>
          <p:nvPr>
            <p:ph type="title"/>
          </p:nvPr>
        </p:nvSpPr>
        <p:spPr>
          <a:xfrm>
            <a:off x="1155875" y="486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the database looks like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365975" y="18151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Data Analysis </a:t>
            </a:r>
            <a:r>
              <a:rPr b="1" i="1" lang="en" sz="6000"/>
              <a:t>stage</a:t>
            </a:r>
            <a:endParaRPr b="1" i="1" sz="6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1287350" y="596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Key statistics from the data we received</a:t>
            </a:r>
            <a:endParaRPr>
              <a:latin typeface="Lato"/>
              <a:ea typeface="Lato"/>
              <a:cs typeface="Lato"/>
              <a:sym typeface="Lato"/>
            </a:endParaRPr>
          </a:p>
        </p:txBody>
      </p:sp>
      <p:sp>
        <p:nvSpPr>
          <p:cNvPr id="372" name="Google Shape;372;p38"/>
          <p:cNvSpPr txBox="1"/>
          <p:nvPr>
            <p:ph idx="1" type="body"/>
          </p:nvPr>
        </p:nvSpPr>
        <p:spPr>
          <a:xfrm>
            <a:off x="894400" y="1567550"/>
            <a:ext cx="4203600" cy="29112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Total sales info: £7,210 </a:t>
            </a:r>
            <a:endParaRPr sz="1700"/>
          </a:p>
          <a:p>
            <a:pPr indent="-336550" lvl="0" marL="457200" rtl="0" algn="l">
              <a:lnSpc>
                <a:spcPct val="200000"/>
              </a:lnSpc>
              <a:spcBef>
                <a:spcPts val="0"/>
              </a:spcBef>
              <a:spcAft>
                <a:spcPts val="0"/>
              </a:spcAft>
              <a:buSzPts val="1700"/>
              <a:buChar char="❖"/>
            </a:pPr>
            <a:r>
              <a:rPr lang="en" sz="1700"/>
              <a:t>Location, location, location</a:t>
            </a:r>
            <a:endParaRPr sz="1700"/>
          </a:p>
          <a:p>
            <a:pPr indent="0" lvl="0" marL="457200" rtl="0" algn="l">
              <a:lnSpc>
                <a:spcPct val="200000"/>
              </a:lnSpc>
              <a:spcBef>
                <a:spcPts val="1200"/>
              </a:spcBef>
              <a:spcAft>
                <a:spcPts val="1200"/>
              </a:spcAft>
              <a:buNone/>
            </a:pPr>
            <a:r>
              <a:t/>
            </a:r>
            <a:endParaRPr sz="2100"/>
          </a:p>
        </p:txBody>
      </p:sp>
      <p:grpSp>
        <p:nvGrpSpPr>
          <p:cNvPr id="373" name="Google Shape;373;p38"/>
          <p:cNvGrpSpPr/>
          <p:nvPr/>
        </p:nvGrpSpPr>
        <p:grpSpPr>
          <a:xfrm>
            <a:off x="5136025" y="1586875"/>
            <a:ext cx="3654926" cy="2746975"/>
            <a:chOff x="5136025" y="1586875"/>
            <a:chExt cx="3654926" cy="2746975"/>
          </a:xfrm>
        </p:grpSpPr>
        <p:pic>
          <p:nvPicPr>
            <p:cNvPr id="374" name="Google Shape;374;p38"/>
            <p:cNvPicPr preferRelativeResize="0"/>
            <p:nvPr/>
          </p:nvPicPr>
          <p:blipFill>
            <a:blip r:embed="rId3">
              <a:alphaModFix/>
            </a:blip>
            <a:stretch>
              <a:fillRect/>
            </a:stretch>
          </p:blipFill>
          <p:spPr>
            <a:xfrm>
              <a:off x="5136025" y="1586875"/>
              <a:ext cx="3654926" cy="2746975"/>
            </a:xfrm>
            <a:prstGeom prst="rect">
              <a:avLst/>
            </a:prstGeom>
            <a:noFill/>
            <a:ln>
              <a:noFill/>
            </a:ln>
          </p:spPr>
        </p:pic>
        <p:sp>
          <p:nvSpPr>
            <p:cNvPr id="375" name="Google Shape;375;p38"/>
            <p:cNvSpPr/>
            <p:nvPr/>
          </p:nvSpPr>
          <p:spPr>
            <a:xfrm>
              <a:off x="5487300" y="3346625"/>
              <a:ext cx="745200" cy="604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38"/>
            <p:cNvSpPr/>
            <p:nvPr/>
          </p:nvSpPr>
          <p:spPr>
            <a:xfrm>
              <a:off x="7121475" y="3002175"/>
              <a:ext cx="745200" cy="604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38"/>
            <p:cNvSpPr/>
            <p:nvPr/>
          </p:nvSpPr>
          <p:spPr>
            <a:xfrm>
              <a:off x="6288975" y="1809275"/>
              <a:ext cx="745200" cy="604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378" name="Google Shape;378;p38"/>
          <p:cNvSpPr txBox="1"/>
          <p:nvPr/>
        </p:nvSpPr>
        <p:spPr>
          <a:xfrm>
            <a:off x="894400" y="2631675"/>
            <a:ext cx="3517500" cy="9852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chemeClr val="lt1"/>
              </a:buClr>
              <a:buSzPts val="1700"/>
              <a:buFont typeface="Lato"/>
              <a:buChar char="❖"/>
            </a:pPr>
            <a:r>
              <a:rPr lang="en" sz="1700">
                <a:solidFill>
                  <a:schemeClr val="lt1"/>
                </a:solidFill>
                <a:latin typeface="Lato"/>
                <a:ea typeface="Lato"/>
                <a:cs typeface="Lato"/>
                <a:sym typeface="Lato"/>
              </a:rPr>
              <a:t>Card payments are on the rise</a:t>
            </a:r>
            <a:endParaRPr sz="1700">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lang="en" sz="1700">
                <a:solidFill>
                  <a:schemeClr val="lt1"/>
                </a:solidFill>
                <a:latin typeface="Lato"/>
                <a:ea typeface="Lato"/>
                <a:cs typeface="Lato"/>
                <a:sym typeface="Lato"/>
              </a:rPr>
              <a:t>Potential suggestions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
                                        <p:tgtEl>
                                          <p:spTgt spid="3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Effect filter="fade" transition="in">
                                      <p:cBhvr>
                                        <p:cTn dur="100"/>
                                        <p:tgtEl>
                                          <p:spTgt spid="3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Effect filter="fade" transition="in">
                                      <p:cBhvr>
                                        <p:cTn dur="100"/>
                                        <p:tgtEl>
                                          <p:spTgt spid="3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100"/>
                                        <p:tgtEl>
                                          <p:spTgt spid="3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Effect filter="fade" transition="in">
                                      <p:cBhvr>
                                        <p:cTn dur="100"/>
                                        <p:tgtEl>
                                          <p:spTgt spid="37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break down </a:t>
            </a:r>
            <a:endParaRPr/>
          </a:p>
        </p:txBody>
      </p:sp>
      <p:sp>
        <p:nvSpPr>
          <p:cNvPr id="384" name="Google Shape;384;p39"/>
          <p:cNvSpPr txBox="1"/>
          <p:nvPr>
            <p:ph idx="1" type="body"/>
          </p:nvPr>
        </p:nvSpPr>
        <p:spPr>
          <a:xfrm>
            <a:off x="957375" y="1400675"/>
            <a:ext cx="4476000" cy="291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t>So what can we see from looking at this data: </a:t>
            </a:r>
            <a:endParaRPr sz="1600"/>
          </a:p>
          <a:p>
            <a:pPr indent="-330200" lvl="0" marL="457200" rtl="0" algn="l">
              <a:lnSpc>
                <a:spcPct val="200000"/>
              </a:lnSpc>
              <a:spcBef>
                <a:spcPts val="1200"/>
              </a:spcBef>
              <a:spcAft>
                <a:spcPts val="0"/>
              </a:spcAft>
              <a:buSzPts val="1600"/>
              <a:buChar char="❖"/>
            </a:pPr>
            <a:r>
              <a:rPr lang="en" sz="1600"/>
              <a:t>Based on the locations, we can see that Midlands is the hub for your company</a:t>
            </a:r>
            <a:endParaRPr sz="1600"/>
          </a:p>
          <a:p>
            <a:pPr indent="-330200" lvl="0" marL="457200" rtl="0" algn="l">
              <a:lnSpc>
                <a:spcPct val="200000"/>
              </a:lnSpc>
              <a:spcBef>
                <a:spcPts val="0"/>
              </a:spcBef>
              <a:spcAft>
                <a:spcPts val="0"/>
              </a:spcAft>
              <a:buSzPts val="1600"/>
              <a:buChar char="❖"/>
            </a:pPr>
            <a:r>
              <a:rPr lang="en" sz="1600"/>
              <a:t>Chesterfield is your highest grossing store, accounting for over 50% of your sales</a:t>
            </a:r>
            <a:endParaRPr sz="1600"/>
          </a:p>
          <a:p>
            <a:pPr indent="-330200" lvl="0" marL="457200" rtl="0" algn="l">
              <a:lnSpc>
                <a:spcPct val="200000"/>
              </a:lnSpc>
              <a:spcBef>
                <a:spcPts val="0"/>
              </a:spcBef>
              <a:spcAft>
                <a:spcPts val="0"/>
              </a:spcAft>
              <a:buSzPts val="1600"/>
              <a:buChar char="❖"/>
            </a:pPr>
            <a:r>
              <a:rPr lang="en" sz="1600"/>
              <a:t>Suggestions: Loyalty card scheme and Themed menus around events </a:t>
            </a:r>
            <a:endParaRPr sz="1600"/>
          </a:p>
        </p:txBody>
      </p:sp>
      <p:pic>
        <p:nvPicPr>
          <p:cNvPr id="385" name="Google Shape;385;p39"/>
          <p:cNvPicPr preferRelativeResize="0"/>
          <p:nvPr/>
        </p:nvPicPr>
        <p:blipFill>
          <a:blip r:embed="rId3">
            <a:alphaModFix/>
          </a:blip>
          <a:stretch>
            <a:fillRect/>
          </a:stretch>
        </p:blipFill>
        <p:spPr>
          <a:xfrm>
            <a:off x="5433366" y="1713050"/>
            <a:ext cx="3356809" cy="291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Effect filter="fade" transition="in">
                                      <p:cBhvr>
                                        <p:cTn dur="100"/>
                                        <p:tgtEl>
                                          <p:spTgt spid="3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Effect filter="fade" transition="in">
                                      <p:cBhvr>
                                        <p:cTn dur="100"/>
                                        <p:tgtEl>
                                          <p:spTgt spid="3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Effect filter="fade" transition="in">
                                      <p:cBhvr>
                                        <p:cTn dur="100"/>
                                        <p:tgtEl>
                                          <p:spTgt spid="3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Effect filter="fade" transition="in">
                                      <p:cBhvr>
                                        <p:cTn dur="100"/>
                                        <p:tgtEl>
                                          <p:spTgt spid="3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Card vs Cash Payments </a:t>
            </a:r>
            <a:endParaRPr/>
          </a:p>
        </p:txBody>
      </p:sp>
      <p:sp>
        <p:nvSpPr>
          <p:cNvPr id="391" name="Google Shape;391;p40"/>
          <p:cNvSpPr txBox="1"/>
          <p:nvPr>
            <p:ph idx="1" type="body"/>
          </p:nvPr>
        </p:nvSpPr>
        <p:spPr>
          <a:xfrm>
            <a:off x="1297500" y="1567550"/>
            <a:ext cx="3624900" cy="29112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700"/>
              <a:t>Based on this data, we see can that: </a:t>
            </a:r>
            <a:endParaRPr sz="1700"/>
          </a:p>
          <a:p>
            <a:pPr indent="-336550" lvl="0" marL="457200" rtl="0" algn="l">
              <a:lnSpc>
                <a:spcPct val="150000"/>
              </a:lnSpc>
              <a:spcBef>
                <a:spcPts val="1200"/>
              </a:spcBef>
              <a:spcAft>
                <a:spcPts val="0"/>
              </a:spcAft>
              <a:buSzPts val="1700"/>
              <a:buChar char="❖"/>
            </a:pPr>
            <a:r>
              <a:rPr lang="en" sz="1700"/>
              <a:t>‘Card is King’ with a massive 72% of purchases being made through card payments</a:t>
            </a:r>
            <a:endParaRPr sz="1700"/>
          </a:p>
          <a:p>
            <a:pPr indent="-336550" lvl="0" marL="457200" rtl="0" algn="l">
              <a:lnSpc>
                <a:spcPct val="150000"/>
              </a:lnSpc>
              <a:spcBef>
                <a:spcPts val="0"/>
              </a:spcBef>
              <a:spcAft>
                <a:spcPts val="0"/>
              </a:spcAft>
              <a:buSzPts val="1700"/>
              <a:buChar char="❖"/>
            </a:pPr>
            <a:r>
              <a:rPr lang="en" sz="1700"/>
              <a:t>There is a huge shift from cash </a:t>
            </a:r>
            <a:endParaRPr sz="1700"/>
          </a:p>
          <a:p>
            <a:pPr indent="-336550" lvl="0" marL="457200" rtl="0" algn="l">
              <a:lnSpc>
                <a:spcPct val="150000"/>
              </a:lnSpc>
              <a:spcBef>
                <a:spcPts val="0"/>
              </a:spcBef>
              <a:spcAft>
                <a:spcPts val="0"/>
              </a:spcAft>
              <a:buSzPts val="1700"/>
              <a:buChar char="❖"/>
            </a:pPr>
            <a:r>
              <a:rPr lang="en" sz="1700"/>
              <a:t>Suggestions: Online purchases and Gift cards</a:t>
            </a:r>
            <a:endParaRPr sz="1700"/>
          </a:p>
        </p:txBody>
      </p:sp>
      <p:pic>
        <p:nvPicPr>
          <p:cNvPr id="392" name="Google Shape;392;p40"/>
          <p:cNvPicPr preferRelativeResize="0"/>
          <p:nvPr/>
        </p:nvPicPr>
        <p:blipFill rotWithShape="1">
          <a:blip r:embed="rId3">
            <a:alphaModFix/>
          </a:blip>
          <a:srcRect b="0" l="32417" r="31997" t="0"/>
          <a:stretch/>
        </p:blipFill>
        <p:spPr>
          <a:xfrm>
            <a:off x="5319425" y="1567550"/>
            <a:ext cx="2934513" cy="2911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1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Effect filter="fade" transition="in">
                                      <p:cBhvr>
                                        <p:cTn dur="100"/>
                                        <p:tgtEl>
                                          <p:spTgt spid="3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Effect filter="fade" transition="in">
                                      <p:cBhvr>
                                        <p:cTn dur="100"/>
                                        <p:tgtEl>
                                          <p:spTgt spid="3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Exciting next steps/updates </a:t>
            </a:r>
            <a:endParaRPr/>
          </a:p>
        </p:txBody>
      </p:sp>
      <p:sp>
        <p:nvSpPr>
          <p:cNvPr id="398" name="Google Shape;398;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700"/>
              <a:t>Here are some exciting updates that we are looking to introduce in the near future: </a:t>
            </a:r>
            <a:endParaRPr sz="1700"/>
          </a:p>
          <a:p>
            <a:pPr indent="-336550" lvl="0" marL="457200" rtl="0" algn="l">
              <a:lnSpc>
                <a:spcPct val="200000"/>
              </a:lnSpc>
              <a:spcBef>
                <a:spcPts val="1200"/>
              </a:spcBef>
              <a:spcAft>
                <a:spcPts val="0"/>
              </a:spcAft>
              <a:buSzPts val="1700"/>
              <a:buChar char="❖"/>
            </a:pPr>
            <a:r>
              <a:rPr lang="en" sz="1700"/>
              <a:t>The ability to highlight the top grossing individual products </a:t>
            </a:r>
            <a:endParaRPr sz="1700"/>
          </a:p>
          <a:p>
            <a:pPr indent="-336550" lvl="0" marL="457200" rtl="0" algn="l">
              <a:lnSpc>
                <a:spcPct val="200000"/>
              </a:lnSpc>
              <a:spcBef>
                <a:spcPts val="0"/>
              </a:spcBef>
              <a:spcAft>
                <a:spcPts val="0"/>
              </a:spcAft>
              <a:buSzPts val="1700"/>
              <a:buChar char="❖"/>
            </a:pPr>
            <a:r>
              <a:rPr lang="en" sz="1700"/>
              <a:t>Track emerging trends based on sales</a:t>
            </a:r>
            <a:endParaRPr sz="1700"/>
          </a:p>
          <a:p>
            <a:pPr indent="-336550" lvl="0" marL="457200" rtl="0" algn="l">
              <a:lnSpc>
                <a:spcPct val="200000"/>
              </a:lnSpc>
              <a:spcBef>
                <a:spcPts val="0"/>
              </a:spcBef>
              <a:spcAft>
                <a:spcPts val="0"/>
              </a:spcAft>
              <a:buSzPts val="1700"/>
              <a:buChar char="❖"/>
            </a:pPr>
            <a:r>
              <a:rPr lang="en" sz="1700"/>
              <a:t>A deeper dive into the location stats </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00"/>
                                        <p:tgtEl>
                                          <p:spTgt spid="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animEffect filter="fade" transition="in">
                                      <p:cBhvr>
                                        <p:cTn dur="100"/>
                                        <p:tgtEl>
                                          <p:spTgt spid="3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Introduction</a:t>
            </a:r>
            <a:endParaRPr b="1" i="1"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1365975" y="1815175"/>
            <a:ext cx="7038900" cy="914100"/>
          </a:xfrm>
          <a:prstGeom prst="rect">
            <a:avLst/>
          </a:prstGeom>
          <a:effectLst>
            <a:reflection blurRad="0" dir="5400000" dist="276225" endA="0" fadeDir="5400012" kx="0" rotWithShape="0" algn="bl" stA="25000"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Team Reflection</a:t>
            </a:r>
            <a:endParaRPr b="1" i="1" sz="6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that we faced</a:t>
            </a:r>
            <a:endParaRPr/>
          </a:p>
        </p:txBody>
      </p:sp>
      <p:sp>
        <p:nvSpPr>
          <p:cNvPr id="409" name="Google Shape;409;p43"/>
          <p:cNvSpPr txBox="1"/>
          <p:nvPr>
            <p:ph idx="1" type="body"/>
          </p:nvPr>
        </p:nvSpPr>
        <p:spPr>
          <a:xfrm>
            <a:off x="8610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The initial transform stage</a:t>
            </a:r>
            <a:endParaRPr sz="2200"/>
          </a:p>
          <a:p>
            <a:pPr indent="0" lvl="0" marL="0" rtl="0" algn="l">
              <a:spcBef>
                <a:spcPts val="1200"/>
              </a:spcBef>
              <a:spcAft>
                <a:spcPts val="1200"/>
              </a:spcAft>
              <a:buNone/>
            </a:pPr>
            <a:r>
              <a:t/>
            </a:r>
            <a:endParaRPr/>
          </a:p>
        </p:txBody>
      </p:sp>
      <p:sp>
        <p:nvSpPr>
          <p:cNvPr id="410" name="Google Shape;410;p43"/>
          <p:cNvSpPr txBox="1"/>
          <p:nvPr>
            <p:ph idx="1" type="body"/>
          </p:nvPr>
        </p:nvSpPr>
        <p:spPr>
          <a:xfrm>
            <a:off x="36319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Database set up</a:t>
            </a:r>
            <a:endParaRPr sz="2200"/>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sp>
        <p:nvSpPr>
          <p:cNvPr id="411" name="Google Shape;411;p43"/>
          <p:cNvSpPr txBox="1"/>
          <p:nvPr>
            <p:ph idx="1" type="body"/>
          </p:nvPr>
        </p:nvSpPr>
        <p:spPr>
          <a:xfrm>
            <a:off x="64028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Data visualistion tool</a:t>
            </a:r>
            <a:endParaRPr sz="2200"/>
          </a:p>
          <a:p>
            <a:pPr indent="0" lvl="0" marL="0" rtl="0" algn="l">
              <a:spcBef>
                <a:spcPts val="1200"/>
              </a:spcBef>
              <a:spcAft>
                <a:spcPts val="1200"/>
              </a:spcAft>
              <a:buNone/>
            </a:pPr>
            <a:r>
              <a:t/>
            </a:r>
            <a:endParaRPr/>
          </a:p>
        </p:txBody>
      </p:sp>
      <p:pic>
        <p:nvPicPr>
          <p:cNvPr id="412" name="Google Shape;412;p43"/>
          <p:cNvPicPr preferRelativeResize="0"/>
          <p:nvPr/>
        </p:nvPicPr>
        <p:blipFill>
          <a:blip r:embed="rId3">
            <a:alphaModFix/>
          </a:blip>
          <a:stretch>
            <a:fillRect/>
          </a:stretch>
        </p:blipFill>
        <p:spPr>
          <a:xfrm>
            <a:off x="6939888" y="2721825"/>
            <a:ext cx="1295925" cy="1295925"/>
          </a:xfrm>
          <a:prstGeom prst="rect">
            <a:avLst/>
          </a:prstGeom>
          <a:noFill/>
          <a:ln>
            <a:noFill/>
          </a:ln>
        </p:spPr>
      </p:pic>
      <p:pic>
        <p:nvPicPr>
          <p:cNvPr id="413" name="Google Shape;413;p43"/>
          <p:cNvPicPr preferRelativeResize="0"/>
          <p:nvPr/>
        </p:nvPicPr>
        <p:blipFill>
          <a:blip r:embed="rId4">
            <a:alphaModFix/>
          </a:blip>
          <a:stretch>
            <a:fillRect/>
          </a:stretch>
        </p:blipFill>
        <p:spPr>
          <a:xfrm>
            <a:off x="4227837" y="2721823"/>
            <a:ext cx="1178218" cy="1295923"/>
          </a:xfrm>
          <a:prstGeom prst="rect">
            <a:avLst/>
          </a:prstGeom>
          <a:noFill/>
          <a:ln>
            <a:noFill/>
          </a:ln>
        </p:spPr>
      </p:pic>
      <p:pic>
        <p:nvPicPr>
          <p:cNvPr id="414" name="Google Shape;414;p43"/>
          <p:cNvPicPr preferRelativeResize="0"/>
          <p:nvPr/>
        </p:nvPicPr>
        <p:blipFill>
          <a:blip r:embed="rId5">
            <a:alphaModFix/>
          </a:blip>
          <a:stretch>
            <a:fillRect/>
          </a:stretch>
        </p:blipFill>
        <p:spPr>
          <a:xfrm>
            <a:off x="1398066" y="2721826"/>
            <a:ext cx="1295923" cy="12959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
                                        <p:tgtEl>
                                          <p:spTgt spid="411"/>
                                        </p:tgtEl>
                                      </p:cBhvr>
                                    </p:animEffec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went well </a:t>
            </a:r>
            <a:endParaRPr/>
          </a:p>
        </p:txBody>
      </p:sp>
      <p:sp>
        <p:nvSpPr>
          <p:cNvPr id="420" name="Google Shape;420;p44"/>
          <p:cNvSpPr txBox="1"/>
          <p:nvPr>
            <p:ph idx="1" type="body"/>
          </p:nvPr>
        </p:nvSpPr>
        <p:spPr>
          <a:xfrm>
            <a:off x="8610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Teamwork</a:t>
            </a:r>
            <a:endParaRPr sz="2200"/>
          </a:p>
          <a:p>
            <a:pPr indent="0" lvl="0" marL="0" rtl="0" algn="l">
              <a:spcBef>
                <a:spcPts val="1200"/>
              </a:spcBef>
              <a:spcAft>
                <a:spcPts val="1200"/>
              </a:spcAft>
              <a:buNone/>
            </a:pPr>
            <a:r>
              <a:t/>
            </a:r>
            <a:endParaRPr/>
          </a:p>
        </p:txBody>
      </p:sp>
      <p:sp>
        <p:nvSpPr>
          <p:cNvPr id="421" name="Google Shape;421;p44"/>
          <p:cNvSpPr txBox="1"/>
          <p:nvPr>
            <p:ph idx="1" type="body"/>
          </p:nvPr>
        </p:nvSpPr>
        <p:spPr>
          <a:xfrm>
            <a:off x="36319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The project overall</a:t>
            </a:r>
            <a:endParaRPr sz="2200"/>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sp>
        <p:nvSpPr>
          <p:cNvPr id="422" name="Google Shape;422;p44"/>
          <p:cNvSpPr txBox="1"/>
          <p:nvPr>
            <p:ph idx="1" type="body"/>
          </p:nvPr>
        </p:nvSpPr>
        <p:spPr>
          <a:xfrm>
            <a:off x="6402850" y="1567550"/>
            <a:ext cx="23700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200"/>
              <a:t>Learning experience </a:t>
            </a:r>
            <a:endParaRPr sz="2200"/>
          </a:p>
          <a:p>
            <a:pPr indent="0" lvl="0" marL="0" rtl="0" algn="l">
              <a:spcBef>
                <a:spcPts val="1200"/>
              </a:spcBef>
              <a:spcAft>
                <a:spcPts val="1200"/>
              </a:spcAft>
              <a:buNone/>
            </a:pPr>
            <a:r>
              <a:t/>
            </a:r>
            <a:endParaRPr/>
          </a:p>
        </p:txBody>
      </p:sp>
      <p:pic>
        <p:nvPicPr>
          <p:cNvPr id="423" name="Google Shape;423;p44"/>
          <p:cNvPicPr preferRelativeResize="0"/>
          <p:nvPr/>
        </p:nvPicPr>
        <p:blipFill>
          <a:blip r:embed="rId3">
            <a:alphaModFix/>
          </a:blip>
          <a:stretch>
            <a:fillRect/>
          </a:stretch>
        </p:blipFill>
        <p:spPr>
          <a:xfrm>
            <a:off x="1038313" y="2618825"/>
            <a:ext cx="2015473" cy="1436826"/>
          </a:xfrm>
          <a:prstGeom prst="rect">
            <a:avLst/>
          </a:prstGeom>
          <a:noFill/>
          <a:ln>
            <a:noFill/>
          </a:ln>
        </p:spPr>
      </p:pic>
      <p:pic>
        <p:nvPicPr>
          <p:cNvPr id="424" name="Google Shape;424;p44"/>
          <p:cNvPicPr preferRelativeResize="0"/>
          <p:nvPr/>
        </p:nvPicPr>
        <p:blipFill>
          <a:blip r:embed="rId4">
            <a:alphaModFix/>
          </a:blip>
          <a:stretch>
            <a:fillRect/>
          </a:stretch>
        </p:blipFill>
        <p:spPr>
          <a:xfrm>
            <a:off x="6580125" y="2925038"/>
            <a:ext cx="2015449" cy="1130604"/>
          </a:xfrm>
          <a:prstGeom prst="rect">
            <a:avLst/>
          </a:prstGeom>
          <a:noFill/>
          <a:ln>
            <a:noFill/>
          </a:ln>
        </p:spPr>
      </p:pic>
      <p:pic>
        <p:nvPicPr>
          <p:cNvPr id="425" name="Google Shape;425;p44"/>
          <p:cNvPicPr preferRelativeResize="0"/>
          <p:nvPr/>
        </p:nvPicPr>
        <p:blipFill>
          <a:blip r:embed="rId5">
            <a:alphaModFix/>
          </a:blip>
          <a:stretch>
            <a:fillRect/>
          </a:stretch>
        </p:blipFill>
        <p:spPr>
          <a:xfrm>
            <a:off x="3863838" y="2618825"/>
            <a:ext cx="1906234" cy="152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1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1417300" y="17552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Thank you for listening</a:t>
            </a:r>
            <a:r>
              <a:rPr b="1" i="1" lang="en" sz="6000"/>
              <a:t> </a:t>
            </a:r>
            <a:endParaRPr b="1" i="1"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052550" y="6207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u="sng"/>
              <a:t>T</a:t>
            </a:r>
            <a:r>
              <a:rPr lang="en" sz="3000" u="sng"/>
              <a:t>he Brew-Crew</a:t>
            </a:r>
            <a:endParaRPr sz="3000" u="sng"/>
          </a:p>
        </p:txBody>
      </p:sp>
      <p:sp>
        <p:nvSpPr>
          <p:cNvPr id="151" name="Google Shape;151;p16"/>
          <p:cNvSpPr txBox="1"/>
          <p:nvPr/>
        </p:nvSpPr>
        <p:spPr>
          <a:xfrm>
            <a:off x="945113" y="2689250"/>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SM:</a:t>
            </a:r>
            <a:r>
              <a:rPr lang="en" sz="1300">
                <a:solidFill>
                  <a:schemeClr val="lt1"/>
                </a:solidFill>
                <a:latin typeface="Lato"/>
                <a:ea typeface="Lato"/>
                <a:cs typeface="Lato"/>
                <a:sym typeface="Lato"/>
              </a:rPr>
              <a:t>FEMI</a:t>
            </a:r>
            <a:endParaRPr sz="1300">
              <a:solidFill>
                <a:schemeClr val="lt1"/>
              </a:solidFill>
              <a:latin typeface="Lato"/>
              <a:ea typeface="Lato"/>
              <a:cs typeface="Lato"/>
              <a:sym typeface="Lato"/>
            </a:endParaRPr>
          </a:p>
        </p:txBody>
      </p:sp>
      <p:sp>
        <p:nvSpPr>
          <p:cNvPr id="152" name="Google Shape;152;p16"/>
          <p:cNvSpPr txBox="1"/>
          <p:nvPr/>
        </p:nvSpPr>
        <p:spPr>
          <a:xfrm>
            <a:off x="2880613" y="2689250"/>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KATERINA</a:t>
            </a:r>
            <a:endParaRPr sz="1300">
              <a:solidFill>
                <a:schemeClr val="lt1"/>
              </a:solidFill>
              <a:latin typeface="Lato"/>
              <a:ea typeface="Lato"/>
              <a:cs typeface="Lato"/>
              <a:sym typeface="Lato"/>
            </a:endParaRPr>
          </a:p>
        </p:txBody>
      </p:sp>
      <p:sp>
        <p:nvSpPr>
          <p:cNvPr id="153" name="Google Shape;153;p16"/>
          <p:cNvSpPr txBox="1"/>
          <p:nvPr/>
        </p:nvSpPr>
        <p:spPr>
          <a:xfrm>
            <a:off x="4867238" y="2689250"/>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PRANS</a:t>
            </a:r>
            <a:endParaRPr sz="1300">
              <a:solidFill>
                <a:schemeClr val="lt1"/>
              </a:solidFill>
              <a:latin typeface="Lato"/>
              <a:ea typeface="Lato"/>
              <a:cs typeface="Lato"/>
              <a:sym typeface="Lato"/>
            </a:endParaRPr>
          </a:p>
        </p:txBody>
      </p:sp>
      <p:sp>
        <p:nvSpPr>
          <p:cNvPr id="154" name="Google Shape;154;p16"/>
          <p:cNvSpPr txBox="1"/>
          <p:nvPr/>
        </p:nvSpPr>
        <p:spPr>
          <a:xfrm>
            <a:off x="6853863" y="2689250"/>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RIO</a:t>
            </a:r>
            <a:endParaRPr sz="1300">
              <a:solidFill>
                <a:schemeClr val="lt1"/>
              </a:solidFill>
              <a:latin typeface="Lato"/>
              <a:ea typeface="Lato"/>
              <a:cs typeface="Lato"/>
              <a:sym typeface="Lato"/>
            </a:endParaRPr>
          </a:p>
        </p:txBody>
      </p:sp>
      <p:pic>
        <p:nvPicPr>
          <p:cNvPr id="155" name="Google Shape;155;p16"/>
          <p:cNvPicPr preferRelativeResize="0"/>
          <p:nvPr/>
        </p:nvPicPr>
        <p:blipFill>
          <a:blip r:embed="rId3">
            <a:alphaModFix/>
          </a:blip>
          <a:stretch>
            <a:fillRect/>
          </a:stretch>
        </p:blipFill>
        <p:spPr>
          <a:xfrm>
            <a:off x="1025975" y="2002263"/>
            <a:ext cx="1179800" cy="1474750"/>
          </a:xfrm>
          <a:prstGeom prst="rect">
            <a:avLst/>
          </a:prstGeom>
          <a:noFill/>
          <a:ln>
            <a:noFill/>
          </a:ln>
        </p:spPr>
      </p:pic>
      <p:pic>
        <p:nvPicPr>
          <p:cNvPr id="156" name="Google Shape;156;p16"/>
          <p:cNvPicPr preferRelativeResize="0"/>
          <p:nvPr/>
        </p:nvPicPr>
        <p:blipFill>
          <a:blip r:embed="rId3">
            <a:alphaModFix/>
          </a:blip>
          <a:stretch>
            <a:fillRect/>
          </a:stretch>
        </p:blipFill>
        <p:spPr>
          <a:xfrm>
            <a:off x="2964888" y="2002263"/>
            <a:ext cx="1179800" cy="1474750"/>
          </a:xfrm>
          <a:prstGeom prst="rect">
            <a:avLst/>
          </a:prstGeom>
          <a:noFill/>
          <a:ln>
            <a:noFill/>
          </a:ln>
        </p:spPr>
      </p:pic>
      <p:pic>
        <p:nvPicPr>
          <p:cNvPr id="157" name="Google Shape;157;p16"/>
          <p:cNvPicPr preferRelativeResize="0"/>
          <p:nvPr/>
        </p:nvPicPr>
        <p:blipFill>
          <a:blip r:embed="rId3">
            <a:alphaModFix/>
          </a:blip>
          <a:stretch>
            <a:fillRect/>
          </a:stretch>
        </p:blipFill>
        <p:spPr>
          <a:xfrm>
            <a:off x="6938150" y="2002263"/>
            <a:ext cx="1179800" cy="1474744"/>
          </a:xfrm>
          <a:prstGeom prst="rect">
            <a:avLst/>
          </a:prstGeom>
          <a:noFill/>
          <a:ln>
            <a:noFill/>
          </a:ln>
        </p:spPr>
      </p:pic>
      <p:pic>
        <p:nvPicPr>
          <p:cNvPr id="158" name="Google Shape;158;p16"/>
          <p:cNvPicPr preferRelativeResize="0"/>
          <p:nvPr/>
        </p:nvPicPr>
        <p:blipFill>
          <a:blip r:embed="rId3">
            <a:alphaModFix/>
          </a:blip>
          <a:stretch>
            <a:fillRect/>
          </a:stretch>
        </p:blipFill>
        <p:spPr>
          <a:xfrm>
            <a:off x="4951513" y="2002263"/>
            <a:ext cx="1179800" cy="1474750"/>
          </a:xfrm>
          <a:prstGeom prst="rect">
            <a:avLst/>
          </a:prstGeom>
          <a:noFill/>
          <a:ln>
            <a:noFill/>
          </a:ln>
        </p:spPr>
      </p:pic>
      <p:sp>
        <p:nvSpPr>
          <p:cNvPr id="159" name="Google Shape;159;p16"/>
          <p:cNvSpPr txBox="1"/>
          <p:nvPr/>
        </p:nvSpPr>
        <p:spPr>
          <a:xfrm>
            <a:off x="1029350" y="3570988"/>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FEMI</a:t>
            </a:r>
            <a:endParaRPr sz="1300">
              <a:solidFill>
                <a:schemeClr val="lt1"/>
              </a:solidFill>
              <a:latin typeface="Lato"/>
              <a:ea typeface="Lato"/>
              <a:cs typeface="Lato"/>
              <a:sym typeface="Lato"/>
            </a:endParaRPr>
          </a:p>
        </p:txBody>
      </p:sp>
      <p:sp>
        <p:nvSpPr>
          <p:cNvPr id="160" name="Google Shape;160;p16"/>
          <p:cNvSpPr txBox="1"/>
          <p:nvPr/>
        </p:nvSpPr>
        <p:spPr>
          <a:xfrm>
            <a:off x="2938650" y="3571000"/>
            <a:ext cx="12834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KATERINA</a:t>
            </a:r>
            <a:endParaRPr sz="1300">
              <a:solidFill>
                <a:schemeClr val="lt1"/>
              </a:solidFill>
              <a:latin typeface="Lato"/>
              <a:ea typeface="Lato"/>
              <a:cs typeface="Lato"/>
              <a:sym typeface="Lato"/>
            </a:endParaRPr>
          </a:p>
        </p:txBody>
      </p:sp>
      <p:sp>
        <p:nvSpPr>
          <p:cNvPr id="161" name="Google Shape;161;p16"/>
          <p:cNvSpPr txBox="1"/>
          <p:nvPr/>
        </p:nvSpPr>
        <p:spPr>
          <a:xfrm>
            <a:off x="4951475" y="3570988"/>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PRANS</a:t>
            </a:r>
            <a:endParaRPr sz="1300">
              <a:solidFill>
                <a:schemeClr val="lt1"/>
              </a:solidFill>
              <a:latin typeface="Lato"/>
              <a:ea typeface="Lato"/>
              <a:cs typeface="Lato"/>
              <a:sym typeface="Lato"/>
            </a:endParaRPr>
          </a:p>
        </p:txBody>
      </p:sp>
      <p:sp>
        <p:nvSpPr>
          <p:cNvPr id="162" name="Google Shape;162;p16"/>
          <p:cNvSpPr txBox="1"/>
          <p:nvPr/>
        </p:nvSpPr>
        <p:spPr>
          <a:xfrm>
            <a:off x="6938100" y="3570988"/>
            <a:ext cx="1179900" cy="3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SM: </a:t>
            </a:r>
            <a:r>
              <a:rPr lang="en" sz="1300">
                <a:solidFill>
                  <a:schemeClr val="lt1"/>
                </a:solidFill>
                <a:latin typeface="Lato"/>
                <a:ea typeface="Lato"/>
                <a:cs typeface="Lato"/>
                <a:sym typeface="Lato"/>
              </a:rPr>
              <a:t>RIO</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052550" y="1986326"/>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6000"/>
              <a:t>The Project &amp; Infrastructure</a:t>
            </a:r>
            <a:endParaRPr b="1" i="1"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Issue…</a:t>
            </a:r>
            <a:endParaRPr/>
          </a:p>
        </p:txBody>
      </p:sp>
      <p:sp>
        <p:nvSpPr>
          <p:cNvPr id="173" name="Google Shape;173;p18"/>
          <p:cNvSpPr txBox="1"/>
          <p:nvPr>
            <p:ph idx="1" type="body"/>
          </p:nvPr>
        </p:nvSpPr>
        <p:spPr>
          <a:xfrm>
            <a:off x="1297500" y="1464850"/>
            <a:ext cx="7038900" cy="29112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Not able to collate end of day sales to one location</a:t>
            </a:r>
            <a:endParaRPr sz="1700"/>
          </a:p>
          <a:p>
            <a:pPr indent="-336550" lvl="1" marL="914400" rtl="0" algn="l">
              <a:lnSpc>
                <a:spcPct val="200000"/>
              </a:lnSpc>
              <a:spcBef>
                <a:spcPts val="0"/>
              </a:spcBef>
              <a:spcAft>
                <a:spcPts val="0"/>
              </a:spcAft>
              <a:buSzPts val="1700"/>
              <a:buChar char="➢"/>
            </a:pPr>
            <a:r>
              <a:rPr lang="en" sz="1700"/>
              <a:t>No evaluation</a:t>
            </a:r>
            <a:endParaRPr sz="1700"/>
          </a:p>
          <a:p>
            <a:pPr indent="-336550" lvl="1" marL="914400" rtl="0" algn="l">
              <a:lnSpc>
                <a:spcPct val="200000"/>
              </a:lnSpc>
              <a:spcBef>
                <a:spcPts val="0"/>
              </a:spcBef>
              <a:spcAft>
                <a:spcPts val="0"/>
              </a:spcAft>
              <a:buSzPts val="1700"/>
              <a:buChar char="➢"/>
            </a:pPr>
            <a:r>
              <a:rPr lang="en" sz="1700"/>
              <a:t>No comparisons between branches</a:t>
            </a:r>
            <a:endParaRPr sz="1700"/>
          </a:p>
          <a:p>
            <a:pPr indent="-336550" lvl="1" marL="914400" rtl="0" algn="l">
              <a:lnSpc>
                <a:spcPct val="200000"/>
              </a:lnSpc>
              <a:spcBef>
                <a:spcPts val="0"/>
              </a:spcBef>
              <a:spcAft>
                <a:spcPts val="0"/>
              </a:spcAft>
              <a:buSzPts val="1700"/>
              <a:buChar char="➢"/>
            </a:pPr>
            <a:r>
              <a:rPr lang="en" sz="1700"/>
              <a:t>Cannot identify emerging trends</a:t>
            </a:r>
            <a:endParaRPr sz="1700"/>
          </a:p>
          <a:p>
            <a:pPr indent="-336550" lvl="1" marL="914400" rtl="0" algn="l">
              <a:lnSpc>
                <a:spcPct val="200000"/>
              </a:lnSpc>
              <a:spcBef>
                <a:spcPts val="0"/>
              </a:spcBef>
              <a:spcAft>
                <a:spcPts val="0"/>
              </a:spcAft>
              <a:buSzPts val="1700"/>
              <a:buChar char="➢"/>
            </a:pPr>
            <a:r>
              <a:rPr lang="en" sz="1700"/>
              <a:t>Loss of revenue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Solution…</a:t>
            </a:r>
            <a:endParaRPr/>
          </a:p>
        </p:txBody>
      </p:sp>
      <p:sp>
        <p:nvSpPr>
          <p:cNvPr id="179" name="Google Shape;179;p19"/>
          <p:cNvSpPr txBox="1"/>
          <p:nvPr>
            <p:ph idx="1" type="body"/>
          </p:nvPr>
        </p:nvSpPr>
        <p:spPr>
          <a:xfrm>
            <a:off x="1297500" y="1424100"/>
            <a:ext cx="7593900" cy="3719400"/>
          </a:xfrm>
          <a:prstGeom prst="rect">
            <a:avLst/>
          </a:prstGeom>
        </p:spPr>
        <p:txBody>
          <a:bodyPr anchorCtr="0" anchor="t" bIns="91425" lIns="91425" spcFirstLastPara="1" rIns="91425" wrap="square" tIns="91425">
            <a:normAutofit fontScale="40000"/>
          </a:bodyPr>
          <a:lstStyle/>
          <a:p>
            <a:pPr indent="0" lvl="0" marL="457200" rtl="0" algn="l">
              <a:lnSpc>
                <a:spcPct val="200000"/>
              </a:lnSpc>
              <a:spcBef>
                <a:spcPts val="0"/>
              </a:spcBef>
              <a:spcAft>
                <a:spcPts val="0"/>
              </a:spcAft>
              <a:buNone/>
            </a:pPr>
            <a:r>
              <a:t/>
            </a:r>
            <a:endParaRPr sz="4111"/>
          </a:p>
          <a:p>
            <a:pPr indent="-333034" lvl="0" marL="457200" rtl="0" algn="l">
              <a:lnSpc>
                <a:spcPct val="200000"/>
              </a:lnSpc>
              <a:spcBef>
                <a:spcPts val="1200"/>
              </a:spcBef>
              <a:spcAft>
                <a:spcPts val="0"/>
              </a:spcAft>
              <a:buSzPct val="100000"/>
              <a:buChar char="❖"/>
            </a:pPr>
            <a:r>
              <a:rPr lang="en" sz="4111"/>
              <a:t>Use a data visualisation tool for analysis to find:</a:t>
            </a:r>
            <a:endParaRPr sz="4111"/>
          </a:p>
          <a:p>
            <a:pPr indent="-327954" lvl="1" marL="914400" rtl="0" algn="l">
              <a:lnSpc>
                <a:spcPct val="200000"/>
              </a:lnSpc>
              <a:spcBef>
                <a:spcPts val="0"/>
              </a:spcBef>
              <a:spcAft>
                <a:spcPts val="0"/>
              </a:spcAft>
              <a:buSzPct val="95135"/>
              <a:buChar char="➢"/>
            </a:pPr>
            <a:r>
              <a:rPr lang="en" sz="4111"/>
              <a:t>Emerging trends</a:t>
            </a:r>
            <a:endParaRPr sz="4111"/>
          </a:p>
          <a:p>
            <a:pPr indent="-327954" lvl="1" marL="914400" rtl="0" algn="l">
              <a:lnSpc>
                <a:spcPct val="200000"/>
              </a:lnSpc>
              <a:spcBef>
                <a:spcPts val="0"/>
              </a:spcBef>
              <a:spcAft>
                <a:spcPts val="0"/>
              </a:spcAft>
              <a:buSzPct val="95135"/>
              <a:buChar char="➢"/>
            </a:pPr>
            <a:r>
              <a:rPr lang="en" sz="4111"/>
              <a:t>Potential revenue streams</a:t>
            </a:r>
            <a:endParaRPr sz="4111"/>
          </a:p>
          <a:p>
            <a:pPr indent="-327954" lvl="1" marL="914400" rtl="0" algn="l">
              <a:lnSpc>
                <a:spcPct val="200000"/>
              </a:lnSpc>
              <a:spcBef>
                <a:spcPts val="0"/>
              </a:spcBef>
              <a:spcAft>
                <a:spcPts val="0"/>
              </a:spcAft>
              <a:buSzPct val="95135"/>
              <a:buChar char="➢"/>
            </a:pPr>
            <a:r>
              <a:rPr lang="en" sz="4111"/>
              <a:t>Expansion opportunities</a:t>
            </a:r>
            <a:endParaRPr sz="4111"/>
          </a:p>
          <a:p>
            <a:pPr indent="-333034" lvl="1" marL="914400" rtl="0" algn="l">
              <a:lnSpc>
                <a:spcPct val="200000"/>
              </a:lnSpc>
              <a:spcBef>
                <a:spcPts val="0"/>
              </a:spcBef>
              <a:spcAft>
                <a:spcPts val="0"/>
              </a:spcAft>
              <a:buSzPct val="100000"/>
              <a:buChar char="➢"/>
            </a:pPr>
            <a:r>
              <a:rPr lang="en" sz="4111"/>
              <a:t>Compare branch takings</a:t>
            </a:r>
            <a:endParaRPr sz="4111"/>
          </a:p>
          <a:p>
            <a:pPr indent="0" lvl="0" marL="457200" rtl="0" algn="l">
              <a:spcBef>
                <a:spcPts val="1200"/>
              </a:spcBef>
              <a:spcAft>
                <a:spcPts val="1200"/>
              </a:spcAft>
              <a:buNone/>
            </a:pPr>
            <a:r>
              <a:t/>
            </a:r>
            <a:endParaRPr sz="1417"/>
          </a:p>
        </p:txBody>
      </p:sp>
      <p:sp>
        <p:nvSpPr>
          <p:cNvPr id="180" name="Google Shape;180;p19"/>
          <p:cNvSpPr txBox="1"/>
          <p:nvPr/>
        </p:nvSpPr>
        <p:spPr>
          <a:xfrm>
            <a:off x="1297500" y="1111000"/>
            <a:ext cx="77556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Create a central location to collate data from all your branches</a:t>
            </a:r>
            <a:endParaRPr sz="1600">
              <a:solidFill>
                <a:schemeClr val="lt1"/>
              </a:solidFill>
              <a:latin typeface="Lato"/>
              <a:ea typeface="Lato"/>
              <a:cs typeface="Lato"/>
              <a:sym typeface="Lato"/>
            </a:endParaRPr>
          </a:p>
          <a:p>
            <a:pPr indent="-330200" lvl="1" marL="914400" rtl="0" algn="l">
              <a:lnSpc>
                <a:spcPct val="20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Daily automation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Processes</a:t>
            </a:r>
            <a:endParaRPr/>
          </a:p>
        </p:txBody>
      </p:sp>
      <p:sp>
        <p:nvSpPr>
          <p:cNvPr id="186" name="Google Shape;186;p20"/>
          <p:cNvSpPr txBox="1"/>
          <p:nvPr>
            <p:ph idx="1" type="body"/>
          </p:nvPr>
        </p:nvSpPr>
        <p:spPr>
          <a:xfrm>
            <a:off x="39450" y="1002475"/>
            <a:ext cx="7038900" cy="38301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300"/>
          </a:p>
          <a:p>
            <a:pPr indent="0" lvl="0" marL="457200" rtl="0" algn="l">
              <a:lnSpc>
                <a:spcPct val="150000"/>
              </a:lnSpc>
              <a:spcBef>
                <a:spcPts val="1200"/>
              </a:spcBef>
              <a:spcAft>
                <a:spcPts val="0"/>
              </a:spcAft>
              <a:buNone/>
            </a:pPr>
            <a:r>
              <a:t/>
            </a:r>
            <a:endParaRPr sz="1300"/>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spcBef>
                <a:spcPts val="1200"/>
              </a:spcBef>
              <a:spcAft>
                <a:spcPts val="1200"/>
              </a:spcAft>
              <a:buNone/>
            </a:pPr>
            <a:r>
              <a:t/>
            </a:r>
            <a:endParaRPr sz="1500"/>
          </a:p>
        </p:txBody>
      </p:sp>
      <p:pic>
        <p:nvPicPr>
          <p:cNvPr id="187" name="Google Shape;187;p20"/>
          <p:cNvPicPr preferRelativeResize="0"/>
          <p:nvPr/>
        </p:nvPicPr>
        <p:blipFill>
          <a:blip r:embed="rId3">
            <a:alphaModFix/>
          </a:blip>
          <a:stretch>
            <a:fillRect/>
          </a:stretch>
        </p:blipFill>
        <p:spPr>
          <a:xfrm>
            <a:off x="4794526" y="1427463"/>
            <a:ext cx="3965952" cy="2802126"/>
          </a:xfrm>
          <a:prstGeom prst="rect">
            <a:avLst/>
          </a:prstGeom>
          <a:noFill/>
          <a:ln>
            <a:noFill/>
          </a:ln>
        </p:spPr>
      </p:pic>
      <p:sp>
        <p:nvSpPr>
          <p:cNvPr id="188" name="Google Shape;188;p20"/>
          <p:cNvSpPr txBox="1"/>
          <p:nvPr/>
        </p:nvSpPr>
        <p:spPr>
          <a:xfrm>
            <a:off x="975625" y="1070325"/>
            <a:ext cx="3000000" cy="69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Weekly scrums</a:t>
            </a:r>
            <a:endParaRPr>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Plan out week</a:t>
            </a:r>
            <a:endParaRPr sz="1300"/>
          </a:p>
        </p:txBody>
      </p:sp>
      <p:sp>
        <p:nvSpPr>
          <p:cNvPr id="189" name="Google Shape;189;p20"/>
          <p:cNvSpPr txBox="1"/>
          <p:nvPr/>
        </p:nvSpPr>
        <p:spPr>
          <a:xfrm>
            <a:off x="975625" y="1720225"/>
            <a:ext cx="3000000" cy="1246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Daily standups</a:t>
            </a:r>
            <a:endParaRPr>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Delegate jobs</a:t>
            </a:r>
            <a:endParaRPr sz="1200">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Estimate time needed</a:t>
            </a:r>
            <a:endParaRPr sz="1200">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Regroup to update/discuss</a:t>
            </a:r>
            <a:endParaRPr sz="1300"/>
          </a:p>
        </p:txBody>
      </p:sp>
      <p:sp>
        <p:nvSpPr>
          <p:cNvPr id="190" name="Google Shape;190;p20"/>
          <p:cNvSpPr txBox="1"/>
          <p:nvPr/>
        </p:nvSpPr>
        <p:spPr>
          <a:xfrm>
            <a:off x="975625" y="2898200"/>
            <a:ext cx="3870000" cy="1246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README</a:t>
            </a:r>
            <a:endParaRPr>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Overview of project</a:t>
            </a:r>
            <a:endParaRPr sz="1200">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Week by week progress</a:t>
            </a:r>
            <a:endParaRPr sz="1200">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Contains documentation links</a:t>
            </a:r>
            <a:endParaRPr sz="1300"/>
          </a:p>
        </p:txBody>
      </p:sp>
      <p:sp>
        <p:nvSpPr>
          <p:cNvPr id="191" name="Google Shape;191;p20"/>
          <p:cNvSpPr txBox="1"/>
          <p:nvPr/>
        </p:nvSpPr>
        <p:spPr>
          <a:xfrm>
            <a:off x="975625" y="4167100"/>
            <a:ext cx="5624400" cy="69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Project roles</a:t>
            </a:r>
            <a:endParaRPr>
              <a:solidFill>
                <a:schemeClr val="lt1"/>
              </a:solidFill>
              <a:latin typeface="Lato"/>
              <a:ea typeface="Lato"/>
              <a:cs typeface="Lato"/>
              <a:sym typeface="Lato"/>
            </a:endParaRPr>
          </a:p>
          <a:p>
            <a:pPr indent="-304800" lvl="1" marL="914400" rtl="0" algn="l">
              <a:lnSpc>
                <a:spcPct val="150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Split based on strengths and areas we want to improve on</a:t>
            </a:r>
            <a:endParaRPr sz="12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1"/>
          <p:cNvGrpSpPr/>
          <p:nvPr/>
        </p:nvGrpSpPr>
        <p:grpSpPr>
          <a:xfrm>
            <a:off x="6714022" y="1006575"/>
            <a:ext cx="1438486" cy="2130954"/>
            <a:chOff x="6714022" y="1006575"/>
            <a:chExt cx="1438486" cy="2130954"/>
          </a:xfrm>
        </p:grpSpPr>
        <p:pic>
          <p:nvPicPr>
            <p:cNvPr id="197" name="Google Shape;197;p21"/>
            <p:cNvPicPr preferRelativeResize="0"/>
            <p:nvPr/>
          </p:nvPicPr>
          <p:blipFill rotWithShape="1">
            <a:blip r:embed="rId3">
              <a:alphaModFix/>
            </a:blip>
            <a:srcRect b="0" l="0" r="50283" t="0"/>
            <a:stretch/>
          </p:blipFill>
          <p:spPr>
            <a:xfrm>
              <a:off x="6714022" y="1365154"/>
              <a:ext cx="1438486" cy="1772375"/>
            </a:xfrm>
            <a:prstGeom prst="rect">
              <a:avLst/>
            </a:prstGeom>
            <a:noFill/>
            <a:ln>
              <a:noFill/>
            </a:ln>
          </p:spPr>
        </p:pic>
        <p:sp>
          <p:nvSpPr>
            <p:cNvPr id="198" name="Google Shape;198;p21"/>
            <p:cNvSpPr txBox="1"/>
            <p:nvPr/>
          </p:nvSpPr>
          <p:spPr>
            <a:xfrm>
              <a:off x="6967625" y="1006575"/>
              <a:ext cx="11631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GitHub</a:t>
              </a:r>
              <a:endParaRPr sz="1300">
                <a:solidFill>
                  <a:schemeClr val="lt1"/>
                </a:solidFill>
                <a:latin typeface="Lato"/>
                <a:ea typeface="Lato"/>
                <a:cs typeface="Lato"/>
                <a:sym typeface="Lato"/>
              </a:endParaRPr>
            </a:p>
          </p:txBody>
        </p:sp>
      </p:grpSp>
      <p:grpSp>
        <p:nvGrpSpPr>
          <p:cNvPr id="199" name="Google Shape;199;p21"/>
          <p:cNvGrpSpPr/>
          <p:nvPr/>
        </p:nvGrpSpPr>
        <p:grpSpPr>
          <a:xfrm>
            <a:off x="1781578" y="1006575"/>
            <a:ext cx="1139160" cy="2338213"/>
            <a:chOff x="1781578" y="1006575"/>
            <a:chExt cx="1139160" cy="2338213"/>
          </a:xfrm>
        </p:grpSpPr>
        <p:pic>
          <p:nvPicPr>
            <p:cNvPr id="200" name="Google Shape;200;p21"/>
            <p:cNvPicPr preferRelativeResize="0"/>
            <p:nvPr/>
          </p:nvPicPr>
          <p:blipFill>
            <a:blip r:embed="rId4">
              <a:alphaModFix/>
            </a:blip>
            <a:stretch>
              <a:fillRect/>
            </a:stretch>
          </p:blipFill>
          <p:spPr>
            <a:xfrm>
              <a:off x="1781578" y="1423738"/>
              <a:ext cx="1071575" cy="1921050"/>
            </a:xfrm>
            <a:prstGeom prst="rect">
              <a:avLst/>
            </a:prstGeom>
            <a:noFill/>
            <a:ln>
              <a:noFill/>
            </a:ln>
          </p:spPr>
        </p:pic>
        <p:sp>
          <p:nvSpPr>
            <p:cNvPr id="201" name="Google Shape;201;p21"/>
            <p:cNvSpPr txBox="1"/>
            <p:nvPr/>
          </p:nvSpPr>
          <p:spPr>
            <a:xfrm>
              <a:off x="1918138" y="1006575"/>
              <a:ext cx="1002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Trello</a:t>
              </a:r>
              <a:endParaRPr sz="1300">
                <a:solidFill>
                  <a:schemeClr val="lt1"/>
                </a:solidFill>
                <a:latin typeface="Lato"/>
                <a:ea typeface="Lato"/>
                <a:cs typeface="Lato"/>
                <a:sym typeface="Lato"/>
              </a:endParaRPr>
            </a:p>
          </p:txBody>
        </p:sp>
      </p:grpSp>
      <p:grpSp>
        <p:nvGrpSpPr>
          <p:cNvPr id="202" name="Google Shape;202;p21"/>
          <p:cNvGrpSpPr/>
          <p:nvPr/>
        </p:nvGrpSpPr>
        <p:grpSpPr>
          <a:xfrm>
            <a:off x="1297500" y="3444025"/>
            <a:ext cx="2592775" cy="1416426"/>
            <a:chOff x="1297500" y="3444025"/>
            <a:chExt cx="2592775" cy="1416426"/>
          </a:xfrm>
        </p:grpSpPr>
        <p:pic>
          <p:nvPicPr>
            <p:cNvPr id="203" name="Google Shape;203;p21"/>
            <p:cNvPicPr preferRelativeResize="0"/>
            <p:nvPr/>
          </p:nvPicPr>
          <p:blipFill>
            <a:blip r:embed="rId5">
              <a:alphaModFix/>
            </a:blip>
            <a:stretch>
              <a:fillRect/>
            </a:stretch>
          </p:blipFill>
          <p:spPr>
            <a:xfrm>
              <a:off x="1297500" y="3841476"/>
              <a:ext cx="2142600" cy="1018974"/>
            </a:xfrm>
            <a:prstGeom prst="rect">
              <a:avLst/>
            </a:prstGeom>
            <a:noFill/>
            <a:ln>
              <a:noFill/>
            </a:ln>
          </p:spPr>
        </p:pic>
        <p:sp>
          <p:nvSpPr>
            <p:cNvPr id="204" name="Google Shape;204;p21"/>
            <p:cNvSpPr txBox="1"/>
            <p:nvPr/>
          </p:nvSpPr>
          <p:spPr>
            <a:xfrm>
              <a:off x="1781575" y="3444025"/>
              <a:ext cx="2108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Jamboards</a:t>
              </a:r>
              <a:endParaRPr sz="1300">
                <a:solidFill>
                  <a:schemeClr val="lt1"/>
                </a:solidFill>
                <a:latin typeface="Lato"/>
                <a:ea typeface="Lato"/>
                <a:cs typeface="Lato"/>
                <a:sym typeface="Lato"/>
              </a:endParaRPr>
            </a:p>
          </p:txBody>
        </p:sp>
      </p:grpSp>
      <p:grpSp>
        <p:nvGrpSpPr>
          <p:cNvPr id="205" name="Google Shape;205;p21"/>
          <p:cNvGrpSpPr/>
          <p:nvPr/>
        </p:nvGrpSpPr>
        <p:grpSpPr>
          <a:xfrm>
            <a:off x="3715988" y="956650"/>
            <a:ext cx="2365475" cy="3227600"/>
            <a:chOff x="3715988" y="956650"/>
            <a:chExt cx="2365475" cy="3227600"/>
          </a:xfrm>
        </p:grpSpPr>
        <p:pic>
          <p:nvPicPr>
            <p:cNvPr id="206" name="Google Shape;206;p21"/>
            <p:cNvPicPr preferRelativeResize="0"/>
            <p:nvPr/>
          </p:nvPicPr>
          <p:blipFill>
            <a:blip r:embed="rId6">
              <a:alphaModFix/>
            </a:blip>
            <a:stretch>
              <a:fillRect/>
            </a:stretch>
          </p:blipFill>
          <p:spPr>
            <a:xfrm>
              <a:off x="3715988" y="1360348"/>
              <a:ext cx="2202776" cy="1235175"/>
            </a:xfrm>
            <a:prstGeom prst="rect">
              <a:avLst/>
            </a:prstGeom>
            <a:noFill/>
            <a:ln>
              <a:noFill/>
            </a:ln>
          </p:spPr>
        </p:pic>
        <p:sp>
          <p:nvSpPr>
            <p:cNvPr id="207" name="Google Shape;207;p21"/>
            <p:cNvSpPr txBox="1"/>
            <p:nvPr/>
          </p:nvSpPr>
          <p:spPr>
            <a:xfrm>
              <a:off x="3878563" y="956650"/>
              <a:ext cx="22029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Educational Resources</a:t>
              </a:r>
              <a:endParaRPr sz="1300">
                <a:solidFill>
                  <a:schemeClr val="lt1"/>
                </a:solidFill>
                <a:latin typeface="Lato"/>
                <a:ea typeface="Lato"/>
                <a:cs typeface="Lato"/>
                <a:sym typeface="Lato"/>
              </a:endParaRPr>
            </a:p>
          </p:txBody>
        </p:sp>
        <p:pic>
          <p:nvPicPr>
            <p:cNvPr id="208" name="Google Shape;208;p21"/>
            <p:cNvPicPr preferRelativeResize="0"/>
            <p:nvPr/>
          </p:nvPicPr>
          <p:blipFill>
            <a:blip r:embed="rId7">
              <a:alphaModFix/>
            </a:blip>
            <a:stretch>
              <a:fillRect/>
            </a:stretch>
          </p:blipFill>
          <p:spPr>
            <a:xfrm>
              <a:off x="3715988" y="2972389"/>
              <a:ext cx="2202775" cy="1211861"/>
            </a:xfrm>
            <a:prstGeom prst="rect">
              <a:avLst/>
            </a:prstGeom>
            <a:noFill/>
            <a:ln>
              <a:noFill/>
            </a:ln>
          </p:spPr>
        </p:pic>
        <p:sp>
          <p:nvSpPr>
            <p:cNvPr id="209" name="Google Shape;209;p21"/>
            <p:cNvSpPr/>
            <p:nvPr/>
          </p:nvSpPr>
          <p:spPr>
            <a:xfrm>
              <a:off x="4682038" y="2608463"/>
              <a:ext cx="230700" cy="35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10" name="Google Shape;210;p21"/>
          <p:cNvSpPr txBox="1"/>
          <p:nvPr>
            <p:ph type="title"/>
          </p:nvPr>
        </p:nvSpPr>
        <p:spPr>
          <a:xfrm>
            <a:off x="1297500" y="399517"/>
            <a:ext cx="7038900" cy="5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Tools and Documentation</a:t>
            </a:r>
            <a:endParaRPr/>
          </a:p>
        </p:txBody>
      </p:sp>
      <p:grpSp>
        <p:nvGrpSpPr>
          <p:cNvPr id="211" name="Google Shape;211;p21"/>
          <p:cNvGrpSpPr/>
          <p:nvPr/>
        </p:nvGrpSpPr>
        <p:grpSpPr>
          <a:xfrm>
            <a:off x="6186137" y="3443762"/>
            <a:ext cx="3108438" cy="1217188"/>
            <a:chOff x="6186137" y="3443762"/>
            <a:chExt cx="3108438" cy="1217188"/>
          </a:xfrm>
        </p:grpSpPr>
        <p:pic>
          <p:nvPicPr>
            <p:cNvPr id="212" name="Google Shape;212;p21"/>
            <p:cNvPicPr preferRelativeResize="0"/>
            <p:nvPr/>
          </p:nvPicPr>
          <p:blipFill>
            <a:blip r:embed="rId8">
              <a:alphaModFix/>
            </a:blip>
            <a:stretch>
              <a:fillRect/>
            </a:stretch>
          </p:blipFill>
          <p:spPr>
            <a:xfrm>
              <a:off x="6186137" y="3854643"/>
              <a:ext cx="2612424" cy="806306"/>
            </a:xfrm>
            <a:prstGeom prst="rect">
              <a:avLst/>
            </a:prstGeom>
            <a:noFill/>
            <a:ln>
              <a:noFill/>
            </a:ln>
          </p:spPr>
        </p:pic>
        <p:sp>
          <p:nvSpPr>
            <p:cNvPr id="213" name="Google Shape;213;p21"/>
            <p:cNvSpPr txBox="1"/>
            <p:nvPr/>
          </p:nvSpPr>
          <p:spPr>
            <a:xfrm>
              <a:off x="7091675" y="3443762"/>
              <a:ext cx="22029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Figma</a:t>
              </a:r>
              <a:endParaRPr sz="1300">
                <a:solidFill>
                  <a:schemeClr val="lt1"/>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