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5" r:id="rId4"/>
    <p:sldId id="257" r:id="rId5"/>
    <p:sldId id="258" r:id="rId6"/>
    <p:sldId id="260" r:id="rId7"/>
    <p:sldId id="261" r:id="rId8"/>
    <p:sldId id="263"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1F8C-2F6D-4E15-B8B2-1CB72E660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1772E1-E38B-4EAA-9D95-80AB14CC0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194C92-785E-4529-9336-F847BC60ABBE}"/>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5" name="Footer Placeholder 4">
            <a:extLst>
              <a:ext uri="{FF2B5EF4-FFF2-40B4-BE49-F238E27FC236}">
                <a16:creationId xmlns:a16="http://schemas.microsoft.com/office/drawing/2014/main" id="{4412869E-E532-4B0A-9C53-B829808438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7ABC91-C0A4-4381-9CA3-140166101A2A}"/>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381904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F26B-E055-425F-B788-00ED23ABD4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4DB656-4EE9-482C-930D-8B5D1BD88A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4047E-D4EB-4332-A4A8-E7A041E29178}"/>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5" name="Footer Placeholder 4">
            <a:extLst>
              <a:ext uri="{FF2B5EF4-FFF2-40B4-BE49-F238E27FC236}">
                <a16:creationId xmlns:a16="http://schemas.microsoft.com/office/drawing/2014/main" id="{F49FE313-A188-496E-9BCA-47748EADA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2BCCA8-9E9C-4CA1-AAEC-EB1DC8283790}"/>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227350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F32520-5F19-4E7D-B7FD-B36CBB30F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366CCF-139A-492F-8BFA-AA5AC4B472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0A37E-2186-4A6C-A0A4-A05A86E31191}"/>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5" name="Footer Placeholder 4">
            <a:extLst>
              <a:ext uri="{FF2B5EF4-FFF2-40B4-BE49-F238E27FC236}">
                <a16:creationId xmlns:a16="http://schemas.microsoft.com/office/drawing/2014/main" id="{A88AC6B7-2D83-4E36-B678-364815B73E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596A7-92FA-4CEB-A6A0-E5AF3F4D2009}"/>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1207420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7100-3E65-42B3-B53E-4AC49505EF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517F45-2C61-4DB2-8091-C495EFBBC3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2C5EC-B239-4EBD-AB07-06AEDA0582BB}"/>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5" name="Footer Placeholder 4">
            <a:extLst>
              <a:ext uri="{FF2B5EF4-FFF2-40B4-BE49-F238E27FC236}">
                <a16:creationId xmlns:a16="http://schemas.microsoft.com/office/drawing/2014/main" id="{DEBC2DE5-43FF-4BEC-9921-3250CB7F7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17678-51D0-425C-B322-BDCBBAD6348C}"/>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163518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E30A-947A-41B9-A55B-DA0A9E533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666B53-2E02-4798-BC72-A90CAA9BC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7B069F-55AC-4A09-B3FC-0A12E928686D}"/>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5" name="Footer Placeholder 4">
            <a:extLst>
              <a:ext uri="{FF2B5EF4-FFF2-40B4-BE49-F238E27FC236}">
                <a16:creationId xmlns:a16="http://schemas.microsoft.com/office/drawing/2014/main" id="{1A755D99-3192-4C74-B5F2-CED6B6456D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CAEC35-8856-44CA-AB79-6589E60A9863}"/>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100701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E7CC-75E9-4A8E-921D-A3B4F0BB50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A3DA62-9B87-4D5D-9B00-89B2B6FE2E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61275E-350A-42E8-A632-1943D85B40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ED8BC2-C50E-4085-9EEB-55E3CF3BF3F6}"/>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6" name="Footer Placeholder 5">
            <a:extLst>
              <a:ext uri="{FF2B5EF4-FFF2-40B4-BE49-F238E27FC236}">
                <a16:creationId xmlns:a16="http://schemas.microsoft.com/office/drawing/2014/main" id="{3BD9CC4E-DD6C-493A-A1E2-DFC109B098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DC2BA1-E840-490D-B30A-4242E2968F29}"/>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331861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6E4D-9C7A-49FE-9D63-65D1592132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B72892-99A9-4C8E-8F2B-95B39CA51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6A1FB9-C2C7-4E83-BF5E-A280DC5C0A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98AD07-B9FB-4534-84E7-83C85E6C3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015F30-68A5-43A1-9180-B351999DE8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E7D892-E2EF-4692-A356-5501860427E7}"/>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8" name="Footer Placeholder 7">
            <a:extLst>
              <a:ext uri="{FF2B5EF4-FFF2-40B4-BE49-F238E27FC236}">
                <a16:creationId xmlns:a16="http://schemas.microsoft.com/office/drawing/2014/main" id="{DBB076CF-6794-457D-B7AA-3CBCBA37C7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C4D3FB-5B28-4125-9FCA-9B797B50EC09}"/>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373822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8436-4A7A-4E2E-B43D-302162DE96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9B53C1-D5A6-479D-8003-FFD991BCEF12}"/>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4" name="Footer Placeholder 3">
            <a:extLst>
              <a:ext uri="{FF2B5EF4-FFF2-40B4-BE49-F238E27FC236}">
                <a16:creationId xmlns:a16="http://schemas.microsoft.com/office/drawing/2014/main" id="{D8490302-A46D-40A3-BCB8-E8CC20BD35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3EDBDC-0EA4-4F4E-8CD0-A2A5BCAC11E7}"/>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423848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7B23CB-E581-43C1-8C7F-7D623B62AB53}"/>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3" name="Footer Placeholder 2">
            <a:extLst>
              <a:ext uri="{FF2B5EF4-FFF2-40B4-BE49-F238E27FC236}">
                <a16:creationId xmlns:a16="http://schemas.microsoft.com/office/drawing/2014/main" id="{AC7D8717-3745-4CC4-8B59-34FA55A715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6F639D-BCC5-4080-A946-383D42482365}"/>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98551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3DC7-3F1B-45FC-B78F-739D34F76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53424D-90E8-4E6C-832A-D755BF02F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3E0F29-EFDF-4DBE-8772-E80592308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33F609-117C-4DDB-8AFD-525C367A87F0}"/>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6" name="Footer Placeholder 5">
            <a:extLst>
              <a:ext uri="{FF2B5EF4-FFF2-40B4-BE49-F238E27FC236}">
                <a16:creationId xmlns:a16="http://schemas.microsoft.com/office/drawing/2014/main" id="{56CD59CB-32E0-472B-9A5B-60347FBAB7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352EF-753A-4D39-879D-DA9BDB40654D}"/>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127806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21B7-E10F-459F-B3CC-A2121AC60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9554BE-8D30-412D-83E4-19AE1FFFE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5F07DA-F10A-4BE0-A28D-9821F2C63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CB1303-9AA3-496B-93C6-6283560E6D6F}"/>
              </a:ext>
            </a:extLst>
          </p:cNvPr>
          <p:cNvSpPr>
            <a:spLocks noGrp="1"/>
          </p:cNvSpPr>
          <p:nvPr>
            <p:ph type="dt" sz="half" idx="10"/>
          </p:nvPr>
        </p:nvSpPr>
        <p:spPr/>
        <p:txBody>
          <a:bodyPr/>
          <a:lstStyle/>
          <a:p>
            <a:fld id="{AEFC9CBC-75DB-484A-A22E-A6E7ABF29C5B}" type="datetimeFigureOut">
              <a:rPr lang="en-IN" smtClean="0"/>
              <a:t>17-07-2025</a:t>
            </a:fld>
            <a:endParaRPr lang="en-IN"/>
          </a:p>
        </p:txBody>
      </p:sp>
      <p:sp>
        <p:nvSpPr>
          <p:cNvPr id="6" name="Footer Placeholder 5">
            <a:extLst>
              <a:ext uri="{FF2B5EF4-FFF2-40B4-BE49-F238E27FC236}">
                <a16:creationId xmlns:a16="http://schemas.microsoft.com/office/drawing/2014/main" id="{3688442C-1BFA-4E6A-A84C-B8B033A9A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E357D-00A1-42F4-A789-4AE291DFE496}"/>
              </a:ext>
            </a:extLst>
          </p:cNvPr>
          <p:cNvSpPr>
            <a:spLocks noGrp="1"/>
          </p:cNvSpPr>
          <p:nvPr>
            <p:ph type="sldNum" sz="quarter" idx="12"/>
          </p:nvPr>
        </p:nvSpPr>
        <p:spPr/>
        <p:txBody>
          <a:bodyPr/>
          <a:lstStyle/>
          <a:p>
            <a:fld id="{A48EC076-3324-4C63-87E8-97E4500B1FA4}" type="slidenum">
              <a:rPr lang="en-IN" smtClean="0"/>
              <a:t>‹#›</a:t>
            </a:fld>
            <a:endParaRPr lang="en-IN"/>
          </a:p>
        </p:txBody>
      </p:sp>
    </p:spTree>
    <p:extLst>
      <p:ext uri="{BB962C8B-B14F-4D97-AF65-F5344CB8AC3E}">
        <p14:creationId xmlns:p14="http://schemas.microsoft.com/office/powerpoint/2010/main" val="282104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6D80B-CB39-4A1F-A2F9-24DBA247B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493694-8768-4773-8DC9-6A0F5D721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758F5-9794-41ED-B460-5690F02A1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FC9CBC-75DB-484A-A22E-A6E7ABF29C5B}" type="datetimeFigureOut">
              <a:rPr lang="en-IN" smtClean="0"/>
              <a:t>17-07-2025</a:t>
            </a:fld>
            <a:endParaRPr lang="en-IN"/>
          </a:p>
        </p:txBody>
      </p:sp>
      <p:sp>
        <p:nvSpPr>
          <p:cNvPr id="5" name="Footer Placeholder 4">
            <a:extLst>
              <a:ext uri="{FF2B5EF4-FFF2-40B4-BE49-F238E27FC236}">
                <a16:creationId xmlns:a16="http://schemas.microsoft.com/office/drawing/2014/main" id="{5302BECE-8857-45BF-BDB9-51F1AA166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2F1ABD-9946-4B3F-B724-E37C6A41E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EC076-3324-4C63-87E8-97E4500B1FA4}" type="slidenum">
              <a:rPr lang="en-IN" smtClean="0"/>
              <a:t>‹#›</a:t>
            </a:fld>
            <a:endParaRPr lang="en-IN"/>
          </a:p>
        </p:txBody>
      </p:sp>
    </p:spTree>
    <p:extLst>
      <p:ext uri="{BB962C8B-B14F-4D97-AF65-F5344CB8AC3E}">
        <p14:creationId xmlns:p14="http://schemas.microsoft.com/office/powerpoint/2010/main" val="519914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1C42A7-73FD-420A-9B5D-50F8E9790C9E}"/>
              </a:ext>
            </a:extLst>
          </p:cNvPr>
          <p:cNvSpPr txBox="1"/>
          <p:nvPr/>
        </p:nvSpPr>
        <p:spPr>
          <a:xfrm>
            <a:off x="0" y="-39757"/>
            <a:ext cx="12192000" cy="6309420"/>
          </a:xfrm>
          <a:prstGeom prst="rect">
            <a:avLst/>
          </a:prstGeom>
          <a:noFill/>
        </p:spPr>
        <p:txBody>
          <a:bodyPr wrap="square" rtlCol="0">
            <a:spAutoFit/>
          </a:bodyPr>
          <a:lstStyle/>
          <a:p>
            <a:pPr algn="just"/>
            <a:r>
              <a:rPr lang="en-US" sz="2400" u="sng" dirty="0"/>
              <a:t>TITLE</a:t>
            </a:r>
            <a:r>
              <a:rPr lang="en-US" sz="2400" dirty="0"/>
              <a:t>: </a:t>
            </a:r>
            <a:r>
              <a:rPr lang="en-US" sz="2400" b="1" dirty="0">
                <a:solidFill>
                  <a:schemeClr val="accent5">
                    <a:lumMod val="50000"/>
                  </a:schemeClr>
                </a:solidFill>
              </a:rPr>
              <a:t>Tracing the link between </a:t>
            </a:r>
            <a:r>
              <a:rPr lang="en-IN" sz="2400" b="1" dirty="0">
                <a:solidFill>
                  <a:schemeClr val="accent5">
                    <a:lumMod val="50000"/>
                  </a:schemeClr>
                </a:solidFill>
              </a:rPr>
              <a:t>Education and Development: </a:t>
            </a:r>
            <a:r>
              <a:rPr lang="en-IN" sz="2400" b="1" i="1" dirty="0">
                <a:solidFill>
                  <a:schemeClr val="accent5">
                    <a:lumMod val="50000"/>
                  </a:schemeClr>
                </a:solidFill>
              </a:rPr>
              <a:t>Global Inequalities through the Lens of PISA Scores (2022)</a:t>
            </a:r>
            <a:endParaRPr lang="en-US" sz="2400" i="1" dirty="0">
              <a:solidFill>
                <a:schemeClr val="accent5">
                  <a:lumMod val="50000"/>
                </a:schemeClr>
              </a:solidFill>
            </a:endParaRPr>
          </a:p>
          <a:p>
            <a:endParaRPr lang="en-US" dirty="0"/>
          </a:p>
          <a:p>
            <a:r>
              <a:rPr lang="en-US" dirty="0"/>
              <a:t>	</a:t>
            </a:r>
          </a:p>
          <a:p>
            <a:endParaRPr lang="en-US" i="1" dirty="0"/>
          </a:p>
          <a:p>
            <a:r>
              <a:rPr lang="en-US" i="1" dirty="0"/>
              <a:t>	 </a:t>
            </a:r>
            <a:r>
              <a:rPr lang="en-US" i="1" dirty="0" err="1"/>
              <a:t>Prantika</a:t>
            </a:r>
            <a:r>
              <a:rPr lang="en-US" i="1" dirty="0"/>
              <a:t> Mukherjee 		 </a:t>
            </a:r>
            <a:r>
              <a:rPr lang="en-US" i="1" dirty="0" err="1"/>
              <a:t>Ritobhash</a:t>
            </a:r>
            <a:r>
              <a:rPr lang="en-US" i="1" dirty="0"/>
              <a:t> </a:t>
            </a:r>
            <a:r>
              <a:rPr lang="en-US" i="1" dirty="0" err="1"/>
              <a:t>Daw</a:t>
            </a:r>
            <a:r>
              <a:rPr lang="en-US" i="1" dirty="0"/>
              <a:t> 		 Ivan Das		Annwesha Pal</a:t>
            </a:r>
          </a:p>
          <a:p>
            <a:pPr algn="ctr"/>
            <a:endParaRPr lang="en-US" i="1" dirty="0"/>
          </a:p>
          <a:p>
            <a:pPr algn="ctr"/>
            <a:r>
              <a:rPr lang="en-US" i="1" u="sng" dirty="0"/>
              <a:t>Department of Economics, Presidency University (3</a:t>
            </a:r>
            <a:r>
              <a:rPr lang="en-US" i="1" u="sng" baseline="30000" dirty="0"/>
              <a:t>rd</a:t>
            </a:r>
            <a:r>
              <a:rPr lang="en-US" i="1" u="sng" dirty="0"/>
              <a:t> Year)</a:t>
            </a:r>
            <a:endParaRPr lang="en-US" sz="2400" b="1" u="sng" dirty="0"/>
          </a:p>
          <a:p>
            <a:pPr algn="ctr"/>
            <a:endParaRPr lang="en-US" sz="2000" i="1" dirty="0"/>
          </a:p>
          <a:p>
            <a:pPr algn="just"/>
            <a:endParaRPr lang="en-US" sz="2000" i="1" dirty="0"/>
          </a:p>
          <a:p>
            <a:pPr algn="just"/>
            <a:endParaRPr lang="en-US" sz="2000" i="1" dirty="0"/>
          </a:p>
          <a:p>
            <a:pPr algn="just"/>
            <a:r>
              <a:rPr lang="en-US" sz="2000" i="1" dirty="0"/>
              <a:t>Understanding the intricacies of the relationship between education and the dynamics of development, has triggered a great deal of academic inquiry and policy discussions. In this paper, we exploit the PISA scores obtained until the year 2022.</a:t>
            </a:r>
            <a:endParaRPr lang="en-US" sz="2800" b="1" i="1" dirty="0"/>
          </a:p>
          <a:p>
            <a:pPr algn="just"/>
            <a:endParaRPr lang="en-US" sz="2400" b="1" dirty="0"/>
          </a:p>
          <a:p>
            <a:pPr algn="just"/>
            <a:r>
              <a:rPr lang="en-US" sz="2400" b="1" dirty="0"/>
              <a:t>Research Objectives:</a:t>
            </a:r>
          </a:p>
          <a:p>
            <a:pPr marL="285750" indent="-285750" algn="just">
              <a:buFont typeface="Wingdings" panose="05000000000000000000" pitchFamily="2" charset="2"/>
              <a:buChar char="Ø"/>
            </a:pPr>
            <a:r>
              <a:rPr lang="en-US" sz="2000" dirty="0"/>
              <a:t>Analyze whether and how such scores capture the impact of education on various demand and supply-side factors</a:t>
            </a:r>
          </a:p>
          <a:p>
            <a:pPr marL="285750" indent="-285750" algn="just">
              <a:buFont typeface="Wingdings" panose="05000000000000000000" pitchFamily="2" charset="2"/>
              <a:buChar char="Ø"/>
            </a:pPr>
            <a:r>
              <a:rPr lang="en-US" sz="2000" dirty="0"/>
              <a:t>Establish the impact of education on the nature of development across regions</a:t>
            </a:r>
          </a:p>
          <a:p>
            <a:pPr marL="285750" indent="-285750" algn="just">
              <a:buFont typeface="Wingdings" panose="05000000000000000000" pitchFamily="2" charset="2"/>
              <a:buChar char="Ø"/>
            </a:pPr>
            <a:r>
              <a:rPr lang="en-US" sz="2000" dirty="0"/>
              <a:t>Observe how inequalities in educational outcomes vary across and within countries</a:t>
            </a:r>
            <a:endParaRPr lang="en-IN" sz="2000" dirty="0"/>
          </a:p>
        </p:txBody>
      </p:sp>
      <p:sp>
        <p:nvSpPr>
          <p:cNvPr id="3" name="Rectangle 2">
            <a:extLst>
              <a:ext uri="{FF2B5EF4-FFF2-40B4-BE49-F238E27FC236}">
                <a16:creationId xmlns:a16="http://schemas.microsoft.com/office/drawing/2014/main" id="{66A69B44-2722-4E97-A962-1B205A38CF20}"/>
              </a:ext>
            </a:extLst>
          </p:cNvPr>
          <p:cNvSpPr/>
          <p:nvPr/>
        </p:nvSpPr>
        <p:spPr>
          <a:xfrm>
            <a:off x="0" y="3167270"/>
            <a:ext cx="12192000" cy="1192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5684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FE565F-4396-4837-BDC7-7FB3EE90E737}"/>
              </a:ext>
            </a:extLst>
          </p:cNvPr>
          <p:cNvSpPr>
            <a:spLocks noChangeArrowheads="1"/>
          </p:cNvSpPr>
          <p:nvPr/>
        </p:nvSpPr>
        <p:spPr bwMode="auto">
          <a:xfrm>
            <a:off x="0" y="572388"/>
            <a:ext cx="11900452" cy="419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Hillman, A. L., &amp; </a:t>
            </a: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Jenker</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E. (2004). </a:t>
            </a:r>
            <a:r>
              <a:rPr kumimoji="0" lang="en-US" altLang="en-US" sz="20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Economic Issues No. 33 - Educating Children in Poor Countries</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International Monetary Fund.</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Meyer, H. D., &amp; Schiller, K. (2013). Gauging the Role of Non-educational Effects in Large-scale Assessments: Socio-economics, Culture and PISA Outcomes. </a:t>
            </a:r>
            <a:r>
              <a:rPr kumimoji="0" lang="en-US" altLang="en-US" sz="20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PISA, Power, and Policy: The Emergence of Global Educational Governance</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Neuman, M. (2022). PISA data clusters reveal student and school inequality that affects results. </a:t>
            </a:r>
            <a:r>
              <a:rPr kumimoji="0" lang="en-US" altLang="en-US" sz="2000" b="0" i="1"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PLoS</a:t>
            </a:r>
            <a:r>
              <a:rPr kumimoji="0" lang="en-US" altLang="en-US" sz="20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ONE</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 May). https://doi.org/10.1371/journal.pone.0267040</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Sjøberg</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 &amp; Jenkins, E. (2022). PISA: a political project and a research agenda. In </a:t>
            </a:r>
            <a:r>
              <a:rPr kumimoji="0" lang="en-US" altLang="en-US" sz="20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Studies in Science Education</a:t>
            </a:r>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(Vol. 58, Issue 1). https://doi.org/10.1080/03057267.2020.1824473</a:t>
            </a:r>
            <a:endParaRPr kumimoji="0" lang="en-US" altLang="en-US" sz="2000" b="0" i="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160344EF-E72E-4E2A-ABB1-ABE9039EB1F9}"/>
              </a:ext>
            </a:extLst>
          </p:cNvPr>
          <p:cNvSpPr txBox="1"/>
          <p:nvPr/>
        </p:nvSpPr>
        <p:spPr>
          <a:xfrm>
            <a:off x="119270" y="172278"/>
            <a:ext cx="7010400" cy="400110"/>
          </a:xfrm>
          <a:prstGeom prst="rect">
            <a:avLst/>
          </a:prstGeom>
          <a:noFill/>
        </p:spPr>
        <p:txBody>
          <a:bodyPr wrap="square" rtlCol="0">
            <a:spAutoFit/>
          </a:bodyPr>
          <a:lstStyle/>
          <a:p>
            <a:r>
              <a:rPr lang="en-US" sz="2000" b="1" i="1" dirty="0"/>
              <a:t>References…</a:t>
            </a:r>
            <a:endParaRPr lang="en-IN" b="1" i="1" dirty="0"/>
          </a:p>
        </p:txBody>
      </p:sp>
    </p:spTree>
    <p:extLst>
      <p:ext uri="{BB962C8B-B14F-4D97-AF65-F5344CB8AC3E}">
        <p14:creationId xmlns:p14="http://schemas.microsoft.com/office/powerpoint/2010/main" val="147372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6AEF31-3A3C-4CC3-8578-80782DBBED1C}"/>
              </a:ext>
            </a:extLst>
          </p:cNvPr>
          <p:cNvSpPr/>
          <p:nvPr/>
        </p:nvSpPr>
        <p:spPr>
          <a:xfrm>
            <a:off x="0" y="965131"/>
            <a:ext cx="12192000" cy="1323439"/>
          </a:xfrm>
          <a:prstGeom prst="rect">
            <a:avLst/>
          </a:prstGeom>
        </p:spPr>
        <p:txBody>
          <a:bodyPr wrap="square">
            <a:spAutoFit/>
          </a:bodyPr>
          <a:lstStyle/>
          <a:p>
            <a:pPr algn="just"/>
            <a:r>
              <a:rPr lang="en-US" sz="2000" i="1" dirty="0">
                <a:latin typeface="Calibri" panose="020F0502020204030204" pitchFamily="34" charset="0"/>
                <a:ea typeface="Calibri" panose="020F0502020204030204" pitchFamily="34" charset="0"/>
                <a:cs typeface="Times New Roman" panose="02020603050405020304" pitchFamily="18" charset="0"/>
              </a:rPr>
              <a:t>The </a:t>
            </a:r>
            <a:r>
              <a:rPr lang="en-US" sz="2000" i="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research methodology</a:t>
            </a:r>
            <a:r>
              <a:rPr lang="en-US" sz="2000" i="1" dirty="0">
                <a:latin typeface="Calibri" panose="020F0502020204030204" pitchFamily="34" charset="0"/>
                <a:ea typeface="Calibri" panose="020F0502020204030204" pitchFamily="34" charset="0"/>
                <a:cs typeface="Times New Roman" panose="02020603050405020304" pitchFamily="18" charset="0"/>
              </a:rPr>
              <a:t> involves applying regression techniques, while ensuring the accuracy of the specified models through diagnostic corrections, and using scatter plots to visually assess the relationships between variables. Confidence intervals are also used to quantify and understand deviations in the distribution of a curated inequality indicator for PISA scores.</a:t>
            </a:r>
            <a:endParaRPr lang="en-IN" sz="2000" i="1" dirty="0"/>
          </a:p>
        </p:txBody>
      </p:sp>
      <p:sp>
        <p:nvSpPr>
          <p:cNvPr id="3" name="TextBox 2">
            <a:extLst>
              <a:ext uri="{FF2B5EF4-FFF2-40B4-BE49-F238E27FC236}">
                <a16:creationId xmlns:a16="http://schemas.microsoft.com/office/drawing/2014/main" id="{F634770C-1F13-44DF-B2D5-8C38A6839850}"/>
              </a:ext>
            </a:extLst>
          </p:cNvPr>
          <p:cNvSpPr txBox="1"/>
          <p:nvPr/>
        </p:nvSpPr>
        <p:spPr>
          <a:xfrm>
            <a:off x="0" y="2676604"/>
            <a:ext cx="12192000" cy="2554545"/>
          </a:xfrm>
          <a:prstGeom prst="rect">
            <a:avLst/>
          </a:prstGeom>
          <a:noFill/>
        </p:spPr>
        <p:txBody>
          <a:bodyPr wrap="square" rtlCol="0">
            <a:spAutoFit/>
          </a:bodyPr>
          <a:lstStyle/>
          <a:p>
            <a:r>
              <a:rPr lang="en-US" sz="2000" b="1" i="1" dirty="0"/>
              <a:t>Hypotheses…(based on existing literature)</a:t>
            </a:r>
          </a:p>
          <a:p>
            <a:endParaRPr lang="en-US" sz="2000" b="1" i="1" dirty="0"/>
          </a:p>
          <a:p>
            <a:pPr marL="514350" indent="-514350" algn="just">
              <a:buFont typeface="+mj-lt"/>
              <a:buAutoNum type="romanLcPeriod"/>
            </a:pPr>
            <a:r>
              <a:rPr lang="en-US" sz="2000" dirty="0"/>
              <a:t>Scores correlate positively to per capita income and this relation is consistent across regions</a:t>
            </a:r>
          </a:p>
          <a:p>
            <a:pPr marL="514350" indent="-514350" algn="just">
              <a:buFont typeface="+mj-lt"/>
              <a:buAutoNum type="romanLcPeriod"/>
            </a:pPr>
            <a:r>
              <a:rPr lang="en-US" sz="2000" dirty="0"/>
              <a:t>Scores depend inversely on pupil-teacher ratio, while directly on government expenditure on education and access to facilities like internet</a:t>
            </a:r>
          </a:p>
          <a:p>
            <a:pPr marL="514350" indent="-514350" algn="just">
              <a:buFont typeface="+mj-lt"/>
              <a:buAutoNum type="romanLcPeriod"/>
            </a:pPr>
            <a:r>
              <a:rPr lang="en-US" sz="2000" dirty="0"/>
              <a:t>Gender equality and higher standards of living are reflected positively in scores, while societal inequality is reflect negatively</a:t>
            </a:r>
          </a:p>
          <a:p>
            <a:pPr marL="514350" indent="-514350" algn="just">
              <a:buFont typeface="+mj-lt"/>
              <a:buAutoNum type="romanLcPeriod"/>
            </a:pPr>
            <a:r>
              <a:rPr lang="en-US" sz="2000" dirty="0"/>
              <a:t>High PISA scores correlate with increasing dominance of the service sector at the cost of other sectors</a:t>
            </a:r>
          </a:p>
        </p:txBody>
      </p:sp>
    </p:spTree>
    <p:extLst>
      <p:ext uri="{BB962C8B-B14F-4D97-AF65-F5344CB8AC3E}">
        <p14:creationId xmlns:p14="http://schemas.microsoft.com/office/powerpoint/2010/main" val="346543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9AA65E-BEB2-44CC-9259-898018FC21B9}"/>
              </a:ext>
            </a:extLst>
          </p:cNvPr>
          <p:cNvSpPr/>
          <p:nvPr/>
        </p:nvSpPr>
        <p:spPr>
          <a:xfrm>
            <a:off x="0" y="0"/>
            <a:ext cx="12192000" cy="6086538"/>
          </a:xfrm>
          <a:prstGeom prst="rect">
            <a:avLst/>
          </a:prstGeom>
        </p:spPr>
        <p:txBody>
          <a:bodyPr wrap="square">
            <a:spAutoFit/>
          </a:bodyPr>
          <a:lstStyle/>
          <a:p>
            <a:pPr algn="just">
              <a:lnSpc>
                <a:spcPct val="107000"/>
              </a:lnSpc>
              <a:spcAft>
                <a:spcPts val="800"/>
              </a:spcAft>
            </a:pPr>
            <a:r>
              <a:rPr lang="en-US" sz="2000" b="1" i="1" dirty="0"/>
              <a:t>Literature Review…</a:t>
            </a:r>
            <a:endParaRPr lang="en-IN" sz="2000" b="1" i="1" dirty="0"/>
          </a:p>
          <a:p>
            <a:pPr algn="just">
              <a:lnSpc>
                <a:spcPct val="107000"/>
              </a:lnSpc>
              <a:spcAft>
                <a:spcPts val="800"/>
              </a:spcAft>
            </a:pPr>
            <a:r>
              <a:rPr lang="en-IN" sz="2000" dirty="0"/>
              <a:t>It is reasonably believed by researchers that the PISA project is grounded in Human Capital Theory, which views education as a crucial investment in economic growth. High PISA scores in science and mathematics are often seen as indicators of national competitiveness. </a:t>
            </a:r>
            <a:r>
              <a:rPr lang="en-IN" sz="2000" dirty="0">
                <a:solidFill>
                  <a:schemeClr val="accent1">
                    <a:lumMod val="75000"/>
                  </a:schemeClr>
                </a:solidFill>
              </a:rPr>
              <a:t>(</a:t>
            </a:r>
            <a:r>
              <a:rPr lang="en-IN" sz="2000" dirty="0" err="1">
                <a:solidFill>
                  <a:schemeClr val="accent1">
                    <a:lumMod val="75000"/>
                  </a:schemeClr>
                </a:solidFill>
              </a:rPr>
              <a:t>Sjøberg</a:t>
            </a:r>
            <a:r>
              <a:rPr lang="en-IN" sz="2000" dirty="0">
                <a:solidFill>
                  <a:schemeClr val="accent1">
                    <a:lumMod val="75000"/>
                  </a:schemeClr>
                </a:solidFill>
              </a:rPr>
              <a:t> &amp; Jenkins, 2022)</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Past research in this area has examined how non-educational factors, such as socio-economic status, cultural values and social capital, significantly influence PISA outcomes, challenging the conventional assumption that school quality alone determines performance. Two distinct paths to high PISA rankings have also been highlighted: individualistic and egalitarian cultures (</a:t>
            </a:r>
            <a:r>
              <a:rPr lang="en-IN" sz="2000" dirty="0" err="1">
                <a:latin typeface="Calibri" panose="020F0502020204030204" pitchFamily="34" charset="0"/>
                <a:ea typeface="Calibri" panose="020F0502020204030204" pitchFamily="34" charset="0"/>
                <a:cs typeface="Times New Roman" panose="02020603050405020304" pitchFamily="18" charset="0"/>
              </a:rPr>
              <a:t>eg.</a:t>
            </a:r>
            <a:r>
              <a:rPr lang="en-IN" sz="2000" dirty="0">
                <a:latin typeface="Calibri" panose="020F0502020204030204" pitchFamily="34" charset="0"/>
                <a:ea typeface="Calibri" panose="020F0502020204030204" pitchFamily="34" charset="0"/>
                <a:cs typeface="Times New Roman" panose="02020603050405020304" pitchFamily="18" charset="0"/>
              </a:rPr>
              <a:t> Finland, Canada) and collectivist, hierarchical societies (</a:t>
            </a:r>
            <a:r>
              <a:rPr lang="en-IN" sz="2000" dirty="0" err="1">
                <a:latin typeface="Calibri" panose="020F0502020204030204" pitchFamily="34" charset="0"/>
                <a:ea typeface="Calibri" panose="020F0502020204030204" pitchFamily="34" charset="0"/>
                <a:cs typeface="Times New Roman" panose="02020603050405020304" pitchFamily="18" charset="0"/>
              </a:rPr>
              <a:t>eg.</a:t>
            </a:r>
            <a:r>
              <a:rPr lang="en-IN" sz="2000" dirty="0">
                <a:latin typeface="Calibri" panose="020F0502020204030204" pitchFamily="34" charset="0"/>
                <a:ea typeface="Calibri" panose="020F0502020204030204" pitchFamily="34" charset="0"/>
                <a:cs typeface="Times New Roman" panose="02020603050405020304" pitchFamily="18" charset="0"/>
              </a:rPr>
              <a:t> South Korea, Singapore). </a:t>
            </a:r>
            <a:r>
              <a:rPr lang="en-IN" sz="2000" dirty="0">
                <a:solidFill>
                  <a:schemeClr val="accent1">
                    <a:lumMod val="75000"/>
                  </a:schemeClr>
                </a:solidFill>
                <a:latin typeface="Calibri" panose="020F0502020204030204" pitchFamily="34" charset="0"/>
                <a:ea typeface="Times New Roman" panose="02020603050405020304" pitchFamily="18" charset="0"/>
                <a:cs typeface="Times New Roman" panose="02020603050405020304" pitchFamily="18" charset="0"/>
              </a:rPr>
              <a:t>(Meyer &amp; Schiller, 2013)</a:t>
            </a:r>
          </a:p>
          <a:p>
            <a:pPr algn="just">
              <a:lnSpc>
                <a:spcPct val="107000"/>
              </a:lnSpc>
              <a:spcAft>
                <a:spcPts val="800"/>
              </a:spcAft>
            </a:pPr>
            <a:r>
              <a:rPr lang="en-US" sz="2000" dirty="0">
                <a:latin typeface="Calibri" panose="020F0502020204030204" pitchFamily="34" charset="0"/>
                <a:cs typeface="Times New Roman" panose="02020603050405020304" pitchFamily="18" charset="0"/>
              </a:rPr>
              <a:t>An exploration of the relationship between PISA scores, economic growth and employment across various sectors, has earlier found that higher scores in mathematics, science and reading are linked to increased economic productivity and workforce distribution. This study aligns with endogenous growth theories, suggesting that investment in education fosters innovation and technological advancement. </a:t>
            </a:r>
            <a:r>
              <a:rPr lang="en-US" sz="2000" dirty="0">
                <a:solidFill>
                  <a:schemeClr val="accent1">
                    <a:lumMod val="75000"/>
                  </a:schemeClr>
                </a:solidFill>
                <a:latin typeface="Calibri" panose="020F0502020204030204" pitchFamily="34" charset="0"/>
                <a:cs typeface="Times New Roman" panose="02020603050405020304" pitchFamily="18" charset="0"/>
              </a:rPr>
              <a:t>(</a:t>
            </a:r>
            <a:r>
              <a:rPr lang="en-IN" sz="2000" dirty="0">
                <a:solidFill>
                  <a:schemeClr val="accent1">
                    <a:lumMod val="75000"/>
                  </a:schemeClr>
                </a:solidFill>
              </a:rPr>
              <a:t>Cheung &amp; Chan, 2003)</a:t>
            </a:r>
          </a:p>
          <a:p>
            <a:pPr algn="just">
              <a:lnSpc>
                <a:spcPct val="107000"/>
              </a:lnSpc>
              <a:spcAft>
                <a:spcPts val="800"/>
              </a:spcAft>
            </a:pPr>
            <a:r>
              <a:rPr lang="en-US" sz="2000" dirty="0">
                <a:latin typeface="Calibri" panose="020F0502020204030204" pitchFamily="34" charset="0"/>
                <a:cs typeface="Times New Roman" panose="02020603050405020304" pitchFamily="18" charset="0"/>
              </a:rPr>
              <a:t>Another wing of research has </a:t>
            </a:r>
            <a:r>
              <a:rPr lang="en-US" sz="2000" dirty="0" err="1">
                <a:latin typeface="Calibri" panose="020F0502020204030204" pitchFamily="34" charset="0"/>
                <a:cs typeface="Times New Roman" panose="02020603050405020304" pitchFamily="18" charset="0"/>
              </a:rPr>
              <a:t>analysed</a:t>
            </a:r>
            <a:r>
              <a:rPr lang="en-US" sz="2000" dirty="0">
                <a:latin typeface="Calibri" panose="020F0502020204030204" pitchFamily="34" charset="0"/>
                <a:cs typeface="Times New Roman" panose="02020603050405020304" pitchFamily="18" charset="0"/>
              </a:rPr>
              <a:t> PISA data using network theory, identifying clusters of countries with similar student performance and socio-economic backgrounds. The findings state that in some countries less privileged students perform well, while in others private schools with more privileged students achieve higher results, highlighting issues of educational inequality. </a:t>
            </a:r>
            <a:r>
              <a:rPr lang="en-US" alt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(Neuman, 2022)</a:t>
            </a:r>
            <a:r>
              <a:rPr lang="en-US" sz="2000" dirty="0">
                <a:latin typeface="Calibri" panose="020F0502020204030204" pitchFamily="34" charset="0"/>
                <a:cs typeface="Times New Roman" panose="02020603050405020304" pitchFamily="18" charset="0"/>
              </a:rPr>
              <a:t> </a:t>
            </a:r>
            <a:r>
              <a:rPr lang="en-IN" sz="2000" dirty="0">
                <a:latin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6430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5594DA-E2A9-4960-9E61-4D1BD75A79EA}"/>
              </a:ext>
            </a:extLst>
          </p:cNvPr>
          <p:cNvSpPr txBox="1"/>
          <p:nvPr/>
        </p:nvSpPr>
        <p:spPr>
          <a:xfrm>
            <a:off x="0" y="0"/>
            <a:ext cx="12192000" cy="7478970"/>
          </a:xfrm>
          <a:prstGeom prst="rect">
            <a:avLst/>
          </a:prstGeom>
          <a:noFill/>
        </p:spPr>
        <p:txBody>
          <a:bodyPr wrap="square" rtlCol="0">
            <a:spAutoFit/>
          </a:bodyPr>
          <a:lstStyle/>
          <a:p>
            <a:r>
              <a:rPr lang="en-US" sz="2400" b="1" dirty="0"/>
              <a:t>Why </a:t>
            </a:r>
            <a:r>
              <a:rPr lang="en-US" sz="2400" b="1" dirty="0">
                <a:solidFill>
                  <a:schemeClr val="accent1">
                    <a:lumMod val="75000"/>
                  </a:schemeClr>
                </a:solidFill>
              </a:rPr>
              <a:t>PISA</a:t>
            </a:r>
            <a:r>
              <a:rPr lang="en-US" sz="2400" b="1" dirty="0"/>
              <a:t>?</a:t>
            </a:r>
          </a:p>
          <a:p>
            <a:r>
              <a:rPr lang="en-IN" sz="2000" i="1" dirty="0">
                <a:solidFill>
                  <a:schemeClr val="accent1">
                    <a:lumMod val="75000"/>
                  </a:schemeClr>
                </a:solidFill>
              </a:rPr>
              <a:t>                           ~Programme for International Student Assessment</a:t>
            </a:r>
            <a:endParaRPr lang="en-US" sz="2000" b="1" i="1" dirty="0">
              <a:solidFill>
                <a:schemeClr val="accent1">
                  <a:lumMod val="75000"/>
                </a:schemeClr>
              </a:solidFill>
            </a:endParaRPr>
          </a:p>
          <a:p>
            <a:pPr algn="just"/>
            <a:endParaRPr lang="en-US" sz="2000" dirty="0"/>
          </a:p>
          <a:p>
            <a:pPr algn="just"/>
            <a:r>
              <a:rPr lang="en-US" sz="2000" dirty="0"/>
              <a:t>Created by the </a:t>
            </a:r>
            <a:r>
              <a:rPr lang="en-US" sz="2000" i="1" u="sng" dirty="0" err="1"/>
              <a:t>Organisation</a:t>
            </a:r>
            <a:r>
              <a:rPr lang="en-US" sz="2000" i="1" u="sng" dirty="0"/>
              <a:t> for Economic Co-operation and Development</a:t>
            </a:r>
            <a:r>
              <a:rPr lang="en-US" sz="2000" i="1" dirty="0"/>
              <a:t> (OECD)</a:t>
            </a:r>
            <a:r>
              <a:rPr lang="en-US" sz="2000" dirty="0"/>
              <a:t>, PISA tests the skills and knowledge of </a:t>
            </a:r>
            <a:r>
              <a:rPr lang="en-US" sz="2000" u="sng" dirty="0"/>
              <a:t>15-year-old</a:t>
            </a:r>
            <a:r>
              <a:rPr lang="en-US" sz="2000" dirty="0"/>
              <a:t> students in </a:t>
            </a:r>
            <a:r>
              <a:rPr lang="en-US" sz="2000" u="sng" dirty="0"/>
              <a:t>mathematics</a:t>
            </a:r>
            <a:r>
              <a:rPr lang="en-US" sz="2000" dirty="0"/>
              <a:t>, </a:t>
            </a:r>
            <a:r>
              <a:rPr lang="en-US" sz="2000" u="sng" dirty="0"/>
              <a:t>reading</a:t>
            </a:r>
            <a:r>
              <a:rPr lang="en-US" sz="2000" dirty="0"/>
              <a:t> and </a:t>
            </a:r>
            <a:r>
              <a:rPr lang="en-US" sz="2000" u="sng" dirty="0"/>
              <a:t>science</a:t>
            </a:r>
            <a:r>
              <a:rPr lang="en-US" sz="2000" dirty="0"/>
              <a:t>. </a:t>
            </a:r>
            <a:r>
              <a:rPr lang="en-US" sz="2000" u="sng" dirty="0"/>
              <a:t>Eighty-one</a:t>
            </a:r>
            <a:r>
              <a:rPr lang="en-US" sz="2000" dirty="0"/>
              <a:t> countries and economies took part in the </a:t>
            </a:r>
            <a:r>
              <a:rPr lang="en-US" sz="2000" u="sng" dirty="0"/>
              <a:t>2022</a:t>
            </a:r>
            <a:r>
              <a:rPr lang="en-US" sz="2000" dirty="0"/>
              <a:t> assessment.</a:t>
            </a:r>
          </a:p>
          <a:p>
            <a:pPr algn="just"/>
            <a:endParaRPr lang="en-US" sz="2000" dirty="0"/>
          </a:p>
          <a:p>
            <a:pPr algn="just"/>
            <a:r>
              <a:rPr lang="en-US" sz="2000" dirty="0">
                <a:solidFill>
                  <a:schemeClr val="accent5">
                    <a:lumMod val="50000"/>
                  </a:schemeClr>
                </a:solidFill>
              </a:rPr>
              <a:t>Why 15-year olds? - </a:t>
            </a:r>
            <a:r>
              <a:rPr lang="en-US" sz="2000" i="1" dirty="0"/>
              <a:t>It is when young people in most OECD countries are nearing the end of compulsory education.</a:t>
            </a:r>
          </a:p>
          <a:p>
            <a:pPr algn="just"/>
            <a:endParaRPr lang="en-US" sz="2000" dirty="0"/>
          </a:p>
          <a:p>
            <a:pPr algn="just"/>
            <a:r>
              <a:rPr lang="en-US" sz="2000" dirty="0">
                <a:solidFill>
                  <a:schemeClr val="accent5">
                    <a:lumMod val="50000"/>
                  </a:schemeClr>
                </a:solidFill>
              </a:rPr>
              <a:t>Key Features:</a:t>
            </a:r>
          </a:p>
          <a:p>
            <a:pPr marL="285750" indent="-285750" algn="just">
              <a:buFont typeface="Wingdings" panose="05000000000000000000" pitchFamily="2" charset="2"/>
              <a:buChar char="ü"/>
            </a:pPr>
            <a:r>
              <a:rPr lang="en-US" sz="2000" dirty="0"/>
              <a:t>Does not prescribe or promote any one curriculum</a:t>
            </a:r>
          </a:p>
          <a:p>
            <a:pPr marL="285750" indent="-285750" algn="just">
              <a:buFont typeface="Wingdings" panose="05000000000000000000" pitchFamily="2" charset="2"/>
              <a:buChar char="ü"/>
            </a:pPr>
            <a:r>
              <a:rPr lang="en-US" sz="2000" dirty="0"/>
              <a:t>Assesses skills such as collaborative problem solving, global competence and creative thinking </a:t>
            </a:r>
            <a:r>
              <a:rPr lang="en-US" sz="2000" i="1" dirty="0"/>
              <a:t>("learning in a digital world“, "critical media literacy“, “financial literacy”)</a:t>
            </a:r>
          </a:p>
          <a:p>
            <a:pPr algn="just"/>
            <a:endParaRPr lang="en-US" sz="2000" i="1" dirty="0"/>
          </a:p>
          <a:p>
            <a:pPr algn="just"/>
            <a:r>
              <a:rPr lang="en-US" sz="2000" dirty="0">
                <a:solidFill>
                  <a:schemeClr val="accent5">
                    <a:lumMod val="50000"/>
                  </a:schemeClr>
                </a:solidFill>
              </a:rPr>
              <a:t>What makes PISA unique?</a:t>
            </a:r>
            <a:endParaRPr lang="en-US" sz="2000" b="1" dirty="0"/>
          </a:p>
          <a:p>
            <a:pPr marL="285750" indent="-285750" algn="just">
              <a:buFont typeface="Wingdings" panose="05000000000000000000" pitchFamily="2" charset="2"/>
              <a:buChar char="Ø"/>
            </a:pPr>
            <a:r>
              <a:rPr lang="en-US" sz="2000" dirty="0"/>
              <a:t>Only international education survey to measure the knowledge and skills of 15-year-olds - </a:t>
            </a:r>
            <a:r>
              <a:rPr lang="en-US" sz="2000" i="1" dirty="0"/>
              <a:t>Surveys are usually carried out every three years, allowing participating countries and economies to track their progress in meeting key learning goals</a:t>
            </a:r>
          </a:p>
          <a:p>
            <a:pPr marL="285750" indent="-285750" algn="just">
              <a:buFont typeface="Wingdings" panose="05000000000000000000" pitchFamily="2" charset="2"/>
              <a:buChar char="Ø"/>
            </a:pPr>
            <a:r>
              <a:rPr lang="en-US" altLang="en-US" sz="2000" dirty="0"/>
              <a:t>Public policy issues - </a:t>
            </a:r>
            <a:r>
              <a:rPr lang="en-US" altLang="en-US" sz="2000" i="1" dirty="0"/>
              <a:t>"Are our schools adequately preparing young people for the challenges of adult life?", "Are some kinds of teaching and schools more effective than others?“, "Can schools contribute to improving the futures of students from immigrant or disadvantaged backgrounds?"</a:t>
            </a:r>
          </a:p>
          <a:p>
            <a:pPr marL="285750" indent="-285750">
              <a:buFont typeface="Wingdings" panose="05000000000000000000" pitchFamily="2" charset="2"/>
              <a:buChar char="Ø"/>
            </a:pPr>
            <a:endParaRPr lang="en-US" sz="2000" i="1" dirty="0"/>
          </a:p>
          <a:p>
            <a:pPr marL="285750" indent="-285750">
              <a:buFont typeface="Wingdings" panose="05000000000000000000" pitchFamily="2" charset="2"/>
              <a:buChar char="Ø"/>
            </a:pPr>
            <a:endParaRPr lang="en-US" i="1" dirty="0"/>
          </a:p>
        </p:txBody>
      </p:sp>
      <p:pic>
        <p:nvPicPr>
          <p:cNvPr id="5" name="Picture 4">
            <a:extLst>
              <a:ext uri="{FF2B5EF4-FFF2-40B4-BE49-F238E27FC236}">
                <a16:creationId xmlns:a16="http://schemas.microsoft.com/office/drawing/2014/main" id="{27467E0A-EBF9-4BF4-8F3D-43B2439C7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803" y="0"/>
            <a:ext cx="1949197" cy="1059346"/>
          </a:xfrm>
          <a:prstGeom prst="rect">
            <a:avLst/>
          </a:prstGeom>
        </p:spPr>
      </p:pic>
    </p:spTree>
    <p:extLst>
      <p:ext uri="{BB962C8B-B14F-4D97-AF65-F5344CB8AC3E}">
        <p14:creationId xmlns:p14="http://schemas.microsoft.com/office/powerpoint/2010/main" val="351908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51C2A6-6DA4-49BD-B550-E4FAA80421F0}"/>
              </a:ext>
            </a:extLst>
          </p:cNvPr>
          <p:cNvSpPr txBox="1"/>
          <p:nvPr/>
        </p:nvSpPr>
        <p:spPr>
          <a:xfrm>
            <a:off x="0" y="185530"/>
            <a:ext cx="12192000" cy="1938992"/>
          </a:xfrm>
          <a:prstGeom prst="rect">
            <a:avLst/>
          </a:prstGeom>
          <a:noFill/>
        </p:spPr>
        <p:txBody>
          <a:bodyPr wrap="square" rtlCol="0">
            <a:spAutoFit/>
          </a:bodyPr>
          <a:lstStyle/>
          <a:p>
            <a:pPr marL="342900" lvl="0" indent="-342900" algn="just" eaLnBrk="0" fontAlgn="base" hangingPunct="0">
              <a:spcBef>
                <a:spcPct val="0"/>
              </a:spcBef>
              <a:spcAft>
                <a:spcPct val="0"/>
              </a:spcAft>
              <a:buFont typeface="Wingdings" panose="05000000000000000000" pitchFamily="2" charset="2"/>
              <a:buChar char="Ø"/>
            </a:pPr>
            <a:r>
              <a:rPr lang="en-US" altLang="en-US" sz="2000" dirty="0"/>
              <a:t>Literacy - </a:t>
            </a:r>
            <a:r>
              <a:rPr lang="en-US" altLang="en-US" sz="2000" i="1" dirty="0"/>
              <a:t>Rather than examining mastery of specific school curricula, PISA looks at students’ ability to apply knowledge and skills in key subject areas</a:t>
            </a:r>
          </a:p>
          <a:p>
            <a:pPr marL="342900" indent="-342900" algn="just" eaLnBrk="0" fontAlgn="base" hangingPunct="0">
              <a:spcBef>
                <a:spcPct val="0"/>
              </a:spcBef>
              <a:spcAft>
                <a:spcPct val="0"/>
              </a:spcAft>
              <a:buFont typeface="Wingdings" panose="05000000000000000000" pitchFamily="2" charset="2"/>
              <a:buChar char="Ø"/>
            </a:pPr>
            <a:r>
              <a:rPr lang="en-US" altLang="en-US" sz="2000" dirty="0"/>
              <a:t>Lifelong learning - </a:t>
            </a:r>
            <a:r>
              <a:rPr lang="en-US" altLang="en-US" sz="2000" i="1" dirty="0"/>
              <a:t>In addition to measuring student performance in reading, mathematics and science literacy, PISA also asks students about their motivations, beliefs about themselves and learning strategies</a:t>
            </a:r>
          </a:p>
          <a:p>
            <a:pPr marL="342900" lvl="0" indent="-342900" eaLnBrk="0" fontAlgn="base" hangingPunct="0">
              <a:spcBef>
                <a:spcPct val="0"/>
              </a:spcBef>
              <a:spcAft>
                <a:spcPct val="0"/>
              </a:spcAft>
              <a:buFont typeface="Wingdings" panose="05000000000000000000" pitchFamily="2" charset="2"/>
              <a:buChar char="Ø"/>
            </a:pPr>
            <a:endParaRPr lang="en-US" altLang="en-US" sz="2000" i="1" dirty="0"/>
          </a:p>
          <a:p>
            <a:pPr marL="342900" lvl="0" indent="-342900" eaLnBrk="0" fontAlgn="base" hangingPunct="0">
              <a:spcBef>
                <a:spcPct val="0"/>
              </a:spcBef>
              <a:spcAft>
                <a:spcPct val="0"/>
              </a:spcAft>
              <a:buFont typeface="Wingdings" panose="05000000000000000000" pitchFamily="2" charset="2"/>
              <a:buChar char="Ø"/>
            </a:pPr>
            <a:endParaRPr lang="en-IN" sz="2000" i="1" dirty="0"/>
          </a:p>
        </p:txBody>
      </p:sp>
      <p:pic>
        <p:nvPicPr>
          <p:cNvPr id="6" name="Picture 5">
            <a:extLst>
              <a:ext uri="{FF2B5EF4-FFF2-40B4-BE49-F238E27FC236}">
                <a16:creationId xmlns:a16="http://schemas.microsoft.com/office/drawing/2014/main" id="{D3AED24B-2A2E-48AF-B3A5-F1C57A9E8578}"/>
              </a:ext>
            </a:extLst>
          </p:cNvPr>
          <p:cNvPicPr>
            <a:picLocks noChangeAspect="1"/>
          </p:cNvPicPr>
          <p:nvPr/>
        </p:nvPicPr>
        <p:blipFill rotWithShape="1">
          <a:blip r:embed="rId2">
            <a:extLst>
              <a:ext uri="{28A0092B-C50C-407E-A947-70E740481C1C}">
                <a14:useLocalDpi xmlns:a14="http://schemas.microsoft.com/office/drawing/2010/main" val="0"/>
              </a:ext>
            </a:extLst>
          </a:blip>
          <a:srcRect l="956" t="8178" r="3913" b="7893"/>
          <a:stretch/>
        </p:blipFill>
        <p:spPr>
          <a:xfrm>
            <a:off x="2806609" y="2124522"/>
            <a:ext cx="6578781" cy="3772696"/>
          </a:xfrm>
          <a:prstGeom prst="roundRect">
            <a:avLst>
              <a:gd name="adj" fmla="val 8594"/>
            </a:avLst>
          </a:prstGeom>
          <a:solidFill>
            <a:srgbClr val="FFFFFF">
              <a:shade val="85000"/>
            </a:srgbClr>
          </a:solidFill>
          <a:ln>
            <a:noFill/>
          </a:ln>
          <a:effectLst>
            <a:outerShdw blurRad="50800" dist="38100" dir="18900000" algn="b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0487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78B2C5-6638-4E5B-8BE1-264DA7460A18}"/>
              </a:ext>
            </a:extLst>
          </p:cNvPr>
          <p:cNvPicPr>
            <a:picLocks noChangeAspect="1"/>
          </p:cNvPicPr>
          <p:nvPr/>
        </p:nvPicPr>
        <p:blipFill rotWithShape="1">
          <a:blip r:embed="rId2"/>
          <a:srcRect r="90046" b="4942"/>
          <a:stretch/>
        </p:blipFill>
        <p:spPr>
          <a:xfrm>
            <a:off x="43072" y="987287"/>
            <a:ext cx="1537252" cy="4333461"/>
          </a:xfrm>
          <a:prstGeom prst="rect">
            <a:avLst/>
          </a:prstGeom>
        </p:spPr>
      </p:pic>
      <p:pic>
        <p:nvPicPr>
          <p:cNvPr id="3" name="Picture 2">
            <a:extLst>
              <a:ext uri="{FF2B5EF4-FFF2-40B4-BE49-F238E27FC236}">
                <a16:creationId xmlns:a16="http://schemas.microsoft.com/office/drawing/2014/main" id="{5F9ECFB8-25B2-43FA-ABB9-6E9CFBD264A1}"/>
              </a:ext>
            </a:extLst>
          </p:cNvPr>
          <p:cNvPicPr>
            <a:picLocks noChangeAspect="1"/>
          </p:cNvPicPr>
          <p:nvPr/>
        </p:nvPicPr>
        <p:blipFill rotWithShape="1">
          <a:blip r:embed="rId2">
            <a:grayscl/>
          </a:blip>
          <a:srcRect l="23572" r="40771" b="4270"/>
          <a:stretch/>
        </p:blipFill>
        <p:spPr>
          <a:xfrm>
            <a:off x="1679711" y="987287"/>
            <a:ext cx="4727716" cy="4333461"/>
          </a:xfrm>
          <a:prstGeom prst="rect">
            <a:avLst/>
          </a:prstGeom>
        </p:spPr>
      </p:pic>
      <p:pic>
        <p:nvPicPr>
          <p:cNvPr id="4" name="Picture 3">
            <a:extLst>
              <a:ext uri="{FF2B5EF4-FFF2-40B4-BE49-F238E27FC236}">
                <a16:creationId xmlns:a16="http://schemas.microsoft.com/office/drawing/2014/main" id="{AE7B1758-8DD2-4919-B23A-6618AED56C34}"/>
              </a:ext>
            </a:extLst>
          </p:cNvPr>
          <p:cNvPicPr>
            <a:picLocks noChangeAspect="1"/>
          </p:cNvPicPr>
          <p:nvPr/>
        </p:nvPicPr>
        <p:blipFill rotWithShape="1">
          <a:blip r:embed="rId3"/>
          <a:srcRect r="53529"/>
          <a:stretch/>
        </p:blipFill>
        <p:spPr>
          <a:xfrm>
            <a:off x="6682404" y="1310514"/>
            <a:ext cx="5380387" cy="2078730"/>
          </a:xfrm>
          <a:prstGeom prst="rect">
            <a:avLst/>
          </a:prstGeom>
        </p:spPr>
      </p:pic>
      <p:pic>
        <p:nvPicPr>
          <p:cNvPr id="5" name="Picture 4">
            <a:extLst>
              <a:ext uri="{FF2B5EF4-FFF2-40B4-BE49-F238E27FC236}">
                <a16:creationId xmlns:a16="http://schemas.microsoft.com/office/drawing/2014/main" id="{85E0CC24-9B21-44AF-B643-37619E84AD8E}"/>
              </a:ext>
            </a:extLst>
          </p:cNvPr>
          <p:cNvPicPr>
            <a:picLocks noChangeAspect="1"/>
          </p:cNvPicPr>
          <p:nvPr/>
        </p:nvPicPr>
        <p:blipFill rotWithShape="1">
          <a:blip r:embed="rId4"/>
          <a:srcRect r="58872"/>
          <a:stretch/>
        </p:blipFill>
        <p:spPr>
          <a:xfrm>
            <a:off x="6639334" y="4294118"/>
            <a:ext cx="5380388" cy="1497082"/>
          </a:xfrm>
          <a:prstGeom prst="rect">
            <a:avLst/>
          </a:prstGeom>
        </p:spPr>
      </p:pic>
      <p:cxnSp>
        <p:nvCxnSpPr>
          <p:cNvPr id="7" name="Straight Connector 6">
            <a:extLst>
              <a:ext uri="{FF2B5EF4-FFF2-40B4-BE49-F238E27FC236}">
                <a16:creationId xmlns:a16="http://schemas.microsoft.com/office/drawing/2014/main" id="{6A690530-01E6-409E-B0C5-8F33334E47D9}"/>
              </a:ext>
            </a:extLst>
          </p:cNvPr>
          <p:cNvCxnSpPr>
            <a:cxnSpLocks/>
          </p:cNvCxnSpPr>
          <p:nvPr/>
        </p:nvCxnSpPr>
        <p:spPr>
          <a:xfrm>
            <a:off x="6523382" y="689113"/>
            <a:ext cx="0" cy="5738191"/>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54D096A-730C-43FE-BAC6-E2E0C0B81985}"/>
              </a:ext>
            </a:extLst>
          </p:cNvPr>
          <p:cNvPicPr>
            <a:picLocks noChangeAspect="1"/>
          </p:cNvPicPr>
          <p:nvPr/>
        </p:nvPicPr>
        <p:blipFill rotWithShape="1">
          <a:blip r:embed="rId5"/>
          <a:srcRect l="1" t="1" r="93438" b="-3295"/>
          <a:stretch/>
        </p:blipFill>
        <p:spPr>
          <a:xfrm>
            <a:off x="92768" y="5320748"/>
            <a:ext cx="815006" cy="470452"/>
          </a:xfrm>
          <a:prstGeom prst="rect">
            <a:avLst/>
          </a:prstGeom>
        </p:spPr>
      </p:pic>
      <p:pic>
        <p:nvPicPr>
          <p:cNvPr id="9" name="Picture 8">
            <a:extLst>
              <a:ext uri="{FF2B5EF4-FFF2-40B4-BE49-F238E27FC236}">
                <a16:creationId xmlns:a16="http://schemas.microsoft.com/office/drawing/2014/main" id="{B4D70461-856D-46D7-8525-27FFAACA0FE4}"/>
              </a:ext>
            </a:extLst>
          </p:cNvPr>
          <p:cNvPicPr>
            <a:picLocks noChangeAspect="1"/>
          </p:cNvPicPr>
          <p:nvPr/>
        </p:nvPicPr>
        <p:blipFill rotWithShape="1">
          <a:blip r:embed="rId5"/>
          <a:srcRect l="30144" t="461" r="46339" b="-1647"/>
          <a:stretch/>
        </p:blipFill>
        <p:spPr>
          <a:xfrm>
            <a:off x="2408579" y="5320748"/>
            <a:ext cx="3773560" cy="470452"/>
          </a:xfrm>
          <a:prstGeom prst="rect">
            <a:avLst/>
          </a:prstGeom>
        </p:spPr>
      </p:pic>
      <p:sp>
        <p:nvSpPr>
          <p:cNvPr id="12" name="TextBox 11">
            <a:extLst>
              <a:ext uri="{FF2B5EF4-FFF2-40B4-BE49-F238E27FC236}">
                <a16:creationId xmlns:a16="http://schemas.microsoft.com/office/drawing/2014/main" id="{DF9829E1-2B92-4B71-844A-67B4DA7E5921}"/>
              </a:ext>
            </a:extLst>
          </p:cNvPr>
          <p:cNvSpPr txBox="1"/>
          <p:nvPr/>
        </p:nvSpPr>
        <p:spPr>
          <a:xfrm>
            <a:off x="132524" y="172278"/>
            <a:ext cx="9197004" cy="400110"/>
          </a:xfrm>
          <a:prstGeom prst="rect">
            <a:avLst/>
          </a:prstGeom>
          <a:noFill/>
        </p:spPr>
        <p:txBody>
          <a:bodyPr wrap="square" rtlCol="0">
            <a:spAutoFit/>
          </a:bodyPr>
          <a:lstStyle/>
          <a:p>
            <a:r>
              <a:rPr lang="en-US" sz="2000" b="1" i="1" dirty="0"/>
              <a:t>Description of Variables…</a:t>
            </a:r>
            <a:endParaRPr lang="en-IN" b="1" i="1" dirty="0"/>
          </a:p>
        </p:txBody>
      </p:sp>
    </p:spTree>
    <p:extLst>
      <p:ext uri="{BB962C8B-B14F-4D97-AF65-F5344CB8AC3E}">
        <p14:creationId xmlns:p14="http://schemas.microsoft.com/office/powerpoint/2010/main" val="72029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B6AD6F-38E3-49E5-A374-1139D1B40AF6}"/>
              </a:ext>
            </a:extLst>
          </p:cNvPr>
          <p:cNvPicPr>
            <a:picLocks noChangeAspect="1"/>
          </p:cNvPicPr>
          <p:nvPr/>
        </p:nvPicPr>
        <p:blipFill rotWithShape="1">
          <a:blip r:embed="rId2"/>
          <a:srcRect r="48600"/>
          <a:stretch/>
        </p:blipFill>
        <p:spPr>
          <a:xfrm>
            <a:off x="0" y="502814"/>
            <a:ext cx="7076660" cy="4228895"/>
          </a:xfrm>
          <a:prstGeom prst="rect">
            <a:avLst/>
          </a:prstGeom>
        </p:spPr>
      </p:pic>
      <p:sp>
        <p:nvSpPr>
          <p:cNvPr id="3" name="TextBox 2">
            <a:extLst>
              <a:ext uri="{FF2B5EF4-FFF2-40B4-BE49-F238E27FC236}">
                <a16:creationId xmlns:a16="http://schemas.microsoft.com/office/drawing/2014/main" id="{15BA57C6-AC7A-45FE-B2CE-4800E711A92C}"/>
              </a:ext>
            </a:extLst>
          </p:cNvPr>
          <p:cNvSpPr txBox="1"/>
          <p:nvPr/>
        </p:nvSpPr>
        <p:spPr>
          <a:xfrm>
            <a:off x="0" y="106017"/>
            <a:ext cx="5433391" cy="400110"/>
          </a:xfrm>
          <a:prstGeom prst="rect">
            <a:avLst/>
          </a:prstGeom>
          <a:noFill/>
        </p:spPr>
        <p:txBody>
          <a:bodyPr wrap="square" rtlCol="0">
            <a:spAutoFit/>
          </a:bodyPr>
          <a:lstStyle/>
          <a:p>
            <a:r>
              <a:rPr lang="en-US" sz="2000" b="1" i="1" dirty="0"/>
              <a:t>Summary Statistics…</a:t>
            </a:r>
            <a:endParaRPr lang="en-IN" b="1" i="1" dirty="0"/>
          </a:p>
        </p:txBody>
      </p:sp>
      <p:cxnSp>
        <p:nvCxnSpPr>
          <p:cNvPr id="6" name="Straight Connector 5">
            <a:extLst>
              <a:ext uri="{FF2B5EF4-FFF2-40B4-BE49-F238E27FC236}">
                <a16:creationId xmlns:a16="http://schemas.microsoft.com/office/drawing/2014/main" id="{9B47ED77-4956-4BD5-B506-65FA15A06E05}"/>
              </a:ext>
            </a:extLst>
          </p:cNvPr>
          <p:cNvCxnSpPr/>
          <p:nvPr/>
        </p:nvCxnSpPr>
        <p:spPr>
          <a:xfrm>
            <a:off x="7076660" y="106017"/>
            <a:ext cx="0" cy="6645966"/>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4B55B2A-145E-4ACE-8F44-05CD6231C7C1}"/>
              </a:ext>
            </a:extLst>
          </p:cNvPr>
          <p:cNvPicPr>
            <a:picLocks noChangeAspect="1"/>
          </p:cNvPicPr>
          <p:nvPr/>
        </p:nvPicPr>
        <p:blipFill rotWithShape="1">
          <a:blip r:embed="rId3"/>
          <a:srcRect r="47888"/>
          <a:stretch/>
        </p:blipFill>
        <p:spPr>
          <a:xfrm>
            <a:off x="12" y="4731709"/>
            <a:ext cx="7076648" cy="619296"/>
          </a:xfrm>
          <a:prstGeom prst="rect">
            <a:avLst/>
          </a:prstGeom>
        </p:spPr>
      </p:pic>
    </p:spTree>
    <p:extLst>
      <p:ext uri="{BB962C8B-B14F-4D97-AF65-F5344CB8AC3E}">
        <p14:creationId xmlns:p14="http://schemas.microsoft.com/office/powerpoint/2010/main" val="148023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DAC44F-F632-4BC4-9B2C-BDCB257C8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54" y="546505"/>
            <a:ext cx="4990494" cy="2999558"/>
          </a:xfrm>
          <a:prstGeom prst="rect">
            <a:avLst/>
          </a:prstGeom>
        </p:spPr>
      </p:pic>
      <p:sp>
        <p:nvSpPr>
          <p:cNvPr id="3" name="Rectangle 2">
            <a:extLst>
              <a:ext uri="{FF2B5EF4-FFF2-40B4-BE49-F238E27FC236}">
                <a16:creationId xmlns:a16="http://schemas.microsoft.com/office/drawing/2014/main" id="{D254D073-ABED-48EF-992B-140C3F479961}"/>
              </a:ext>
            </a:extLst>
          </p:cNvPr>
          <p:cNvSpPr/>
          <p:nvPr/>
        </p:nvSpPr>
        <p:spPr>
          <a:xfrm>
            <a:off x="0" y="0"/>
            <a:ext cx="6526338" cy="400110"/>
          </a:xfrm>
          <a:prstGeom prst="rect">
            <a:avLst/>
          </a:prstGeom>
        </p:spPr>
        <p:txBody>
          <a:bodyPr wrap="none">
            <a:spAutoFit/>
          </a:bodyPr>
          <a:lstStyle/>
          <a:p>
            <a:r>
              <a:rPr lang="en-US" sz="2000" i="1" dirty="0"/>
              <a:t>Impact of </a:t>
            </a:r>
            <a:r>
              <a:rPr lang="en-US" sz="2000" i="1" dirty="0">
                <a:solidFill>
                  <a:schemeClr val="accent1">
                    <a:lumMod val="75000"/>
                  </a:schemeClr>
                </a:solidFill>
              </a:rPr>
              <a:t>education</a:t>
            </a:r>
            <a:r>
              <a:rPr lang="en-US" sz="2000" i="1" dirty="0"/>
              <a:t> on the </a:t>
            </a:r>
            <a:r>
              <a:rPr lang="en-US" sz="2000" i="1" dirty="0">
                <a:solidFill>
                  <a:schemeClr val="accent1">
                    <a:lumMod val="75000"/>
                  </a:schemeClr>
                </a:solidFill>
              </a:rPr>
              <a:t>nature of economic development</a:t>
            </a:r>
            <a:r>
              <a:rPr lang="en-US" sz="2000" i="1" dirty="0"/>
              <a:t>:</a:t>
            </a:r>
          </a:p>
        </p:txBody>
      </p:sp>
      <p:pic>
        <p:nvPicPr>
          <p:cNvPr id="4" name="Picture 3">
            <a:extLst>
              <a:ext uri="{FF2B5EF4-FFF2-40B4-BE49-F238E27FC236}">
                <a16:creationId xmlns:a16="http://schemas.microsoft.com/office/drawing/2014/main" id="{6F61ED51-CB08-4308-89F3-D05ECD72862F}"/>
              </a:ext>
            </a:extLst>
          </p:cNvPr>
          <p:cNvPicPr>
            <a:picLocks noChangeAspect="1"/>
          </p:cNvPicPr>
          <p:nvPr/>
        </p:nvPicPr>
        <p:blipFill>
          <a:blip r:embed="rId3">
            <a:extLst>
              <a:ext uri="{28A0092B-C50C-407E-A947-70E740481C1C}">
                <a14:useLocalDpi xmlns:a14="http://schemas.microsoft.com/office/drawing/2010/main" val="0"/>
              </a:ext>
            </a:extLst>
          </a:blip>
          <a:srcRect t="1595" b="2094"/>
          <a:stretch/>
        </p:blipFill>
        <p:spPr>
          <a:xfrm>
            <a:off x="6096000" y="546505"/>
            <a:ext cx="4990495" cy="2882495"/>
          </a:xfrm>
          <a:prstGeom prst="rect">
            <a:avLst/>
          </a:prstGeom>
        </p:spPr>
      </p:pic>
      <p:pic>
        <p:nvPicPr>
          <p:cNvPr id="5" name="Picture 4">
            <a:extLst>
              <a:ext uri="{FF2B5EF4-FFF2-40B4-BE49-F238E27FC236}">
                <a16:creationId xmlns:a16="http://schemas.microsoft.com/office/drawing/2014/main" id="{525857F8-7796-4D2A-BFA0-E962D20FEC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654" y="3546063"/>
            <a:ext cx="4990494" cy="2999558"/>
          </a:xfrm>
          <a:prstGeom prst="rect">
            <a:avLst/>
          </a:prstGeom>
        </p:spPr>
      </p:pic>
      <p:sp>
        <p:nvSpPr>
          <p:cNvPr id="6" name="Rectangle 5">
            <a:extLst>
              <a:ext uri="{FF2B5EF4-FFF2-40B4-BE49-F238E27FC236}">
                <a16:creationId xmlns:a16="http://schemas.microsoft.com/office/drawing/2014/main" id="{9E5E58D2-67D2-4F4C-BC2C-72ABD57F7F5D}"/>
              </a:ext>
            </a:extLst>
          </p:cNvPr>
          <p:cNvSpPr/>
          <p:nvPr/>
        </p:nvSpPr>
        <p:spPr>
          <a:xfrm>
            <a:off x="6096000" y="3703479"/>
            <a:ext cx="4990494" cy="2246769"/>
          </a:xfrm>
          <a:prstGeom prst="rect">
            <a:avLst/>
          </a:prstGeom>
        </p:spPr>
        <p:txBody>
          <a:bodyPr wrap="square">
            <a:spAutoFit/>
          </a:bodyPr>
          <a:lstStyle/>
          <a:p>
            <a:pPr algn="just"/>
            <a:r>
              <a:rPr lang="en-IN" sz="2000" dirty="0"/>
              <a:t>We analysed the impact of PISA scores on </a:t>
            </a:r>
            <a:r>
              <a:rPr lang="en-IN" sz="2000" u="sng" dirty="0"/>
              <a:t>sectoral employment</a:t>
            </a:r>
            <a:r>
              <a:rPr lang="en-IN" sz="2000" dirty="0"/>
              <a:t> and found that </a:t>
            </a:r>
            <a:r>
              <a:rPr lang="en-IN" sz="2000" u="sng" dirty="0"/>
              <a:t>an increase</a:t>
            </a:r>
            <a:r>
              <a:rPr lang="en-IN" sz="2000" dirty="0"/>
              <a:t> in </a:t>
            </a:r>
            <a:r>
              <a:rPr lang="en-IN" sz="2000" u="sng" dirty="0"/>
              <a:t>PISA scores</a:t>
            </a:r>
            <a:r>
              <a:rPr lang="en-IN" sz="2000" dirty="0"/>
              <a:t> is associated with a </a:t>
            </a:r>
            <a:r>
              <a:rPr lang="en-IN" sz="2000" u="sng" dirty="0"/>
              <a:t>rise</a:t>
            </a:r>
            <a:r>
              <a:rPr lang="en-IN" sz="2000" dirty="0"/>
              <a:t> in employment in the </a:t>
            </a:r>
            <a:r>
              <a:rPr lang="en-IN" sz="2000" u="sng" dirty="0"/>
              <a:t>service sector</a:t>
            </a:r>
            <a:r>
              <a:rPr lang="en-IN" sz="2000" dirty="0"/>
              <a:t> and a </a:t>
            </a:r>
            <a:r>
              <a:rPr lang="en-IN" sz="2000" u="sng" dirty="0"/>
              <a:t>decline</a:t>
            </a:r>
            <a:r>
              <a:rPr lang="en-IN" sz="2000" dirty="0"/>
              <a:t> in employment in the </a:t>
            </a:r>
            <a:r>
              <a:rPr lang="en-IN" sz="2000" u="sng" dirty="0"/>
              <a:t>agricultural sector,</a:t>
            </a:r>
            <a:r>
              <a:rPr lang="en-IN" sz="2000" dirty="0"/>
              <a:t> while impact on employment in the </a:t>
            </a:r>
            <a:r>
              <a:rPr lang="en-IN" sz="2000" u="sng" dirty="0"/>
              <a:t>industrial sector</a:t>
            </a:r>
            <a:r>
              <a:rPr lang="en-IN" sz="2000" dirty="0"/>
              <a:t> remains inconclusive.</a:t>
            </a:r>
          </a:p>
        </p:txBody>
      </p:sp>
    </p:spTree>
    <p:extLst>
      <p:ext uri="{BB962C8B-B14F-4D97-AF65-F5344CB8AC3E}">
        <p14:creationId xmlns:p14="http://schemas.microsoft.com/office/powerpoint/2010/main" val="287369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6D3F9-8853-4FCA-8948-D04DBFBBF23D}"/>
              </a:ext>
            </a:extLst>
          </p:cNvPr>
          <p:cNvSpPr txBox="1"/>
          <p:nvPr/>
        </p:nvSpPr>
        <p:spPr>
          <a:xfrm>
            <a:off x="0" y="0"/>
            <a:ext cx="12192000" cy="6420347"/>
          </a:xfrm>
          <a:prstGeom prst="rect">
            <a:avLst/>
          </a:prstGeom>
          <a:noFill/>
        </p:spPr>
        <p:txBody>
          <a:bodyPr wrap="square" rtlCol="0">
            <a:spAutoFit/>
          </a:bodyPr>
          <a:lstStyle/>
          <a:p>
            <a:pPr>
              <a:lnSpc>
                <a:spcPct val="150000"/>
              </a:lnSpc>
            </a:pPr>
            <a:endParaRPr lang="en-US" sz="2000" i="1" dirty="0"/>
          </a:p>
          <a:p>
            <a:pPr marL="285750" indent="-285750" algn="just">
              <a:lnSpc>
                <a:spcPct val="150000"/>
              </a:lnSpc>
              <a:buFont typeface="Wingdings" panose="05000000000000000000" pitchFamily="2" charset="2"/>
              <a:buChar char="§"/>
            </a:pPr>
            <a:r>
              <a:rPr lang="en-US" sz="2000" dirty="0"/>
              <a:t>PISA includes assessment of students’ employability skills alongside vocational education and training</a:t>
            </a:r>
          </a:p>
          <a:p>
            <a:pPr marL="285750" indent="-285750" algn="just">
              <a:lnSpc>
                <a:spcPct val="150000"/>
              </a:lnSpc>
              <a:buFont typeface="Wingdings" panose="05000000000000000000" pitchFamily="2" charset="2"/>
              <a:buChar char="§"/>
            </a:pPr>
            <a:r>
              <a:rPr lang="en-US" sz="2000" dirty="0"/>
              <a:t>Intangible services like health, education and finance, require specialized skills and knowledge- thus, the positive statistically-significant relationship</a:t>
            </a:r>
          </a:p>
          <a:p>
            <a:pPr marL="285750" indent="-285750" algn="just">
              <a:lnSpc>
                <a:spcPct val="150000"/>
              </a:lnSpc>
              <a:buFont typeface="Wingdings" panose="05000000000000000000" pitchFamily="2" charset="2"/>
              <a:buChar char="§"/>
            </a:pPr>
            <a:r>
              <a:rPr lang="en-US" sz="2000" dirty="0"/>
              <a:t>Although education should increase agricultural productivity as well (ensuring higher returns from agriculture), we find the % employed in this sector declining with improved educational performance- may be due to wage differences across sectors (educated individuals do not find farm work equally remunerative)</a:t>
            </a:r>
          </a:p>
          <a:p>
            <a:pPr marL="285750" indent="-285750" algn="just">
              <a:lnSpc>
                <a:spcPct val="150000"/>
              </a:lnSpc>
              <a:buFont typeface="Wingdings" panose="05000000000000000000" pitchFamily="2" charset="2"/>
              <a:buChar char="§"/>
            </a:pPr>
            <a:r>
              <a:rPr lang="en-US" sz="2000" dirty="0"/>
              <a:t>Impact on industrial employment is inconclusive- while some industries may be labour-intensive (not requiring very high educational qualification), others may be knowledge-based and capital-intensive that require educated individuals (</a:t>
            </a:r>
            <a:r>
              <a:rPr lang="en-US" sz="2000" dirty="0" err="1"/>
              <a:t>eg.</a:t>
            </a:r>
            <a:r>
              <a:rPr lang="en-US" sz="2000" dirty="0"/>
              <a:t> semi-conductor &amp; chip-making industries requiring substantial R &amp; D)</a:t>
            </a:r>
          </a:p>
          <a:p>
            <a:pPr marL="285750" indent="-285750" algn="just">
              <a:lnSpc>
                <a:spcPct val="150000"/>
              </a:lnSpc>
              <a:buFont typeface="Wingdings" panose="05000000000000000000" pitchFamily="2" charset="2"/>
              <a:buChar char="§"/>
            </a:pPr>
            <a:r>
              <a:rPr lang="en-US" sz="2000" dirty="0"/>
              <a:t>With increasing number of high-skilled workers, middle and low-skilled workers are being pushed down the job ladder to occupy the less-attractive and less well-paid jobs</a:t>
            </a:r>
          </a:p>
          <a:p>
            <a:pPr marL="285750" indent="-285750" algn="just">
              <a:lnSpc>
                <a:spcPct val="150000"/>
              </a:lnSpc>
              <a:buFont typeface="Wingdings" panose="05000000000000000000" pitchFamily="2" charset="2"/>
              <a:buChar char="§"/>
            </a:pPr>
            <a:endParaRPr lang="en-US" dirty="0"/>
          </a:p>
          <a:p>
            <a:pPr marL="285750" indent="-285750" algn="just">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1297422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1156</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Annwesha</dc:creator>
  <cp:lastModifiedBy>Prantika Mukherjee</cp:lastModifiedBy>
  <cp:revision>22</cp:revision>
  <dcterms:created xsi:type="dcterms:W3CDTF">2025-02-04T18:21:55Z</dcterms:created>
  <dcterms:modified xsi:type="dcterms:W3CDTF">2025-07-17T07:19:16Z</dcterms:modified>
</cp:coreProperties>
</file>