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2" r:id="rId8"/>
    <p:sldId id="263" r:id="rId9"/>
    <p:sldId id="264" r:id="rId10"/>
    <p:sldId id="273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 kumar" initials="Sk" lastIdx="1" clrIdx="0">
    <p:extLst>
      <p:ext uri="{19B8F6BF-5375-455C-9EA6-DF929625EA0E}">
        <p15:presenceInfo xmlns:p15="http://schemas.microsoft.com/office/powerpoint/2012/main" userId="17b9562967ac1d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6T07:05:53.58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6E00A-56B0-4491-B311-62ACA86D4D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2D688E-5739-4F1C-821B-0ABC5FA8C081}">
      <dgm:prSet/>
      <dgm:spPr/>
      <dgm:t>
        <a:bodyPr/>
        <a:lstStyle/>
        <a:p>
          <a:r>
            <a:rPr lang="en-US" dirty="0">
              <a:latin typeface="Century Gothic"/>
            </a:rPr>
            <a:t>Introduction</a:t>
          </a:r>
          <a:endParaRPr lang="en-US" sz="3000" dirty="0">
            <a:latin typeface="Century Gothic"/>
          </a:endParaRPr>
        </a:p>
      </dgm:t>
    </dgm:pt>
    <dgm:pt modelId="{49FFBEE0-70F4-4362-92DB-9D2550DC3E22}" type="parTrans" cxnId="{639BCEDE-CA1E-4800-9BFE-AB88EF65A1B6}">
      <dgm:prSet/>
      <dgm:spPr/>
      <dgm:t>
        <a:bodyPr/>
        <a:lstStyle/>
        <a:p>
          <a:endParaRPr lang="en-US"/>
        </a:p>
      </dgm:t>
    </dgm:pt>
    <dgm:pt modelId="{59DEF052-EB17-4418-90D3-AA694281E2FC}" type="sibTrans" cxnId="{639BCEDE-CA1E-4800-9BFE-AB88EF65A1B6}">
      <dgm:prSet/>
      <dgm:spPr/>
      <dgm:t>
        <a:bodyPr/>
        <a:lstStyle/>
        <a:p>
          <a:endParaRPr lang="en-US"/>
        </a:p>
      </dgm:t>
    </dgm:pt>
    <dgm:pt modelId="{1A278AD4-283A-41F2-BBF8-1042A8B16033}">
      <dgm:prSet/>
      <dgm:spPr/>
      <dgm:t>
        <a:bodyPr/>
        <a:lstStyle/>
        <a:p>
          <a:r>
            <a:rPr lang="en-US" dirty="0">
              <a:latin typeface="Century Gothic"/>
            </a:rPr>
            <a:t>Dataset</a:t>
          </a:r>
        </a:p>
      </dgm:t>
    </dgm:pt>
    <dgm:pt modelId="{663D7430-818E-46F5-B10E-0CB69748F3D8}" type="parTrans" cxnId="{EE4FDDC9-54CF-4A1C-B131-90D9EDA8A5F3}">
      <dgm:prSet/>
      <dgm:spPr/>
      <dgm:t>
        <a:bodyPr/>
        <a:lstStyle/>
        <a:p>
          <a:endParaRPr lang="en-US"/>
        </a:p>
      </dgm:t>
    </dgm:pt>
    <dgm:pt modelId="{473D3F41-61E8-41BA-AD55-17747252E5A6}" type="sibTrans" cxnId="{EE4FDDC9-54CF-4A1C-B131-90D9EDA8A5F3}">
      <dgm:prSet/>
      <dgm:spPr/>
      <dgm:t>
        <a:bodyPr/>
        <a:lstStyle/>
        <a:p>
          <a:endParaRPr lang="en-US"/>
        </a:p>
      </dgm:t>
    </dgm:pt>
    <dgm:pt modelId="{2810D76A-7B1E-427D-B330-D01DB2ED9085}">
      <dgm:prSet/>
      <dgm:spPr/>
      <dgm:t>
        <a:bodyPr/>
        <a:lstStyle/>
        <a:p>
          <a:r>
            <a:rPr lang="en-US" dirty="0">
              <a:latin typeface="Century Gothic"/>
            </a:rPr>
            <a:t>Methodology</a:t>
          </a:r>
        </a:p>
      </dgm:t>
    </dgm:pt>
    <dgm:pt modelId="{FAAEFDF6-8FA6-4611-908A-A5427B9914D5}" type="parTrans" cxnId="{4338E19D-692B-494F-A49F-737237A9F93D}">
      <dgm:prSet/>
      <dgm:spPr/>
      <dgm:t>
        <a:bodyPr/>
        <a:lstStyle/>
        <a:p>
          <a:endParaRPr lang="en-US"/>
        </a:p>
      </dgm:t>
    </dgm:pt>
    <dgm:pt modelId="{CFA5659B-F965-4F45-9DBB-827A02221F02}" type="sibTrans" cxnId="{4338E19D-692B-494F-A49F-737237A9F93D}">
      <dgm:prSet/>
      <dgm:spPr/>
      <dgm:t>
        <a:bodyPr/>
        <a:lstStyle/>
        <a:p>
          <a:endParaRPr lang="en-US"/>
        </a:p>
      </dgm:t>
    </dgm:pt>
    <dgm:pt modelId="{6C043CF6-CDB5-42EF-808A-6BB7E4F78F9D}">
      <dgm:prSet/>
      <dgm:spPr/>
      <dgm:t>
        <a:bodyPr/>
        <a:lstStyle/>
        <a:p>
          <a:r>
            <a:rPr lang="en-US" dirty="0">
              <a:latin typeface="Century Gothic"/>
            </a:rPr>
            <a:t>Results</a:t>
          </a:r>
        </a:p>
      </dgm:t>
    </dgm:pt>
    <dgm:pt modelId="{38B978A2-5C07-417B-94FF-BCC6D0361797}" type="parTrans" cxnId="{F87BDF10-4B29-49C3-8FDB-1B7A2855DFDE}">
      <dgm:prSet/>
      <dgm:spPr/>
      <dgm:t>
        <a:bodyPr/>
        <a:lstStyle/>
        <a:p>
          <a:endParaRPr lang="en-US"/>
        </a:p>
      </dgm:t>
    </dgm:pt>
    <dgm:pt modelId="{B960C577-1C0A-450A-976E-EB1B17CA31F6}" type="sibTrans" cxnId="{F87BDF10-4B29-49C3-8FDB-1B7A2855DFDE}">
      <dgm:prSet/>
      <dgm:spPr/>
      <dgm:t>
        <a:bodyPr/>
        <a:lstStyle/>
        <a:p>
          <a:endParaRPr lang="en-US"/>
        </a:p>
      </dgm:t>
    </dgm:pt>
    <dgm:pt modelId="{9D1FA9E3-3F02-4023-861A-7ED2F685CD6D}">
      <dgm:prSet/>
      <dgm:spPr/>
      <dgm:t>
        <a:bodyPr/>
        <a:lstStyle/>
        <a:p>
          <a:r>
            <a:rPr lang="en-US" dirty="0">
              <a:latin typeface="Century Gothic"/>
            </a:rPr>
            <a:t>Conclusion</a:t>
          </a:r>
        </a:p>
      </dgm:t>
    </dgm:pt>
    <dgm:pt modelId="{B68F666D-BD1D-4A47-AEFF-FC063C9B2AFC}" type="parTrans" cxnId="{C54B43BC-2EF1-4CF0-9BB7-092679FDBCFE}">
      <dgm:prSet/>
      <dgm:spPr/>
      <dgm:t>
        <a:bodyPr/>
        <a:lstStyle/>
        <a:p>
          <a:endParaRPr lang="en-US"/>
        </a:p>
      </dgm:t>
    </dgm:pt>
    <dgm:pt modelId="{6F4271DD-0B29-444E-A5DF-D59EB5DC1EF1}" type="sibTrans" cxnId="{C54B43BC-2EF1-4CF0-9BB7-092679FDBCFE}">
      <dgm:prSet/>
      <dgm:spPr/>
      <dgm:t>
        <a:bodyPr/>
        <a:lstStyle/>
        <a:p>
          <a:endParaRPr lang="en-US"/>
        </a:p>
      </dgm:t>
    </dgm:pt>
    <dgm:pt modelId="{DEADC4E8-C0E0-470A-AE9B-753B42D64CA3}">
      <dgm:prSet/>
      <dgm:spPr/>
      <dgm:t>
        <a:bodyPr/>
        <a:lstStyle/>
        <a:p>
          <a:r>
            <a:rPr lang="en-US" dirty="0">
              <a:latin typeface="Century Gothic"/>
            </a:rPr>
            <a:t>References</a:t>
          </a:r>
        </a:p>
      </dgm:t>
    </dgm:pt>
    <dgm:pt modelId="{34BCB409-6F01-4327-85E6-78FAB819BD63}" type="parTrans" cxnId="{4819CF4D-27C5-46D8-A7F6-11F70624757F}">
      <dgm:prSet/>
      <dgm:spPr/>
      <dgm:t>
        <a:bodyPr/>
        <a:lstStyle/>
        <a:p>
          <a:endParaRPr lang="en-US"/>
        </a:p>
      </dgm:t>
    </dgm:pt>
    <dgm:pt modelId="{B9E40FBF-6889-4244-9037-4D646142D3C0}" type="sibTrans" cxnId="{4819CF4D-27C5-46D8-A7F6-11F70624757F}">
      <dgm:prSet/>
      <dgm:spPr/>
      <dgm:t>
        <a:bodyPr/>
        <a:lstStyle/>
        <a:p>
          <a:endParaRPr lang="en-US"/>
        </a:p>
      </dgm:t>
    </dgm:pt>
    <dgm:pt modelId="{D7238EDF-8BF5-46A5-99DF-896C6083FC6B}" type="pres">
      <dgm:prSet presAssocID="{8606E00A-56B0-4491-B311-62ACA86D4D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5E19F-2E98-419F-9370-E1190C50FBA5}" type="pres">
      <dgm:prSet presAssocID="{D02D688E-5739-4F1C-821B-0ABC5FA8C08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6E503-1540-455C-A2D0-4B037F6E7943}" type="pres">
      <dgm:prSet presAssocID="{59DEF052-EB17-4418-90D3-AA694281E2FC}" presName="spacer" presStyleCnt="0"/>
      <dgm:spPr/>
    </dgm:pt>
    <dgm:pt modelId="{0C5219E7-D983-46BC-A61A-BC4DBD9AE534}" type="pres">
      <dgm:prSet presAssocID="{1A278AD4-283A-41F2-BBF8-1042A8B1603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4F5-6386-447F-86FF-CD67E06BDB92}" type="pres">
      <dgm:prSet presAssocID="{473D3F41-61E8-41BA-AD55-17747252E5A6}" presName="spacer" presStyleCnt="0"/>
      <dgm:spPr/>
    </dgm:pt>
    <dgm:pt modelId="{9BAC68DD-83E9-4598-9767-0F5ACDD91725}" type="pres">
      <dgm:prSet presAssocID="{2810D76A-7B1E-427D-B330-D01DB2ED908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08F76-D39A-4580-A823-A62993D129FD}" type="pres">
      <dgm:prSet presAssocID="{CFA5659B-F965-4F45-9DBB-827A02221F02}" presName="spacer" presStyleCnt="0"/>
      <dgm:spPr/>
    </dgm:pt>
    <dgm:pt modelId="{61D07B14-5684-456A-831F-2684B80898CA}" type="pres">
      <dgm:prSet presAssocID="{6C043CF6-CDB5-42EF-808A-6BB7E4F78F9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5B540-9EE7-4972-9369-10E8E0F6C09E}" type="pres">
      <dgm:prSet presAssocID="{B960C577-1C0A-450A-976E-EB1B17CA31F6}" presName="spacer" presStyleCnt="0"/>
      <dgm:spPr/>
    </dgm:pt>
    <dgm:pt modelId="{C4774F36-E756-4FFA-8BA5-D81C1F38B83D}" type="pres">
      <dgm:prSet presAssocID="{9D1FA9E3-3F02-4023-861A-7ED2F685CD6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AD206C-13C3-446B-BA83-70E53C9B216B}" type="pres">
      <dgm:prSet presAssocID="{6F4271DD-0B29-444E-A5DF-D59EB5DC1EF1}" presName="spacer" presStyleCnt="0"/>
      <dgm:spPr/>
    </dgm:pt>
    <dgm:pt modelId="{DBD043E6-9A5D-4AC5-A4FB-875CD5E207BA}" type="pres">
      <dgm:prSet presAssocID="{DEADC4E8-C0E0-470A-AE9B-753B42D64CA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26048-6C8B-4820-AE7D-3AECE258BEDA}" type="presOf" srcId="{DEADC4E8-C0E0-470A-AE9B-753B42D64CA3}" destId="{DBD043E6-9A5D-4AC5-A4FB-875CD5E207BA}" srcOrd="0" destOrd="0" presId="urn:microsoft.com/office/officeart/2005/8/layout/vList2"/>
    <dgm:cxn modelId="{F9531093-FF4F-4EA5-9A5C-8CA84DE7332A}" type="presOf" srcId="{6C043CF6-CDB5-42EF-808A-6BB7E4F78F9D}" destId="{61D07B14-5684-456A-831F-2684B80898CA}" srcOrd="0" destOrd="0" presId="urn:microsoft.com/office/officeart/2005/8/layout/vList2"/>
    <dgm:cxn modelId="{4819CF4D-27C5-46D8-A7F6-11F70624757F}" srcId="{8606E00A-56B0-4491-B311-62ACA86D4D48}" destId="{DEADC4E8-C0E0-470A-AE9B-753B42D64CA3}" srcOrd="5" destOrd="0" parTransId="{34BCB409-6F01-4327-85E6-78FAB819BD63}" sibTransId="{B9E40FBF-6889-4244-9037-4D646142D3C0}"/>
    <dgm:cxn modelId="{AAD352AE-49AD-4822-B4F0-06892E503265}" type="presOf" srcId="{D02D688E-5739-4F1C-821B-0ABC5FA8C081}" destId="{49A5E19F-2E98-419F-9370-E1190C50FBA5}" srcOrd="0" destOrd="0" presId="urn:microsoft.com/office/officeart/2005/8/layout/vList2"/>
    <dgm:cxn modelId="{F87BDF10-4B29-49C3-8FDB-1B7A2855DFDE}" srcId="{8606E00A-56B0-4491-B311-62ACA86D4D48}" destId="{6C043CF6-CDB5-42EF-808A-6BB7E4F78F9D}" srcOrd="3" destOrd="0" parTransId="{38B978A2-5C07-417B-94FF-BCC6D0361797}" sibTransId="{B960C577-1C0A-450A-976E-EB1B17CA31F6}"/>
    <dgm:cxn modelId="{EE4FDDC9-54CF-4A1C-B131-90D9EDA8A5F3}" srcId="{8606E00A-56B0-4491-B311-62ACA86D4D48}" destId="{1A278AD4-283A-41F2-BBF8-1042A8B16033}" srcOrd="1" destOrd="0" parTransId="{663D7430-818E-46F5-B10E-0CB69748F3D8}" sibTransId="{473D3F41-61E8-41BA-AD55-17747252E5A6}"/>
    <dgm:cxn modelId="{CD18BD89-2D86-4771-AFF2-C104843482AA}" type="presOf" srcId="{1A278AD4-283A-41F2-BBF8-1042A8B16033}" destId="{0C5219E7-D983-46BC-A61A-BC4DBD9AE534}" srcOrd="0" destOrd="0" presId="urn:microsoft.com/office/officeart/2005/8/layout/vList2"/>
    <dgm:cxn modelId="{639BCEDE-CA1E-4800-9BFE-AB88EF65A1B6}" srcId="{8606E00A-56B0-4491-B311-62ACA86D4D48}" destId="{D02D688E-5739-4F1C-821B-0ABC5FA8C081}" srcOrd="0" destOrd="0" parTransId="{49FFBEE0-70F4-4362-92DB-9D2550DC3E22}" sibTransId="{59DEF052-EB17-4418-90D3-AA694281E2FC}"/>
    <dgm:cxn modelId="{C54B43BC-2EF1-4CF0-9BB7-092679FDBCFE}" srcId="{8606E00A-56B0-4491-B311-62ACA86D4D48}" destId="{9D1FA9E3-3F02-4023-861A-7ED2F685CD6D}" srcOrd="4" destOrd="0" parTransId="{B68F666D-BD1D-4A47-AEFF-FC063C9B2AFC}" sibTransId="{6F4271DD-0B29-444E-A5DF-D59EB5DC1EF1}"/>
    <dgm:cxn modelId="{12E29CBE-A7D6-4ECE-8FA3-54436ED7EAA4}" type="presOf" srcId="{9D1FA9E3-3F02-4023-861A-7ED2F685CD6D}" destId="{C4774F36-E756-4FFA-8BA5-D81C1F38B83D}" srcOrd="0" destOrd="0" presId="urn:microsoft.com/office/officeart/2005/8/layout/vList2"/>
    <dgm:cxn modelId="{4338E19D-692B-494F-A49F-737237A9F93D}" srcId="{8606E00A-56B0-4491-B311-62ACA86D4D48}" destId="{2810D76A-7B1E-427D-B330-D01DB2ED9085}" srcOrd="2" destOrd="0" parTransId="{FAAEFDF6-8FA6-4611-908A-A5427B9914D5}" sibTransId="{CFA5659B-F965-4F45-9DBB-827A02221F02}"/>
    <dgm:cxn modelId="{DEE20594-6ECA-4FFC-8F65-519727787F95}" type="presOf" srcId="{8606E00A-56B0-4491-B311-62ACA86D4D48}" destId="{D7238EDF-8BF5-46A5-99DF-896C6083FC6B}" srcOrd="0" destOrd="0" presId="urn:microsoft.com/office/officeart/2005/8/layout/vList2"/>
    <dgm:cxn modelId="{A85AB0D9-86CC-434F-BA18-F93DB6954FB7}" type="presOf" srcId="{2810D76A-7B1E-427D-B330-D01DB2ED9085}" destId="{9BAC68DD-83E9-4598-9767-0F5ACDD91725}" srcOrd="0" destOrd="0" presId="urn:microsoft.com/office/officeart/2005/8/layout/vList2"/>
    <dgm:cxn modelId="{1A2C85DE-6FED-4756-84D0-DA114B4ABE81}" type="presParOf" srcId="{D7238EDF-8BF5-46A5-99DF-896C6083FC6B}" destId="{49A5E19F-2E98-419F-9370-E1190C50FBA5}" srcOrd="0" destOrd="0" presId="urn:microsoft.com/office/officeart/2005/8/layout/vList2"/>
    <dgm:cxn modelId="{7DE397F2-B254-44E7-969F-4A078DA4847E}" type="presParOf" srcId="{D7238EDF-8BF5-46A5-99DF-896C6083FC6B}" destId="{1396E503-1540-455C-A2D0-4B037F6E7943}" srcOrd="1" destOrd="0" presId="urn:microsoft.com/office/officeart/2005/8/layout/vList2"/>
    <dgm:cxn modelId="{5603220B-C545-40E7-8A94-B218D3E6661F}" type="presParOf" srcId="{D7238EDF-8BF5-46A5-99DF-896C6083FC6B}" destId="{0C5219E7-D983-46BC-A61A-BC4DBD9AE534}" srcOrd="2" destOrd="0" presId="urn:microsoft.com/office/officeart/2005/8/layout/vList2"/>
    <dgm:cxn modelId="{E271DAA2-0989-43ED-8C93-109A866D9196}" type="presParOf" srcId="{D7238EDF-8BF5-46A5-99DF-896C6083FC6B}" destId="{7C5A64F5-6386-447F-86FF-CD67E06BDB92}" srcOrd="3" destOrd="0" presId="urn:microsoft.com/office/officeart/2005/8/layout/vList2"/>
    <dgm:cxn modelId="{A6C15C1C-748D-4199-8DA6-8824B7550D92}" type="presParOf" srcId="{D7238EDF-8BF5-46A5-99DF-896C6083FC6B}" destId="{9BAC68DD-83E9-4598-9767-0F5ACDD91725}" srcOrd="4" destOrd="0" presId="urn:microsoft.com/office/officeart/2005/8/layout/vList2"/>
    <dgm:cxn modelId="{BAE06B3C-EDBB-44A5-8769-E56FDF88346C}" type="presParOf" srcId="{D7238EDF-8BF5-46A5-99DF-896C6083FC6B}" destId="{ECE08F76-D39A-4580-A823-A62993D129FD}" srcOrd="5" destOrd="0" presId="urn:microsoft.com/office/officeart/2005/8/layout/vList2"/>
    <dgm:cxn modelId="{49B8BC9D-4E01-4DF4-AA6B-25D9C580B08F}" type="presParOf" srcId="{D7238EDF-8BF5-46A5-99DF-896C6083FC6B}" destId="{61D07B14-5684-456A-831F-2684B80898CA}" srcOrd="6" destOrd="0" presId="urn:microsoft.com/office/officeart/2005/8/layout/vList2"/>
    <dgm:cxn modelId="{FE646801-8686-41DB-A481-EC805A25A7B7}" type="presParOf" srcId="{D7238EDF-8BF5-46A5-99DF-896C6083FC6B}" destId="{0A25B540-9EE7-4972-9369-10E8E0F6C09E}" srcOrd="7" destOrd="0" presId="urn:microsoft.com/office/officeart/2005/8/layout/vList2"/>
    <dgm:cxn modelId="{E59F2AB1-116D-4F69-88F9-075D34BD54BA}" type="presParOf" srcId="{D7238EDF-8BF5-46A5-99DF-896C6083FC6B}" destId="{C4774F36-E756-4FFA-8BA5-D81C1F38B83D}" srcOrd="8" destOrd="0" presId="urn:microsoft.com/office/officeart/2005/8/layout/vList2"/>
    <dgm:cxn modelId="{4BD83FD5-43F8-4511-827C-A0F686C36DEE}" type="presParOf" srcId="{D7238EDF-8BF5-46A5-99DF-896C6083FC6B}" destId="{9EAD206C-13C3-446B-BA83-70E53C9B216B}" srcOrd="9" destOrd="0" presId="urn:microsoft.com/office/officeart/2005/8/layout/vList2"/>
    <dgm:cxn modelId="{3C314347-611C-4129-B500-46BF696BADE7}" type="presParOf" srcId="{D7238EDF-8BF5-46A5-99DF-896C6083FC6B}" destId="{DBD043E6-9A5D-4AC5-A4FB-875CD5E207B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1F6AF-DF29-4E63-8A4D-37CDDEAA149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B59757-BA8A-4D0F-82B0-52D069944C7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Breast Cancer is ranked the number one cancer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  <a:latin typeface="Century Gothic"/>
            </a:rPr>
            <a:t>among Indian females with a rate of 25.8 per 100,000 women and a mortality rate of 12.7 per 100,000 women 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3F34A1B6-6F05-46CC-882E-B39E44B8BC17}" type="parTrans" cxnId="{55608989-391D-441E-A6F3-E5E0EE0123FF}">
      <dgm:prSet/>
      <dgm:spPr/>
      <dgm:t>
        <a:bodyPr/>
        <a:lstStyle/>
        <a:p>
          <a:endParaRPr lang="en-US"/>
        </a:p>
      </dgm:t>
    </dgm:pt>
    <dgm:pt modelId="{4568BD73-3A33-4CC9-B886-AEC5DDF2AF14}" type="sibTrans" cxnId="{55608989-391D-441E-A6F3-E5E0EE0123FF}">
      <dgm:prSet/>
      <dgm:spPr/>
      <dgm:t>
        <a:bodyPr/>
        <a:lstStyle/>
        <a:p>
          <a:endParaRPr lang="en-US"/>
        </a:p>
      </dgm:t>
    </dgm:pt>
    <dgm:pt modelId="{88DBD426-75F6-4D11-A8B7-23AD289032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Benign (Noncancerous)</a:t>
          </a:r>
        </a:p>
      </dgm:t>
    </dgm:pt>
    <dgm:pt modelId="{694C554D-FFC8-4ABC-8680-E1966DEC0A91}" type="parTrans" cxnId="{54DC1D85-F98E-4851-8649-C79EED6D7D9A}">
      <dgm:prSet/>
      <dgm:spPr/>
      <dgm:t>
        <a:bodyPr/>
        <a:lstStyle/>
        <a:p>
          <a:endParaRPr lang="en-US"/>
        </a:p>
      </dgm:t>
    </dgm:pt>
    <dgm:pt modelId="{21F90306-763D-4F22-BB39-F32D9E638822}" type="sibTrans" cxnId="{54DC1D85-F98E-4851-8649-C79EED6D7D9A}">
      <dgm:prSet/>
      <dgm:spPr/>
      <dgm:t>
        <a:bodyPr/>
        <a:lstStyle/>
        <a:p>
          <a:endParaRPr lang="en-US"/>
        </a:p>
      </dgm:t>
    </dgm:pt>
    <dgm:pt modelId="{502A0384-9946-4D67-9D7B-FB06C6BE043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Malignant (Cancerous) </a:t>
          </a:r>
        </a:p>
      </dgm:t>
    </dgm:pt>
    <dgm:pt modelId="{39AACF6F-AE85-4BD3-B106-DCB416EBF5DF}" type="parTrans" cxnId="{64EBDD2C-833D-48E4-A39D-CA89C9F6E4B7}">
      <dgm:prSet/>
      <dgm:spPr/>
      <dgm:t>
        <a:bodyPr/>
        <a:lstStyle/>
        <a:p>
          <a:endParaRPr lang="en-US"/>
        </a:p>
      </dgm:t>
    </dgm:pt>
    <dgm:pt modelId="{653A01B5-3761-4FF4-90D9-BFD557595886}" type="sibTrans" cxnId="{64EBDD2C-833D-48E4-A39D-CA89C9F6E4B7}">
      <dgm:prSet/>
      <dgm:spPr/>
      <dgm:t>
        <a:bodyPr/>
        <a:lstStyle/>
        <a:p>
          <a:endParaRPr lang="en-US"/>
        </a:p>
      </dgm:t>
    </dgm:pt>
    <dgm:pt modelId="{A2BAB53F-4299-4EAE-846C-2E67B81FF6C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Based on the penetration of the skin and can be classified into two groups:</a:t>
          </a:r>
        </a:p>
      </dgm:t>
    </dgm:pt>
    <dgm:pt modelId="{F79D7BF6-88D4-4F1C-8469-659363841EED}" type="parTrans" cxnId="{2080A50C-D331-4C13-B500-63D6123E622A}">
      <dgm:prSet/>
      <dgm:spPr/>
      <dgm:t>
        <a:bodyPr/>
        <a:lstStyle/>
        <a:p>
          <a:endParaRPr lang="en-US"/>
        </a:p>
      </dgm:t>
    </dgm:pt>
    <dgm:pt modelId="{EE2AB215-6958-434C-B999-DA960F635691}" type="sibTrans" cxnId="{2080A50C-D331-4C13-B500-63D6123E622A}">
      <dgm:prSet/>
      <dgm:spPr/>
      <dgm:t>
        <a:bodyPr/>
        <a:lstStyle/>
        <a:p>
          <a:endParaRPr lang="en-US"/>
        </a:p>
      </dgm:t>
    </dgm:pt>
    <dgm:pt modelId="{22E82A2D-2FF3-40D2-BAE2-33FCD5E9069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Noninvasive</a:t>
          </a:r>
        </a:p>
      </dgm:t>
    </dgm:pt>
    <dgm:pt modelId="{D360751C-DA11-479E-9870-0F70DBC55E1A}" type="parTrans" cxnId="{C9A22F1E-13FB-4FD9-8FC6-10B26EAA8FAC}">
      <dgm:prSet/>
      <dgm:spPr/>
      <dgm:t>
        <a:bodyPr/>
        <a:lstStyle/>
        <a:p>
          <a:endParaRPr lang="en-US"/>
        </a:p>
      </dgm:t>
    </dgm:pt>
    <dgm:pt modelId="{DD516865-87BF-439C-AAEA-A3559509B471}" type="sibTrans" cxnId="{C9A22F1E-13FB-4FD9-8FC6-10B26EAA8FAC}">
      <dgm:prSet/>
      <dgm:spPr/>
      <dgm:t>
        <a:bodyPr/>
        <a:lstStyle/>
        <a:p>
          <a:endParaRPr lang="en-US"/>
        </a:p>
      </dgm:t>
    </dgm:pt>
    <dgm:pt modelId="{F5411DAB-FC9A-4E83-B370-DEB30D3699C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Invasive</a:t>
          </a:r>
        </a:p>
      </dgm:t>
    </dgm:pt>
    <dgm:pt modelId="{B2660513-F795-4900-B096-2DF1215F69FC}" type="parTrans" cxnId="{FEF157F3-AD9C-48FE-9AF9-09E64024047E}">
      <dgm:prSet/>
      <dgm:spPr/>
      <dgm:t>
        <a:bodyPr/>
        <a:lstStyle/>
        <a:p>
          <a:endParaRPr lang="en-US"/>
        </a:p>
      </dgm:t>
    </dgm:pt>
    <dgm:pt modelId="{3051EE9D-CDD3-43ED-AE73-590FF4C88FA0}" type="sibTrans" cxnId="{FEF157F3-AD9C-48FE-9AF9-09E64024047E}">
      <dgm:prSet/>
      <dgm:spPr/>
      <dgm:t>
        <a:bodyPr/>
        <a:lstStyle/>
        <a:p>
          <a:endParaRPr lang="en-US"/>
        </a:p>
      </dgm:t>
    </dgm:pt>
    <dgm:pt modelId="{7E9C51E7-AFBF-4CAA-B05D-06ACCDC3F8E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In 2007, the number of new cases for breast cancer was 12775, while the expected number of new cancer patients in 2018 will be 18235. </a:t>
          </a:r>
        </a:p>
      </dgm:t>
    </dgm:pt>
    <dgm:pt modelId="{35569CA5-4828-4256-AC5E-22E8066B5C84}" type="parTrans" cxnId="{77FD1FA4-5BF1-4516-8F65-90A4D6955651}">
      <dgm:prSet/>
      <dgm:spPr/>
    </dgm:pt>
    <dgm:pt modelId="{18A05799-A269-4BB9-96BF-B5C9D54B3940}" type="sibTrans" cxnId="{77FD1FA4-5BF1-4516-8F65-90A4D6955651}">
      <dgm:prSet/>
      <dgm:spPr/>
      <dgm:t>
        <a:bodyPr/>
        <a:lstStyle/>
        <a:p>
          <a:endParaRPr lang="en-US"/>
        </a:p>
      </dgm:t>
    </dgm:pt>
    <dgm:pt modelId="{89C60400-A6FA-4474-9519-67BF6E8F2EA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Breast cancer tumors can be categorized into two broad scenarios:</a:t>
          </a:r>
        </a:p>
      </dgm:t>
    </dgm:pt>
    <dgm:pt modelId="{ECFD29B2-C712-47FD-A951-F3C267F0DAC4}" type="parTrans" cxnId="{392AE013-694F-4161-BA6C-73889159FD06}">
      <dgm:prSet/>
      <dgm:spPr/>
    </dgm:pt>
    <dgm:pt modelId="{DDE11BD5-AB58-4355-926C-B65FAE379A24}" type="sibTrans" cxnId="{392AE013-694F-4161-BA6C-73889159FD06}">
      <dgm:prSet/>
      <dgm:spPr/>
      <dgm:t>
        <a:bodyPr/>
        <a:lstStyle/>
        <a:p>
          <a:endParaRPr lang="en-US"/>
        </a:p>
      </dgm:t>
    </dgm:pt>
    <dgm:pt modelId="{892950DC-2924-44E3-979B-F3F66957A0DA}" type="pres">
      <dgm:prSet presAssocID="{7991F6AF-DF29-4E63-8A4D-37CDDEAA14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60CB3B-2DF6-41B4-83BB-71C78C78B3C5}" type="pres">
      <dgm:prSet presAssocID="{5BB59757-BA8A-4D0F-82B0-52D069944C7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1DF87-8772-4EC2-9379-280D67EA8490}" type="pres">
      <dgm:prSet presAssocID="{4568BD73-3A33-4CC9-B886-AEC5DDF2AF1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501ECB3-A124-46B5-9384-41B496A03D0E}" type="pres">
      <dgm:prSet presAssocID="{4568BD73-3A33-4CC9-B886-AEC5DDF2AF1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8446D50-B1C5-4DEE-AB04-3C481D87E1FE}" type="pres">
      <dgm:prSet presAssocID="{7E9C51E7-AFBF-4CAA-B05D-06ACCDC3F8E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D501C-B04B-484F-8738-3EE10806A2E4}" type="pres">
      <dgm:prSet presAssocID="{18A05799-A269-4BB9-96BF-B5C9D54B394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3D4B4FE-B8D5-48C7-B1B7-10DA6D89FC31}" type="pres">
      <dgm:prSet presAssocID="{18A05799-A269-4BB9-96BF-B5C9D54B394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5F22F05-8F20-48EC-8C62-99583B4C37C8}" type="pres">
      <dgm:prSet presAssocID="{89C60400-A6FA-4474-9519-67BF6E8F2EA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93BD8-AB6B-4DC3-BC07-CB4FE459E611}" type="pres">
      <dgm:prSet presAssocID="{DDE11BD5-AB58-4355-926C-B65FAE379A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EF28572-6802-4138-8F1A-A68F5E046F62}" type="pres">
      <dgm:prSet presAssocID="{DDE11BD5-AB58-4355-926C-B65FAE379A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141BC60-D6DA-4913-A87E-2EC49E6321FC}" type="pres">
      <dgm:prSet presAssocID="{A2BAB53F-4299-4EAE-846C-2E67B81FF6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EBDD2C-833D-48E4-A39D-CA89C9F6E4B7}" srcId="{89C60400-A6FA-4474-9519-67BF6E8F2EA5}" destId="{502A0384-9946-4D67-9D7B-FB06C6BE043E}" srcOrd="1" destOrd="0" parTransId="{39AACF6F-AE85-4BD3-B106-DCB416EBF5DF}" sibTransId="{653A01B5-3761-4FF4-90D9-BFD557595886}"/>
    <dgm:cxn modelId="{0FCA64A0-ED6B-4B7D-A3B5-EA164DF7EECD}" type="presOf" srcId="{89C60400-A6FA-4474-9519-67BF6E8F2EA5}" destId="{95F22F05-8F20-48EC-8C62-99583B4C37C8}" srcOrd="0" destOrd="0" presId="urn:microsoft.com/office/officeart/2005/8/layout/process5"/>
    <dgm:cxn modelId="{C9A22F1E-13FB-4FD9-8FC6-10B26EAA8FAC}" srcId="{A2BAB53F-4299-4EAE-846C-2E67B81FF6C3}" destId="{22E82A2D-2FF3-40D2-BAE2-33FCD5E9069F}" srcOrd="0" destOrd="0" parTransId="{D360751C-DA11-479E-9870-0F70DBC55E1A}" sibTransId="{DD516865-87BF-439C-AAEA-A3559509B471}"/>
    <dgm:cxn modelId="{7D8E5D6E-517E-451C-A54F-2111DB44D2A0}" type="presOf" srcId="{A2BAB53F-4299-4EAE-846C-2E67B81FF6C3}" destId="{E141BC60-D6DA-4913-A87E-2EC49E6321FC}" srcOrd="0" destOrd="0" presId="urn:microsoft.com/office/officeart/2005/8/layout/process5"/>
    <dgm:cxn modelId="{59C868D7-A48E-48AC-80C4-C74248039FCF}" type="presOf" srcId="{DDE11BD5-AB58-4355-926C-B65FAE379A24}" destId="{3EF28572-6802-4138-8F1A-A68F5E046F62}" srcOrd="1" destOrd="0" presId="urn:microsoft.com/office/officeart/2005/8/layout/process5"/>
    <dgm:cxn modelId="{B6CE9045-7763-43A0-A0F2-DC28C4C0E8B9}" type="presOf" srcId="{18A05799-A269-4BB9-96BF-B5C9D54B3940}" destId="{C80D501C-B04B-484F-8738-3EE10806A2E4}" srcOrd="0" destOrd="0" presId="urn:microsoft.com/office/officeart/2005/8/layout/process5"/>
    <dgm:cxn modelId="{02848DA7-FAFB-47DD-BF3D-6AA5C7A245CB}" type="presOf" srcId="{502A0384-9946-4D67-9D7B-FB06C6BE043E}" destId="{95F22F05-8F20-48EC-8C62-99583B4C37C8}" srcOrd="0" destOrd="2" presId="urn:microsoft.com/office/officeart/2005/8/layout/process5"/>
    <dgm:cxn modelId="{392AE013-694F-4161-BA6C-73889159FD06}" srcId="{7991F6AF-DF29-4E63-8A4D-37CDDEAA1497}" destId="{89C60400-A6FA-4474-9519-67BF6E8F2EA5}" srcOrd="2" destOrd="0" parTransId="{ECFD29B2-C712-47FD-A951-F3C267F0DAC4}" sibTransId="{DDE11BD5-AB58-4355-926C-B65FAE379A24}"/>
    <dgm:cxn modelId="{BFCA537E-1FB6-4983-9780-B4ECEF4B4F41}" type="presOf" srcId="{22E82A2D-2FF3-40D2-BAE2-33FCD5E9069F}" destId="{E141BC60-D6DA-4913-A87E-2EC49E6321FC}" srcOrd="0" destOrd="1" presId="urn:microsoft.com/office/officeart/2005/8/layout/process5"/>
    <dgm:cxn modelId="{5F230D6A-7AE7-4D19-84E0-D03F64F974C2}" type="presOf" srcId="{88DBD426-75F6-4D11-A8B7-23AD28903214}" destId="{95F22F05-8F20-48EC-8C62-99583B4C37C8}" srcOrd="0" destOrd="1" presId="urn:microsoft.com/office/officeart/2005/8/layout/process5"/>
    <dgm:cxn modelId="{3CA9C481-B173-49B6-A8DC-D0A08AB1B242}" type="presOf" srcId="{7991F6AF-DF29-4E63-8A4D-37CDDEAA1497}" destId="{892950DC-2924-44E3-979B-F3F66957A0DA}" srcOrd="0" destOrd="0" presId="urn:microsoft.com/office/officeart/2005/8/layout/process5"/>
    <dgm:cxn modelId="{9C847879-20A7-4264-A0F6-E917FDA946BD}" type="presOf" srcId="{DDE11BD5-AB58-4355-926C-B65FAE379A24}" destId="{FA693BD8-AB6B-4DC3-BC07-CB4FE459E611}" srcOrd="0" destOrd="0" presId="urn:microsoft.com/office/officeart/2005/8/layout/process5"/>
    <dgm:cxn modelId="{BC0AD89C-2ADA-4C48-AE8B-C140987A2F8D}" type="presOf" srcId="{18A05799-A269-4BB9-96BF-B5C9D54B3940}" destId="{53D4B4FE-B8D5-48C7-B1B7-10DA6D89FC31}" srcOrd="1" destOrd="0" presId="urn:microsoft.com/office/officeart/2005/8/layout/process5"/>
    <dgm:cxn modelId="{2080A50C-D331-4C13-B500-63D6123E622A}" srcId="{7991F6AF-DF29-4E63-8A4D-37CDDEAA1497}" destId="{A2BAB53F-4299-4EAE-846C-2E67B81FF6C3}" srcOrd="3" destOrd="0" parTransId="{F79D7BF6-88D4-4F1C-8469-659363841EED}" sibTransId="{EE2AB215-6958-434C-B999-DA960F635691}"/>
    <dgm:cxn modelId="{0536AD16-A899-4BF7-BF02-EB162170CC2E}" type="presOf" srcId="{5BB59757-BA8A-4D0F-82B0-52D069944C75}" destId="{9C60CB3B-2DF6-41B4-83BB-71C78C78B3C5}" srcOrd="0" destOrd="0" presId="urn:microsoft.com/office/officeart/2005/8/layout/process5"/>
    <dgm:cxn modelId="{54DC1D85-F98E-4851-8649-C79EED6D7D9A}" srcId="{89C60400-A6FA-4474-9519-67BF6E8F2EA5}" destId="{88DBD426-75F6-4D11-A8B7-23AD28903214}" srcOrd="0" destOrd="0" parTransId="{694C554D-FFC8-4ABC-8680-E1966DEC0A91}" sibTransId="{21F90306-763D-4F22-BB39-F32D9E638822}"/>
    <dgm:cxn modelId="{8740A742-40F1-4E90-8237-98364E09491F}" type="presOf" srcId="{F5411DAB-FC9A-4E83-B370-DEB30D3699C6}" destId="{E141BC60-D6DA-4913-A87E-2EC49E6321FC}" srcOrd="0" destOrd="2" presId="urn:microsoft.com/office/officeart/2005/8/layout/process5"/>
    <dgm:cxn modelId="{FEF157F3-AD9C-48FE-9AF9-09E64024047E}" srcId="{A2BAB53F-4299-4EAE-846C-2E67B81FF6C3}" destId="{F5411DAB-FC9A-4E83-B370-DEB30D3699C6}" srcOrd="1" destOrd="0" parTransId="{B2660513-F795-4900-B096-2DF1215F69FC}" sibTransId="{3051EE9D-CDD3-43ED-AE73-590FF4C88FA0}"/>
    <dgm:cxn modelId="{BB4FD938-CAD8-4836-BB19-2DAD890BA065}" type="presOf" srcId="{4568BD73-3A33-4CC9-B886-AEC5DDF2AF14}" destId="{5021DF87-8772-4EC2-9379-280D67EA8490}" srcOrd="0" destOrd="0" presId="urn:microsoft.com/office/officeart/2005/8/layout/process5"/>
    <dgm:cxn modelId="{77FD1FA4-5BF1-4516-8F65-90A4D6955651}" srcId="{7991F6AF-DF29-4E63-8A4D-37CDDEAA1497}" destId="{7E9C51E7-AFBF-4CAA-B05D-06ACCDC3F8E3}" srcOrd="1" destOrd="0" parTransId="{35569CA5-4828-4256-AC5E-22E8066B5C84}" sibTransId="{18A05799-A269-4BB9-96BF-B5C9D54B3940}"/>
    <dgm:cxn modelId="{C211A025-AAF7-4F8A-BBE7-5623A62FFBB4}" type="presOf" srcId="{7E9C51E7-AFBF-4CAA-B05D-06ACCDC3F8E3}" destId="{28446D50-B1C5-4DEE-AB04-3C481D87E1FE}" srcOrd="0" destOrd="0" presId="urn:microsoft.com/office/officeart/2005/8/layout/process5"/>
    <dgm:cxn modelId="{55608989-391D-441E-A6F3-E5E0EE0123FF}" srcId="{7991F6AF-DF29-4E63-8A4D-37CDDEAA1497}" destId="{5BB59757-BA8A-4D0F-82B0-52D069944C75}" srcOrd="0" destOrd="0" parTransId="{3F34A1B6-6F05-46CC-882E-B39E44B8BC17}" sibTransId="{4568BD73-3A33-4CC9-B886-AEC5DDF2AF14}"/>
    <dgm:cxn modelId="{3FADA184-77FF-4797-A7AB-CB74D04E731C}" type="presOf" srcId="{4568BD73-3A33-4CC9-B886-AEC5DDF2AF14}" destId="{F501ECB3-A124-46B5-9384-41B496A03D0E}" srcOrd="1" destOrd="0" presId="urn:microsoft.com/office/officeart/2005/8/layout/process5"/>
    <dgm:cxn modelId="{14FDB14F-1AA9-4CD9-901B-9B085D1AD9F6}" type="presParOf" srcId="{892950DC-2924-44E3-979B-F3F66957A0DA}" destId="{9C60CB3B-2DF6-41B4-83BB-71C78C78B3C5}" srcOrd="0" destOrd="0" presId="urn:microsoft.com/office/officeart/2005/8/layout/process5"/>
    <dgm:cxn modelId="{F8347E45-E94B-4309-A100-4A1D95BFAE6A}" type="presParOf" srcId="{892950DC-2924-44E3-979B-F3F66957A0DA}" destId="{5021DF87-8772-4EC2-9379-280D67EA8490}" srcOrd="1" destOrd="0" presId="urn:microsoft.com/office/officeart/2005/8/layout/process5"/>
    <dgm:cxn modelId="{AF5AB4E8-E97C-4EE4-A733-555C5AF8076A}" type="presParOf" srcId="{5021DF87-8772-4EC2-9379-280D67EA8490}" destId="{F501ECB3-A124-46B5-9384-41B496A03D0E}" srcOrd="0" destOrd="0" presId="urn:microsoft.com/office/officeart/2005/8/layout/process5"/>
    <dgm:cxn modelId="{21AFD3C6-33B9-4F82-AF08-BAEDED13DD56}" type="presParOf" srcId="{892950DC-2924-44E3-979B-F3F66957A0DA}" destId="{28446D50-B1C5-4DEE-AB04-3C481D87E1FE}" srcOrd="2" destOrd="0" presId="urn:microsoft.com/office/officeart/2005/8/layout/process5"/>
    <dgm:cxn modelId="{CE02A80D-8D78-4A70-97C7-3EB5B283F31A}" type="presParOf" srcId="{892950DC-2924-44E3-979B-F3F66957A0DA}" destId="{C80D501C-B04B-484F-8738-3EE10806A2E4}" srcOrd="3" destOrd="0" presId="urn:microsoft.com/office/officeart/2005/8/layout/process5"/>
    <dgm:cxn modelId="{E70939EF-294A-44FF-B7FD-C41CF1CDD3E5}" type="presParOf" srcId="{C80D501C-B04B-484F-8738-3EE10806A2E4}" destId="{53D4B4FE-B8D5-48C7-B1B7-10DA6D89FC31}" srcOrd="0" destOrd="0" presId="urn:microsoft.com/office/officeart/2005/8/layout/process5"/>
    <dgm:cxn modelId="{3494AD84-75B8-4657-9FD1-37BA8F2281FB}" type="presParOf" srcId="{892950DC-2924-44E3-979B-F3F66957A0DA}" destId="{95F22F05-8F20-48EC-8C62-99583B4C37C8}" srcOrd="4" destOrd="0" presId="urn:microsoft.com/office/officeart/2005/8/layout/process5"/>
    <dgm:cxn modelId="{DE8A96B1-A4FB-4FDD-A7D2-12E1D38F4FB6}" type="presParOf" srcId="{892950DC-2924-44E3-979B-F3F66957A0DA}" destId="{FA693BD8-AB6B-4DC3-BC07-CB4FE459E611}" srcOrd="5" destOrd="0" presId="urn:microsoft.com/office/officeart/2005/8/layout/process5"/>
    <dgm:cxn modelId="{D16941F9-4F27-48D9-A781-B8023407F2BA}" type="presParOf" srcId="{FA693BD8-AB6B-4DC3-BC07-CB4FE459E611}" destId="{3EF28572-6802-4138-8F1A-A68F5E046F62}" srcOrd="0" destOrd="0" presId="urn:microsoft.com/office/officeart/2005/8/layout/process5"/>
    <dgm:cxn modelId="{0940F3A3-95C6-488B-AE9E-4DF04D3F9537}" type="presParOf" srcId="{892950DC-2924-44E3-979B-F3F66957A0DA}" destId="{E141BC60-D6DA-4913-A87E-2EC49E6321F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F7926-F8CC-4C66-86CA-45EA249367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F1361-F1C3-4BEE-A03B-B2408A3EEF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The image dataset contains high-resolution (2048 x 1536 pixels), uncompressed, and annotated images from the Bioimaging 2015 breast histology classification challenge. 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2E221B68-8956-445D-BF95-CEF807CE65B4}" type="parTrans" cxnId="{2BAD4A80-6048-4D20-85FA-9A6918BC302C}">
      <dgm:prSet/>
      <dgm:spPr/>
      <dgm:t>
        <a:bodyPr/>
        <a:lstStyle/>
        <a:p>
          <a:endParaRPr lang="en-US"/>
        </a:p>
      </dgm:t>
    </dgm:pt>
    <dgm:pt modelId="{AD6E6633-EFC5-4E98-8C77-B355D8AFC445}" type="sibTrans" cxnId="{2BAD4A80-6048-4D20-85FA-9A6918BC302C}">
      <dgm:prSet/>
      <dgm:spPr/>
      <dgm:t>
        <a:bodyPr/>
        <a:lstStyle/>
        <a:p>
          <a:endParaRPr lang="en-US"/>
        </a:p>
      </dgm:t>
    </dgm:pt>
    <dgm:pt modelId="{9ACE8197-69F2-47F7-8255-53CD905109B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Images in the dataset are digitized by using the same acquisition conditions, with magnification of 200 and pixel size of (0:42 </a:t>
          </a:r>
          <a:r>
            <a:rPr lang="en-US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dirty="0">
              <a:solidFill>
                <a:schemeClr val="bg1"/>
              </a:solidFill>
              <a:latin typeface="Century Gothic"/>
            </a:rPr>
            <a:t> x 0:42 </a:t>
          </a:r>
          <a:r>
            <a:rPr lang="en-US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dirty="0">
              <a:solidFill>
                <a:schemeClr val="bg1"/>
              </a:solidFill>
              <a:latin typeface="Century Gothic"/>
            </a:rPr>
            <a:t>). </a:t>
          </a:r>
        </a:p>
      </dgm:t>
    </dgm:pt>
    <dgm:pt modelId="{BC121E06-993F-4AAA-A748-A1DC77BC13B2}" type="parTrans" cxnId="{BC810C23-232C-4DBD-BCEE-B16006A92A06}">
      <dgm:prSet/>
      <dgm:spPr/>
    </dgm:pt>
    <dgm:pt modelId="{5FB5A7CD-DF16-4B1D-8563-FA222FB0733E}" type="sibTrans" cxnId="{BC810C23-232C-4DBD-BCEE-B16006A92A06}">
      <dgm:prSet/>
      <dgm:spPr/>
    </dgm:pt>
    <dgm:pt modelId="{C5E083E5-174D-4D6A-9148-5EDACE7CEF3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Each image is labeled with one of four classes: </a:t>
          </a:r>
          <a:r>
            <a:rPr lang="en-US" dirty="0" err="1">
              <a:solidFill>
                <a:schemeClr val="bg1"/>
              </a:solidFill>
              <a:latin typeface="Century Gothic"/>
            </a:rPr>
            <a:t>i</a:t>
          </a:r>
          <a:r>
            <a:rPr lang="en-US" dirty="0">
              <a:solidFill>
                <a:schemeClr val="bg1"/>
              </a:solidFill>
              <a:latin typeface="Century Gothic"/>
            </a:rPr>
            <a:t>) in situ carcinoma, ii) invasive carcinoma,iii) normal tissue and iv) benign lesion. </a:t>
          </a:r>
        </a:p>
      </dgm:t>
    </dgm:pt>
    <dgm:pt modelId="{1CE085C8-1A2C-40A5-BC7A-803733B38838}" type="parTrans" cxnId="{27E8D00C-013E-4D9D-BC38-3990B5EDC26A}">
      <dgm:prSet/>
      <dgm:spPr/>
    </dgm:pt>
    <dgm:pt modelId="{69E522C3-15B5-4C32-BC1D-E9F446A494E2}" type="sibTrans" cxnId="{27E8D00C-013E-4D9D-BC38-3990B5EDC26A}">
      <dgm:prSet/>
      <dgm:spPr/>
    </dgm:pt>
    <dgm:pt modelId="{566F1957-90F8-4F50-A8D0-80EF8D69359F}" type="pres">
      <dgm:prSet presAssocID="{B8DF7926-F8CC-4C66-86CA-45EA249367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FF73EA-2541-4AA7-950B-D0C523DCEB28}" type="pres">
      <dgm:prSet presAssocID="{F12F1361-F1C3-4BEE-A03B-B2408A3EEFC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BF89D-29B4-4924-8439-F2D6B886BE57}" type="pres">
      <dgm:prSet presAssocID="{AD6E6633-EFC5-4E98-8C77-B355D8AFC445}" presName="spacer" presStyleCnt="0"/>
      <dgm:spPr/>
    </dgm:pt>
    <dgm:pt modelId="{0708799F-F479-44D1-A151-92DCD007C983}" type="pres">
      <dgm:prSet presAssocID="{9ACE8197-69F2-47F7-8255-53CD905109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8E2A8-983D-4B97-8CCD-7F0D96E7C375}" type="pres">
      <dgm:prSet presAssocID="{5FB5A7CD-DF16-4B1D-8563-FA222FB0733E}" presName="spacer" presStyleCnt="0"/>
      <dgm:spPr/>
    </dgm:pt>
    <dgm:pt modelId="{0F7B033E-F4B4-483E-81F8-2C9B55CDD6CF}" type="pres">
      <dgm:prSet presAssocID="{C5E083E5-174D-4D6A-9148-5EDACE7CEF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10C23-232C-4DBD-BCEE-B16006A92A06}" srcId="{B8DF7926-F8CC-4C66-86CA-45EA24936709}" destId="{9ACE8197-69F2-47F7-8255-53CD905109BF}" srcOrd="1" destOrd="0" parTransId="{BC121E06-993F-4AAA-A748-A1DC77BC13B2}" sibTransId="{5FB5A7CD-DF16-4B1D-8563-FA222FB0733E}"/>
    <dgm:cxn modelId="{49B44AC1-BEB8-4305-8161-0A7FA9E1DC25}" type="presOf" srcId="{F12F1361-F1C3-4BEE-A03B-B2408A3EEFCC}" destId="{D3FF73EA-2541-4AA7-950B-D0C523DCEB28}" srcOrd="0" destOrd="0" presId="urn:microsoft.com/office/officeart/2005/8/layout/vList2"/>
    <dgm:cxn modelId="{B97A76E8-34C5-451D-AE8B-1A58A01F7384}" type="presOf" srcId="{C5E083E5-174D-4D6A-9148-5EDACE7CEF33}" destId="{0F7B033E-F4B4-483E-81F8-2C9B55CDD6CF}" srcOrd="0" destOrd="0" presId="urn:microsoft.com/office/officeart/2005/8/layout/vList2"/>
    <dgm:cxn modelId="{2BAD4A80-6048-4D20-85FA-9A6918BC302C}" srcId="{B8DF7926-F8CC-4C66-86CA-45EA24936709}" destId="{F12F1361-F1C3-4BEE-A03B-B2408A3EEFCC}" srcOrd="0" destOrd="0" parTransId="{2E221B68-8956-445D-BF95-CEF807CE65B4}" sibTransId="{AD6E6633-EFC5-4E98-8C77-B355D8AFC445}"/>
    <dgm:cxn modelId="{27E8D00C-013E-4D9D-BC38-3990B5EDC26A}" srcId="{B8DF7926-F8CC-4C66-86CA-45EA24936709}" destId="{C5E083E5-174D-4D6A-9148-5EDACE7CEF33}" srcOrd="2" destOrd="0" parTransId="{1CE085C8-1A2C-40A5-BC7A-803733B38838}" sibTransId="{69E522C3-15B5-4C32-BC1D-E9F446A494E2}"/>
    <dgm:cxn modelId="{CE531AD7-1139-4E65-AADB-0BB1B9641E09}" type="presOf" srcId="{B8DF7926-F8CC-4C66-86CA-45EA24936709}" destId="{566F1957-90F8-4F50-A8D0-80EF8D69359F}" srcOrd="0" destOrd="0" presId="urn:microsoft.com/office/officeart/2005/8/layout/vList2"/>
    <dgm:cxn modelId="{BCD4B619-9C82-4F96-B66B-C02E76E5B763}" type="presOf" srcId="{9ACE8197-69F2-47F7-8255-53CD905109BF}" destId="{0708799F-F479-44D1-A151-92DCD007C983}" srcOrd="0" destOrd="0" presId="urn:microsoft.com/office/officeart/2005/8/layout/vList2"/>
    <dgm:cxn modelId="{8BCB2514-9224-43A4-8BF1-23694B72DDA3}" type="presParOf" srcId="{566F1957-90F8-4F50-A8D0-80EF8D69359F}" destId="{D3FF73EA-2541-4AA7-950B-D0C523DCEB28}" srcOrd="0" destOrd="0" presId="urn:microsoft.com/office/officeart/2005/8/layout/vList2"/>
    <dgm:cxn modelId="{2BA88ADE-4CDB-4EA9-9648-77360CB087FB}" type="presParOf" srcId="{566F1957-90F8-4F50-A8D0-80EF8D69359F}" destId="{38BBF89D-29B4-4924-8439-F2D6B886BE57}" srcOrd="1" destOrd="0" presId="urn:microsoft.com/office/officeart/2005/8/layout/vList2"/>
    <dgm:cxn modelId="{974B0E82-8DB1-4131-AEFE-C02736D21A8E}" type="presParOf" srcId="{566F1957-90F8-4F50-A8D0-80EF8D69359F}" destId="{0708799F-F479-44D1-A151-92DCD007C983}" srcOrd="2" destOrd="0" presId="urn:microsoft.com/office/officeart/2005/8/layout/vList2"/>
    <dgm:cxn modelId="{DD58F8E8-5574-417E-B4A7-83DB2A747D51}" type="presParOf" srcId="{566F1957-90F8-4F50-A8D0-80EF8D69359F}" destId="{C0C8E2A8-983D-4B97-8CCD-7F0D96E7C375}" srcOrd="3" destOrd="0" presId="urn:microsoft.com/office/officeart/2005/8/layout/vList2"/>
    <dgm:cxn modelId="{E613F17B-CCC6-4F37-BBF6-D98C5B6DBB2A}" type="presParOf" srcId="{566F1957-90F8-4F50-A8D0-80EF8D69359F}" destId="{0F7B033E-F4B4-483E-81F8-2C9B55CDD6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F47B1-BAD3-4EFE-B89C-0330E730DA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6415C0-70BF-4A89-8A91-4F2BE3D572A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1. Normal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18AB61C0-2758-49F6-AC07-B55975E5E72F}" type="parTrans" cxnId="{D47D7898-A897-4354-9FD7-72C10B5E80F1}">
      <dgm:prSet/>
      <dgm:spPr/>
      <dgm:t>
        <a:bodyPr/>
        <a:lstStyle/>
        <a:p>
          <a:endParaRPr lang="en-US"/>
        </a:p>
      </dgm:t>
    </dgm:pt>
    <dgm:pt modelId="{984B8245-3A92-419C-A20F-4B373131016E}" type="sibTrans" cxnId="{D47D7898-A897-4354-9FD7-72C10B5E80F1}">
      <dgm:prSet/>
      <dgm:spPr/>
      <dgm:t>
        <a:bodyPr/>
        <a:lstStyle/>
        <a:p>
          <a:endParaRPr lang="en-US"/>
        </a:p>
      </dgm:t>
    </dgm:pt>
    <dgm:pt modelId="{3045EE30-1D37-499B-89DF-7B4D801540C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4. Invasive Carcinoma</a:t>
          </a:r>
        </a:p>
      </dgm:t>
    </dgm:pt>
    <dgm:pt modelId="{BD07D2F6-4893-4FBF-A0D6-510805C86CF2}" type="parTrans" cxnId="{6332ABF4-1173-409D-A9AB-CE3ABC7EEB09}">
      <dgm:prSet/>
      <dgm:spPr/>
    </dgm:pt>
    <dgm:pt modelId="{35896631-0BDC-4B4D-9398-10A6FEACB0BA}" type="sibTrans" cxnId="{6332ABF4-1173-409D-A9AB-CE3ABC7EEB09}">
      <dgm:prSet/>
      <dgm:spPr/>
    </dgm:pt>
    <dgm:pt modelId="{0D8A0267-FF47-48BB-85C8-25E17572DA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3. In Situ</a:t>
          </a:r>
        </a:p>
      </dgm:t>
    </dgm:pt>
    <dgm:pt modelId="{F4332463-C611-42DB-8F5E-020F5692A57C}" type="parTrans" cxnId="{8354760F-24EF-4793-BA51-D724C27E3179}">
      <dgm:prSet/>
      <dgm:spPr/>
    </dgm:pt>
    <dgm:pt modelId="{282D5C35-2B41-4762-A68F-4A4754151279}" type="sibTrans" cxnId="{8354760F-24EF-4793-BA51-D724C27E3179}">
      <dgm:prSet/>
      <dgm:spPr/>
    </dgm:pt>
    <dgm:pt modelId="{2AF0C334-23C3-4049-9F2B-7DA28CC3935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2. Benign</a:t>
          </a:r>
        </a:p>
      </dgm:t>
    </dgm:pt>
    <dgm:pt modelId="{763BDF90-AC3F-4CBA-AA88-531B64483444}" type="parTrans" cxnId="{1B52C7B7-1AEA-4BFD-8625-A2374852D39C}">
      <dgm:prSet/>
      <dgm:spPr/>
    </dgm:pt>
    <dgm:pt modelId="{640B6CE9-68C7-4275-8FF5-3FBA8CF190C0}" type="sibTrans" cxnId="{1B52C7B7-1AEA-4BFD-8625-A2374852D39C}">
      <dgm:prSet/>
      <dgm:spPr/>
    </dgm:pt>
    <dgm:pt modelId="{1F1EBACE-7C06-4668-A92E-51F71E6E6A4D}" type="pres">
      <dgm:prSet presAssocID="{D45F47B1-BAD3-4EFE-B89C-0330E730DAE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C7E54-1716-4D95-BDDC-E89D15013A14}" type="pres">
      <dgm:prSet presAssocID="{4C6415C0-70BF-4A89-8A91-4F2BE3D572A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C177F-6A67-40AF-A0A5-A7CBC6F16E0B}" type="pres">
      <dgm:prSet presAssocID="{984B8245-3A92-419C-A20F-4B373131016E}" presName="spacer" presStyleCnt="0"/>
      <dgm:spPr/>
    </dgm:pt>
    <dgm:pt modelId="{207E9009-9C35-4D8D-890E-3EC901607FD9}" type="pres">
      <dgm:prSet presAssocID="{2AF0C334-23C3-4049-9F2B-7DA28CC393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05A59-E9A7-4BFC-9753-FD3E262957D3}" type="pres">
      <dgm:prSet presAssocID="{640B6CE9-68C7-4275-8FF5-3FBA8CF190C0}" presName="spacer" presStyleCnt="0"/>
      <dgm:spPr/>
    </dgm:pt>
    <dgm:pt modelId="{3E57F68C-5DA3-4BF1-BA15-D08D487714EA}" type="pres">
      <dgm:prSet presAssocID="{0D8A0267-FF47-48BB-85C8-25E17572DA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47027-8701-46DE-B17D-335F70C823C2}" type="pres">
      <dgm:prSet presAssocID="{282D5C35-2B41-4762-A68F-4A4754151279}" presName="spacer" presStyleCnt="0"/>
      <dgm:spPr/>
    </dgm:pt>
    <dgm:pt modelId="{64CD00A6-F099-4157-A42E-E4A337F0514F}" type="pres">
      <dgm:prSet presAssocID="{3045EE30-1D37-499B-89DF-7B4D801540C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FC7A97-A976-4667-9B0C-7E289FE9F638}" type="presOf" srcId="{0D8A0267-FF47-48BB-85C8-25E17572DA53}" destId="{3E57F68C-5DA3-4BF1-BA15-D08D487714EA}" srcOrd="0" destOrd="0" presId="urn:microsoft.com/office/officeart/2005/8/layout/vList2"/>
    <dgm:cxn modelId="{D47D7898-A897-4354-9FD7-72C10B5E80F1}" srcId="{D45F47B1-BAD3-4EFE-B89C-0330E730DAE6}" destId="{4C6415C0-70BF-4A89-8A91-4F2BE3D572AE}" srcOrd="0" destOrd="0" parTransId="{18AB61C0-2758-49F6-AC07-B55975E5E72F}" sibTransId="{984B8245-3A92-419C-A20F-4B373131016E}"/>
    <dgm:cxn modelId="{D66D51F1-7858-43FA-B953-0205131F61CC}" type="presOf" srcId="{3045EE30-1D37-499B-89DF-7B4D801540C6}" destId="{64CD00A6-F099-4157-A42E-E4A337F0514F}" srcOrd="0" destOrd="0" presId="urn:microsoft.com/office/officeart/2005/8/layout/vList2"/>
    <dgm:cxn modelId="{8354760F-24EF-4793-BA51-D724C27E3179}" srcId="{D45F47B1-BAD3-4EFE-B89C-0330E730DAE6}" destId="{0D8A0267-FF47-48BB-85C8-25E17572DA53}" srcOrd="2" destOrd="0" parTransId="{F4332463-C611-42DB-8F5E-020F5692A57C}" sibTransId="{282D5C35-2B41-4762-A68F-4A4754151279}"/>
    <dgm:cxn modelId="{1B52C7B7-1AEA-4BFD-8625-A2374852D39C}" srcId="{D45F47B1-BAD3-4EFE-B89C-0330E730DAE6}" destId="{2AF0C334-23C3-4049-9F2B-7DA28CC39354}" srcOrd="1" destOrd="0" parTransId="{763BDF90-AC3F-4CBA-AA88-531B64483444}" sibTransId="{640B6CE9-68C7-4275-8FF5-3FBA8CF190C0}"/>
    <dgm:cxn modelId="{45B09E3F-B465-4F27-BE24-378F7AF3EC81}" type="presOf" srcId="{D45F47B1-BAD3-4EFE-B89C-0330E730DAE6}" destId="{1F1EBACE-7C06-4668-A92E-51F71E6E6A4D}" srcOrd="0" destOrd="0" presId="urn:microsoft.com/office/officeart/2005/8/layout/vList2"/>
    <dgm:cxn modelId="{EB1771F2-5BB7-42AD-9EC8-63CC18922BE5}" type="presOf" srcId="{2AF0C334-23C3-4049-9F2B-7DA28CC39354}" destId="{207E9009-9C35-4D8D-890E-3EC901607FD9}" srcOrd="0" destOrd="0" presId="urn:microsoft.com/office/officeart/2005/8/layout/vList2"/>
    <dgm:cxn modelId="{6332ABF4-1173-409D-A9AB-CE3ABC7EEB09}" srcId="{D45F47B1-BAD3-4EFE-B89C-0330E730DAE6}" destId="{3045EE30-1D37-499B-89DF-7B4D801540C6}" srcOrd="3" destOrd="0" parTransId="{BD07D2F6-4893-4FBF-A0D6-510805C86CF2}" sibTransId="{35896631-0BDC-4B4D-9398-10A6FEACB0BA}"/>
    <dgm:cxn modelId="{99B0D554-4C02-4B3C-958F-1F8AF401D889}" type="presOf" srcId="{4C6415C0-70BF-4A89-8A91-4F2BE3D572AE}" destId="{AA6C7E54-1716-4D95-BDDC-E89D15013A14}" srcOrd="0" destOrd="0" presId="urn:microsoft.com/office/officeart/2005/8/layout/vList2"/>
    <dgm:cxn modelId="{7C634BDD-D8C6-4D4C-A05A-DF4D28F1D9AE}" type="presParOf" srcId="{1F1EBACE-7C06-4668-A92E-51F71E6E6A4D}" destId="{AA6C7E54-1716-4D95-BDDC-E89D15013A14}" srcOrd="0" destOrd="0" presId="urn:microsoft.com/office/officeart/2005/8/layout/vList2"/>
    <dgm:cxn modelId="{BF5132B6-5350-4834-B93B-F418BFF841D5}" type="presParOf" srcId="{1F1EBACE-7C06-4668-A92E-51F71E6E6A4D}" destId="{9A6C177F-6A67-40AF-A0A5-A7CBC6F16E0B}" srcOrd="1" destOrd="0" presId="urn:microsoft.com/office/officeart/2005/8/layout/vList2"/>
    <dgm:cxn modelId="{16365334-7974-41B7-A5BC-DFC0C9A44E44}" type="presParOf" srcId="{1F1EBACE-7C06-4668-A92E-51F71E6E6A4D}" destId="{207E9009-9C35-4D8D-890E-3EC901607FD9}" srcOrd="2" destOrd="0" presId="urn:microsoft.com/office/officeart/2005/8/layout/vList2"/>
    <dgm:cxn modelId="{31BC22A2-6C8C-4895-AB61-EEF90DD88BBF}" type="presParOf" srcId="{1F1EBACE-7C06-4668-A92E-51F71E6E6A4D}" destId="{91A05A59-E9A7-4BFC-9753-FD3E262957D3}" srcOrd="3" destOrd="0" presId="urn:microsoft.com/office/officeart/2005/8/layout/vList2"/>
    <dgm:cxn modelId="{A7647373-1C60-4516-A5E1-9A9CA410864E}" type="presParOf" srcId="{1F1EBACE-7C06-4668-A92E-51F71E6E6A4D}" destId="{3E57F68C-5DA3-4BF1-BA15-D08D487714EA}" srcOrd="4" destOrd="0" presId="urn:microsoft.com/office/officeart/2005/8/layout/vList2"/>
    <dgm:cxn modelId="{AD689709-BCD4-4C50-A234-53D5394E4ACB}" type="presParOf" srcId="{1F1EBACE-7C06-4668-A92E-51F71E6E6A4D}" destId="{D8847027-8701-46DE-B17D-335F70C823C2}" srcOrd="5" destOrd="0" presId="urn:microsoft.com/office/officeart/2005/8/layout/vList2"/>
    <dgm:cxn modelId="{B91E2836-1833-4048-B3CA-49F771731CB6}" type="presParOf" srcId="{1F1EBACE-7C06-4668-A92E-51F71E6E6A4D}" destId="{64CD00A6-F099-4157-A42E-E4A337F051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BAF38A-0057-411E-B537-1BA715FA50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C2B72-097A-4A4F-B249-313AA70FC700}">
      <dgm:prSet/>
      <dgm:spPr/>
      <dgm:t>
        <a:bodyPr/>
        <a:lstStyle/>
        <a:p>
          <a:r>
            <a:rPr lang="en-US" b="1" dirty="0">
              <a:latin typeface="Century Gothic"/>
            </a:rPr>
            <a:t>Data Augmentation</a:t>
          </a:r>
        </a:p>
      </dgm:t>
    </dgm:pt>
    <dgm:pt modelId="{35EE5C05-54CD-4C19-AA43-BE433CE0C78C}" type="parTrans" cxnId="{67069EFA-9A8D-4899-9948-A6B60EFFAFF8}">
      <dgm:prSet/>
      <dgm:spPr/>
      <dgm:t>
        <a:bodyPr/>
        <a:lstStyle/>
        <a:p>
          <a:endParaRPr lang="en-US"/>
        </a:p>
      </dgm:t>
    </dgm:pt>
    <dgm:pt modelId="{3961E2E2-C34A-4116-9DD4-603828FB19F6}" type="sibTrans" cxnId="{67069EFA-9A8D-4899-9948-A6B60EFFAFF8}">
      <dgm:prSet/>
      <dgm:spPr/>
      <dgm:t>
        <a:bodyPr/>
        <a:lstStyle/>
        <a:p>
          <a:endParaRPr lang="en-US"/>
        </a:p>
      </dgm:t>
    </dgm:pt>
    <dgm:pt modelId="{5450C559-A28A-4240-91EC-2898F4ADB639}">
      <dgm:prSet/>
      <dgm:spPr/>
      <dgm:t>
        <a:bodyPr/>
        <a:lstStyle/>
        <a:p>
          <a:r>
            <a:rPr lang="en-US" b="1" dirty="0">
              <a:latin typeface="Century Gothic"/>
            </a:rPr>
            <a:t>Densely Connected CNN</a:t>
          </a:r>
        </a:p>
      </dgm:t>
    </dgm:pt>
    <dgm:pt modelId="{81D66D6A-2707-466E-A330-BFF39EBE3142}" type="parTrans" cxnId="{9359ED13-1365-4EE1-AA81-F607925CA4A8}">
      <dgm:prSet/>
      <dgm:spPr/>
      <dgm:t>
        <a:bodyPr/>
        <a:lstStyle/>
        <a:p>
          <a:endParaRPr lang="en-US"/>
        </a:p>
      </dgm:t>
    </dgm:pt>
    <dgm:pt modelId="{1520B131-4726-4A7F-BD98-6394A5B0D6E6}" type="sibTrans" cxnId="{9359ED13-1365-4EE1-AA81-F607925CA4A8}">
      <dgm:prSet/>
      <dgm:spPr/>
      <dgm:t>
        <a:bodyPr/>
        <a:lstStyle/>
        <a:p>
          <a:endParaRPr lang="en-US"/>
        </a:p>
      </dgm:t>
    </dgm:pt>
    <dgm:pt modelId="{F72CE879-643A-4DFB-976C-EA7F9E45F7AA}" type="pres">
      <dgm:prSet presAssocID="{35BAF38A-0057-411E-B537-1BA715FA50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ACFA0A-8520-4962-BF74-752E3D9393DE}" type="pres">
      <dgm:prSet presAssocID="{D4CC2B72-097A-4A4F-B249-313AA70FC70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BEC20-F115-487C-B75A-3F855FEF5E13}" type="pres">
      <dgm:prSet presAssocID="{3961E2E2-C34A-4116-9DD4-603828FB19F6}" presName="parTxOnlySpace" presStyleCnt="0"/>
      <dgm:spPr/>
    </dgm:pt>
    <dgm:pt modelId="{056F2219-3570-4217-9799-361911C055C1}" type="pres">
      <dgm:prSet presAssocID="{5450C559-A28A-4240-91EC-2898F4ADB63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59ED13-1365-4EE1-AA81-F607925CA4A8}" srcId="{35BAF38A-0057-411E-B537-1BA715FA50DB}" destId="{5450C559-A28A-4240-91EC-2898F4ADB639}" srcOrd="1" destOrd="0" parTransId="{81D66D6A-2707-466E-A330-BFF39EBE3142}" sibTransId="{1520B131-4726-4A7F-BD98-6394A5B0D6E6}"/>
    <dgm:cxn modelId="{EE4E1F07-5779-44F3-9FD7-7B2C6CCC7B6B}" type="presOf" srcId="{5450C559-A28A-4240-91EC-2898F4ADB639}" destId="{056F2219-3570-4217-9799-361911C055C1}" srcOrd="0" destOrd="0" presId="urn:microsoft.com/office/officeart/2005/8/layout/chevron1"/>
    <dgm:cxn modelId="{6A371FE3-D441-4AE9-AB82-26C69485A698}" type="presOf" srcId="{D4CC2B72-097A-4A4F-B249-313AA70FC700}" destId="{D4ACFA0A-8520-4962-BF74-752E3D9393DE}" srcOrd="0" destOrd="0" presId="urn:microsoft.com/office/officeart/2005/8/layout/chevron1"/>
    <dgm:cxn modelId="{67069EFA-9A8D-4899-9948-A6B60EFFAFF8}" srcId="{35BAF38A-0057-411E-B537-1BA715FA50DB}" destId="{D4CC2B72-097A-4A4F-B249-313AA70FC700}" srcOrd="0" destOrd="0" parTransId="{35EE5C05-54CD-4C19-AA43-BE433CE0C78C}" sibTransId="{3961E2E2-C34A-4116-9DD4-603828FB19F6}"/>
    <dgm:cxn modelId="{79804600-E991-4502-B353-B1F151659BBF}" type="presOf" srcId="{35BAF38A-0057-411E-B537-1BA715FA50DB}" destId="{F72CE879-643A-4DFB-976C-EA7F9E45F7AA}" srcOrd="0" destOrd="0" presId="urn:microsoft.com/office/officeart/2005/8/layout/chevron1"/>
    <dgm:cxn modelId="{A77D9D0C-5B9B-40CB-B336-1CBDCFEFBA42}" type="presParOf" srcId="{F72CE879-643A-4DFB-976C-EA7F9E45F7AA}" destId="{D4ACFA0A-8520-4962-BF74-752E3D9393DE}" srcOrd="0" destOrd="0" presId="urn:microsoft.com/office/officeart/2005/8/layout/chevron1"/>
    <dgm:cxn modelId="{1D7A9F5C-B5C4-4AB7-AB0D-BFBF156FD007}" type="presParOf" srcId="{F72CE879-643A-4DFB-976C-EA7F9E45F7AA}" destId="{AC2BEC20-F115-487C-B75A-3F855FEF5E13}" srcOrd="1" destOrd="0" presId="urn:microsoft.com/office/officeart/2005/8/layout/chevron1"/>
    <dgm:cxn modelId="{B62F2ACC-3D06-4AC2-B362-76EE89EB727E}" type="presParOf" srcId="{F72CE879-643A-4DFB-976C-EA7F9E45F7AA}" destId="{056F2219-3570-4217-9799-361911C055C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4DB25A-24D3-4B0C-B1C5-092CFFC752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BD1C60-C148-461E-82B9-42DC956DBC11}">
      <dgm:prSet phldrT="[Text]"/>
      <dgm:spPr/>
      <dgm:t>
        <a:bodyPr/>
        <a:lstStyle/>
        <a:p>
          <a:r>
            <a:rPr lang="en-US" sz="3000" dirty="0">
              <a:solidFill>
                <a:schemeClr val="bg1"/>
              </a:solidFill>
              <a:latin typeface="Century Gothic"/>
            </a:rPr>
            <a:t>121-Layer </a:t>
          </a:r>
          <a:r>
            <a:rPr lang="en-US" sz="30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3000" dirty="0">
              <a:solidFill>
                <a:schemeClr val="bg1"/>
              </a:solidFill>
              <a:latin typeface="Century Gothic"/>
            </a:rPr>
            <a:t> was used</a:t>
          </a:r>
          <a:endParaRPr lang="en-US" sz="3000" dirty="0">
            <a:solidFill>
              <a:srgbClr val="010000"/>
            </a:solidFill>
            <a:latin typeface="Century Gothic"/>
          </a:endParaRPr>
        </a:p>
      </dgm:t>
    </dgm:pt>
    <dgm:pt modelId="{31F7AA2D-9072-4D6D-A1EE-CAC011A2428A}" type="parTrans" cxnId="{6EE8A9D5-D19C-4244-93D0-AED357488DDB}">
      <dgm:prSet/>
      <dgm:spPr/>
      <dgm:t>
        <a:bodyPr/>
        <a:lstStyle/>
        <a:p>
          <a:endParaRPr lang="en-US"/>
        </a:p>
      </dgm:t>
    </dgm:pt>
    <dgm:pt modelId="{04C606EE-8C39-4A13-9F22-545FD03FF340}" type="sibTrans" cxnId="{6EE8A9D5-D19C-4244-93D0-AED357488DDB}">
      <dgm:prSet/>
      <dgm:spPr/>
      <dgm:t>
        <a:bodyPr/>
        <a:lstStyle/>
        <a:p>
          <a:endParaRPr lang="en-US"/>
        </a:p>
      </dgm:t>
    </dgm:pt>
    <dgm:pt modelId="{B4C062A9-5A05-4549-B346-095CFCB37355}">
      <dgm:prSet phldrT="[Text]"/>
      <dgm:spPr/>
      <dgm:t>
        <a:bodyPr/>
        <a:lstStyle/>
        <a:p>
          <a:r>
            <a:rPr lang="en-US" sz="3400" dirty="0">
              <a:solidFill>
                <a:schemeClr val="bg1"/>
              </a:solidFill>
              <a:latin typeface="Century Gothic"/>
            </a:rPr>
            <a:t>Dense connections have a regularizing effect.</a:t>
          </a:r>
        </a:p>
      </dgm:t>
    </dgm:pt>
    <dgm:pt modelId="{9B59388F-315F-4EC2-8E84-7E6E61C1BFAE}" type="parTrans" cxnId="{ACEC4F0A-2B12-4AE6-97DF-2F05FBC30F1F}">
      <dgm:prSet/>
      <dgm:spPr/>
      <dgm:t>
        <a:bodyPr/>
        <a:lstStyle/>
        <a:p>
          <a:endParaRPr lang="en-US"/>
        </a:p>
      </dgm:t>
    </dgm:pt>
    <dgm:pt modelId="{1531CED2-313A-481B-A80C-F48DFAA860F4}" type="sibTrans" cxnId="{ACEC4F0A-2B12-4AE6-97DF-2F05FBC30F1F}">
      <dgm:prSet/>
      <dgm:spPr/>
      <dgm:t>
        <a:bodyPr/>
        <a:lstStyle/>
        <a:p>
          <a:endParaRPr lang="en-US"/>
        </a:p>
      </dgm:t>
    </dgm:pt>
    <dgm:pt modelId="{C6339583-6824-4314-A65B-D0997D7F9686}">
      <dgm:prSet phldrT="[Text]"/>
      <dgm:spPr/>
      <dgm:t>
        <a:bodyPr/>
        <a:lstStyle/>
        <a:p>
          <a:r>
            <a:rPr lang="en-US" err="1">
              <a:solidFill>
                <a:schemeClr val="bg1"/>
              </a:solidFill>
              <a:latin typeface="Century Gothic"/>
            </a:rPr>
            <a:t>DenseNets</a:t>
          </a:r>
          <a:r>
            <a:rPr lang="en-US" dirty="0">
              <a:solidFill>
                <a:schemeClr val="bg1"/>
              </a:solidFill>
              <a:latin typeface="Century Gothic"/>
            </a:rPr>
            <a:t> are easy to train due to their improved flow of gradients.</a:t>
          </a:r>
        </a:p>
      </dgm:t>
    </dgm:pt>
    <dgm:pt modelId="{8F950AC3-C4D3-4120-8506-C3B2CCD520B4}" type="parTrans" cxnId="{A3044303-1314-413C-9E78-943BF6C8ABEA}">
      <dgm:prSet/>
      <dgm:spPr/>
      <dgm:t>
        <a:bodyPr/>
        <a:lstStyle/>
        <a:p>
          <a:endParaRPr lang="en-US"/>
        </a:p>
      </dgm:t>
    </dgm:pt>
    <dgm:pt modelId="{5032AE9A-109E-43E0-8495-5D459D18D20F}" type="sibTrans" cxnId="{A3044303-1314-413C-9E78-943BF6C8ABEA}">
      <dgm:prSet/>
      <dgm:spPr/>
      <dgm:t>
        <a:bodyPr/>
        <a:lstStyle/>
        <a:p>
          <a:endParaRPr lang="en-US"/>
        </a:p>
      </dgm:t>
    </dgm:pt>
    <dgm:pt modelId="{3EB4130F-7E12-4828-AC03-D0AB52B1FB7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Century Gothic"/>
            </a:rPr>
            <a:t>The layers of </a:t>
          </a:r>
          <a:r>
            <a:rPr lang="en-US" err="1">
              <a:solidFill>
                <a:schemeClr val="bg1"/>
              </a:solidFill>
              <a:latin typeface="Century Gothic"/>
            </a:rPr>
            <a:t>DenseNet</a:t>
          </a:r>
          <a:r>
            <a:rPr lang="en-US" dirty="0">
              <a:solidFill>
                <a:schemeClr val="bg1"/>
              </a:solidFill>
              <a:latin typeface="Century Gothic"/>
            </a:rPr>
            <a:t> architecture are very narrow</a:t>
          </a:r>
        </a:p>
      </dgm:t>
    </dgm:pt>
    <dgm:pt modelId="{8635C7B3-4DE5-402F-844D-D8F0AC6BDC19}" type="parTrans" cxnId="{104A80CF-DED2-420E-B680-4B8630886BBE}">
      <dgm:prSet/>
      <dgm:spPr/>
      <dgm:t>
        <a:bodyPr/>
        <a:lstStyle/>
        <a:p>
          <a:endParaRPr lang="en-US"/>
        </a:p>
      </dgm:t>
    </dgm:pt>
    <dgm:pt modelId="{A9A05757-3EF9-4C02-AE4D-CDCBAFC3FDAD}" type="sibTrans" cxnId="{104A80CF-DED2-420E-B680-4B8630886BBE}">
      <dgm:prSet/>
      <dgm:spPr/>
      <dgm:t>
        <a:bodyPr/>
        <a:lstStyle/>
        <a:p>
          <a:endParaRPr lang="en-US"/>
        </a:p>
      </dgm:t>
    </dgm:pt>
    <dgm:pt modelId="{DC1C365B-CCFE-4353-A64A-35FB52EBF973}">
      <dgm:prSet phldrT="[Text]"/>
      <dgm:spPr/>
      <dgm:t>
        <a:bodyPr/>
        <a:lstStyle/>
        <a:p>
          <a:r>
            <a:rPr lang="en-US" err="1">
              <a:solidFill>
                <a:schemeClr val="bg1"/>
              </a:solidFill>
              <a:latin typeface="Century Gothic"/>
            </a:rPr>
            <a:t>DenseNet</a:t>
          </a:r>
          <a:r>
            <a:rPr lang="en-US" dirty="0">
              <a:solidFill>
                <a:schemeClr val="bg1"/>
              </a:solidFill>
              <a:latin typeface="Century Gothic"/>
            </a:rPr>
            <a:t> requires fewer parameters to make accurate predictions.</a:t>
          </a:r>
        </a:p>
      </dgm:t>
    </dgm:pt>
    <dgm:pt modelId="{B103FEFE-221C-4F3C-B1E6-1A0E1F8C8464}" type="parTrans" cxnId="{0C1EEC62-F872-4F12-8F3B-F384CC15C400}">
      <dgm:prSet/>
      <dgm:spPr/>
      <dgm:t>
        <a:bodyPr/>
        <a:lstStyle/>
        <a:p>
          <a:endParaRPr lang="en-US"/>
        </a:p>
      </dgm:t>
    </dgm:pt>
    <dgm:pt modelId="{036218EB-77AB-4484-AF05-F93CB313AD3D}" type="sibTrans" cxnId="{0C1EEC62-F872-4F12-8F3B-F384CC15C400}">
      <dgm:prSet/>
      <dgm:spPr/>
      <dgm:t>
        <a:bodyPr/>
        <a:lstStyle/>
        <a:p>
          <a:endParaRPr lang="en-US"/>
        </a:p>
      </dgm:t>
    </dgm:pt>
    <dgm:pt modelId="{CB17190C-BF3E-4DEB-95E4-528C2B208DCB}">
      <dgm:prSet phldrT="[Text]"/>
      <dgm:spPr/>
      <dgm:t>
        <a:bodyPr/>
        <a:lstStyle/>
        <a:p>
          <a:r>
            <a:rPr lang="en-US" err="1">
              <a:solidFill>
                <a:schemeClr val="bg1"/>
              </a:solidFill>
              <a:latin typeface="Century Gothic"/>
            </a:rPr>
            <a:t>DenseNet</a:t>
          </a:r>
          <a:r>
            <a:rPr lang="en-US" dirty="0">
              <a:solidFill>
                <a:schemeClr val="bg1"/>
              </a:solidFill>
              <a:latin typeface="Century Gothic"/>
            </a:rPr>
            <a:t> combines features by concatenating them instead of summing them.</a:t>
          </a:r>
          <a:endParaRPr lang="en-US" sz="3000" dirty="0">
            <a:solidFill>
              <a:schemeClr val="bg1"/>
            </a:solidFill>
            <a:latin typeface="Century Gothic"/>
          </a:endParaRPr>
        </a:p>
      </dgm:t>
    </dgm:pt>
    <dgm:pt modelId="{20C6AAE1-C1CA-4465-A563-EDF4FE6F8EBE}" type="parTrans" cxnId="{CEF85FE6-BD5E-4BAB-B507-4C20D514C17C}">
      <dgm:prSet/>
      <dgm:spPr/>
      <dgm:t>
        <a:bodyPr/>
        <a:lstStyle/>
        <a:p>
          <a:endParaRPr lang="en-US"/>
        </a:p>
      </dgm:t>
    </dgm:pt>
    <dgm:pt modelId="{6D3FE47F-F591-40FA-A014-FEC0DC845E6D}" type="sibTrans" cxnId="{CEF85FE6-BD5E-4BAB-B507-4C20D514C17C}">
      <dgm:prSet/>
      <dgm:spPr/>
      <dgm:t>
        <a:bodyPr/>
        <a:lstStyle/>
        <a:p>
          <a:endParaRPr lang="en-US"/>
        </a:p>
      </dgm:t>
    </dgm:pt>
    <dgm:pt modelId="{E8BB602F-0C19-43E4-8939-99A8085D1C65}" type="pres">
      <dgm:prSet presAssocID="{B84DB25A-24D3-4B0C-B1C5-092CFFC752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A1AD5-84A3-40B0-81D2-4EC1A5B15E42}" type="pres">
      <dgm:prSet presAssocID="{09BD1C60-C148-461E-82B9-42DC956DBC1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ADE9-0A98-4F62-B523-71BDD657CDB0}" type="pres">
      <dgm:prSet presAssocID="{04C606EE-8C39-4A13-9F22-545FD03FF340}" presName="spacer" presStyleCnt="0"/>
      <dgm:spPr/>
    </dgm:pt>
    <dgm:pt modelId="{8DA67930-7F72-4792-BDFB-25DC1B1CD6C4}" type="pres">
      <dgm:prSet presAssocID="{CB17190C-BF3E-4DEB-95E4-528C2B208DC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1092E-649B-45B8-ABA5-1603717C87CE}" type="pres">
      <dgm:prSet presAssocID="{6D3FE47F-F591-40FA-A014-FEC0DC845E6D}" presName="spacer" presStyleCnt="0"/>
      <dgm:spPr/>
    </dgm:pt>
    <dgm:pt modelId="{6B1B9B1E-4C4F-467A-8AC0-0D989B0FFD41}" type="pres">
      <dgm:prSet presAssocID="{DC1C365B-CCFE-4353-A64A-35FB52EBF97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843C7-7AF4-4806-86B5-512DBE98F3CD}" type="pres">
      <dgm:prSet presAssocID="{036218EB-77AB-4484-AF05-F93CB313AD3D}" presName="spacer" presStyleCnt="0"/>
      <dgm:spPr/>
    </dgm:pt>
    <dgm:pt modelId="{95267094-E89B-4E76-9837-3F638D1D7DB7}" type="pres">
      <dgm:prSet presAssocID="{3EB4130F-7E12-4828-AC03-D0AB52B1FB7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6DEEB-53BD-4FB3-AF54-C45B6BFDFBCC}" type="pres">
      <dgm:prSet presAssocID="{A9A05757-3EF9-4C02-AE4D-CDCBAFC3FDAD}" presName="spacer" presStyleCnt="0"/>
      <dgm:spPr/>
    </dgm:pt>
    <dgm:pt modelId="{ADF6969B-89D4-46D4-8042-1A735D75CA31}" type="pres">
      <dgm:prSet presAssocID="{C6339583-6824-4314-A65B-D0997D7F968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B7814-7680-4E53-B5F5-442810EAE909}" type="pres">
      <dgm:prSet presAssocID="{5032AE9A-109E-43E0-8495-5D459D18D20F}" presName="spacer" presStyleCnt="0"/>
      <dgm:spPr/>
    </dgm:pt>
    <dgm:pt modelId="{C992B182-0333-48B0-B528-6DA8388BC185}" type="pres">
      <dgm:prSet presAssocID="{B4C062A9-5A05-4549-B346-095CFCB37355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41FAC7-92F9-434C-9730-18C151485A9A}" type="presOf" srcId="{3EB4130F-7E12-4828-AC03-D0AB52B1FB7A}" destId="{95267094-E89B-4E76-9837-3F638D1D7DB7}" srcOrd="0" destOrd="0" presId="urn:microsoft.com/office/officeart/2005/8/layout/vList2"/>
    <dgm:cxn modelId="{104A80CF-DED2-420E-B680-4B8630886BBE}" srcId="{B84DB25A-24D3-4B0C-B1C5-092CFFC75225}" destId="{3EB4130F-7E12-4828-AC03-D0AB52B1FB7A}" srcOrd="3" destOrd="0" parTransId="{8635C7B3-4DE5-402F-844D-D8F0AC6BDC19}" sibTransId="{A9A05757-3EF9-4C02-AE4D-CDCBAFC3FDAD}"/>
    <dgm:cxn modelId="{896880EA-C4E4-4855-8F1E-8747D0018499}" type="presOf" srcId="{DC1C365B-CCFE-4353-A64A-35FB52EBF973}" destId="{6B1B9B1E-4C4F-467A-8AC0-0D989B0FFD41}" srcOrd="0" destOrd="0" presId="urn:microsoft.com/office/officeart/2005/8/layout/vList2"/>
    <dgm:cxn modelId="{CCBA0879-086A-47EF-B57C-D4AD77CA60B5}" type="presOf" srcId="{B84DB25A-24D3-4B0C-B1C5-092CFFC75225}" destId="{E8BB602F-0C19-43E4-8939-99A8085D1C65}" srcOrd="0" destOrd="0" presId="urn:microsoft.com/office/officeart/2005/8/layout/vList2"/>
    <dgm:cxn modelId="{BABEB782-8819-4372-9A70-0178A98377D5}" type="presOf" srcId="{C6339583-6824-4314-A65B-D0997D7F9686}" destId="{ADF6969B-89D4-46D4-8042-1A735D75CA31}" srcOrd="0" destOrd="0" presId="urn:microsoft.com/office/officeart/2005/8/layout/vList2"/>
    <dgm:cxn modelId="{0C1EEC62-F872-4F12-8F3B-F384CC15C400}" srcId="{B84DB25A-24D3-4B0C-B1C5-092CFFC75225}" destId="{DC1C365B-CCFE-4353-A64A-35FB52EBF973}" srcOrd="2" destOrd="0" parTransId="{B103FEFE-221C-4F3C-B1E6-1A0E1F8C8464}" sibTransId="{036218EB-77AB-4484-AF05-F93CB313AD3D}"/>
    <dgm:cxn modelId="{ACEC4F0A-2B12-4AE6-97DF-2F05FBC30F1F}" srcId="{B84DB25A-24D3-4B0C-B1C5-092CFFC75225}" destId="{B4C062A9-5A05-4549-B346-095CFCB37355}" srcOrd="5" destOrd="0" parTransId="{9B59388F-315F-4EC2-8E84-7E6E61C1BFAE}" sibTransId="{1531CED2-313A-481B-A80C-F48DFAA860F4}"/>
    <dgm:cxn modelId="{CEF85FE6-BD5E-4BAB-B507-4C20D514C17C}" srcId="{B84DB25A-24D3-4B0C-B1C5-092CFFC75225}" destId="{CB17190C-BF3E-4DEB-95E4-528C2B208DCB}" srcOrd="1" destOrd="0" parTransId="{20C6AAE1-C1CA-4465-A563-EDF4FE6F8EBE}" sibTransId="{6D3FE47F-F591-40FA-A014-FEC0DC845E6D}"/>
    <dgm:cxn modelId="{A3044303-1314-413C-9E78-943BF6C8ABEA}" srcId="{B84DB25A-24D3-4B0C-B1C5-092CFFC75225}" destId="{C6339583-6824-4314-A65B-D0997D7F9686}" srcOrd="4" destOrd="0" parTransId="{8F950AC3-C4D3-4120-8506-C3B2CCD520B4}" sibTransId="{5032AE9A-109E-43E0-8495-5D459D18D20F}"/>
    <dgm:cxn modelId="{5EC8AC46-A096-40AA-AF3D-1C8E93FAF8E2}" type="presOf" srcId="{09BD1C60-C148-461E-82B9-42DC956DBC11}" destId="{2B1A1AD5-84A3-40B0-81D2-4EC1A5B15E42}" srcOrd="0" destOrd="0" presId="urn:microsoft.com/office/officeart/2005/8/layout/vList2"/>
    <dgm:cxn modelId="{6EE8A9D5-D19C-4244-93D0-AED357488DDB}" srcId="{B84DB25A-24D3-4B0C-B1C5-092CFFC75225}" destId="{09BD1C60-C148-461E-82B9-42DC956DBC11}" srcOrd="0" destOrd="0" parTransId="{31F7AA2D-9072-4D6D-A1EE-CAC011A2428A}" sibTransId="{04C606EE-8C39-4A13-9F22-545FD03FF340}"/>
    <dgm:cxn modelId="{8F8EFB4C-598F-44E5-A0F7-8409C1DBCF32}" type="presOf" srcId="{B4C062A9-5A05-4549-B346-095CFCB37355}" destId="{C992B182-0333-48B0-B528-6DA8388BC185}" srcOrd="0" destOrd="0" presId="urn:microsoft.com/office/officeart/2005/8/layout/vList2"/>
    <dgm:cxn modelId="{B34A649C-3997-4E9E-B0D6-851F18CF1775}" type="presOf" srcId="{CB17190C-BF3E-4DEB-95E4-528C2B208DCB}" destId="{8DA67930-7F72-4792-BDFB-25DC1B1CD6C4}" srcOrd="0" destOrd="0" presId="urn:microsoft.com/office/officeart/2005/8/layout/vList2"/>
    <dgm:cxn modelId="{8A0F662E-D22C-49F9-AB67-835C157E523F}" type="presParOf" srcId="{E8BB602F-0C19-43E4-8939-99A8085D1C65}" destId="{2B1A1AD5-84A3-40B0-81D2-4EC1A5B15E42}" srcOrd="0" destOrd="0" presId="urn:microsoft.com/office/officeart/2005/8/layout/vList2"/>
    <dgm:cxn modelId="{EE4409DC-A76A-4C34-BBD6-9C681DA6B38E}" type="presParOf" srcId="{E8BB602F-0C19-43E4-8939-99A8085D1C65}" destId="{65D3ADE9-0A98-4F62-B523-71BDD657CDB0}" srcOrd="1" destOrd="0" presId="urn:microsoft.com/office/officeart/2005/8/layout/vList2"/>
    <dgm:cxn modelId="{A504557B-E8AE-4ACC-AFEE-5B40F407DB4F}" type="presParOf" srcId="{E8BB602F-0C19-43E4-8939-99A8085D1C65}" destId="{8DA67930-7F72-4792-BDFB-25DC1B1CD6C4}" srcOrd="2" destOrd="0" presId="urn:microsoft.com/office/officeart/2005/8/layout/vList2"/>
    <dgm:cxn modelId="{E93F9B49-F014-42F5-87B8-355A515A4C6D}" type="presParOf" srcId="{E8BB602F-0C19-43E4-8939-99A8085D1C65}" destId="{49A1092E-649B-45B8-ABA5-1603717C87CE}" srcOrd="3" destOrd="0" presId="urn:microsoft.com/office/officeart/2005/8/layout/vList2"/>
    <dgm:cxn modelId="{5E2057CF-C861-4E4B-B154-DF5AA5FB9D0F}" type="presParOf" srcId="{E8BB602F-0C19-43E4-8939-99A8085D1C65}" destId="{6B1B9B1E-4C4F-467A-8AC0-0D989B0FFD41}" srcOrd="4" destOrd="0" presId="urn:microsoft.com/office/officeart/2005/8/layout/vList2"/>
    <dgm:cxn modelId="{2645F0C6-3994-4016-9A85-5FA15BBF61EF}" type="presParOf" srcId="{E8BB602F-0C19-43E4-8939-99A8085D1C65}" destId="{1B3843C7-7AF4-4806-86B5-512DBE98F3CD}" srcOrd="5" destOrd="0" presId="urn:microsoft.com/office/officeart/2005/8/layout/vList2"/>
    <dgm:cxn modelId="{41447924-67CD-4F04-8F0F-1E485D207504}" type="presParOf" srcId="{E8BB602F-0C19-43E4-8939-99A8085D1C65}" destId="{95267094-E89B-4E76-9837-3F638D1D7DB7}" srcOrd="6" destOrd="0" presId="urn:microsoft.com/office/officeart/2005/8/layout/vList2"/>
    <dgm:cxn modelId="{DE55C867-C2D7-47C6-997F-3D3BE4845171}" type="presParOf" srcId="{E8BB602F-0C19-43E4-8939-99A8085D1C65}" destId="{3C86DEEB-53BD-4FB3-AF54-C45B6BFDFBCC}" srcOrd="7" destOrd="0" presId="urn:microsoft.com/office/officeart/2005/8/layout/vList2"/>
    <dgm:cxn modelId="{52C5A763-2043-43D2-BAFC-B143303A756D}" type="presParOf" srcId="{E8BB602F-0C19-43E4-8939-99A8085D1C65}" destId="{ADF6969B-89D4-46D4-8042-1A735D75CA31}" srcOrd="8" destOrd="0" presId="urn:microsoft.com/office/officeart/2005/8/layout/vList2"/>
    <dgm:cxn modelId="{5C8C8338-E284-4B13-A80F-2DC7A9336722}" type="presParOf" srcId="{E8BB602F-0C19-43E4-8939-99A8085D1C65}" destId="{EAEB7814-7680-4E53-B5F5-442810EAE909}" srcOrd="9" destOrd="0" presId="urn:microsoft.com/office/officeart/2005/8/layout/vList2"/>
    <dgm:cxn modelId="{D7DFAAEB-FF5E-4794-91B2-07BF4DBC418B}" type="presParOf" srcId="{E8BB602F-0C19-43E4-8939-99A8085D1C65}" destId="{C992B182-0333-48B0-B528-6DA8388BC1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19442E-00D3-4655-BDD9-732F55F753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2EE73-DAE7-4A95-AA37-14755EE97649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Aim was to predict the class of breast cancer from </a:t>
          </a:r>
          <a:r>
            <a:rPr lang="en-US" err="1">
              <a:solidFill>
                <a:schemeClr val="bg1"/>
              </a:solidFill>
            </a:rPr>
            <a:t>Macenko</a:t>
          </a:r>
          <a:r>
            <a:rPr lang="en-US">
              <a:solidFill>
                <a:schemeClr val="bg1"/>
              </a:solidFill>
            </a:rPr>
            <a:t> stain normalized images using a type of DNN (</a:t>
          </a:r>
          <a:r>
            <a:rPr lang="en-US" err="1">
              <a:solidFill>
                <a:schemeClr val="bg1"/>
              </a:solidFill>
            </a:rPr>
            <a:t>DenseNet</a:t>
          </a:r>
          <a:r>
            <a:rPr lang="en-US">
              <a:solidFill>
                <a:schemeClr val="bg1"/>
              </a:solidFill>
            </a:rPr>
            <a:t>)</a:t>
          </a:r>
          <a:endParaRPr lang="en-US" sz="3000" dirty="0">
            <a:solidFill>
              <a:schemeClr val="bg1"/>
            </a:solidFill>
            <a:latin typeface="Trebuchet MS"/>
          </a:endParaRPr>
        </a:p>
      </dgm:t>
    </dgm:pt>
    <dgm:pt modelId="{7FD9751C-80B7-47D5-950E-4CF030A1965F}" type="parTrans" cxnId="{0391BFAF-95F4-4C51-9618-21338ECF3439}">
      <dgm:prSet/>
      <dgm:spPr/>
      <dgm:t>
        <a:bodyPr/>
        <a:lstStyle/>
        <a:p>
          <a:endParaRPr lang="en-US"/>
        </a:p>
      </dgm:t>
    </dgm:pt>
    <dgm:pt modelId="{755C3348-334F-47E9-9B30-350F441CB854}" type="sibTrans" cxnId="{0391BFAF-95F4-4C51-9618-21338ECF3439}">
      <dgm:prSet/>
      <dgm:spPr/>
      <dgm:t>
        <a:bodyPr/>
        <a:lstStyle/>
        <a:p>
          <a:endParaRPr lang="en-US"/>
        </a:p>
      </dgm:t>
    </dgm:pt>
    <dgm:pt modelId="{0FE94F5C-0798-48C5-87E2-17AB49A83FE5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Our results are better than all the state of the art approaches in this</a:t>
          </a:r>
          <a:r>
            <a:rPr lang="en-US" dirty="0">
              <a:solidFill>
                <a:srgbClr val="010000"/>
              </a:solidFill>
            </a:rPr>
            <a:t/>
          </a:r>
          <a:br>
            <a:rPr lang="en-US" dirty="0">
              <a:solidFill>
                <a:srgbClr val="010000"/>
              </a:solidFill>
            </a:rPr>
          </a:br>
          <a:r>
            <a:rPr lang="en-US">
              <a:solidFill>
                <a:schemeClr val="bg1"/>
              </a:solidFill>
            </a:rPr>
            <a:t>field, giving us a higher accuracy.</a:t>
          </a:r>
          <a:endParaRPr lang="en-US" dirty="0">
            <a:solidFill>
              <a:schemeClr val="bg1"/>
            </a:solidFill>
          </a:endParaRPr>
        </a:p>
      </dgm:t>
    </dgm:pt>
    <dgm:pt modelId="{A87BAB92-9450-426A-8A58-54FC1A095AEF}" type="parTrans" cxnId="{AB621481-AEAD-49D5-86B8-83959785CF2E}">
      <dgm:prSet/>
      <dgm:spPr/>
    </dgm:pt>
    <dgm:pt modelId="{40E60094-03C5-4C91-A90D-F31F523AF0CA}" type="sibTrans" cxnId="{AB621481-AEAD-49D5-86B8-83959785CF2E}">
      <dgm:prSet/>
      <dgm:spPr/>
    </dgm:pt>
    <dgm:pt modelId="{016A6C7A-EA2C-492F-9AA1-49844495786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Further patching and augmentation not only helped us to increase the size of the training set which was and an important issue to resolve if we wanted to avoid overfitting.</a:t>
          </a:r>
          <a:endParaRPr lang="en-US" dirty="0">
            <a:solidFill>
              <a:schemeClr val="bg1"/>
            </a:solidFill>
          </a:endParaRPr>
        </a:p>
      </dgm:t>
    </dgm:pt>
    <dgm:pt modelId="{93BDE78B-BE31-4102-8F71-111AD276F1D4}" type="parTrans" cxnId="{0E10602A-BA83-4162-89C7-6D6D77E3CB3F}">
      <dgm:prSet/>
      <dgm:spPr/>
    </dgm:pt>
    <dgm:pt modelId="{FEE88180-3CD1-4EA9-98F9-9086E0DAE6B3}" type="sibTrans" cxnId="{0E10602A-BA83-4162-89C7-6D6D77E3CB3F}">
      <dgm:prSet/>
      <dgm:spPr/>
    </dgm:pt>
    <dgm:pt modelId="{215D247C-36E4-4197-8478-B9F92D2A33D3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</a:rPr>
            <a:t>The major problem while using DNNs for classification is feature loss with increase in number of layers, and even the smallest section of the histopathological images contains immense information. </a:t>
          </a:r>
          <a:endParaRPr lang="en-US" dirty="0">
            <a:solidFill>
              <a:schemeClr val="bg1"/>
            </a:solidFill>
          </a:endParaRPr>
        </a:p>
      </dgm:t>
    </dgm:pt>
    <dgm:pt modelId="{4DB93DB1-661E-4A4A-8052-F02DA3CEA8DA}" type="parTrans" cxnId="{318D6F02-20AA-47A7-B7BC-2B54DD2995C5}">
      <dgm:prSet/>
      <dgm:spPr/>
    </dgm:pt>
    <dgm:pt modelId="{E057D5DF-5AB3-4AB7-8352-29BD889FDE70}" type="sibTrans" cxnId="{318D6F02-20AA-47A7-B7BC-2B54DD2995C5}">
      <dgm:prSet/>
      <dgm:spPr/>
    </dgm:pt>
    <dgm:pt modelId="{3C8F0D38-3BF1-4E26-AFB2-4CBCD7F60458}" type="pres">
      <dgm:prSet presAssocID="{5C19442E-00D3-4655-BDD9-732F55F753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06E45-A873-4E37-B660-5B7EBC37AD20}" type="pres">
      <dgm:prSet presAssocID="{2292EE73-DAE7-4A95-AA37-14755EE9764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A85C1-3558-4CAB-BB05-7E05AB80CC3B}" type="pres">
      <dgm:prSet presAssocID="{755C3348-334F-47E9-9B30-350F441CB854}" presName="spacer" presStyleCnt="0"/>
      <dgm:spPr/>
    </dgm:pt>
    <dgm:pt modelId="{E9BFE5AD-CDC6-4710-A1F9-830A7D1A3DB8}" type="pres">
      <dgm:prSet presAssocID="{215D247C-36E4-4197-8478-B9F92D2A33D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1768F-86AE-4514-8FB9-F807AF2E2733}" type="pres">
      <dgm:prSet presAssocID="{E057D5DF-5AB3-4AB7-8352-29BD889FDE70}" presName="spacer" presStyleCnt="0"/>
      <dgm:spPr/>
    </dgm:pt>
    <dgm:pt modelId="{1BB56507-8EBE-46E6-9E9D-077FBF056096}" type="pres">
      <dgm:prSet presAssocID="{016A6C7A-EA2C-492F-9AA1-49844495786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0FF2B-7074-4DC1-9436-FBABA59A561D}" type="pres">
      <dgm:prSet presAssocID="{FEE88180-3CD1-4EA9-98F9-9086E0DAE6B3}" presName="spacer" presStyleCnt="0"/>
      <dgm:spPr/>
    </dgm:pt>
    <dgm:pt modelId="{DF3E86F0-77DB-4584-AE16-2C3BBDC6FE4C}" type="pres">
      <dgm:prSet presAssocID="{0FE94F5C-0798-48C5-87E2-17AB49A83F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C4FECA-F518-49EF-BDC2-1F37F69C8686}" type="presOf" srcId="{2292EE73-DAE7-4A95-AA37-14755EE97649}" destId="{FC006E45-A873-4E37-B660-5B7EBC37AD20}" srcOrd="0" destOrd="0" presId="urn:microsoft.com/office/officeart/2005/8/layout/vList2"/>
    <dgm:cxn modelId="{0391BFAF-95F4-4C51-9618-21338ECF3439}" srcId="{5C19442E-00D3-4655-BDD9-732F55F75398}" destId="{2292EE73-DAE7-4A95-AA37-14755EE97649}" srcOrd="0" destOrd="0" parTransId="{7FD9751C-80B7-47D5-950E-4CF030A1965F}" sibTransId="{755C3348-334F-47E9-9B30-350F441CB854}"/>
    <dgm:cxn modelId="{E25AEF28-7A8B-4430-AB3E-94DEFF530772}" type="presOf" srcId="{5C19442E-00D3-4655-BDD9-732F55F75398}" destId="{3C8F0D38-3BF1-4E26-AFB2-4CBCD7F60458}" srcOrd="0" destOrd="0" presId="urn:microsoft.com/office/officeart/2005/8/layout/vList2"/>
    <dgm:cxn modelId="{BB37BB71-9F84-4873-9C51-083016A489CD}" type="presOf" srcId="{016A6C7A-EA2C-492F-9AA1-498444957863}" destId="{1BB56507-8EBE-46E6-9E9D-077FBF056096}" srcOrd="0" destOrd="0" presId="urn:microsoft.com/office/officeart/2005/8/layout/vList2"/>
    <dgm:cxn modelId="{AB621481-AEAD-49D5-86B8-83959785CF2E}" srcId="{5C19442E-00D3-4655-BDD9-732F55F75398}" destId="{0FE94F5C-0798-48C5-87E2-17AB49A83FE5}" srcOrd="3" destOrd="0" parTransId="{A87BAB92-9450-426A-8A58-54FC1A095AEF}" sibTransId="{40E60094-03C5-4C91-A90D-F31F523AF0CA}"/>
    <dgm:cxn modelId="{0E10602A-BA83-4162-89C7-6D6D77E3CB3F}" srcId="{5C19442E-00D3-4655-BDD9-732F55F75398}" destId="{016A6C7A-EA2C-492F-9AA1-498444957863}" srcOrd="2" destOrd="0" parTransId="{93BDE78B-BE31-4102-8F71-111AD276F1D4}" sibTransId="{FEE88180-3CD1-4EA9-98F9-9086E0DAE6B3}"/>
    <dgm:cxn modelId="{2B4BD196-DB37-4425-B766-4C333461320B}" type="presOf" srcId="{215D247C-36E4-4197-8478-B9F92D2A33D3}" destId="{E9BFE5AD-CDC6-4710-A1F9-830A7D1A3DB8}" srcOrd="0" destOrd="0" presId="urn:microsoft.com/office/officeart/2005/8/layout/vList2"/>
    <dgm:cxn modelId="{FEEBE524-C947-48C6-BC8E-E245C39FC019}" type="presOf" srcId="{0FE94F5C-0798-48C5-87E2-17AB49A83FE5}" destId="{DF3E86F0-77DB-4584-AE16-2C3BBDC6FE4C}" srcOrd="0" destOrd="0" presId="urn:microsoft.com/office/officeart/2005/8/layout/vList2"/>
    <dgm:cxn modelId="{318D6F02-20AA-47A7-B7BC-2B54DD2995C5}" srcId="{5C19442E-00D3-4655-BDD9-732F55F75398}" destId="{215D247C-36E4-4197-8478-B9F92D2A33D3}" srcOrd="1" destOrd="0" parTransId="{4DB93DB1-661E-4A4A-8052-F02DA3CEA8DA}" sibTransId="{E057D5DF-5AB3-4AB7-8352-29BD889FDE70}"/>
    <dgm:cxn modelId="{B198355D-CCFC-4A13-B601-983A35B6263F}" type="presParOf" srcId="{3C8F0D38-3BF1-4E26-AFB2-4CBCD7F60458}" destId="{FC006E45-A873-4E37-B660-5B7EBC37AD20}" srcOrd="0" destOrd="0" presId="urn:microsoft.com/office/officeart/2005/8/layout/vList2"/>
    <dgm:cxn modelId="{97823F99-3A95-4AAF-A62C-73CA60CA1FD7}" type="presParOf" srcId="{3C8F0D38-3BF1-4E26-AFB2-4CBCD7F60458}" destId="{093A85C1-3558-4CAB-BB05-7E05AB80CC3B}" srcOrd="1" destOrd="0" presId="urn:microsoft.com/office/officeart/2005/8/layout/vList2"/>
    <dgm:cxn modelId="{79A4DF2E-9A14-4BBE-97E4-7A36BF287828}" type="presParOf" srcId="{3C8F0D38-3BF1-4E26-AFB2-4CBCD7F60458}" destId="{E9BFE5AD-CDC6-4710-A1F9-830A7D1A3DB8}" srcOrd="2" destOrd="0" presId="urn:microsoft.com/office/officeart/2005/8/layout/vList2"/>
    <dgm:cxn modelId="{883F5D20-39A8-4B0B-B42A-B0401FDA2C4D}" type="presParOf" srcId="{3C8F0D38-3BF1-4E26-AFB2-4CBCD7F60458}" destId="{1D81768F-86AE-4514-8FB9-F807AF2E2733}" srcOrd="3" destOrd="0" presId="urn:microsoft.com/office/officeart/2005/8/layout/vList2"/>
    <dgm:cxn modelId="{147F0E0A-27E2-49F4-A08A-DAE45071BFCC}" type="presParOf" srcId="{3C8F0D38-3BF1-4E26-AFB2-4CBCD7F60458}" destId="{1BB56507-8EBE-46E6-9E9D-077FBF056096}" srcOrd="4" destOrd="0" presId="urn:microsoft.com/office/officeart/2005/8/layout/vList2"/>
    <dgm:cxn modelId="{3A08C5A0-1E6E-4DA5-9A12-5E8B8D50703D}" type="presParOf" srcId="{3C8F0D38-3BF1-4E26-AFB2-4CBCD7F60458}" destId="{8540FF2B-7074-4DC1-9436-FBABA59A561D}" srcOrd="5" destOrd="0" presId="urn:microsoft.com/office/officeart/2005/8/layout/vList2"/>
    <dgm:cxn modelId="{66AF1985-A58D-432B-8CED-3AF66A361A79}" type="presParOf" srcId="{3C8F0D38-3BF1-4E26-AFB2-4CBCD7F60458}" destId="{DF3E86F0-77DB-4584-AE16-2C3BBDC6FE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5E19F-2E98-419F-9370-E1190C50FBA5}">
      <dsp:nvSpPr>
        <dsp:cNvPr id="0" name=""/>
        <dsp:cNvSpPr/>
      </dsp:nvSpPr>
      <dsp:spPr>
        <a:xfrm>
          <a:off x="0" y="47695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Introduction</a:t>
          </a:r>
        </a:p>
      </dsp:txBody>
      <dsp:txXfrm>
        <a:off x="30442" y="78137"/>
        <a:ext cx="8866462" cy="562726"/>
      </dsp:txXfrm>
    </dsp:sp>
    <dsp:sp modelId="{0C5219E7-D983-46BC-A61A-BC4DBD9AE534}">
      <dsp:nvSpPr>
        <dsp:cNvPr id="0" name=""/>
        <dsp:cNvSpPr/>
      </dsp:nvSpPr>
      <dsp:spPr>
        <a:xfrm>
          <a:off x="0" y="746185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Dataset</a:t>
          </a:r>
        </a:p>
      </dsp:txBody>
      <dsp:txXfrm>
        <a:off x="30442" y="776627"/>
        <a:ext cx="8866462" cy="562726"/>
      </dsp:txXfrm>
    </dsp:sp>
    <dsp:sp modelId="{9BAC68DD-83E9-4598-9767-0F5ACDD91725}">
      <dsp:nvSpPr>
        <dsp:cNvPr id="0" name=""/>
        <dsp:cNvSpPr/>
      </dsp:nvSpPr>
      <dsp:spPr>
        <a:xfrm>
          <a:off x="0" y="1444675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Methodology</a:t>
          </a:r>
        </a:p>
      </dsp:txBody>
      <dsp:txXfrm>
        <a:off x="30442" y="1475117"/>
        <a:ext cx="8866462" cy="562726"/>
      </dsp:txXfrm>
    </dsp:sp>
    <dsp:sp modelId="{61D07B14-5684-456A-831F-2684B80898CA}">
      <dsp:nvSpPr>
        <dsp:cNvPr id="0" name=""/>
        <dsp:cNvSpPr/>
      </dsp:nvSpPr>
      <dsp:spPr>
        <a:xfrm>
          <a:off x="0" y="2143166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Results</a:t>
          </a:r>
        </a:p>
      </dsp:txBody>
      <dsp:txXfrm>
        <a:off x="30442" y="2173608"/>
        <a:ext cx="8866462" cy="562726"/>
      </dsp:txXfrm>
    </dsp:sp>
    <dsp:sp modelId="{C4774F36-E756-4FFA-8BA5-D81C1F38B83D}">
      <dsp:nvSpPr>
        <dsp:cNvPr id="0" name=""/>
        <dsp:cNvSpPr/>
      </dsp:nvSpPr>
      <dsp:spPr>
        <a:xfrm>
          <a:off x="0" y="2841656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Conclusion</a:t>
          </a:r>
        </a:p>
      </dsp:txBody>
      <dsp:txXfrm>
        <a:off x="30442" y="2872098"/>
        <a:ext cx="8866462" cy="562726"/>
      </dsp:txXfrm>
    </dsp:sp>
    <dsp:sp modelId="{DBD043E6-9A5D-4AC5-A4FB-875CD5E207BA}">
      <dsp:nvSpPr>
        <dsp:cNvPr id="0" name=""/>
        <dsp:cNvSpPr/>
      </dsp:nvSpPr>
      <dsp:spPr>
        <a:xfrm>
          <a:off x="0" y="3540146"/>
          <a:ext cx="892734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latin typeface="Century Gothic"/>
            </a:rPr>
            <a:t>References</a:t>
          </a:r>
        </a:p>
      </dsp:txBody>
      <dsp:txXfrm>
        <a:off x="30442" y="3570588"/>
        <a:ext cx="8866462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0CB3B-2DF6-41B4-83BB-71C78C78B3C5}">
      <dsp:nvSpPr>
        <dsp:cNvPr id="0" name=""/>
        <dsp:cNvSpPr/>
      </dsp:nvSpPr>
      <dsp:spPr>
        <a:xfrm>
          <a:off x="1092586" y="2813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Breast Cancer is ranked the number one cancer</a:t>
          </a:r>
          <a:r>
            <a:rPr lang="en-US" sz="1500" kern="1200" dirty="0">
              <a:solidFill>
                <a:schemeClr val="bg1"/>
              </a:solidFill>
            </a:rPr>
            <a:t> </a:t>
          </a:r>
          <a:r>
            <a:rPr lang="en-US" sz="1500" kern="1200" dirty="0">
              <a:solidFill>
                <a:schemeClr val="bg1"/>
              </a:solidFill>
              <a:latin typeface="Century Gothic"/>
            </a:rPr>
            <a:t>among Indian females with a rate of 25.8 per 100,000 women and a mortality rate of 12.7 per 100,000 women </a:t>
          </a:r>
          <a:endParaRPr lang="en-US" sz="1500" kern="1200" dirty="0">
            <a:solidFill>
              <a:srgbClr val="010000"/>
            </a:solidFill>
            <a:latin typeface="Century Gothic"/>
          </a:endParaRPr>
        </a:p>
      </dsp:txBody>
      <dsp:txXfrm>
        <a:off x="1144067" y="54294"/>
        <a:ext cx="2826501" cy="1654716"/>
      </dsp:txXfrm>
    </dsp:sp>
    <dsp:sp modelId="{5021DF87-8772-4EC2-9379-280D67EA8490}">
      <dsp:nvSpPr>
        <dsp:cNvPr id="0" name=""/>
        <dsp:cNvSpPr/>
      </dsp:nvSpPr>
      <dsp:spPr>
        <a:xfrm>
          <a:off x="4279843" y="518399"/>
          <a:ext cx="621046" cy="72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279843" y="663700"/>
        <a:ext cx="434732" cy="435905"/>
      </dsp:txXfrm>
    </dsp:sp>
    <dsp:sp modelId="{28446D50-B1C5-4DEE-AB04-3C481D87E1FE}">
      <dsp:nvSpPr>
        <dsp:cNvPr id="0" name=""/>
        <dsp:cNvSpPr/>
      </dsp:nvSpPr>
      <dsp:spPr>
        <a:xfrm>
          <a:off x="5193835" y="2813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In 2007, the number of new cases for breast cancer was 12775, while the expected number of new cancer patients in 2018 will be 18235. </a:t>
          </a:r>
        </a:p>
      </dsp:txBody>
      <dsp:txXfrm>
        <a:off x="5245316" y="54294"/>
        <a:ext cx="2826501" cy="1654716"/>
      </dsp:txXfrm>
    </dsp:sp>
    <dsp:sp modelId="{C80D501C-B04B-484F-8738-3EE10806A2E4}">
      <dsp:nvSpPr>
        <dsp:cNvPr id="0" name=""/>
        <dsp:cNvSpPr/>
      </dsp:nvSpPr>
      <dsp:spPr>
        <a:xfrm rot="5400000">
          <a:off x="6348044" y="1965554"/>
          <a:ext cx="621046" cy="72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6440615" y="2018284"/>
        <a:ext cx="435905" cy="434732"/>
      </dsp:txXfrm>
    </dsp:sp>
    <dsp:sp modelId="{95F22F05-8F20-48EC-8C62-99583B4C37C8}">
      <dsp:nvSpPr>
        <dsp:cNvPr id="0" name=""/>
        <dsp:cNvSpPr/>
      </dsp:nvSpPr>
      <dsp:spPr>
        <a:xfrm>
          <a:off x="5193835" y="2932277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Breast cancer tumors can be categorized into two broad scenarios: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Benign (Noncancerous)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Malignant (Cancerous) </a:t>
          </a:r>
        </a:p>
      </dsp:txBody>
      <dsp:txXfrm>
        <a:off x="5245316" y="2983758"/>
        <a:ext cx="2826501" cy="1654716"/>
      </dsp:txXfrm>
    </dsp:sp>
    <dsp:sp modelId="{FA693BD8-AB6B-4DC3-BC07-CB4FE459E611}">
      <dsp:nvSpPr>
        <dsp:cNvPr id="0" name=""/>
        <dsp:cNvSpPr/>
      </dsp:nvSpPr>
      <dsp:spPr>
        <a:xfrm rot="10800000">
          <a:off x="4314996" y="3447862"/>
          <a:ext cx="621046" cy="726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4501310" y="3593163"/>
        <a:ext cx="434732" cy="435905"/>
      </dsp:txXfrm>
    </dsp:sp>
    <dsp:sp modelId="{E141BC60-D6DA-4913-A87E-2EC49E6321FC}">
      <dsp:nvSpPr>
        <dsp:cNvPr id="0" name=""/>
        <dsp:cNvSpPr/>
      </dsp:nvSpPr>
      <dsp:spPr>
        <a:xfrm>
          <a:off x="1092586" y="2932277"/>
          <a:ext cx="2929463" cy="1757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chemeClr val="bg1"/>
              </a:solidFill>
              <a:latin typeface="Century Gothic"/>
            </a:rPr>
            <a:t>Based on the penetration of the skin and can be classified into two groups: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Noninvasive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chemeClr val="bg1"/>
              </a:solidFill>
              <a:latin typeface="Century Gothic"/>
            </a:rPr>
            <a:t>Invasive</a:t>
          </a:r>
        </a:p>
      </dsp:txBody>
      <dsp:txXfrm>
        <a:off x="1144067" y="2983758"/>
        <a:ext cx="2826501" cy="1654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F73EA-2541-4AA7-950B-D0C523DCEB28}">
      <dsp:nvSpPr>
        <dsp:cNvPr id="0" name=""/>
        <dsp:cNvSpPr/>
      </dsp:nvSpPr>
      <dsp:spPr>
        <a:xfrm>
          <a:off x="0" y="134153"/>
          <a:ext cx="8597661" cy="129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  <a:latin typeface="Century Gothic"/>
            </a:rPr>
            <a:t>The image dataset contains high-resolution (2048 x 1536 pixels), uncompressed, and annotated images from the Bioimaging 2015 breast histology classification challenge. </a:t>
          </a:r>
          <a:endParaRPr lang="en-US" sz="2300" kern="1200" dirty="0">
            <a:solidFill>
              <a:srgbClr val="010000"/>
            </a:solidFill>
            <a:latin typeface="Century Gothic"/>
          </a:endParaRPr>
        </a:p>
      </dsp:txBody>
      <dsp:txXfrm>
        <a:off x="63055" y="197208"/>
        <a:ext cx="8471551" cy="1165570"/>
      </dsp:txXfrm>
    </dsp:sp>
    <dsp:sp modelId="{0708799F-F479-44D1-A151-92DCD007C983}">
      <dsp:nvSpPr>
        <dsp:cNvPr id="0" name=""/>
        <dsp:cNvSpPr/>
      </dsp:nvSpPr>
      <dsp:spPr>
        <a:xfrm>
          <a:off x="0" y="1492073"/>
          <a:ext cx="8597661" cy="129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  <a:latin typeface="Century Gothic"/>
            </a:rPr>
            <a:t>Images in the dataset are digitized by using the same acquisition conditions, with magnification of 200 and pixel size of (0:42 </a:t>
          </a:r>
          <a:r>
            <a:rPr lang="en-US" sz="2300" kern="1200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sz="2300" kern="1200" dirty="0">
              <a:solidFill>
                <a:schemeClr val="bg1"/>
              </a:solidFill>
              <a:latin typeface="Century Gothic"/>
            </a:rPr>
            <a:t> x 0:42 </a:t>
          </a:r>
          <a:r>
            <a:rPr lang="en-US" sz="2300" kern="1200" dirty="0" err="1">
              <a:solidFill>
                <a:schemeClr val="bg1"/>
              </a:solidFill>
              <a:latin typeface="Century Gothic"/>
            </a:rPr>
            <a:t>microm</a:t>
          </a:r>
          <a:r>
            <a:rPr lang="en-US" sz="2300" kern="1200" dirty="0">
              <a:solidFill>
                <a:schemeClr val="bg1"/>
              </a:solidFill>
              <a:latin typeface="Century Gothic"/>
            </a:rPr>
            <a:t>). </a:t>
          </a:r>
        </a:p>
      </dsp:txBody>
      <dsp:txXfrm>
        <a:off x="63055" y="1555128"/>
        <a:ext cx="8471551" cy="1165570"/>
      </dsp:txXfrm>
    </dsp:sp>
    <dsp:sp modelId="{0F7B033E-F4B4-483E-81F8-2C9B55CDD6CF}">
      <dsp:nvSpPr>
        <dsp:cNvPr id="0" name=""/>
        <dsp:cNvSpPr/>
      </dsp:nvSpPr>
      <dsp:spPr>
        <a:xfrm>
          <a:off x="0" y="2849993"/>
          <a:ext cx="8597661" cy="129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solidFill>
                <a:schemeClr val="bg1"/>
              </a:solidFill>
              <a:latin typeface="Century Gothic"/>
            </a:rPr>
            <a:t>Each image is labeled with one of four classes: </a:t>
          </a:r>
          <a:r>
            <a:rPr lang="en-US" sz="2300" kern="1200" dirty="0" err="1">
              <a:solidFill>
                <a:schemeClr val="bg1"/>
              </a:solidFill>
              <a:latin typeface="Century Gothic"/>
            </a:rPr>
            <a:t>i</a:t>
          </a:r>
          <a:r>
            <a:rPr lang="en-US" sz="2300" kern="1200" dirty="0">
              <a:solidFill>
                <a:schemeClr val="bg1"/>
              </a:solidFill>
              <a:latin typeface="Century Gothic"/>
            </a:rPr>
            <a:t>) in situ carcinoma, ii) invasive carcinoma,iii) normal tissue and iv) benign lesion. </a:t>
          </a:r>
        </a:p>
      </dsp:txBody>
      <dsp:txXfrm>
        <a:off x="63055" y="2913048"/>
        <a:ext cx="8471551" cy="1165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7E54-1716-4D95-BDDC-E89D15013A14}">
      <dsp:nvSpPr>
        <dsp:cNvPr id="0" name=""/>
        <dsp:cNvSpPr/>
      </dsp:nvSpPr>
      <dsp:spPr>
        <a:xfrm>
          <a:off x="0" y="8894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1. Normal</a:t>
          </a:r>
          <a:endParaRPr lang="en-US" sz="2200" kern="1200" dirty="0">
            <a:solidFill>
              <a:srgbClr val="010000"/>
            </a:solidFill>
            <a:latin typeface="Century Gothic"/>
          </a:endParaRPr>
        </a:p>
      </dsp:txBody>
      <dsp:txXfrm>
        <a:off x="25759" y="114707"/>
        <a:ext cx="3269650" cy="476152"/>
      </dsp:txXfrm>
    </dsp:sp>
    <dsp:sp modelId="{207E9009-9C35-4D8D-890E-3EC901607FD9}">
      <dsp:nvSpPr>
        <dsp:cNvPr id="0" name=""/>
        <dsp:cNvSpPr/>
      </dsp:nvSpPr>
      <dsp:spPr>
        <a:xfrm>
          <a:off x="0" y="67997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2. Benign</a:t>
          </a:r>
        </a:p>
      </dsp:txBody>
      <dsp:txXfrm>
        <a:off x="25759" y="705737"/>
        <a:ext cx="3269650" cy="476152"/>
      </dsp:txXfrm>
    </dsp:sp>
    <dsp:sp modelId="{3E57F68C-5DA3-4BF1-BA15-D08D487714EA}">
      <dsp:nvSpPr>
        <dsp:cNvPr id="0" name=""/>
        <dsp:cNvSpPr/>
      </dsp:nvSpPr>
      <dsp:spPr>
        <a:xfrm>
          <a:off x="0" y="127100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3. In Situ</a:t>
          </a:r>
        </a:p>
      </dsp:txBody>
      <dsp:txXfrm>
        <a:off x="25759" y="1296767"/>
        <a:ext cx="3269650" cy="476152"/>
      </dsp:txXfrm>
    </dsp:sp>
    <dsp:sp modelId="{64CD00A6-F099-4157-A42E-E4A337F0514F}">
      <dsp:nvSpPr>
        <dsp:cNvPr id="0" name=""/>
        <dsp:cNvSpPr/>
      </dsp:nvSpPr>
      <dsp:spPr>
        <a:xfrm>
          <a:off x="0" y="1862038"/>
          <a:ext cx="332116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solidFill>
                <a:schemeClr val="bg1"/>
              </a:solidFill>
              <a:latin typeface="Century Gothic"/>
            </a:rPr>
            <a:t>4. Invasive Carcinoma</a:t>
          </a:r>
        </a:p>
      </dsp:txBody>
      <dsp:txXfrm>
        <a:off x="25759" y="1887797"/>
        <a:ext cx="3269650" cy="47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CFA0A-8520-4962-BF74-752E3D9393DE}">
      <dsp:nvSpPr>
        <dsp:cNvPr id="0" name=""/>
        <dsp:cNvSpPr/>
      </dsp:nvSpPr>
      <dsp:spPr>
        <a:xfrm>
          <a:off x="7555" y="1037064"/>
          <a:ext cx="4516608" cy="1806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Century Gothic"/>
            </a:rPr>
            <a:t>Data Augmentation</a:t>
          </a:r>
        </a:p>
      </dsp:txBody>
      <dsp:txXfrm>
        <a:off x="910877" y="1037064"/>
        <a:ext cx="2709965" cy="1806643"/>
      </dsp:txXfrm>
    </dsp:sp>
    <dsp:sp modelId="{056F2219-3570-4217-9799-361911C055C1}">
      <dsp:nvSpPr>
        <dsp:cNvPr id="0" name=""/>
        <dsp:cNvSpPr/>
      </dsp:nvSpPr>
      <dsp:spPr>
        <a:xfrm>
          <a:off x="4072503" y="1037064"/>
          <a:ext cx="4516608" cy="18066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>
              <a:latin typeface="Century Gothic"/>
            </a:rPr>
            <a:t>Densely Connected CNN</a:t>
          </a:r>
        </a:p>
      </dsp:txBody>
      <dsp:txXfrm>
        <a:off x="4975825" y="1037064"/>
        <a:ext cx="2709965" cy="1806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A1AD5-84A3-40B0-81D2-4EC1A5B15E42}">
      <dsp:nvSpPr>
        <dsp:cNvPr id="0" name=""/>
        <dsp:cNvSpPr/>
      </dsp:nvSpPr>
      <dsp:spPr>
        <a:xfrm>
          <a:off x="0" y="885730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  <a:latin typeface="Century Gothic"/>
            </a:rPr>
            <a:t>121-Layer </a:t>
          </a: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 was used</a:t>
          </a:r>
          <a:endParaRPr lang="en-US" sz="1700" kern="1200" dirty="0">
            <a:solidFill>
              <a:srgbClr val="010000"/>
            </a:solidFill>
            <a:latin typeface="Century Gothic"/>
          </a:endParaRPr>
        </a:p>
      </dsp:txBody>
      <dsp:txXfrm>
        <a:off x="19904" y="905634"/>
        <a:ext cx="8759135" cy="367937"/>
      </dsp:txXfrm>
    </dsp:sp>
    <dsp:sp modelId="{8DA67930-7F72-4792-BDFB-25DC1B1CD6C4}">
      <dsp:nvSpPr>
        <dsp:cNvPr id="0" name=""/>
        <dsp:cNvSpPr/>
      </dsp:nvSpPr>
      <dsp:spPr>
        <a:xfrm>
          <a:off x="0" y="1342435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combines features by concatenating them instead of summing them.</a:t>
          </a:r>
        </a:p>
      </dsp:txBody>
      <dsp:txXfrm>
        <a:off x="19904" y="1362339"/>
        <a:ext cx="8759135" cy="367937"/>
      </dsp:txXfrm>
    </dsp:sp>
    <dsp:sp modelId="{6B1B9B1E-4C4F-467A-8AC0-0D989B0FFD41}">
      <dsp:nvSpPr>
        <dsp:cNvPr id="0" name=""/>
        <dsp:cNvSpPr/>
      </dsp:nvSpPr>
      <dsp:spPr>
        <a:xfrm>
          <a:off x="0" y="1799140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requires fewer parameters to make accurate predictions.</a:t>
          </a:r>
        </a:p>
      </dsp:txBody>
      <dsp:txXfrm>
        <a:off x="19904" y="1819044"/>
        <a:ext cx="8759135" cy="367937"/>
      </dsp:txXfrm>
    </dsp:sp>
    <dsp:sp modelId="{95267094-E89B-4E76-9837-3F638D1D7DB7}">
      <dsp:nvSpPr>
        <dsp:cNvPr id="0" name=""/>
        <dsp:cNvSpPr/>
      </dsp:nvSpPr>
      <dsp:spPr>
        <a:xfrm>
          <a:off x="0" y="2255845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  <a:latin typeface="Century Gothic"/>
            </a:rPr>
            <a:t>The layers of </a:t>
          </a:r>
          <a:r>
            <a:rPr lang="en-US" sz="1700" kern="1200" err="1">
              <a:solidFill>
                <a:schemeClr val="bg1"/>
              </a:solidFill>
              <a:latin typeface="Century Gothic"/>
            </a:rPr>
            <a:t>DenseNet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architecture are very narrow</a:t>
          </a:r>
        </a:p>
      </dsp:txBody>
      <dsp:txXfrm>
        <a:off x="19904" y="2275749"/>
        <a:ext cx="8759135" cy="367937"/>
      </dsp:txXfrm>
    </dsp:sp>
    <dsp:sp modelId="{ADF6969B-89D4-46D4-8042-1A735D75CA31}">
      <dsp:nvSpPr>
        <dsp:cNvPr id="0" name=""/>
        <dsp:cNvSpPr/>
      </dsp:nvSpPr>
      <dsp:spPr>
        <a:xfrm>
          <a:off x="0" y="2712550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>
              <a:solidFill>
                <a:schemeClr val="bg1"/>
              </a:solidFill>
              <a:latin typeface="Century Gothic"/>
            </a:rPr>
            <a:t>DenseNets</a:t>
          </a:r>
          <a:r>
            <a:rPr lang="en-US" sz="1700" kern="1200" dirty="0">
              <a:solidFill>
                <a:schemeClr val="bg1"/>
              </a:solidFill>
              <a:latin typeface="Century Gothic"/>
            </a:rPr>
            <a:t> are easy to train due to their improved flow of gradients.</a:t>
          </a:r>
        </a:p>
      </dsp:txBody>
      <dsp:txXfrm>
        <a:off x="19904" y="2732454"/>
        <a:ext cx="8759135" cy="367937"/>
      </dsp:txXfrm>
    </dsp:sp>
    <dsp:sp modelId="{C992B182-0333-48B0-B528-6DA8388BC185}">
      <dsp:nvSpPr>
        <dsp:cNvPr id="0" name=""/>
        <dsp:cNvSpPr/>
      </dsp:nvSpPr>
      <dsp:spPr>
        <a:xfrm>
          <a:off x="0" y="3169255"/>
          <a:ext cx="8798943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>
              <a:solidFill>
                <a:schemeClr val="bg1"/>
              </a:solidFill>
              <a:latin typeface="Century Gothic"/>
            </a:rPr>
            <a:t>Dense connections have a regularizing effect.</a:t>
          </a:r>
        </a:p>
      </dsp:txBody>
      <dsp:txXfrm>
        <a:off x="19904" y="3189159"/>
        <a:ext cx="8759135" cy="367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06E45-A873-4E37-B660-5B7EBC37AD20}">
      <dsp:nvSpPr>
        <dsp:cNvPr id="0" name=""/>
        <dsp:cNvSpPr/>
      </dsp:nvSpPr>
      <dsp:spPr>
        <a:xfrm>
          <a:off x="0" y="319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Aim was to predict the class of breast cancer from </a:t>
          </a:r>
          <a:r>
            <a:rPr lang="en-US" sz="1600" kern="1200" err="1">
              <a:solidFill>
                <a:schemeClr val="bg1"/>
              </a:solidFill>
            </a:rPr>
            <a:t>Macenko</a:t>
          </a:r>
          <a:r>
            <a:rPr lang="en-US" sz="1600" kern="1200">
              <a:solidFill>
                <a:schemeClr val="bg1"/>
              </a:solidFill>
            </a:rPr>
            <a:t> stain normalized images using a type of DNN (</a:t>
          </a:r>
          <a:r>
            <a:rPr lang="en-US" sz="1600" kern="1200" err="1">
              <a:solidFill>
                <a:schemeClr val="bg1"/>
              </a:solidFill>
            </a:rPr>
            <a:t>DenseNet</a:t>
          </a:r>
          <a:r>
            <a:rPr lang="en-US" sz="1600" kern="1200">
              <a:solidFill>
                <a:schemeClr val="bg1"/>
              </a:solidFill>
            </a:rPr>
            <a:t>)</a:t>
          </a:r>
          <a:endParaRPr lang="en-US" sz="1600" kern="1200" dirty="0">
            <a:solidFill>
              <a:schemeClr val="bg1"/>
            </a:solidFill>
            <a:latin typeface="Trebuchet MS"/>
          </a:endParaRPr>
        </a:p>
      </dsp:txBody>
      <dsp:txXfrm>
        <a:off x="41465" y="73387"/>
        <a:ext cx="8943501" cy="766490"/>
      </dsp:txXfrm>
    </dsp:sp>
    <dsp:sp modelId="{E9BFE5AD-CDC6-4710-A1F9-830A7D1A3DB8}">
      <dsp:nvSpPr>
        <dsp:cNvPr id="0" name=""/>
        <dsp:cNvSpPr/>
      </dsp:nvSpPr>
      <dsp:spPr>
        <a:xfrm>
          <a:off x="0" y="9274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The major problem while using DNNs for classification is feature loss with increase in number of layers, and even the smallest section of the histopathological images contains immense information. 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465" y="968887"/>
        <a:ext cx="8943501" cy="766490"/>
      </dsp:txXfrm>
    </dsp:sp>
    <dsp:sp modelId="{1BB56507-8EBE-46E6-9E9D-077FBF056096}">
      <dsp:nvSpPr>
        <dsp:cNvPr id="0" name=""/>
        <dsp:cNvSpPr/>
      </dsp:nvSpPr>
      <dsp:spPr>
        <a:xfrm>
          <a:off x="0" y="18229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Further patching and augmentation not only helped us to increase the size of the training set which was and an important issue to resolve if we wanted to avoid overfitting.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465" y="1864387"/>
        <a:ext cx="8943501" cy="766490"/>
      </dsp:txXfrm>
    </dsp:sp>
    <dsp:sp modelId="{DF3E86F0-77DB-4584-AE16-2C3BBDC6FE4C}">
      <dsp:nvSpPr>
        <dsp:cNvPr id="0" name=""/>
        <dsp:cNvSpPr/>
      </dsp:nvSpPr>
      <dsp:spPr>
        <a:xfrm>
          <a:off x="0" y="2718422"/>
          <a:ext cx="9026431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solidFill>
                <a:schemeClr val="bg1"/>
              </a:solidFill>
            </a:rPr>
            <a:t>Our results are better than all the state of the art approaches in this</a:t>
          </a:r>
          <a:r>
            <a:rPr lang="en-US" sz="1600" kern="1200" dirty="0">
              <a:solidFill>
                <a:srgbClr val="010000"/>
              </a:solidFill>
            </a:rPr>
            <a:t/>
          </a:r>
          <a:br>
            <a:rPr lang="en-US" sz="1600" kern="1200" dirty="0">
              <a:solidFill>
                <a:srgbClr val="010000"/>
              </a:solidFill>
            </a:rPr>
          </a:br>
          <a:r>
            <a:rPr lang="en-US" sz="1600" kern="1200">
              <a:solidFill>
                <a:schemeClr val="bg1"/>
              </a:solidFill>
            </a:rPr>
            <a:t>field, giving us a higher accuracy.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41465" y="2759887"/>
        <a:ext cx="8943501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045100"/>
            <a:ext cx="8011351" cy="1646302"/>
          </a:xfrm>
        </p:spPr>
        <p:txBody>
          <a:bodyPr/>
          <a:lstStyle/>
          <a:p>
            <a:pPr algn="l"/>
            <a:r>
              <a:rPr lang="en-US" sz="4400" b="1" dirty="0">
                <a:latin typeface="Century Gothic"/>
              </a:rPr>
              <a:t>Breast Cancer Histology Image Classification Using Deep Neural Networks</a:t>
            </a:r>
            <a:endParaRPr lang="en-US" sz="4400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935814"/>
            <a:ext cx="7766936" cy="1046493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2600" b="1" i="1" dirty="0">
                <a:solidFill>
                  <a:schemeClr val="accent1"/>
                </a:solidFill>
                <a:latin typeface="Century Gothic"/>
              </a:rPr>
              <a:t>Authors</a:t>
            </a:r>
            <a:r>
              <a:rPr lang="en-US" sz="2600" i="1" dirty="0">
                <a:solidFill>
                  <a:schemeClr val="accent1"/>
                </a:solidFill>
                <a:latin typeface="Century Gothic"/>
              </a:rPr>
              <a:t>:</a:t>
            </a:r>
            <a:r>
              <a:rPr lang="en-US" i="1" dirty="0">
                <a:solidFill>
                  <a:schemeClr val="accent1"/>
                </a:solidFill>
                <a:latin typeface="Century Gothic"/>
              </a:rPr>
              <a:t>  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Pranab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Nandy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,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Manas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 Kumar Mishra,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Somoshree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 Datta, </a:t>
            </a:r>
            <a:r>
              <a:rPr lang="en-US" sz="2900" i="1" dirty="0" err="1">
                <a:solidFill>
                  <a:schemeClr val="accent1"/>
                </a:solidFill>
                <a:latin typeface="Century Gothic"/>
              </a:rPr>
              <a:t>Sayantani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 Ghosh, Shubham Kumar</a:t>
            </a:r>
          </a:p>
          <a:p>
            <a:pPr algn="l"/>
            <a:endParaRPr lang="en-US" sz="2900" i="1" dirty="0">
              <a:solidFill>
                <a:schemeClr val="accent1"/>
              </a:solidFill>
              <a:latin typeface="Century Gothic"/>
            </a:endParaRPr>
          </a:p>
          <a:p>
            <a:pPr algn="l"/>
            <a:r>
              <a:rPr lang="en-US" sz="2600" b="1" i="1" dirty="0">
                <a:solidFill>
                  <a:schemeClr val="accent1"/>
                </a:solidFill>
                <a:latin typeface="Century Gothic"/>
              </a:rPr>
              <a:t>Mentor:</a:t>
            </a:r>
            <a:r>
              <a:rPr lang="en-US" i="1" dirty="0">
                <a:solidFill>
                  <a:schemeClr val="accent1"/>
                </a:solidFill>
                <a:latin typeface="Century Gothic"/>
              </a:rPr>
              <a:t> </a:t>
            </a:r>
            <a:r>
              <a:rPr lang="en-US" sz="2900" i="1" dirty="0">
                <a:solidFill>
                  <a:schemeClr val="accent1"/>
                </a:solidFill>
                <a:latin typeface="Century Gothic"/>
              </a:rPr>
              <a:t>Sourav Chatterjee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FD6-4F17-4500-9B46-C3FFFE28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  <a:br>
              <a:rPr lang="en-US" b="1" dirty="0">
                <a:latin typeface="Century Gothic"/>
              </a:rPr>
            </a:br>
            <a:r>
              <a:rPr lang="en-US" b="1" dirty="0">
                <a:latin typeface="Century Gothic"/>
              </a:rPr>
              <a:t>DENSELY CONNECTED CNN(</a:t>
            </a:r>
            <a:r>
              <a:rPr lang="en-US" b="1" dirty="0" err="1">
                <a:latin typeface="Century Gothic"/>
              </a:rPr>
              <a:t>DenseNet</a:t>
            </a:r>
            <a:r>
              <a:rPr lang="en-US" b="1" dirty="0">
                <a:latin typeface="Century Gothic"/>
              </a:rPr>
              <a:t>)</a:t>
            </a:r>
          </a:p>
        </p:txBody>
      </p:sp>
      <p:pic>
        <p:nvPicPr>
          <p:cNvPr id="5" name="Picture 6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0FA914F-3F9A-44F8-94F6-63766F856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969" y="2174967"/>
            <a:ext cx="8444493" cy="398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83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3312-B02D-459B-9D60-DF452686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423240"/>
            <a:ext cx="8596668" cy="817593"/>
          </a:xfrm>
        </p:spPr>
        <p:txBody>
          <a:bodyPr/>
          <a:lstStyle/>
          <a:p>
            <a:pPr algn="ctr"/>
            <a:r>
              <a:rPr lang="en-US" b="1" dirty="0"/>
              <a:t>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A9436-6DBA-4BE9-AC7F-72B5E0A6B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9314" y="1412777"/>
            <a:ext cx="4185623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entury Gothic"/>
              </a:rPr>
              <a:t>MACHINE</a:t>
            </a:r>
            <a:r>
              <a:rPr lang="en-US" dirty="0">
                <a:solidFill>
                  <a:schemeClr val="accent1"/>
                </a:solidFill>
                <a:latin typeface="Century Gothic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entury Gothic"/>
              </a:rPr>
              <a:t>SPECIFICATION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3D7C5-F3AD-42F6-9A7E-9AF10BFA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10027424" cy="33041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virtual machine with the following specifications was created on Google Cloud Platform and used to train the model: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mtClean="0">
                <a:solidFill>
                  <a:schemeClr val="accent1"/>
                </a:solidFill>
              </a:rPr>
              <a:t>8GB </a:t>
            </a:r>
            <a:r>
              <a:rPr lang="en-US" dirty="0">
                <a:solidFill>
                  <a:schemeClr val="accent1"/>
                </a:solidFill>
              </a:rPr>
              <a:t>RAM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220GB SSD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8 Core Processor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NVIDIA Tesla K80 Graphics Card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344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E37E-29E4-4F00-A4B5-F279B9B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574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RESULTS</a:t>
            </a:r>
            <a:endParaRPr lang="en-US" b="1">
              <a:latin typeface="Century Goth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DDE9-3CE5-44AA-95BD-1A2DE3E1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85889"/>
            <a:ext cx="4185623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MODEL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Century Gothic"/>
              </a:rPr>
              <a:t>ACCURACY</a:t>
            </a:r>
            <a:endParaRPr lang="en-US"/>
          </a:p>
        </p:txBody>
      </p:sp>
      <p:pic>
        <p:nvPicPr>
          <p:cNvPr id="15" name="Picture 1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1A0727E-EF75-4BC9-AF35-F4CD4280D2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285" y="2250831"/>
            <a:ext cx="4217598" cy="360621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66F57-AEB8-437B-B210-E38D26285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47817" y="1585889"/>
            <a:ext cx="4185618" cy="5762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entury Gothic"/>
              </a:rPr>
              <a:t>MODEL LOSS</a:t>
            </a:r>
          </a:p>
        </p:txBody>
      </p:sp>
      <p:pic>
        <p:nvPicPr>
          <p:cNvPr id="9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25EFF148-A796-4B5C-966A-136240DBC9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04996" y="2162151"/>
            <a:ext cx="4186237" cy="36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49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9870-4CB9-4E22-A2E0-138CF964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31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entury Gothic"/>
              </a:rPr>
              <a:t>CONCLUSION</a:t>
            </a:r>
            <a:endParaRPr lang="en-US" sz="4000" b="1">
              <a:latin typeface="Century Gothic"/>
            </a:endParaRPr>
          </a:p>
        </p:txBody>
      </p:sp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6EB9A3AC-8634-442F-AA0E-0A71041EA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488756"/>
              </p:ext>
            </p:extLst>
          </p:nvPr>
        </p:nvGraphicFramePr>
        <p:xfrm>
          <a:off x="675736" y="2117784"/>
          <a:ext cx="9026431" cy="3599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120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98EA-F74F-4049-982B-713E7081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574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KEY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76B8-3D10-4C0D-AEE7-ACEAA9DB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994" y="1944929"/>
            <a:ext cx="8596668" cy="4484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  <a:latin typeface="Century Gothic"/>
              </a:rPr>
              <a:t>ICIAR 2015 Grand Challenge on Breast Cancer Histology Images.</a:t>
            </a:r>
            <a:endParaRPr lang="en-US" dirty="0">
              <a:solidFill>
                <a:schemeClr val="accent1"/>
              </a:solidFill>
              <a:latin typeface="Century Gothic"/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M.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Macenko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 et al., ”A method for normalizing histology slides for quantitative analysis,” 2009 IEEE International Symposium on Biomedical Imaging: From Nano to Macro, Boston, MA, 2009.</a:t>
            </a:r>
          </a:p>
          <a:p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Gao Huang, Zhuang, Liu, Laurens Van Der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Maaten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Kilian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Q.Weinberger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2016. Densely Connected Convolutional Networks.</a:t>
            </a:r>
          </a:p>
          <a:p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Srivastava, N., Hinton, G.,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Krizhevsky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A.,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Sutskever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I. and 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Salakhutdinov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R., 2014. Dropout: A simple way to prevent neural networks from overfitting. The Journal of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MachineLearning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 Research.</a:t>
            </a:r>
          </a:p>
          <a:p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Ioffe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S. and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Szegedy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, C., 2015. Batch normalization: Accelerating deep network training by reducing internal covariate shift. </a:t>
            </a:r>
            <a:r>
              <a:rPr lang="en-US" dirty="0" err="1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arXiv</a:t>
            </a: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> preprint arXiv:1502.03167</a:t>
            </a:r>
            <a:b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</a:b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/>
            </a:r>
            <a:b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</a:br>
            <a: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  <a:t/>
            </a:r>
            <a:br>
              <a:rPr lang="en-US" dirty="0">
                <a:solidFill>
                  <a:schemeClr val="accent1"/>
                </a:solidFill>
                <a:latin typeface="Century Gothic"/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7585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F8FE-9E82-4DC7-9FBF-83AAD14E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b="1" i="1" dirty="0">
                <a:latin typeface="Century Gothic"/>
              </a:rPr>
              <a:t>THANK YOU </a:t>
            </a:r>
            <a:r>
              <a:rPr lang="en-US" sz="9600" b="1" i="1" dirty="0">
                <a:latin typeface="Century Gothic"/>
                <a:sym typeface="Wingdings" panose="05000000000000000000" pitchFamily="2" charset="2"/>
              </a:rPr>
              <a:t></a:t>
            </a:r>
            <a:endParaRPr lang="en-US" sz="9600" b="1" i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173726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D5F9-8A53-478B-B21E-753EF0D2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AGENDA</a:t>
            </a:r>
            <a:endParaRPr lang="en-US" dirty="0"/>
          </a:p>
        </p:txBody>
      </p:sp>
      <p:graphicFrame>
        <p:nvGraphicFramePr>
          <p:cNvPr id="12" name="Diagram 3">
            <a:extLst>
              <a:ext uri="{FF2B5EF4-FFF2-40B4-BE49-F238E27FC236}">
                <a16:creationId xmlns:a16="http://schemas.microsoft.com/office/drawing/2014/main" id="{78F19169-1F8F-40A3-984C-6ECA5B5DE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000444"/>
              </p:ext>
            </p:extLst>
          </p:nvPr>
        </p:nvGraphicFramePr>
        <p:xfrm>
          <a:off x="591070" y="1772400"/>
          <a:ext cx="8927346" cy="421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9079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D6F8-2D05-44AD-AB34-DA26213C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725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INTRODUCTION</a:t>
            </a:r>
            <a:endParaRPr lang="en-US" b="1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498C-C266-4BF3-8698-B415C1AD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17" y="1786778"/>
            <a:ext cx="8596668" cy="42545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300" dirty="0">
              <a:solidFill>
                <a:srgbClr val="404040"/>
              </a:solidFill>
              <a:latin typeface="Century Gothic"/>
            </a:endParaRPr>
          </a:p>
          <a:p>
            <a:endParaRPr lang="en-US" sz="2300" dirty="0">
              <a:solidFill>
                <a:srgbClr val="404040"/>
              </a:solidFill>
              <a:latin typeface="Century Gothic"/>
            </a:endParaRPr>
          </a:p>
          <a:p>
            <a:endParaRPr lang="en-US" sz="2300" dirty="0">
              <a:solidFill>
                <a:srgbClr val="90C226"/>
              </a:solidFill>
              <a:latin typeface="Century Gothic"/>
            </a:endParaRPr>
          </a:p>
          <a:p>
            <a:endParaRPr lang="en-US" sz="2300" dirty="0">
              <a:solidFill>
                <a:schemeClr val="accent1"/>
              </a:solidFill>
              <a:latin typeface="Century Gothic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9CDE6C5-9E79-46C5-BD22-11B497B63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2465"/>
              </p:ext>
            </p:extLst>
          </p:nvPr>
        </p:nvGraphicFramePr>
        <p:xfrm>
          <a:off x="575094" y="1686464"/>
          <a:ext cx="9215886" cy="4692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2334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1585-186C-4FBB-A57A-3AEA499C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DATASET</a:t>
            </a:r>
          </a:p>
        </p:txBody>
      </p:sp>
      <p:graphicFrame>
        <p:nvGraphicFramePr>
          <p:cNvPr id="96" name="Diagram 96">
            <a:extLst>
              <a:ext uri="{FF2B5EF4-FFF2-40B4-BE49-F238E27FC236}">
                <a16:creationId xmlns:a16="http://schemas.microsoft.com/office/drawing/2014/main" id="{17352AE1-32D4-4B1F-B09D-471D1ABAD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330899"/>
              </p:ext>
            </p:extLst>
          </p:nvPr>
        </p:nvGraphicFramePr>
        <p:xfrm>
          <a:off x="675735" y="1772727"/>
          <a:ext cx="8597661" cy="427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2465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1585-186C-4FBB-A57A-3AEA499C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38"/>
          </a:xfrm>
        </p:spPr>
        <p:txBody>
          <a:bodyPr/>
          <a:lstStyle/>
          <a:p>
            <a:pPr algn="ctr"/>
            <a:r>
              <a:rPr lang="en-US" b="1" dirty="0">
                <a:latin typeface="Century Gothic"/>
              </a:rPr>
              <a:t>DATASET</a:t>
            </a:r>
          </a:p>
        </p:txBody>
      </p:sp>
      <p:pic>
        <p:nvPicPr>
          <p:cNvPr id="3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717DD179-C39C-4666-929C-8B601E735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9" t="12913" r="28298" b="56156"/>
          <a:stretch/>
        </p:blipFill>
        <p:spPr>
          <a:xfrm>
            <a:off x="4422476" y="1704510"/>
            <a:ext cx="4858153" cy="4370234"/>
          </a:xfrm>
          <a:prstGeom prst="rect">
            <a:avLst/>
          </a:prstGeom>
        </p:spPr>
      </p:pic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ECBD52D0-41EE-43B2-9D45-2137FE038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79796"/>
              </p:ext>
            </p:extLst>
          </p:nvPr>
        </p:nvGraphicFramePr>
        <p:xfrm>
          <a:off x="546340" y="1700841"/>
          <a:ext cx="3321169" cy="247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27234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7E14-5AD1-433E-9198-D1B9B87B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1D49BCC0-C982-4750-8FCB-5A74E90E1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338229"/>
              </p:ext>
            </p:extLst>
          </p:nvPr>
        </p:nvGraphicFramePr>
        <p:xfrm>
          <a:off x="993636" y="1499231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7474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7756-0E44-445D-A8EB-2C8EC0B8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79" y="463434"/>
            <a:ext cx="8196490" cy="130722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entury Gothic"/>
              </a:rPr>
              <a:t>DATA AUGMENTATION USING PATCHING ,ROTATION AND FLIPPING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74A1B4B-95AF-41D9-B796-EB9834065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95" t="378" r="4832" b="86767"/>
          <a:stretch/>
        </p:blipFill>
        <p:spPr>
          <a:xfrm>
            <a:off x="506136" y="3768114"/>
            <a:ext cx="8785961" cy="26884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3F87E-866D-4FEA-B008-C11E830D2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06" y="1842541"/>
            <a:ext cx="9361056" cy="19230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The image is divided in patches of 512 x 512 pixels size, with 50 percent overlap.</a:t>
            </a:r>
            <a:endParaRPr lang="en-US" sz="1800" dirty="0">
              <a:solidFill>
                <a:schemeClr val="accent1"/>
              </a:solidFill>
              <a:latin typeface="Century Gothic"/>
              <a:ea typeface="+mn-lt"/>
              <a:cs typeface="+mn-lt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Eight different patches are formed from each patch by combining k*90 degrees rotations, with k values being 0, 1, 2, 3, and vertical reflections. Thus generating 280 samples from each image.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800" dirty="0">
                <a:solidFill>
                  <a:schemeClr val="accent1"/>
                </a:solidFill>
                <a:latin typeface="Century Gothic"/>
              </a:rPr>
              <a:t>The original 250 images is thus converted into 70000 images with each of the patches having the same class label as the original image.</a:t>
            </a:r>
            <a:br>
              <a:rPr lang="en-US" sz="1800" dirty="0">
                <a:solidFill>
                  <a:schemeClr val="accent1"/>
                </a:solidFill>
                <a:latin typeface="Century Gothic"/>
              </a:rPr>
            </a:br>
            <a:r>
              <a:rPr lang="en-US" sz="1800" dirty="0">
                <a:solidFill>
                  <a:schemeClr val="accent1"/>
                </a:solidFill>
                <a:latin typeface="Century Gothic"/>
              </a:rPr>
              <a:t/>
            </a:r>
            <a:br>
              <a:rPr lang="en-US" sz="1800" dirty="0">
                <a:solidFill>
                  <a:schemeClr val="accent1"/>
                </a:solidFill>
                <a:latin typeface="Century Gothic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3341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FD6-4F17-4500-9B46-C3FFFE28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  <a:br>
              <a:rPr lang="en-US" b="1" dirty="0">
                <a:latin typeface="Century Gothic"/>
              </a:rPr>
            </a:br>
            <a:r>
              <a:rPr lang="en-US" b="1" dirty="0">
                <a:latin typeface="Century Gothic"/>
              </a:rPr>
              <a:t>DENSELY CONNECTED CNN(</a:t>
            </a:r>
            <a:r>
              <a:rPr lang="en-US" b="1" dirty="0" err="1">
                <a:latin typeface="Century Gothic"/>
              </a:rPr>
              <a:t>DenseNet</a:t>
            </a:r>
            <a:r>
              <a:rPr lang="en-US" b="1" dirty="0">
                <a:latin typeface="Century Gothic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CD4C-8DEA-4B6B-8E83-E589A6DD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/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300" dirty="0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BFDC661-97B6-4B53-848C-03E5E51E9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100810"/>
              </p:ext>
            </p:extLst>
          </p:nvPr>
        </p:nvGraphicFramePr>
        <p:xfrm>
          <a:off x="675736" y="1858992"/>
          <a:ext cx="8798943" cy="4462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4600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AFD6-4F17-4500-9B46-C3FFFE28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/>
              </a:rPr>
              <a:t>METHODOLOGY</a:t>
            </a:r>
            <a:br>
              <a:rPr lang="en-US" b="1" dirty="0">
                <a:latin typeface="Century Gothic"/>
              </a:rPr>
            </a:br>
            <a:r>
              <a:rPr lang="en-US" b="1" dirty="0">
                <a:latin typeface="Century Gothic"/>
              </a:rPr>
              <a:t>DENSELY CONNECTED CNN(</a:t>
            </a:r>
            <a:r>
              <a:rPr lang="en-US" b="1" dirty="0" err="1">
                <a:latin typeface="Century Gothic"/>
              </a:rPr>
              <a:t>DenseNet</a:t>
            </a:r>
            <a:r>
              <a:rPr lang="en-US" b="1" dirty="0">
                <a:latin typeface="Century Gothic"/>
              </a:rPr>
              <a:t>)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AB899B-A368-4F56-B83E-4B805C73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" b="70755"/>
          <a:stretch/>
        </p:blipFill>
        <p:spPr>
          <a:xfrm>
            <a:off x="363415" y="1930552"/>
            <a:ext cx="6400800" cy="4485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DBAFBA-7EF1-4437-BA45-ACAF7E7E19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92" y="2262554"/>
            <a:ext cx="4700953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527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342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Trebuchet MS</vt:lpstr>
      <vt:lpstr>Wingdings</vt:lpstr>
      <vt:lpstr>Wingdings 3</vt:lpstr>
      <vt:lpstr>Facet</vt:lpstr>
      <vt:lpstr>Breast Cancer Histology Image Classification Using Deep Neural Networks</vt:lpstr>
      <vt:lpstr>AGENDA</vt:lpstr>
      <vt:lpstr>INTRODUCTION</vt:lpstr>
      <vt:lpstr>DATASET</vt:lpstr>
      <vt:lpstr>DATASET</vt:lpstr>
      <vt:lpstr>METHODOLOGY</vt:lpstr>
      <vt:lpstr>DATA AUGMENTATION USING PATCHING ,ROTATION AND FLIPPING</vt:lpstr>
      <vt:lpstr>METHODOLOGY DENSELY CONNECTED CNN(DenseNet)</vt:lpstr>
      <vt:lpstr>METHODOLOGY DENSELY CONNECTED CNN(DenseNet)</vt:lpstr>
      <vt:lpstr>METHODOLOGY DENSELY CONNECTED CNN(DenseNet)</vt:lpstr>
      <vt:lpstr>TRAINING</vt:lpstr>
      <vt:lpstr>RESULTS</vt:lpstr>
      <vt:lpstr>CONCLUSION</vt:lpstr>
      <vt:lpstr>KEY REFERENCES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PRANAB</dc:creator>
  <cp:lastModifiedBy>PRANAB</cp:lastModifiedBy>
  <cp:revision>1171</cp:revision>
  <dcterms:created xsi:type="dcterms:W3CDTF">2014-09-12T02:18:09Z</dcterms:created>
  <dcterms:modified xsi:type="dcterms:W3CDTF">2021-07-19T05:40:12Z</dcterms:modified>
</cp:coreProperties>
</file>