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6" r:id="rId3"/>
    <p:sldId id="257" r:id="rId4"/>
    <p:sldId id="258" r:id="rId5"/>
    <p:sldId id="259" r:id="rId6"/>
    <p:sldId id="263" r:id="rId7"/>
    <p:sldId id="264" r:id="rId8"/>
    <p:sldId id="265" r:id="rId9"/>
    <p:sldId id="277" r:id="rId10"/>
    <p:sldId id="278" r:id="rId11"/>
    <p:sldId id="267" r:id="rId12"/>
    <p:sldId id="268" r:id="rId13"/>
    <p:sldId id="279" r:id="rId14"/>
    <p:sldId id="280" r:id="rId15"/>
    <p:sldId id="281" r:id="rId16"/>
    <p:sldId id="282" r:id="rId17"/>
    <p:sldId id="266" r:id="rId18"/>
    <p:sldId id="260" r:id="rId19"/>
    <p:sldId id="269" r:id="rId20"/>
    <p:sldId id="275" r:id="rId21"/>
    <p:sldId id="283" r:id="rId22"/>
    <p:sldId id="26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6FCE9D-9B14-41B0-B7E7-D94F167C51DA}" type="datetimeFigureOut">
              <a:rPr lang="en-IN" smtClean="0"/>
              <a:t>01-12-2023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58339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FCE9D-9B14-41B0-B7E7-D94F167C51DA}"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108748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FCE9D-9B14-41B0-B7E7-D94F167C51DA}"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935157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FCE9D-9B14-41B0-B7E7-D94F167C51DA}"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1124115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FCE9D-9B14-41B0-B7E7-D94F167C51DA}"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1444711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FCE9D-9B14-41B0-B7E7-D94F167C51DA}"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2613010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FCE9D-9B14-41B0-B7E7-D94F167C51DA}"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3775162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FCE9D-9B14-41B0-B7E7-D94F167C51DA}"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3562669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FCE9D-9B14-41B0-B7E7-D94F167C51DA}"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156221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FCE9D-9B14-41B0-B7E7-D94F167C51DA}"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65060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FCE9D-9B14-41B0-B7E7-D94F167C51DA}"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2467702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6FCE9D-9B14-41B0-B7E7-D94F167C51DA}"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378197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FCE9D-9B14-41B0-B7E7-D94F167C51DA}" type="datetimeFigureOut">
              <a:rPr lang="en-IN" smtClean="0"/>
              <a:t>01-12-2023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260042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6FCE9D-9B14-41B0-B7E7-D94F167C51DA}" type="datetimeFigureOut">
              <a:rPr lang="en-IN" smtClean="0"/>
              <a:t>01-12-2023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329544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FCE9D-9B14-41B0-B7E7-D94F167C51DA}" type="datetimeFigureOut">
              <a:rPr lang="en-IN" smtClean="0"/>
              <a:t>01-12-2023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2204256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FCE9D-9B14-41B0-B7E7-D94F167C51DA}"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353173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FCE9D-9B14-41B0-B7E7-D94F167C51DA}"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EEAE22-2DC0-41DE-8993-DFEBC4CAC58D}" type="slidenum">
              <a:rPr lang="en-IN" smtClean="0"/>
              <a:t>‹#›</a:t>
            </a:fld>
            <a:endParaRPr lang="en-IN"/>
          </a:p>
        </p:txBody>
      </p:sp>
    </p:spTree>
    <p:extLst>
      <p:ext uri="{BB962C8B-B14F-4D97-AF65-F5344CB8AC3E}">
        <p14:creationId xmlns:p14="http://schemas.microsoft.com/office/powerpoint/2010/main" val="427094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6FCE9D-9B14-41B0-B7E7-D94F167C51DA}" type="datetimeFigureOut">
              <a:rPr lang="en-IN" smtClean="0"/>
              <a:t>01-12-2023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EEAE22-2DC0-41DE-8993-DFEBC4CAC58D}" type="slidenum">
              <a:rPr lang="en-IN" smtClean="0"/>
              <a:t>‹#›</a:t>
            </a:fld>
            <a:endParaRPr lang="en-IN"/>
          </a:p>
        </p:txBody>
      </p:sp>
    </p:spTree>
    <p:extLst>
      <p:ext uri="{BB962C8B-B14F-4D97-AF65-F5344CB8AC3E}">
        <p14:creationId xmlns:p14="http://schemas.microsoft.com/office/powerpoint/2010/main" val="14037779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6D584-A858-A45B-E462-07A9B4F83D9D}"/>
              </a:ext>
            </a:extLst>
          </p:cNvPr>
          <p:cNvSpPr>
            <a:spLocks noGrp="1"/>
          </p:cNvSpPr>
          <p:nvPr>
            <p:ph type="ctrTitle"/>
          </p:nvPr>
        </p:nvSpPr>
        <p:spPr>
          <a:xfrm>
            <a:off x="2389239" y="1380068"/>
            <a:ext cx="9113784" cy="1923571"/>
          </a:xfrm>
        </p:spPr>
        <p:txBody>
          <a:bodyPr>
            <a:normAutofit/>
          </a:bodyPr>
          <a:lstStyle/>
          <a:p>
            <a:r>
              <a:rPr lang="en-US" sz="3400" dirty="0"/>
              <a:t>AEPS using Blockchain with Visual Cryptography</a:t>
            </a:r>
            <a:endParaRPr lang="en-IN" sz="3400" dirty="0"/>
          </a:p>
        </p:txBody>
      </p:sp>
      <p:sp>
        <p:nvSpPr>
          <p:cNvPr id="3" name="Subtitle 2">
            <a:extLst>
              <a:ext uri="{FF2B5EF4-FFF2-40B4-BE49-F238E27FC236}">
                <a16:creationId xmlns:a16="http://schemas.microsoft.com/office/drawing/2014/main" id="{17B0BDC2-8A32-B45D-B1EE-38B9047B1A11}"/>
              </a:ext>
            </a:extLst>
          </p:cNvPr>
          <p:cNvSpPr>
            <a:spLocks noGrp="1"/>
          </p:cNvSpPr>
          <p:nvPr>
            <p:ph type="subTitle" idx="1"/>
          </p:nvPr>
        </p:nvSpPr>
        <p:spPr/>
        <p:txBody>
          <a:bodyPr/>
          <a:lstStyle/>
          <a:p>
            <a:r>
              <a:rPr lang="en-US" dirty="0" err="1"/>
              <a:t>Mentor:Mr</a:t>
            </a:r>
            <a:r>
              <a:rPr lang="en-US" dirty="0"/>
              <a:t>. Kalyan Das</a:t>
            </a:r>
          </a:p>
          <a:p>
            <a:r>
              <a:rPr lang="en-US" dirty="0"/>
              <a:t>Team Members: </a:t>
            </a:r>
            <a:r>
              <a:rPr lang="en-US" dirty="0" err="1"/>
              <a:t>Digbijoy</a:t>
            </a:r>
            <a:r>
              <a:rPr lang="en-US" dirty="0"/>
              <a:t> Dutta  ||  Abhijan Mallick</a:t>
            </a:r>
          </a:p>
          <a:p>
            <a:r>
              <a:rPr lang="en-US" dirty="0"/>
              <a:t>Pranab Saha  ||  Mahan Brata Raha</a:t>
            </a:r>
            <a:endParaRPr lang="en-IN" dirty="0"/>
          </a:p>
        </p:txBody>
      </p:sp>
    </p:spTree>
    <p:extLst>
      <p:ext uri="{BB962C8B-B14F-4D97-AF65-F5344CB8AC3E}">
        <p14:creationId xmlns:p14="http://schemas.microsoft.com/office/powerpoint/2010/main" val="407930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0082-58C0-C3BA-C65A-C9570A010576}"/>
              </a:ext>
            </a:extLst>
          </p:cNvPr>
          <p:cNvSpPr>
            <a:spLocks noGrp="1"/>
          </p:cNvSpPr>
          <p:nvPr>
            <p:ph type="title"/>
          </p:nvPr>
        </p:nvSpPr>
        <p:spPr>
          <a:xfrm>
            <a:off x="1484311" y="685801"/>
            <a:ext cx="10018713" cy="1126958"/>
          </a:xfrm>
        </p:spPr>
        <p:txBody>
          <a:bodyPr/>
          <a:lstStyle/>
          <a:p>
            <a:r>
              <a:rPr lang="en-US" dirty="0"/>
              <a:t>Flowchart of the System</a:t>
            </a:r>
            <a:endParaRPr lang="en-IN" dirty="0"/>
          </a:p>
        </p:txBody>
      </p:sp>
      <p:sp>
        <p:nvSpPr>
          <p:cNvPr id="4" name="Rectangle 3">
            <a:extLst>
              <a:ext uri="{FF2B5EF4-FFF2-40B4-BE49-F238E27FC236}">
                <a16:creationId xmlns:a16="http://schemas.microsoft.com/office/drawing/2014/main" id="{5E4D84C0-4139-DF94-E3C9-2B946C204195}"/>
              </a:ext>
            </a:extLst>
          </p:cNvPr>
          <p:cNvSpPr/>
          <p:nvPr/>
        </p:nvSpPr>
        <p:spPr>
          <a:xfrm>
            <a:off x="2901961" y="2101506"/>
            <a:ext cx="1427747" cy="657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 Registration</a:t>
            </a:r>
          </a:p>
        </p:txBody>
      </p:sp>
      <p:sp>
        <p:nvSpPr>
          <p:cNvPr id="5" name="Rectangle 4">
            <a:extLst>
              <a:ext uri="{FF2B5EF4-FFF2-40B4-BE49-F238E27FC236}">
                <a16:creationId xmlns:a16="http://schemas.microsoft.com/office/drawing/2014/main" id="{9D48AC2A-27F2-CCDE-E1FC-4D617799C64E}"/>
              </a:ext>
            </a:extLst>
          </p:cNvPr>
          <p:cNvSpPr/>
          <p:nvPr/>
        </p:nvSpPr>
        <p:spPr>
          <a:xfrm>
            <a:off x="5100560" y="2101506"/>
            <a:ext cx="1620253" cy="657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Biometric Authentication</a:t>
            </a:r>
          </a:p>
        </p:txBody>
      </p:sp>
      <p:sp>
        <p:nvSpPr>
          <p:cNvPr id="6" name="Content Placeholder 5">
            <a:extLst>
              <a:ext uri="{FF2B5EF4-FFF2-40B4-BE49-F238E27FC236}">
                <a16:creationId xmlns:a16="http://schemas.microsoft.com/office/drawing/2014/main" id="{4186A550-A756-3487-0F82-8A1DE309FB8A}"/>
              </a:ext>
            </a:extLst>
          </p:cNvPr>
          <p:cNvSpPr>
            <a:spLocks noGrp="1"/>
          </p:cNvSpPr>
          <p:nvPr>
            <p:ph idx="1"/>
          </p:nvPr>
        </p:nvSpPr>
        <p:spPr>
          <a:xfrm>
            <a:off x="7491665" y="2101511"/>
            <a:ext cx="1620254" cy="6577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marL="0" indent="0" algn="ctr">
              <a:buNone/>
            </a:pPr>
            <a:r>
              <a:rPr lang="en-IN" sz="1800" dirty="0"/>
              <a:t>Transaction Initiation</a:t>
            </a:r>
          </a:p>
        </p:txBody>
      </p:sp>
      <p:sp>
        <p:nvSpPr>
          <p:cNvPr id="7" name="Rectangle 6">
            <a:extLst>
              <a:ext uri="{FF2B5EF4-FFF2-40B4-BE49-F238E27FC236}">
                <a16:creationId xmlns:a16="http://schemas.microsoft.com/office/drawing/2014/main" id="{7B40BE1E-268B-D9FE-E305-4EF5DEEBC628}"/>
              </a:ext>
            </a:extLst>
          </p:cNvPr>
          <p:cNvSpPr/>
          <p:nvPr/>
        </p:nvSpPr>
        <p:spPr>
          <a:xfrm>
            <a:off x="9882770" y="2037350"/>
            <a:ext cx="1620254" cy="7940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Blockchain Transaction Request</a:t>
            </a:r>
          </a:p>
        </p:txBody>
      </p:sp>
      <p:sp>
        <p:nvSpPr>
          <p:cNvPr id="8" name="Rectangle 7">
            <a:extLst>
              <a:ext uri="{FF2B5EF4-FFF2-40B4-BE49-F238E27FC236}">
                <a16:creationId xmlns:a16="http://schemas.microsoft.com/office/drawing/2014/main" id="{2BA12D6C-CA18-8A9D-1AC9-EB90D3DA89DC}"/>
              </a:ext>
            </a:extLst>
          </p:cNvPr>
          <p:cNvSpPr/>
          <p:nvPr/>
        </p:nvSpPr>
        <p:spPr>
          <a:xfrm>
            <a:off x="9882770" y="3533269"/>
            <a:ext cx="1620254" cy="6577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Consensus Mechanism</a:t>
            </a:r>
          </a:p>
        </p:txBody>
      </p:sp>
      <p:sp>
        <p:nvSpPr>
          <p:cNvPr id="9" name="Rectangle 8">
            <a:extLst>
              <a:ext uri="{FF2B5EF4-FFF2-40B4-BE49-F238E27FC236}">
                <a16:creationId xmlns:a16="http://schemas.microsoft.com/office/drawing/2014/main" id="{EE545436-8F50-9F67-BAB5-4EC6F0F5B298}"/>
              </a:ext>
            </a:extLst>
          </p:cNvPr>
          <p:cNvSpPr/>
          <p:nvPr/>
        </p:nvSpPr>
        <p:spPr>
          <a:xfrm>
            <a:off x="9882770" y="4812632"/>
            <a:ext cx="1620254" cy="7940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Smart Contract Execution</a:t>
            </a:r>
          </a:p>
        </p:txBody>
      </p:sp>
      <p:sp>
        <p:nvSpPr>
          <p:cNvPr id="11" name="Content Placeholder 5">
            <a:extLst>
              <a:ext uri="{FF2B5EF4-FFF2-40B4-BE49-F238E27FC236}">
                <a16:creationId xmlns:a16="http://schemas.microsoft.com/office/drawing/2014/main" id="{52F3FAE9-31E6-ECB5-D730-34D66533B74E}"/>
              </a:ext>
            </a:extLst>
          </p:cNvPr>
          <p:cNvSpPr txBox="1">
            <a:spLocks/>
          </p:cNvSpPr>
          <p:nvPr/>
        </p:nvSpPr>
        <p:spPr>
          <a:xfrm>
            <a:off x="7491665" y="4880811"/>
            <a:ext cx="1620254" cy="6577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lt1"/>
                </a:solidFill>
                <a:effectLst/>
                <a:latin typeface="+mn-lt"/>
                <a:ea typeface="+mn-ea"/>
                <a:cs typeface="+mn-cs"/>
              </a:defRPr>
            </a:lvl9pPr>
          </a:lstStyle>
          <a:p>
            <a:pPr marL="0" indent="0" algn="ctr">
              <a:buFont typeface="Arial"/>
              <a:buNone/>
            </a:pPr>
            <a:r>
              <a:rPr lang="en-IN" sz="1800" dirty="0"/>
              <a:t>Payment Confirmation</a:t>
            </a:r>
            <a:endParaRPr lang="en-IN" dirty="0"/>
          </a:p>
        </p:txBody>
      </p:sp>
      <p:sp>
        <p:nvSpPr>
          <p:cNvPr id="14" name="Rectangle 13">
            <a:extLst>
              <a:ext uri="{FF2B5EF4-FFF2-40B4-BE49-F238E27FC236}">
                <a16:creationId xmlns:a16="http://schemas.microsoft.com/office/drawing/2014/main" id="{EDEF7023-D4F7-1EBC-67E4-3840EF2512F2}"/>
              </a:ext>
            </a:extLst>
          </p:cNvPr>
          <p:cNvSpPr/>
          <p:nvPr/>
        </p:nvSpPr>
        <p:spPr>
          <a:xfrm>
            <a:off x="5100560" y="4812632"/>
            <a:ext cx="1620254" cy="7940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Update Blockchain Ledger</a:t>
            </a:r>
          </a:p>
        </p:txBody>
      </p:sp>
      <p:sp>
        <p:nvSpPr>
          <p:cNvPr id="16" name="Rectangle 15">
            <a:extLst>
              <a:ext uri="{FF2B5EF4-FFF2-40B4-BE49-F238E27FC236}">
                <a16:creationId xmlns:a16="http://schemas.microsoft.com/office/drawing/2014/main" id="{2C3F0BD7-DC3B-5C48-9469-45E53F99933C}"/>
              </a:ext>
            </a:extLst>
          </p:cNvPr>
          <p:cNvSpPr/>
          <p:nvPr/>
        </p:nvSpPr>
        <p:spPr>
          <a:xfrm>
            <a:off x="2709455" y="4812632"/>
            <a:ext cx="1620254" cy="7940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Notification to Users</a:t>
            </a:r>
          </a:p>
        </p:txBody>
      </p:sp>
      <p:sp>
        <p:nvSpPr>
          <p:cNvPr id="17" name="Oval 16">
            <a:extLst>
              <a:ext uri="{FF2B5EF4-FFF2-40B4-BE49-F238E27FC236}">
                <a16:creationId xmlns:a16="http://schemas.microsoft.com/office/drawing/2014/main" id="{611D1630-1620-8393-A802-FD233C016EB7}"/>
              </a:ext>
            </a:extLst>
          </p:cNvPr>
          <p:cNvSpPr/>
          <p:nvPr/>
        </p:nvSpPr>
        <p:spPr>
          <a:xfrm>
            <a:off x="1291391" y="2101505"/>
            <a:ext cx="1225144" cy="6577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IN" dirty="0"/>
          </a:p>
        </p:txBody>
      </p:sp>
      <p:sp>
        <p:nvSpPr>
          <p:cNvPr id="18" name="Oval 17">
            <a:extLst>
              <a:ext uri="{FF2B5EF4-FFF2-40B4-BE49-F238E27FC236}">
                <a16:creationId xmlns:a16="http://schemas.microsoft.com/office/drawing/2014/main" id="{1CE3D350-7BF3-A4D5-CE71-4BB698920DE3}"/>
              </a:ext>
            </a:extLst>
          </p:cNvPr>
          <p:cNvSpPr/>
          <p:nvPr/>
        </p:nvSpPr>
        <p:spPr>
          <a:xfrm>
            <a:off x="943928" y="4880811"/>
            <a:ext cx="1225144" cy="6577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Finish</a:t>
            </a:r>
            <a:endParaRPr lang="en-IN" dirty="0"/>
          </a:p>
        </p:txBody>
      </p:sp>
      <p:cxnSp>
        <p:nvCxnSpPr>
          <p:cNvPr id="20" name="Straight Arrow Connector 19">
            <a:extLst>
              <a:ext uri="{FF2B5EF4-FFF2-40B4-BE49-F238E27FC236}">
                <a16:creationId xmlns:a16="http://schemas.microsoft.com/office/drawing/2014/main" id="{CE85371B-DD07-9F5A-BF57-97BFEAC5347E}"/>
              </a:ext>
            </a:extLst>
          </p:cNvPr>
          <p:cNvCxnSpPr>
            <a:stCxn id="17" idx="6"/>
            <a:endCxn id="4" idx="1"/>
          </p:cNvCxnSpPr>
          <p:nvPr/>
        </p:nvCxnSpPr>
        <p:spPr>
          <a:xfrm>
            <a:off x="2516535" y="2430369"/>
            <a:ext cx="38542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9463F0B3-A1CA-21D8-CFD4-A165F509C4E6}"/>
              </a:ext>
            </a:extLst>
          </p:cNvPr>
          <p:cNvCxnSpPr>
            <a:stCxn id="4" idx="3"/>
            <a:endCxn id="5" idx="1"/>
          </p:cNvCxnSpPr>
          <p:nvPr/>
        </p:nvCxnSpPr>
        <p:spPr>
          <a:xfrm>
            <a:off x="4329708" y="2430370"/>
            <a:ext cx="77085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12844E72-829E-65C8-9C7B-92D4CE429603}"/>
              </a:ext>
            </a:extLst>
          </p:cNvPr>
          <p:cNvCxnSpPr>
            <a:stCxn id="5" idx="3"/>
            <a:endCxn id="6" idx="1"/>
          </p:cNvCxnSpPr>
          <p:nvPr/>
        </p:nvCxnSpPr>
        <p:spPr>
          <a:xfrm>
            <a:off x="6720813" y="2430370"/>
            <a:ext cx="770852" cy="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44512EB8-C5D7-F5FD-71E3-38D3DDA3C7CA}"/>
              </a:ext>
            </a:extLst>
          </p:cNvPr>
          <p:cNvCxnSpPr>
            <a:stCxn id="6" idx="3"/>
            <a:endCxn id="7" idx="1"/>
          </p:cNvCxnSpPr>
          <p:nvPr/>
        </p:nvCxnSpPr>
        <p:spPr>
          <a:xfrm>
            <a:off x="9111919" y="2430375"/>
            <a:ext cx="770851" cy="40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AE3ED206-0B80-FF4F-C114-5A14AB05ACCA}"/>
              </a:ext>
            </a:extLst>
          </p:cNvPr>
          <p:cNvCxnSpPr>
            <a:cxnSpLocks/>
            <a:stCxn id="7" idx="2"/>
            <a:endCxn id="8" idx="0"/>
          </p:cNvCxnSpPr>
          <p:nvPr/>
        </p:nvCxnSpPr>
        <p:spPr>
          <a:xfrm>
            <a:off x="10692897" y="2831437"/>
            <a:ext cx="0" cy="7018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57919F3B-ED6A-0C3D-803B-9ACB522F997B}"/>
              </a:ext>
            </a:extLst>
          </p:cNvPr>
          <p:cNvCxnSpPr>
            <a:cxnSpLocks/>
            <a:endCxn id="9" idx="0"/>
          </p:cNvCxnSpPr>
          <p:nvPr/>
        </p:nvCxnSpPr>
        <p:spPr>
          <a:xfrm>
            <a:off x="10677689" y="4190997"/>
            <a:ext cx="15208" cy="6216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174FE23A-5BF9-81E7-9E0C-99BD2D5CB461}"/>
              </a:ext>
            </a:extLst>
          </p:cNvPr>
          <p:cNvCxnSpPr>
            <a:stCxn id="9" idx="1"/>
            <a:endCxn id="11" idx="3"/>
          </p:cNvCxnSpPr>
          <p:nvPr/>
        </p:nvCxnSpPr>
        <p:spPr>
          <a:xfrm flipH="1" flipV="1">
            <a:off x="9111919" y="5209675"/>
            <a:ext cx="770851"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B7A9A730-7D2B-F7EB-5398-0DB659DA7B52}"/>
              </a:ext>
            </a:extLst>
          </p:cNvPr>
          <p:cNvCxnSpPr/>
          <p:nvPr/>
        </p:nvCxnSpPr>
        <p:spPr>
          <a:xfrm flipH="1" flipV="1">
            <a:off x="6720814" y="5225719"/>
            <a:ext cx="770851"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27B94560-536A-038D-6CF8-DAD7209F7B0D}"/>
              </a:ext>
            </a:extLst>
          </p:cNvPr>
          <p:cNvCxnSpPr/>
          <p:nvPr/>
        </p:nvCxnSpPr>
        <p:spPr>
          <a:xfrm flipH="1" flipV="1">
            <a:off x="4368984" y="5225719"/>
            <a:ext cx="770851"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5024A212-49EC-1949-3664-C3C21B084DC7}"/>
              </a:ext>
            </a:extLst>
          </p:cNvPr>
          <p:cNvCxnSpPr>
            <a:cxnSpLocks/>
            <a:endCxn id="18" idx="6"/>
          </p:cNvCxnSpPr>
          <p:nvPr/>
        </p:nvCxnSpPr>
        <p:spPr>
          <a:xfrm flipH="1" flipV="1">
            <a:off x="2169072" y="5209675"/>
            <a:ext cx="520745" cy="160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716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1DB574-E488-3E27-C0C0-FCBBAED0E0ED}"/>
              </a:ext>
            </a:extLst>
          </p:cNvPr>
          <p:cNvSpPr>
            <a:spLocks noGrp="1"/>
          </p:cNvSpPr>
          <p:nvPr>
            <p:ph type="title"/>
          </p:nvPr>
        </p:nvSpPr>
        <p:spPr>
          <a:xfrm>
            <a:off x="1484309" y="190500"/>
            <a:ext cx="10018713" cy="1114425"/>
          </a:xfrm>
        </p:spPr>
        <p:txBody>
          <a:bodyPr/>
          <a:lstStyle/>
          <a:p>
            <a:r>
              <a:rPr lang="en-US" dirty="0"/>
              <a:t>Flowchart of User Registration</a:t>
            </a:r>
            <a:endParaRPr lang="en-IN" dirty="0"/>
          </a:p>
        </p:txBody>
      </p:sp>
      <p:sp>
        <p:nvSpPr>
          <p:cNvPr id="6" name="Content Placeholder 5">
            <a:extLst>
              <a:ext uri="{FF2B5EF4-FFF2-40B4-BE49-F238E27FC236}">
                <a16:creationId xmlns:a16="http://schemas.microsoft.com/office/drawing/2014/main" id="{087A32E3-DF09-8CF1-46E3-2619A9592C9F}"/>
              </a:ext>
            </a:extLst>
          </p:cNvPr>
          <p:cNvSpPr>
            <a:spLocks noGrp="1"/>
          </p:cNvSpPr>
          <p:nvPr>
            <p:ph idx="1"/>
          </p:nvPr>
        </p:nvSpPr>
        <p:spPr>
          <a:xfrm>
            <a:off x="1484310" y="1162051"/>
            <a:ext cx="10018713" cy="4629150"/>
          </a:xfrm>
        </p:spPr>
        <p:txBody>
          <a:bodyPr/>
          <a:lstStyle/>
          <a:p>
            <a:endParaRPr lang="en-US" dirty="0"/>
          </a:p>
          <a:p>
            <a:endParaRPr lang="en-IN" dirty="0"/>
          </a:p>
          <a:p>
            <a:endParaRPr lang="en-IN" dirty="0"/>
          </a:p>
          <a:p>
            <a:endParaRPr lang="en-IN" dirty="0"/>
          </a:p>
          <a:p>
            <a:endParaRPr lang="en-IN" dirty="0"/>
          </a:p>
          <a:p>
            <a:r>
              <a:rPr lang="en-IN" sz="2000" dirty="0"/>
              <a:t>Points to be checked:</a:t>
            </a:r>
          </a:p>
          <a:p>
            <a:pPr lvl="1"/>
            <a:r>
              <a:rPr lang="en-IN" sz="1800" dirty="0"/>
              <a:t>Whether the user already has registered.</a:t>
            </a:r>
          </a:p>
          <a:p>
            <a:pPr lvl="1"/>
            <a:r>
              <a:rPr lang="en-IN" sz="1800" dirty="0"/>
              <a:t>Authenticity of the registration using digital signature.</a:t>
            </a:r>
          </a:p>
        </p:txBody>
      </p:sp>
      <p:cxnSp>
        <p:nvCxnSpPr>
          <p:cNvPr id="9" name="Straight Arrow Connector 8">
            <a:extLst>
              <a:ext uri="{FF2B5EF4-FFF2-40B4-BE49-F238E27FC236}">
                <a16:creationId xmlns:a16="http://schemas.microsoft.com/office/drawing/2014/main" id="{21E4107C-3AAF-9C13-9B90-3FE3EB31334F}"/>
              </a:ext>
            </a:extLst>
          </p:cNvPr>
          <p:cNvCxnSpPr>
            <a:cxnSpLocks/>
            <a:endCxn id="10" idx="1"/>
          </p:cNvCxnSpPr>
          <p:nvPr/>
        </p:nvCxnSpPr>
        <p:spPr>
          <a:xfrm>
            <a:off x="2709863" y="1762124"/>
            <a:ext cx="728663" cy="47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5EA3D8A2-E7C6-9726-3105-9F3B925AD3FE}"/>
              </a:ext>
            </a:extLst>
          </p:cNvPr>
          <p:cNvSpPr/>
          <p:nvPr/>
        </p:nvSpPr>
        <p:spPr>
          <a:xfrm>
            <a:off x="3438526" y="1209677"/>
            <a:ext cx="1762125" cy="1114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Wallet creation &amp; key pair generation</a:t>
            </a:r>
            <a:endParaRPr lang="en-IN" dirty="0"/>
          </a:p>
        </p:txBody>
      </p:sp>
      <p:sp>
        <p:nvSpPr>
          <p:cNvPr id="11" name="Oval 10">
            <a:extLst>
              <a:ext uri="{FF2B5EF4-FFF2-40B4-BE49-F238E27FC236}">
                <a16:creationId xmlns:a16="http://schemas.microsoft.com/office/drawing/2014/main" id="{C9CCA297-3800-2E38-F9A1-4B9EFE5A9D5F}"/>
              </a:ext>
            </a:extLst>
          </p:cNvPr>
          <p:cNvSpPr/>
          <p:nvPr/>
        </p:nvSpPr>
        <p:spPr>
          <a:xfrm>
            <a:off x="1509713" y="1357313"/>
            <a:ext cx="1200150" cy="8096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IN" dirty="0"/>
          </a:p>
        </p:txBody>
      </p:sp>
      <p:cxnSp>
        <p:nvCxnSpPr>
          <p:cNvPr id="13" name="Straight Arrow Connector 12">
            <a:extLst>
              <a:ext uri="{FF2B5EF4-FFF2-40B4-BE49-F238E27FC236}">
                <a16:creationId xmlns:a16="http://schemas.microsoft.com/office/drawing/2014/main" id="{83166D3A-E7E8-E651-6E39-F16895279EF4}"/>
              </a:ext>
            </a:extLst>
          </p:cNvPr>
          <p:cNvCxnSpPr>
            <a:cxnSpLocks/>
            <a:stCxn id="10" idx="3"/>
            <a:endCxn id="14" idx="1"/>
          </p:cNvCxnSpPr>
          <p:nvPr/>
        </p:nvCxnSpPr>
        <p:spPr>
          <a:xfrm flipV="1">
            <a:off x="5200651" y="1762124"/>
            <a:ext cx="728663" cy="47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B3337477-0A6A-10FD-6F81-582978EE9D5D}"/>
              </a:ext>
            </a:extLst>
          </p:cNvPr>
          <p:cNvSpPr/>
          <p:nvPr/>
        </p:nvSpPr>
        <p:spPr>
          <a:xfrm>
            <a:off x="5929314" y="1281113"/>
            <a:ext cx="1666875" cy="9620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of user thumb impression</a:t>
            </a:r>
            <a:endParaRPr lang="en-IN" dirty="0"/>
          </a:p>
        </p:txBody>
      </p:sp>
      <p:sp>
        <p:nvSpPr>
          <p:cNvPr id="17" name="Rectangle 16">
            <a:extLst>
              <a:ext uri="{FF2B5EF4-FFF2-40B4-BE49-F238E27FC236}">
                <a16:creationId xmlns:a16="http://schemas.microsoft.com/office/drawing/2014/main" id="{47575FEC-5E5B-C14A-23FF-5E260FF7D936}"/>
              </a:ext>
            </a:extLst>
          </p:cNvPr>
          <p:cNvSpPr/>
          <p:nvPr/>
        </p:nvSpPr>
        <p:spPr>
          <a:xfrm>
            <a:off x="8293893" y="1281113"/>
            <a:ext cx="1887540" cy="9620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Biometric template creation</a:t>
            </a:r>
            <a:endParaRPr lang="en-IN" dirty="0"/>
          </a:p>
        </p:txBody>
      </p:sp>
      <p:cxnSp>
        <p:nvCxnSpPr>
          <p:cNvPr id="19" name="Straight Arrow Connector 18">
            <a:extLst>
              <a:ext uri="{FF2B5EF4-FFF2-40B4-BE49-F238E27FC236}">
                <a16:creationId xmlns:a16="http://schemas.microsoft.com/office/drawing/2014/main" id="{E3250C2B-FED3-3132-308C-02E6A0380A70}"/>
              </a:ext>
            </a:extLst>
          </p:cNvPr>
          <p:cNvCxnSpPr>
            <a:cxnSpLocks/>
            <a:stCxn id="14" idx="3"/>
          </p:cNvCxnSpPr>
          <p:nvPr/>
        </p:nvCxnSpPr>
        <p:spPr>
          <a:xfrm flipV="1">
            <a:off x="7596189" y="1762123"/>
            <a:ext cx="69770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E5FBA797-8605-E690-C4E6-87ABF5D50881}"/>
              </a:ext>
            </a:extLst>
          </p:cNvPr>
          <p:cNvCxnSpPr>
            <a:stCxn id="17" idx="2"/>
          </p:cNvCxnSpPr>
          <p:nvPr/>
        </p:nvCxnSpPr>
        <p:spPr>
          <a:xfrm>
            <a:off x="9237663" y="2243135"/>
            <a:ext cx="0" cy="6619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C2ACAF61-59A9-7D37-F519-4DF1200EE7CF}"/>
              </a:ext>
            </a:extLst>
          </p:cNvPr>
          <p:cNvSpPr/>
          <p:nvPr/>
        </p:nvSpPr>
        <p:spPr>
          <a:xfrm>
            <a:off x="8342314" y="2947986"/>
            <a:ext cx="1790698"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Hash generation</a:t>
            </a:r>
            <a:endParaRPr lang="en-IN" dirty="0"/>
          </a:p>
        </p:txBody>
      </p:sp>
      <p:cxnSp>
        <p:nvCxnSpPr>
          <p:cNvPr id="30" name="Straight Arrow Connector 29">
            <a:extLst>
              <a:ext uri="{FF2B5EF4-FFF2-40B4-BE49-F238E27FC236}">
                <a16:creationId xmlns:a16="http://schemas.microsoft.com/office/drawing/2014/main" id="{290C4A9F-007A-D1EC-4F51-8202309D5349}"/>
              </a:ext>
            </a:extLst>
          </p:cNvPr>
          <p:cNvCxnSpPr>
            <a:stCxn id="28" idx="1"/>
          </p:cNvCxnSpPr>
          <p:nvPr/>
        </p:nvCxnSpPr>
        <p:spPr>
          <a:xfrm flipH="1">
            <a:off x="7753350" y="3214686"/>
            <a:ext cx="58896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1" name="Rectangle 30">
            <a:extLst>
              <a:ext uri="{FF2B5EF4-FFF2-40B4-BE49-F238E27FC236}">
                <a16:creationId xmlns:a16="http://schemas.microsoft.com/office/drawing/2014/main" id="{CB911D52-8DBB-2B8F-9BDD-972ADCCE3CBA}"/>
              </a:ext>
            </a:extLst>
          </p:cNvPr>
          <p:cNvSpPr/>
          <p:nvPr/>
        </p:nvSpPr>
        <p:spPr>
          <a:xfrm>
            <a:off x="5724525" y="2947986"/>
            <a:ext cx="1995487" cy="5333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Store data in IPFS</a:t>
            </a:r>
            <a:endParaRPr lang="en-IN" dirty="0"/>
          </a:p>
        </p:txBody>
      </p:sp>
      <p:cxnSp>
        <p:nvCxnSpPr>
          <p:cNvPr id="33" name="Straight Arrow Connector 32">
            <a:extLst>
              <a:ext uri="{FF2B5EF4-FFF2-40B4-BE49-F238E27FC236}">
                <a16:creationId xmlns:a16="http://schemas.microsoft.com/office/drawing/2014/main" id="{83CA3CAB-BA63-C420-FB5C-8EBCD5B05925}"/>
              </a:ext>
            </a:extLst>
          </p:cNvPr>
          <p:cNvCxnSpPr>
            <a:stCxn id="31" idx="1"/>
          </p:cNvCxnSpPr>
          <p:nvPr/>
        </p:nvCxnSpPr>
        <p:spPr>
          <a:xfrm flipH="1">
            <a:off x="5029200" y="3214685"/>
            <a:ext cx="695325"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60B3B7F3-6A63-CA29-4C0D-BFB9A8A1ABE2}"/>
              </a:ext>
            </a:extLst>
          </p:cNvPr>
          <p:cNvSpPr/>
          <p:nvPr/>
        </p:nvSpPr>
        <p:spPr>
          <a:xfrm>
            <a:off x="2709863" y="2664620"/>
            <a:ext cx="2314573" cy="11001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Smart Contract to map public address to the stored hash.</a:t>
            </a:r>
            <a:endParaRPr lang="en-IN" dirty="0"/>
          </a:p>
        </p:txBody>
      </p:sp>
    </p:spTree>
    <p:extLst>
      <p:ext uri="{BB962C8B-B14F-4D97-AF65-F5344CB8AC3E}">
        <p14:creationId xmlns:p14="http://schemas.microsoft.com/office/powerpoint/2010/main" val="206851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770E-6A3C-1C0D-F356-DC4A330DC036}"/>
              </a:ext>
            </a:extLst>
          </p:cNvPr>
          <p:cNvSpPr>
            <a:spLocks noGrp="1"/>
          </p:cNvSpPr>
          <p:nvPr>
            <p:ph type="title"/>
          </p:nvPr>
        </p:nvSpPr>
        <p:spPr>
          <a:xfrm>
            <a:off x="1408111" y="200026"/>
            <a:ext cx="10018713" cy="981076"/>
          </a:xfrm>
        </p:spPr>
        <p:txBody>
          <a:bodyPr/>
          <a:lstStyle/>
          <a:p>
            <a:r>
              <a:rPr lang="en-US" dirty="0"/>
              <a:t>Flowchart of Transaction</a:t>
            </a:r>
            <a:endParaRPr lang="en-IN" dirty="0"/>
          </a:p>
        </p:txBody>
      </p:sp>
      <p:sp>
        <p:nvSpPr>
          <p:cNvPr id="3" name="Content Placeholder 2">
            <a:extLst>
              <a:ext uri="{FF2B5EF4-FFF2-40B4-BE49-F238E27FC236}">
                <a16:creationId xmlns:a16="http://schemas.microsoft.com/office/drawing/2014/main" id="{BBB51EB9-8F5F-5CEC-8526-E69974D84348}"/>
              </a:ext>
            </a:extLst>
          </p:cNvPr>
          <p:cNvSpPr>
            <a:spLocks noGrp="1"/>
          </p:cNvSpPr>
          <p:nvPr>
            <p:ph idx="1"/>
          </p:nvPr>
        </p:nvSpPr>
        <p:spPr>
          <a:xfrm>
            <a:off x="1484310" y="1028700"/>
            <a:ext cx="10018713" cy="4762501"/>
          </a:xfrm>
        </p:spPr>
        <p:txBody>
          <a:bodyPr/>
          <a:lstStyle/>
          <a:p>
            <a:pPr marL="0" indent="0">
              <a:buNone/>
            </a:pPr>
            <a:endParaRPr lang="en-IN" dirty="0"/>
          </a:p>
        </p:txBody>
      </p:sp>
      <p:sp>
        <p:nvSpPr>
          <p:cNvPr id="4" name="Oval 3">
            <a:extLst>
              <a:ext uri="{FF2B5EF4-FFF2-40B4-BE49-F238E27FC236}">
                <a16:creationId xmlns:a16="http://schemas.microsoft.com/office/drawing/2014/main" id="{5ED7AFAD-5255-6BAC-D581-1C60C7FBB3A0}"/>
              </a:ext>
            </a:extLst>
          </p:cNvPr>
          <p:cNvSpPr/>
          <p:nvPr/>
        </p:nvSpPr>
        <p:spPr>
          <a:xfrm>
            <a:off x="1484310" y="1119184"/>
            <a:ext cx="1257300" cy="876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IN" dirty="0"/>
          </a:p>
        </p:txBody>
      </p:sp>
      <p:cxnSp>
        <p:nvCxnSpPr>
          <p:cNvPr id="6" name="Straight Arrow Connector 5">
            <a:extLst>
              <a:ext uri="{FF2B5EF4-FFF2-40B4-BE49-F238E27FC236}">
                <a16:creationId xmlns:a16="http://schemas.microsoft.com/office/drawing/2014/main" id="{13D64E98-168F-6D61-9918-7C9A5DA31B88}"/>
              </a:ext>
            </a:extLst>
          </p:cNvPr>
          <p:cNvCxnSpPr>
            <a:stCxn id="4" idx="6"/>
          </p:cNvCxnSpPr>
          <p:nvPr/>
        </p:nvCxnSpPr>
        <p:spPr>
          <a:xfrm>
            <a:off x="2741610" y="1557334"/>
            <a:ext cx="53499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22009ECB-7D52-D6EE-4345-894EAE686490}"/>
              </a:ext>
            </a:extLst>
          </p:cNvPr>
          <p:cNvSpPr/>
          <p:nvPr/>
        </p:nvSpPr>
        <p:spPr>
          <a:xfrm>
            <a:off x="3276600" y="1066799"/>
            <a:ext cx="2314575" cy="981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Set up your wallet, set up keys, password, passphrase.</a:t>
            </a:r>
            <a:endParaRPr lang="en-IN" dirty="0"/>
          </a:p>
        </p:txBody>
      </p:sp>
      <p:cxnSp>
        <p:nvCxnSpPr>
          <p:cNvPr id="9" name="Straight Arrow Connector 8">
            <a:extLst>
              <a:ext uri="{FF2B5EF4-FFF2-40B4-BE49-F238E27FC236}">
                <a16:creationId xmlns:a16="http://schemas.microsoft.com/office/drawing/2014/main" id="{14D11627-CD8C-4A56-E033-69B5E449AE9F}"/>
              </a:ext>
            </a:extLst>
          </p:cNvPr>
          <p:cNvCxnSpPr>
            <a:stCxn id="7" idx="3"/>
          </p:cNvCxnSpPr>
          <p:nvPr/>
        </p:nvCxnSpPr>
        <p:spPr>
          <a:xfrm flipV="1">
            <a:off x="5591175" y="1557333"/>
            <a:ext cx="685800"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C9E48D82-5412-6945-ED0B-9086208C7E53}"/>
              </a:ext>
            </a:extLst>
          </p:cNvPr>
          <p:cNvSpPr/>
          <p:nvPr/>
        </p:nvSpPr>
        <p:spPr>
          <a:xfrm>
            <a:off x="6289673" y="1176344"/>
            <a:ext cx="1914525" cy="761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Amount, to whom as input</a:t>
            </a:r>
          </a:p>
        </p:txBody>
      </p:sp>
      <p:cxnSp>
        <p:nvCxnSpPr>
          <p:cNvPr id="12" name="Straight Arrow Connector 11">
            <a:extLst>
              <a:ext uri="{FF2B5EF4-FFF2-40B4-BE49-F238E27FC236}">
                <a16:creationId xmlns:a16="http://schemas.microsoft.com/office/drawing/2014/main" id="{CB95F19C-A8A1-D03A-420F-69B7B87D982D}"/>
              </a:ext>
            </a:extLst>
          </p:cNvPr>
          <p:cNvCxnSpPr>
            <a:stCxn id="10" idx="3"/>
          </p:cNvCxnSpPr>
          <p:nvPr/>
        </p:nvCxnSpPr>
        <p:spPr>
          <a:xfrm>
            <a:off x="8204198" y="1557333"/>
            <a:ext cx="65405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412CDCB4-6754-E997-3538-8DB444CAEDC8}"/>
              </a:ext>
            </a:extLst>
          </p:cNvPr>
          <p:cNvSpPr/>
          <p:nvPr/>
        </p:nvSpPr>
        <p:spPr>
          <a:xfrm>
            <a:off x="8877300" y="1147763"/>
            <a:ext cx="2028820" cy="8191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Thumb impression as input</a:t>
            </a:r>
          </a:p>
        </p:txBody>
      </p:sp>
      <p:cxnSp>
        <p:nvCxnSpPr>
          <p:cNvPr id="15" name="Straight Arrow Connector 14">
            <a:extLst>
              <a:ext uri="{FF2B5EF4-FFF2-40B4-BE49-F238E27FC236}">
                <a16:creationId xmlns:a16="http://schemas.microsoft.com/office/drawing/2014/main" id="{A8FDD14F-BCBB-35D4-12E4-1735E6049D6E}"/>
              </a:ext>
            </a:extLst>
          </p:cNvPr>
          <p:cNvCxnSpPr>
            <a:cxnSpLocks/>
            <a:stCxn id="13" idx="2"/>
          </p:cNvCxnSpPr>
          <p:nvPr/>
        </p:nvCxnSpPr>
        <p:spPr>
          <a:xfrm>
            <a:off x="9891710" y="1966903"/>
            <a:ext cx="0" cy="5786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12ADD9D8-BE82-D86A-89BB-81FC0C4CD1ED}"/>
              </a:ext>
            </a:extLst>
          </p:cNvPr>
          <p:cNvSpPr/>
          <p:nvPr/>
        </p:nvSpPr>
        <p:spPr>
          <a:xfrm>
            <a:off x="8991596" y="2551504"/>
            <a:ext cx="2028820" cy="9810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Biometric template creation, hash generation</a:t>
            </a:r>
          </a:p>
        </p:txBody>
      </p:sp>
      <p:cxnSp>
        <p:nvCxnSpPr>
          <p:cNvPr id="21" name="Straight Arrow Connector 20">
            <a:extLst>
              <a:ext uri="{FF2B5EF4-FFF2-40B4-BE49-F238E27FC236}">
                <a16:creationId xmlns:a16="http://schemas.microsoft.com/office/drawing/2014/main" id="{3DFB26F2-73DC-5D75-5EAF-7334C7FFFA18}"/>
              </a:ext>
            </a:extLst>
          </p:cNvPr>
          <p:cNvCxnSpPr>
            <a:stCxn id="16" idx="1"/>
          </p:cNvCxnSpPr>
          <p:nvPr/>
        </p:nvCxnSpPr>
        <p:spPr>
          <a:xfrm flipH="1">
            <a:off x="8382000" y="3042042"/>
            <a:ext cx="609596" cy="11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A49E3060-D1B5-1729-D3FC-40D59243988F}"/>
              </a:ext>
            </a:extLst>
          </p:cNvPr>
          <p:cNvSpPr/>
          <p:nvPr/>
        </p:nvSpPr>
        <p:spPr>
          <a:xfrm>
            <a:off x="6454777" y="2631875"/>
            <a:ext cx="1927223" cy="8203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Password to access private key</a:t>
            </a:r>
          </a:p>
        </p:txBody>
      </p:sp>
      <p:cxnSp>
        <p:nvCxnSpPr>
          <p:cNvPr id="24" name="Straight Arrow Connector 23">
            <a:extLst>
              <a:ext uri="{FF2B5EF4-FFF2-40B4-BE49-F238E27FC236}">
                <a16:creationId xmlns:a16="http://schemas.microsoft.com/office/drawing/2014/main" id="{233F2CDD-47D0-6D72-527D-3DEC72D1DF1D}"/>
              </a:ext>
            </a:extLst>
          </p:cNvPr>
          <p:cNvCxnSpPr>
            <a:stCxn id="22" idx="1"/>
          </p:cNvCxnSpPr>
          <p:nvPr/>
        </p:nvCxnSpPr>
        <p:spPr>
          <a:xfrm flipH="1">
            <a:off x="5867400" y="3042042"/>
            <a:ext cx="5873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6" name="Flowchart: Decision 25">
            <a:extLst>
              <a:ext uri="{FF2B5EF4-FFF2-40B4-BE49-F238E27FC236}">
                <a16:creationId xmlns:a16="http://schemas.microsoft.com/office/drawing/2014/main" id="{6152451A-428D-38EF-DE19-56057A194775}"/>
              </a:ext>
            </a:extLst>
          </p:cNvPr>
          <p:cNvSpPr/>
          <p:nvPr/>
        </p:nvSpPr>
        <p:spPr>
          <a:xfrm>
            <a:off x="3614744" y="2242094"/>
            <a:ext cx="2247901" cy="1599896"/>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Check the password</a:t>
            </a:r>
            <a:endParaRPr lang="en-IN" dirty="0"/>
          </a:p>
        </p:txBody>
      </p:sp>
      <p:sp>
        <p:nvSpPr>
          <p:cNvPr id="27" name="Rectangle 26">
            <a:extLst>
              <a:ext uri="{FF2B5EF4-FFF2-40B4-BE49-F238E27FC236}">
                <a16:creationId xmlns:a16="http://schemas.microsoft.com/office/drawing/2014/main" id="{F8739E6E-4A44-962A-E4EB-C2DF2222D713}"/>
              </a:ext>
            </a:extLst>
          </p:cNvPr>
          <p:cNvSpPr/>
          <p:nvPr/>
        </p:nvSpPr>
        <p:spPr>
          <a:xfrm>
            <a:off x="1553370" y="3555200"/>
            <a:ext cx="1992315" cy="10844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Call the smart contract function for transaction</a:t>
            </a:r>
          </a:p>
        </p:txBody>
      </p:sp>
      <p:sp>
        <p:nvSpPr>
          <p:cNvPr id="28" name="Rectangle 27">
            <a:extLst>
              <a:ext uri="{FF2B5EF4-FFF2-40B4-BE49-F238E27FC236}">
                <a16:creationId xmlns:a16="http://schemas.microsoft.com/office/drawing/2014/main" id="{F5F379B0-4F4B-0F21-5625-F0EC25F363C6}"/>
              </a:ext>
            </a:extLst>
          </p:cNvPr>
          <p:cNvSpPr/>
          <p:nvPr/>
        </p:nvSpPr>
        <p:spPr>
          <a:xfrm>
            <a:off x="2019300" y="2224080"/>
            <a:ext cx="1112835" cy="407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Abort</a:t>
            </a:r>
            <a:endParaRPr lang="en-IN" dirty="0"/>
          </a:p>
        </p:txBody>
      </p:sp>
      <p:cxnSp>
        <p:nvCxnSpPr>
          <p:cNvPr id="30" name="Straight Arrow Connector 29">
            <a:extLst>
              <a:ext uri="{FF2B5EF4-FFF2-40B4-BE49-F238E27FC236}">
                <a16:creationId xmlns:a16="http://schemas.microsoft.com/office/drawing/2014/main" id="{CDA7B1E8-025A-1479-6BA3-1E2A3A45849B}"/>
              </a:ext>
            </a:extLst>
          </p:cNvPr>
          <p:cNvCxnSpPr>
            <a:stCxn id="26" idx="1"/>
            <a:endCxn id="28" idx="3"/>
          </p:cNvCxnSpPr>
          <p:nvPr/>
        </p:nvCxnSpPr>
        <p:spPr>
          <a:xfrm flipH="1" flipV="1">
            <a:off x="3132135" y="2427977"/>
            <a:ext cx="482609" cy="6140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7AAF275A-C522-5C29-C128-F261A1670F16}"/>
              </a:ext>
            </a:extLst>
          </p:cNvPr>
          <p:cNvCxnSpPr>
            <a:stCxn id="26" idx="1"/>
            <a:endCxn id="27" idx="0"/>
          </p:cNvCxnSpPr>
          <p:nvPr/>
        </p:nvCxnSpPr>
        <p:spPr>
          <a:xfrm flipH="1">
            <a:off x="2549528" y="3042042"/>
            <a:ext cx="1065216" cy="5131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86E26CE4-9B2F-FC84-0771-C8EEA062088B}"/>
              </a:ext>
            </a:extLst>
          </p:cNvPr>
          <p:cNvSpPr txBox="1"/>
          <p:nvPr/>
        </p:nvSpPr>
        <p:spPr>
          <a:xfrm rot="20312343">
            <a:off x="2831315" y="3018292"/>
            <a:ext cx="531816" cy="307777"/>
          </a:xfrm>
          <a:prstGeom prst="rect">
            <a:avLst/>
          </a:prstGeom>
          <a:noFill/>
        </p:spPr>
        <p:txBody>
          <a:bodyPr wrap="square" rtlCol="0">
            <a:spAutoFit/>
          </a:bodyPr>
          <a:lstStyle/>
          <a:p>
            <a:r>
              <a:rPr lang="en-US" sz="1400" dirty="0"/>
              <a:t>true</a:t>
            </a:r>
            <a:endParaRPr lang="en-IN" sz="1400" dirty="0"/>
          </a:p>
        </p:txBody>
      </p:sp>
      <p:sp>
        <p:nvSpPr>
          <p:cNvPr id="35" name="TextBox 34">
            <a:extLst>
              <a:ext uri="{FF2B5EF4-FFF2-40B4-BE49-F238E27FC236}">
                <a16:creationId xmlns:a16="http://schemas.microsoft.com/office/drawing/2014/main" id="{229714FD-AD3D-DA98-58B4-98962BD77035}"/>
              </a:ext>
            </a:extLst>
          </p:cNvPr>
          <p:cNvSpPr txBox="1"/>
          <p:nvPr/>
        </p:nvSpPr>
        <p:spPr>
          <a:xfrm rot="3223774">
            <a:off x="3283861" y="2521169"/>
            <a:ext cx="473849" cy="261610"/>
          </a:xfrm>
          <a:prstGeom prst="rect">
            <a:avLst/>
          </a:prstGeom>
          <a:noFill/>
        </p:spPr>
        <p:txBody>
          <a:bodyPr wrap="square" rtlCol="0">
            <a:spAutoFit/>
          </a:bodyPr>
          <a:lstStyle/>
          <a:p>
            <a:r>
              <a:rPr lang="en-US" sz="1100" dirty="0"/>
              <a:t>false</a:t>
            </a:r>
            <a:endParaRPr lang="en-IN" sz="1100" dirty="0"/>
          </a:p>
        </p:txBody>
      </p:sp>
      <p:sp>
        <p:nvSpPr>
          <p:cNvPr id="36" name="Rectangle 35">
            <a:extLst>
              <a:ext uri="{FF2B5EF4-FFF2-40B4-BE49-F238E27FC236}">
                <a16:creationId xmlns:a16="http://schemas.microsoft.com/office/drawing/2014/main" id="{E41969F0-D945-DA9B-5F50-F25D4E1C4E98}"/>
              </a:ext>
            </a:extLst>
          </p:cNvPr>
          <p:cNvSpPr/>
          <p:nvPr/>
        </p:nvSpPr>
        <p:spPr>
          <a:xfrm>
            <a:off x="4152502" y="4080711"/>
            <a:ext cx="1992315"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Digitally sign the transaction data on client side.</a:t>
            </a:r>
          </a:p>
        </p:txBody>
      </p:sp>
      <p:cxnSp>
        <p:nvCxnSpPr>
          <p:cNvPr id="38" name="Straight Arrow Connector 37">
            <a:extLst>
              <a:ext uri="{FF2B5EF4-FFF2-40B4-BE49-F238E27FC236}">
                <a16:creationId xmlns:a16="http://schemas.microsoft.com/office/drawing/2014/main" id="{5DC653EA-A3FA-453E-24BD-6C112AC003A8}"/>
              </a:ext>
            </a:extLst>
          </p:cNvPr>
          <p:cNvCxnSpPr>
            <a:cxnSpLocks/>
            <a:stCxn id="27" idx="3"/>
            <a:endCxn id="36" idx="1"/>
          </p:cNvCxnSpPr>
          <p:nvPr/>
        </p:nvCxnSpPr>
        <p:spPr>
          <a:xfrm>
            <a:off x="3545685" y="4097445"/>
            <a:ext cx="606817" cy="4785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Straight Arrow Connector 40">
            <a:extLst>
              <a:ext uri="{FF2B5EF4-FFF2-40B4-BE49-F238E27FC236}">
                <a16:creationId xmlns:a16="http://schemas.microsoft.com/office/drawing/2014/main" id="{22C2EC46-A508-569B-A34E-1BAD00B63E07}"/>
              </a:ext>
            </a:extLst>
          </p:cNvPr>
          <p:cNvCxnSpPr>
            <a:cxnSpLocks/>
            <a:stCxn id="36" idx="3"/>
          </p:cNvCxnSpPr>
          <p:nvPr/>
        </p:nvCxnSpPr>
        <p:spPr>
          <a:xfrm>
            <a:off x="6144817" y="4576011"/>
            <a:ext cx="5607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6" name="Flowchart: Decision 45">
            <a:extLst>
              <a:ext uri="{FF2B5EF4-FFF2-40B4-BE49-F238E27FC236}">
                <a16:creationId xmlns:a16="http://schemas.microsoft.com/office/drawing/2014/main" id="{B091E4CB-58FB-14DA-C445-1B22184F13DE}"/>
              </a:ext>
            </a:extLst>
          </p:cNvPr>
          <p:cNvSpPr/>
          <p:nvPr/>
        </p:nvSpPr>
        <p:spPr>
          <a:xfrm>
            <a:off x="6705600" y="3948072"/>
            <a:ext cx="1927222" cy="1255877"/>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Check the sign</a:t>
            </a:r>
          </a:p>
        </p:txBody>
      </p:sp>
      <p:sp>
        <p:nvSpPr>
          <p:cNvPr id="47" name="Rectangle 46">
            <a:extLst>
              <a:ext uri="{FF2B5EF4-FFF2-40B4-BE49-F238E27FC236}">
                <a16:creationId xmlns:a16="http://schemas.microsoft.com/office/drawing/2014/main" id="{EFDE5B6F-13FA-BBCE-E0E9-1454486ADDA7}"/>
              </a:ext>
            </a:extLst>
          </p:cNvPr>
          <p:cNvSpPr/>
          <p:nvPr/>
        </p:nvSpPr>
        <p:spPr>
          <a:xfrm>
            <a:off x="8858250" y="3613053"/>
            <a:ext cx="1100534" cy="49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Abort</a:t>
            </a:r>
            <a:endParaRPr lang="en-IN" dirty="0"/>
          </a:p>
        </p:txBody>
      </p:sp>
      <p:cxnSp>
        <p:nvCxnSpPr>
          <p:cNvPr id="49" name="Straight Arrow Connector 48">
            <a:extLst>
              <a:ext uri="{FF2B5EF4-FFF2-40B4-BE49-F238E27FC236}">
                <a16:creationId xmlns:a16="http://schemas.microsoft.com/office/drawing/2014/main" id="{B624A71E-8CDE-523E-6DA7-4A525A8D4626}"/>
              </a:ext>
            </a:extLst>
          </p:cNvPr>
          <p:cNvCxnSpPr>
            <a:stCxn id="46" idx="3"/>
            <a:endCxn id="47" idx="2"/>
          </p:cNvCxnSpPr>
          <p:nvPr/>
        </p:nvCxnSpPr>
        <p:spPr>
          <a:xfrm flipV="1">
            <a:off x="8632822" y="4107828"/>
            <a:ext cx="775695" cy="4681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0" name="Rectangle 49">
            <a:extLst>
              <a:ext uri="{FF2B5EF4-FFF2-40B4-BE49-F238E27FC236}">
                <a16:creationId xmlns:a16="http://schemas.microsoft.com/office/drawing/2014/main" id="{7B4DA89E-B726-DE77-E31D-60B3DE530355}"/>
              </a:ext>
            </a:extLst>
          </p:cNvPr>
          <p:cNvSpPr/>
          <p:nvPr/>
        </p:nvSpPr>
        <p:spPr>
          <a:xfrm>
            <a:off x="9408517" y="4715820"/>
            <a:ext cx="1800216"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Owner Verified</a:t>
            </a:r>
            <a:endParaRPr lang="en-IN" dirty="0"/>
          </a:p>
        </p:txBody>
      </p:sp>
      <p:cxnSp>
        <p:nvCxnSpPr>
          <p:cNvPr id="53" name="Straight Arrow Connector 52">
            <a:extLst>
              <a:ext uri="{FF2B5EF4-FFF2-40B4-BE49-F238E27FC236}">
                <a16:creationId xmlns:a16="http://schemas.microsoft.com/office/drawing/2014/main" id="{992D602F-8199-7981-ECA1-78CBF31ACEFF}"/>
              </a:ext>
            </a:extLst>
          </p:cNvPr>
          <p:cNvCxnSpPr>
            <a:stCxn id="46" idx="3"/>
          </p:cNvCxnSpPr>
          <p:nvPr/>
        </p:nvCxnSpPr>
        <p:spPr>
          <a:xfrm>
            <a:off x="8632822" y="4576011"/>
            <a:ext cx="775695" cy="6279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TextBox 53">
            <a:extLst>
              <a:ext uri="{FF2B5EF4-FFF2-40B4-BE49-F238E27FC236}">
                <a16:creationId xmlns:a16="http://schemas.microsoft.com/office/drawing/2014/main" id="{7F6AEA8A-2A1D-EFEB-EC24-513D73095F41}"/>
              </a:ext>
            </a:extLst>
          </p:cNvPr>
          <p:cNvSpPr txBox="1"/>
          <p:nvPr/>
        </p:nvSpPr>
        <p:spPr>
          <a:xfrm rot="19683284">
            <a:off x="8570679" y="4139218"/>
            <a:ext cx="613244" cy="307777"/>
          </a:xfrm>
          <a:prstGeom prst="rect">
            <a:avLst/>
          </a:prstGeom>
          <a:noFill/>
        </p:spPr>
        <p:txBody>
          <a:bodyPr wrap="square" rtlCol="0">
            <a:spAutoFit/>
          </a:bodyPr>
          <a:lstStyle/>
          <a:p>
            <a:r>
              <a:rPr lang="en-US" sz="1400" dirty="0"/>
              <a:t>false</a:t>
            </a:r>
            <a:endParaRPr lang="en-IN" sz="1400" dirty="0"/>
          </a:p>
        </p:txBody>
      </p:sp>
      <p:sp>
        <p:nvSpPr>
          <p:cNvPr id="56" name="TextBox 55">
            <a:extLst>
              <a:ext uri="{FF2B5EF4-FFF2-40B4-BE49-F238E27FC236}">
                <a16:creationId xmlns:a16="http://schemas.microsoft.com/office/drawing/2014/main" id="{3A367BCA-7ACE-93CA-5798-21D95623E98B}"/>
              </a:ext>
            </a:extLst>
          </p:cNvPr>
          <p:cNvSpPr txBox="1"/>
          <p:nvPr/>
        </p:nvSpPr>
        <p:spPr>
          <a:xfrm rot="2585124">
            <a:off x="8816489" y="4597360"/>
            <a:ext cx="568327" cy="307777"/>
          </a:xfrm>
          <a:prstGeom prst="rect">
            <a:avLst/>
          </a:prstGeom>
          <a:noFill/>
        </p:spPr>
        <p:txBody>
          <a:bodyPr wrap="square" rtlCol="0">
            <a:spAutoFit/>
          </a:bodyPr>
          <a:lstStyle/>
          <a:p>
            <a:r>
              <a:rPr lang="en-US" sz="1400" dirty="0"/>
              <a:t>true</a:t>
            </a:r>
            <a:endParaRPr lang="en-IN" sz="1400" dirty="0"/>
          </a:p>
        </p:txBody>
      </p:sp>
      <p:sp>
        <p:nvSpPr>
          <p:cNvPr id="57" name="Flowchart: Decision 56">
            <a:extLst>
              <a:ext uri="{FF2B5EF4-FFF2-40B4-BE49-F238E27FC236}">
                <a16:creationId xmlns:a16="http://schemas.microsoft.com/office/drawing/2014/main" id="{CB829352-3388-D5FC-11A6-E0D3B26C94A5}"/>
              </a:ext>
            </a:extLst>
          </p:cNvPr>
          <p:cNvSpPr/>
          <p:nvPr/>
        </p:nvSpPr>
        <p:spPr>
          <a:xfrm>
            <a:off x="5683843" y="5310032"/>
            <a:ext cx="4207867" cy="152005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Check the fingerprint template hash with the hash stored in IPFS</a:t>
            </a:r>
          </a:p>
        </p:txBody>
      </p:sp>
      <p:cxnSp>
        <p:nvCxnSpPr>
          <p:cNvPr id="59" name="Connector: Elbow 58">
            <a:extLst>
              <a:ext uri="{FF2B5EF4-FFF2-40B4-BE49-F238E27FC236}">
                <a16:creationId xmlns:a16="http://schemas.microsoft.com/office/drawing/2014/main" id="{10E87D19-39CB-1AAA-DECD-DC74B7DA27A3}"/>
              </a:ext>
            </a:extLst>
          </p:cNvPr>
          <p:cNvCxnSpPr>
            <a:stCxn id="50" idx="2"/>
            <a:endCxn id="57" idx="3"/>
          </p:cNvCxnSpPr>
          <p:nvPr/>
        </p:nvCxnSpPr>
        <p:spPr>
          <a:xfrm rot="5400000">
            <a:off x="9880249" y="5641682"/>
            <a:ext cx="439839" cy="416915"/>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60" name="Rectangle 59">
            <a:extLst>
              <a:ext uri="{FF2B5EF4-FFF2-40B4-BE49-F238E27FC236}">
                <a16:creationId xmlns:a16="http://schemas.microsoft.com/office/drawing/2014/main" id="{7F905C9A-68A6-4716-0213-11DFA8DB335E}"/>
              </a:ext>
            </a:extLst>
          </p:cNvPr>
          <p:cNvSpPr/>
          <p:nvPr/>
        </p:nvSpPr>
        <p:spPr>
          <a:xfrm>
            <a:off x="3356274" y="5851440"/>
            <a:ext cx="1427462" cy="8799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Execute the </a:t>
            </a:r>
            <a:r>
              <a:rPr lang="en-US" dirty="0"/>
              <a:t>payment Logic</a:t>
            </a:r>
            <a:endParaRPr lang="en-IN" dirty="0"/>
          </a:p>
        </p:txBody>
      </p:sp>
      <p:cxnSp>
        <p:nvCxnSpPr>
          <p:cNvPr id="63" name="Straight Arrow Connector 62">
            <a:extLst>
              <a:ext uri="{FF2B5EF4-FFF2-40B4-BE49-F238E27FC236}">
                <a16:creationId xmlns:a16="http://schemas.microsoft.com/office/drawing/2014/main" id="{610200BC-97E6-BCE8-EFDF-F0C442A7DC9E}"/>
              </a:ext>
            </a:extLst>
          </p:cNvPr>
          <p:cNvCxnSpPr>
            <a:cxnSpLocks/>
            <a:stCxn id="57" idx="1"/>
            <a:endCxn id="60" idx="3"/>
          </p:cNvCxnSpPr>
          <p:nvPr/>
        </p:nvCxnSpPr>
        <p:spPr>
          <a:xfrm flipH="1">
            <a:off x="4783736" y="6070059"/>
            <a:ext cx="900107" cy="2213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4" name="Oval 63">
            <a:extLst>
              <a:ext uri="{FF2B5EF4-FFF2-40B4-BE49-F238E27FC236}">
                <a16:creationId xmlns:a16="http://schemas.microsoft.com/office/drawing/2014/main" id="{2CFDFFDE-30BC-1CDF-BCA2-0730FFD0F12D}"/>
              </a:ext>
            </a:extLst>
          </p:cNvPr>
          <p:cNvSpPr/>
          <p:nvPr/>
        </p:nvSpPr>
        <p:spPr>
          <a:xfrm>
            <a:off x="1183130" y="5065864"/>
            <a:ext cx="1427462" cy="87990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Success</a:t>
            </a:r>
            <a:endParaRPr lang="en-IN" dirty="0"/>
          </a:p>
        </p:txBody>
      </p:sp>
      <p:cxnSp>
        <p:nvCxnSpPr>
          <p:cNvPr id="68" name="Straight Arrow Connector 67">
            <a:extLst>
              <a:ext uri="{FF2B5EF4-FFF2-40B4-BE49-F238E27FC236}">
                <a16:creationId xmlns:a16="http://schemas.microsoft.com/office/drawing/2014/main" id="{460BEABF-33D1-EC8B-BD27-B5BB2BAF6919}"/>
              </a:ext>
            </a:extLst>
          </p:cNvPr>
          <p:cNvCxnSpPr>
            <a:cxnSpLocks/>
            <a:stCxn id="60" idx="1"/>
            <a:endCxn id="64" idx="5"/>
          </p:cNvCxnSpPr>
          <p:nvPr/>
        </p:nvCxnSpPr>
        <p:spPr>
          <a:xfrm flipH="1" flipV="1">
            <a:off x="2401545" y="5816906"/>
            <a:ext cx="954729" cy="4744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9" name="TextBox 68">
            <a:extLst>
              <a:ext uri="{FF2B5EF4-FFF2-40B4-BE49-F238E27FC236}">
                <a16:creationId xmlns:a16="http://schemas.microsoft.com/office/drawing/2014/main" id="{EAF7D8D7-BDE2-BABC-0786-4615C6FA4C76}"/>
              </a:ext>
            </a:extLst>
          </p:cNvPr>
          <p:cNvSpPr txBox="1"/>
          <p:nvPr/>
        </p:nvSpPr>
        <p:spPr>
          <a:xfrm rot="20520424">
            <a:off x="4822776" y="5940021"/>
            <a:ext cx="914400" cy="276999"/>
          </a:xfrm>
          <a:prstGeom prst="rect">
            <a:avLst/>
          </a:prstGeom>
          <a:noFill/>
        </p:spPr>
        <p:txBody>
          <a:bodyPr wrap="square" rtlCol="0">
            <a:spAutoFit/>
          </a:bodyPr>
          <a:lstStyle/>
          <a:p>
            <a:r>
              <a:rPr lang="en-US" sz="1200" dirty="0"/>
              <a:t>matched</a:t>
            </a:r>
            <a:endParaRPr lang="en-IN" sz="1200" dirty="0"/>
          </a:p>
        </p:txBody>
      </p:sp>
      <p:sp>
        <p:nvSpPr>
          <p:cNvPr id="70" name="Rectangle 69">
            <a:extLst>
              <a:ext uri="{FF2B5EF4-FFF2-40B4-BE49-F238E27FC236}">
                <a16:creationId xmlns:a16="http://schemas.microsoft.com/office/drawing/2014/main" id="{46C1B406-BB6F-4779-2C45-DDEA832A70CA}"/>
              </a:ext>
            </a:extLst>
          </p:cNvPr>
          <p:cNvSpPr/>
          <p:nvPr/>
        </p:nvSpPr>
        <p:spPr>
          <a:xfrm>
            <a:off x="4147541" y="5203949"/>
            <a:ext cx="894396" cy="4262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Abort</a:t>
            </a:r>
            <a:endParaRPr lang="en-IN" dirty="0"/>
          </a:p>
        </p:txBody>
      </p:sp>
      <p:cxnSp>
        <p:nvCxnSpPr>
          <p:cNvPr id="74" name="Straight Arrow Connector 73">
            <a:extLst>
              <a:ext uri="{FF2B5EF4-FFF2-40B4-BE49-F238E27FC236}">
                <a16:creationId xmlns:a16="http://schemas.microsoft.com/office/drawing/2014/main" id="{035FB07A-97B5-9B18-4410-6C060EC377C0}"/>
              </a:ext>
            </a:extLst>
          </p:cNvPr>
          <p:cNvCxnSpPr>
            <a:stCxn id="57" idx="1"/>
          </p:cNvCxnSpPr>
          <p:nvPr/>
        </p:nvCxnSpPr>
        <p:spPr>
          <a:xfrm flipH="1" flipV="1">
            <a:off x="5086055" y="5460183"/>
            <a:ext cx="597788" cy="6098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5" name="TextBox 74">
            <a:extLst>
              <a:ext uri="{FF2B5EF4-FFF2-40B4-BE49-F238E27FC236}">
                <a16:creationId xmlns:a16="http://schemas.microsoft.com/office/drawing/2014/main" id="{8CC78FB7-41CE-189E-3478-289EB80789F4}"/>
              </a:ext>
            </a:extLst>
          </p:cNvPr>
          <p:cNvSpPr txBox="1"/>
          <p:nvPr/>
        </p:nvSpPr>
        <p:spPr>
          <a:xfrm rot="2768771">
            <a:off x="5131383" y="5413132"/>
            <a:ext cx="914400" cy="461665"/>
          </a:xfrm>
          <a:prstGeom prst="rect">
            <a:avLst/>
          </a:prstGeom>
          <a:noFill/>
        </p:spPr>
        <p:txBody>
          <a:bodyPr wrap="square" rtlCol="0">
            <a:spAutoFit/>
          </a:bodyPr>
          <a:lstStyle/>
          <a:p>
            <a:pPr algn="ctr"/>
            <a:r>
              <a:rPr lang="en-US" sz="1200" dirty="0"/>
              <a:t>Not matched</a:t>
            </a:r>
            <a:endParaRPr lang="en-IN" sz="1200" dirty="0"/>
          </a:p>
        </p:txBody>
      </p:sp>
    </p:spTree>
    <p:extLst>
      <p:ext uri="{BB962C8B-B14F-4D97-AF65-F5344CB8AC3E}">
        <p14:creationId xmlns:p14="http://schemas.microsoft.com/office/powerpoint/2010/main" val="4202162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9243-FF55-C507-4004-DEDBE2602D14}"/>
              </a:ext>
            </a:extLst>
          </p:cNvPr>
          <p:cNvSpPr>
            <a:spLocks noGrp="1"/>
          </p:cNvSpPr>
          <p:nvPr>
            <p:ph type="title"/>
          </p:nvPr>
        </p:nvSpPr>
        <p:spPr/>
        <p:txBody>
          <a:bodyPr/>
          <a:lstStyle/>
          <a:p>
            <a:r>
              <a:rPr lang="en-IN" dirty="0"/>
              <a:t>FINGERPRINT TEMPLATE GENERATION</a:t>
            </a:r>
          </a:p>
        </p:txBody>
      </p:sp>
      <p:sp>
        <p:nvSpPr>
          <p:cNvPr id="3" name="Content Placeholder 2">
            <a:extLst>
              <a:ext uri="{FF2B5EF4-FFF2-40B4-BE49-F238E27FC236}">
                <a16:creationId xmlns:a16="http://schemas.microsoft.com/office/drawing/2014/main" id="{AF7E9608-DB76-8CCC-D838-D9807275703A}"/>
              </a:ext>
            </a:extLst>
          </p:cNvPr>
          <p:cNvSpPr>
            <a:spLocks noGrp="1"/>
          </p:cNvSpPr>
          <p:nvPr>
            <p:ph idx="1"/>
          </p:nvPr>
        </p:nvSpPr>
        <p:spPr>
          <a:xfrm>
            <a:off x="1484310" y="2438399"/>
            <a:ext cx="10018713" cy="3352801"/>
          </a:xfrm>
        </p:spPr>
        <p:txBody>
          <a:bodyPr/>
          <a:lstStyle/>
          <a:p>
            <a:r>
              <a:rPr lang="en-IN" dirty="0"/>
              <a:t>Image Preprocessing</a:t>
            </a:r>
          </a:p>
          <a:p>
            <a:r>
              <a:rPr lang="en-IN" dirty="0"/>
              <a:t>Minutiae Extraction</a:t>
            </a:r>
          </a:p>
          <a:p>
            <a:r>
              <a:rPr lang="en-IN" dirty="0"/>
              <a:t>Template Encoding</a:t>
            </a:r>
          </a:p>
        </p:txBody>
      </p:sp>
    </p:spTree>
    <p:extLst>
      <p:ext uri="{BB962C8B-B14F-4D97-AF65-F5344CB8AC3E}">
        <p14:creationId xmlns:p14="http://schemas.microsoft.com/office/powerpoint/2010/main" val="92754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4F8F-1EC0-827F-76E2-35294F2253AD}"/>
              </a:ext>
            </a:extLst>
          </p:cNvPr>
          <p:cNvSpPr>
            <a:spLocks noGrp="1"/>
          </p:cNvSpPr>
          <p:nvPr>
            <p:ph type="title"/>
          </p:nvPr>
        </p:nvSpPr>
        <p:spPr/>
        <p:txBody>
          <a:bodyPr/>
          <a:lstStyle/>
          <a:p>
            <a:r>
              <a:rPr lang="en-IN" dirty="0"/>
              <a:t>Image Preprocessing</a:t>
            </a:r>
          </a:p>
        </p:txBody>
      </p:sp>
      <p:sp>
        <p:nvSpPr>
          <p:cNvPr id="3" name="Content Placeholder 2">
            <a:extLst>
              <a:ext uri="{FF2B5EF4-FFF2-40B4-BE49-F238E27FC236}">
                <a16:creationId xmlns:a16="http://schemas.microsoft.com/office/drawing/2014/main" id="{0A9D19E3-2022-A2F8-A4A2-385781B78384}"/>
              </a:ext>
            </a:extLst>
          </p:cNvPr>
          <p:cNvSpPr>
            <a:spLocks noGrp="1"/>
          </p:cNvSpPr>
          <p:nvPr>
            <p:ph idx="1"/>
          </p:nvPr>
        </p:nvSpPr>
        <p:spPr/>
        <p:txBody>
          <a:bodyPr>
            <a:normAutofit/>
          </a:bodyPr>
          <a:lstStyle/>
          <a:p>
            <a:r>
              <a:rPr lang="en-US" sz="2000" dirty="0"/>
              <a:t>Read the fingerprint image. </a:t>
            </a:r>
          </a:p>
          <a:p>
            <a:r>
              <a:rPr lang="en-US" sz="2000" dirty="0"/>
              <a:t>Convert the image to grayscale.</a:t>
            </a:r>
          </a:p>
          <a:p>
            <a:r>
              <a:rPr lang="en-US" sz="2000" dirty="0"/>
              <a:t>Apply noise reduction techniques (e.g., Gaussian blurring). </a:t>
            </a:r>
          </a:p>
          <a:p>
            <a:r>
              <a:rPr lang="en-US" sz="2000" dirty="0"/>
              <a:t>Enhance the image contrast (e.g., histogram equalization).</a:t>
            </a:r>
          </a:p>
          <a:p>
            <a:endParaRPr lang="en-US" sz="2000" dirty="0"/>
          </a:p>
          <a:p>
            <a:pPr marL="0" indent="0">
              <a:buNone/>
            </a:pPr>
            <a:endParaRPr lang="en-IN" sz="2000" dirty="0"/>
          </a:p>
        </p:txBody>
      </p:sp>
      <p:pic>
        <p:nvPicPr>
          <p:cNvPr id="4" name="Picture 3">
            <a:extLst>
              <a:ext uri="{FF2B5EF4-FFF2-40B4-BE49-F238E27FC236}">
                <a16:creationId xmlns:a16="http://schemas.microsoft.com/office/drawing/2014/main" id="{CE1879DB-415C-0F96-D48C-3C42A3C9C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389" y="4783957"/>
            <a:ext cx="6973221" cy="2014486"/>
          </a:xfrm>
          <a:prstGeom prst="rect">
            <a:avLst/>
          </a:prstGeom>
        </p:spPr>
      </p:pic>
    </p:spTree>
    <p:extLst>
      <p:ext uri="{BB962C8B-B14F-4D97-AF65-F5344CB8AC3E}">
        <p14:creationId xmlns:p14="http://schemas.microsoft.com/office/powerpoint/2010/main" val="3560841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39EB-880C-A428-8847-65987A28605A}"/>
              </a:ext>
            </a:extLst>
          </p:cNvPr>
          <p:cNvSpPr>
            <a:spLocks noGrp="1"/>
          </p:cNvSpPr>
          <p:nvPr>
            <p:ph type="title"/>
          </p:nvPr>
        </p:nvSpPr>
        <p:spPr/>
        <p:txBody>
          <a:bodyPr/>
          <a:lstStyle/>
          <a:p>
            <a:r>
              <a:rPr lang="en-IN" dirty="0"/>
              <a:t>Minutiae Extraction</a:t>
            </a:r>
          </a:p>
        </p:txBody>
      </p:sp>
      <p:sp>
        <p:nvSpPr>
          <p:cNvPr id="3" name="Content Placeholder 2">
            <a:extLst>
              <a:ext uri="{FF2B5EF4-FFF2-40B4-BE49-F238E27FC236}">
                <a16:creationId xmlns:a16="http://schemas.microsoft.com/office/drawing/2014/main" id="{ADA709EA-DE1E-8BE5-F561-6D1D6218DD1A}"/>
              </a:ext>
            </a:extLst>
          </p:cNvPr>
          <p:cNvSpPr>
            <a:spLocks noGrp="1"/>
          </p:cNvSpPr>
          <p:nvPr>
            <p:ph idx="1"/>
          </p:nvPr>
        </p:nvSpPr>
        <p:spPr/>
        <p:txBody>
          <a:bodyPr>
            <a:normAutofit/>
          </a:bodyPr>
          <a:lstStyle/>
          <a:p>
            <a:r>
              <a:rPr lang="en-US" sz="2000" dirty="0"/>
              <a:t>Identify ridge and valley structures. </a:t>
            </a:r>
          </a:p>
          <a:p>
            <a:r>
              <a:rPr lang="en-US" sz="2000" dirty="0"/>
              <a:t>Extract minutiae points, such as ridge endings and bifurcations. </a:t>
            </a:r>
          </a:p>
          <a:p>
            <a:r>
              <a:rPr lang="en-US" sz="2000" dirty="0"/>
              <a:t>Filter and refine minutiae points.</a:t>
            </a:r>
          </a:p>
          <a:p>
            <a:endParaRPr lang="en-IN" sz="2000" dirty="0"/>
          </a:p>
          <a:p>
            <a:endParaRPr lang="en-IN" sz="2000" dirty="0"/>
          </a:p>
          <a:p>
            <a:endParaRPr lang="en-IN" sz="2000" dirty="0"/>
          </a:p>
        </p:txBody>
      </p:sp>
      <p:pic>
        <p:nvPicPr>
          <p:cNvPr id="4" name="Picture 3">
            <a:extLst>
              <a:ext uri="{FF2B5EF4-FFF2-40B4-BE49-F238E27FC236}">
                <a16:creationId xmlns:a16="http://schemas.microsoft.com/office/drawing/2014/main" id="{D5DF1107-BAA2-61BC-1971-CAF4C84ED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494" y="4357436"/>
            <a:ext cx="6461012" cy="1433764"/>
          </a:xfrm>
          <a:prstGeom prst="rect">
            <a:avLst/>
          </a:prstGeom>
        </p:spPr>
      </p:pic>
    </p:spTree>
    <p:extLst>
      <p:ext uri="{BB962C8B-B14F-4D97-AF65-F5344CB8AC3E}">
        <p14:creationId xmlns:p14="http://schemas.microsoft.com/office/powerpoint/2010/main" val="401628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0B5B-78A7-A6DC-5756-82666E0865AC}"/>
              </a:ext>
            </a:extLst>
          </p:cNvPr>
          <p:cNvSpPr>
            <a:spLocks noGrp="1"/>
          </p:cNvSpPr>
          <p:nvPr>
            <p:ph type="title"/>
          </p:nvPr>
        </p:nvSpPr>
        <p:spPr/>
        <p:txBody>
          <a:bodyPr/>
          <a:lstStyle/>
          <a:p>
            <a:r>
              <a:rPr lang="en-IN" dirty="0"/>
              <a:t>Template Encoding</a:t>
            </a:r>
          </a:p>
        </p:txBody>
      </p:sp>
      <p:sp>
        <p:nvSpPr>
          <p:cNvPr id="3" name="Content Placeholder 2">
            <a:extLst>
              <a:ext uri="{FF2B5EF4-FFF2-40B4-BE49-F238E27FC236}">
                <a16:creationId xmlns:a16="http://schemas.microsoft.com/office/drawing/2014/main" id="{F7254A88-1BFD-2260-F270-00E0802FA2E0}"/>
              </a:ext>
            </a:extLst>
          </p:cNvPr>
          <p:cNvSpPr>
            <a:spLocks noGrp="1"/>
          </p:cNvSpPr>
          <p:nvPr>
            <p:ph idx="1"/>
          </p:nvPr>
        </p:nvSpPr>
        <p:spPr/>
        <p:txBody>
          <a:bodyPr>
            <a:normAutofit/>
          </a:bodyPr>
          <a:lstStyle/>
          <a:p>
            <a:r>
              <a:rPr lang="en-US" sz="2000" dirty="0"/>
              <a:t>Encode the extracted minutiae points into a compact template. </a:t>
            </a:r>
          </a:p>
          <a:p>
            <a:r>
              <a:rPr lang="en-US" sz="2000" dirty="0"/>
              <a:t>Consider the type of features to include, their ordering, and any additional information needed for matching.</a:t>
            </a:r>
          </a:p>
          <a:p>
            <a:endParaRPr lang="en-US" sz="2000" dirty="0"/>
          </a:p>
          <a:p>
            <a:endParaRPr lang="en-US" sz="2000" dirty="0"/>
          </a:p>
          <a:p>
            <a:endParaRPr lang="en-US" sz="2000" dirty="0"/>
          </a:p>
          <a:p>
            <a:endParaRPr lang="en-IN" sz="2000" dirty="0"/>
          </a:p>
        </p:txBody>
      </p:sp>
      <p:pic>
        <p:nvPicPr>
          <p:cNvPr id="4" name="Picture 3">
            <a:extLst>
              <a:ext uri="{FF2B5EF4-FFF2-40B4-BE49-F238E27FC236}">
                <a16:creationId xmlns:a16="http://schemas.microsoft.com/office/drawing/2014/main" id="{7697F9FF-0F51-C4CB-B826-05E7070FC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330" y="4229099"/>
            <a:ext cx="7749340" cy="1576137"/>
          </a:xfrm>
          <a:prstGeom prst="rect">
            <a:avLst/>
          </a:prstGeom>
        </p:spPr>
      </p:pic>
    </p:spTree>
    <p:extLst>
      <p:ext uri="{BB962C8B-B14F-4D97-AF65-F5344CB8AC3E}">
        <p14:creationId xmlns:p14="http://schemas.microsoft.com/office/powerpoint/2010/main" val="1702679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8ECA3C-7132-289D-5C6F-3128EA45790B}"/>
              </a:ext>
            </a:extLst>
          </p:cNvPr>
          <p:cNvSpPr>
            <a:spLocks noGrp="1"/>
          </p:cNvSpPr>
          <p:nvPr>
            <p:ph type="title"/>
          </p:nvPr>
        </p:nvSpPr>
        <p:spPr>
          <a:xfrm>
            <a:off x="1482724" y="502674"/>
            <a:ext cx="5426158" cy="823451"/>
          </a:xfrm>
        </p:spPr>
        <p:txBody>
          <a:bodyPr/>
          <a:lstStyle/>
          <a:p>
            <a:r>
              <a:rPr lang="en-US" dirty="0"/>
              <a:t>Key Management</a:t>
            </a:r>
            <a:endParaRPr lang="en-IN" dirty="0"/>
          </a:p>
        </p:txBody>
      </p:sp>
      <p:pic>
        <p:nvPicPr>
          <p:cNvPr id="11" name="Picture Placeholder 10">
            <a:extLst>
              <a:ext uri="{FF2B5EF4-FFF2-40B4-BE49-F238E27FC236}">
                <a16:creationId xmlns:a16="http://schemas.microsoft.com/office/drawing/2014/main" id="{1ED65562-06F5-40CA-E7A6-667161FED10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1358" r="31358"/>
          <a:stretch>
            <a:fillRect/>
          </a:stretch>
        </p:blipFill>
        <p:spPr/>
      </p:pic>
      <p:sp>
        <p:nvSpPr>
          <p:cNvPr id="9" name="Text Placeholder 8">
            <a:extLst>
              <a:ext uri="{FF2B5EF4-FFF2-40B4-BE49-F238E27FC236}">
                <a16:creationId xmlns:a16="http://schemas.microsoft.com/office/drawing/2014/main" id="{FAE0AF02-CC9B-5702-BD14-3F65C0E566AF}"/>
              </a:ext>
            </a:extLst>
          </p:cNvPr>
          <p:cNvSpPr>
            <a:spLocks noGrp="1"/>
          </p:cNvSpPr>
          <p:nvPr>
            <p:ph type="body" sz="half" idx="2"/>
          </p:nvPr>
        </p:nvSpPr>
        <p:spPr>
          <a:xfrm>
            <a:off x="1482724" y="1326124"/>
            <a:ext cx="5596502" cy="4317591"/>
          </a:xfrm>
        </p:spPr>
        <p:txBody>
          <a:bodyPr>
            <a:normAutofit/>
          </a:bodyPr>
          <a:lstStyle/>
          <a:p>
            <a:pPr marL="285750" indent="-285750" algn="l">
              <a:buFont typeface="Arial" panose="020B0604020202020204" pitchFamily="34" charset="0"/>
              <a:buChar char="•"/>
            </a:pPr>
            <a:r>
              <a:rPr lang="en-US" sz="2000" dirty="0"/>
              <a:t>To access the private key, Multi Factor Authentication should be used. (Password or Pin and OTP)</a:t>
            </a:r>
          </a:p>
          <a:p>
            <a:pPr marL="285750" indent="-285750" algn="l">
              <a:buFont typeface="Arial" panose="020B0604020202020204" pitchFamily="34" charset="0"/>
              <a:buChar char="•"/>
            </a:pPr>
            <a:r>
              <a:rPr lang="en-US" sz="2000" dirty="0"/>
              <a:t>Password should be changed at regular interval. </a:t>
            </a:r>
          </a:p>
          <a:p>
            <a:pPr marL="285750" indent="-285750" algn="l">
              <a:buFont typeface="Arial" panose="020B0604020202020204" pitchFamily="34" charset="0"/>
              <a:buChar char="•"/>
            </a:pPr>
            <a:r>
              <a:rPr lang="en-US" sz="2000" dirty="0"/>
              <a:t>A long security phrase (10-12 words long) can be used to recover wallet, this should be kept offline.</a:t>
            </a:r>
          </a:p>
          <a:p>
            <a:pPr marL="285750" indent="-285750" algn="l">
              <a:buFont typeface="Arial" panose="020B0604020202020204" pitchFamily="34" charset="0"/>
              <a:buChar char="•"/>
            </a:pPr>
            <a:r>
              <a:rPr lang="en-US" sz="2000" dirty="0"/>
              <a:t>Software should be updated regularly. </a:t>
            </a:r>
          </a:p>
          <a:p>
            <a:pPr marL="285750" indent="-285750" algn="l">
              <a:buFont typeface="Arial" panose="020B0604020202020204" pitchFamily="34" charset="0"/>
              <a:buChar char="•"/>
            </a:pPr>
            <a:r>
              <a:rPr lang="en-US" sz="2000" dirty="0"/>
              <a:t>If passwords or keys or phrases are stored locally, better to encrypt them with strong algorithms and store the encryption key offline. </a:t>
            </a:r>
          </a:p>
        </p:txBody>
      </p:sp>
    </p:spTree>
    <p:extLst>
      <p:ext uri="{BB962C8B-B14F-4D97-AF65-F5344CB8AC3E}">
        <p14:creationId xmlns:p14="http://schemas.microsoft.com/office/powerpoint/2010/main" val="1441989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00F8-DA7D-E7AD-4C24-5C6DE429EB48}"/>
              </a:ext>
            </a:extLst>
          </p:cNvPr>
          <p:cNvSpPr>
            <a:spLocks noGrp="1"/>
          </p:cNvSpPr>
          <p:nvPr>
            <p:ph type="title"/>
          </p:nvPr>
        </p:nvSpPr>
        <p:spPr/>
        <p:txBody>
          <a:bodyPr/>
          <a:lstStyle/>
          <a:p>
            <a:r>
              <a:rPr lang="en-US" dirty="0"/>
              <a:t>Technologies in use</a:t>
            </a:r>
            <a:endParaRPr lang="en-IN" dirty="0"/>
          </a:p>
        </p:txBody>
      </p:sp>
      <p:sp>
        <p:nvSpPr>
          <p:cNvPr id="3" name="Content Placeholder 2">
            <a:extLst>
              <a:ext uri="{FF2B5EF4-FFF2-40B4-BE49-F238E27FC236}">
                <a16:creationId xmlns:a16="http://schemas.microsoft.com/office/drawing/2014/main" id="{B2E558B5-EDD9-A89A-6FCB-006AA588193C}"/>
              </a:ext>
            </a:extLst>
          </p:cNvPr>
          <p:cNvSpPr>
            <a:spLocks noGrp="1"/>
          </p:cNvSpPr>
          <p:nvPr>
            <p:ph idx="1"/>
          </p:nvPr>
        </p:nvSpPr>
        <p:spPr>
          <a:xfrm>
            <a:off x="1484310" y="2438399"/>
            <a:ext cx="10018713" cy="3352801"/>
          </a:xfrm>
        </p:spPr>
        <p:txBody>
          <a:bodyPr>
            <a:normAutofit fontScale="85000" lnSpcReduction="20000"/>
          </a:bodyPr>
          <a:lstStyle/>
          <a:p>
            <a:pPr>
              <a:buFont typeface="Wingdings" panose="05000000000000000000" pitchFamily="2" charset="2"/>
              <a:buChar char="v"/>
            </a:pPr>
            <a:r>
              <a:rPr lang="en-US" dirty="0"/>
              <a:t>Solidity</a:t>
            </a:r>
          </a:p>
          <a:p>
            <a:pPr>
              <a:buFont typeface="Wingdings" panose="05000000000000000000" pitchFamily="2" charset="2"/>
              <a:buChar char="v"/>
            </a:pPr>
            <a:r>
              <a:rPr lang="en-US" dirty="0"/>
              <a:t>JavaScript</a:t>
            </a:r>
          </a:p>
          <a:p>
            <a:pPr lvl="1">
              <a:buFont typeface="Wingdings" panose="05000000000000000000" pitchFamily="2" charset="2"/>
              <a:buChar char="v"/>
            </a:pPr>
            <a:r>
              <a:rPr lang="en-US" dirty="0"/>
              <a:t>React.js</a:t>
            </a:r>
          </a:p>
          <a:p>
            <a:pPr lvl="1">
              <a:buFont typeface="Wingdings" panose="05000000000000000000" pitchFamily="2" charset="2"/>
              <a:buChar char="v"/>
            </a:pPr>
            <a:r>
              <a:rPr lang="en-US" dirty="0"/>
              <a:t>Web3.js</a:t>
            </a:r>
          </a:p>
          <a:p>
            <a:pPr lvl="1">
              <a:buFont typeface="Wingdings" panose="05000000000000000000" pitchFamily="2" charset="2"/>
              <a:buChar char="v"/>
            </a:pPr>
            <a:r>
              <a:rPr lang="en-US" dirty="0"/>
              <a:t>Node.js</a:t>
            </a:r>
          </a:p>
          <a:p>
            <a:pPr lvl="1">
              <a:buFont typeface="Wingdings" panose="05000000000000000000" pitchFamily="2" charset="2"/>
              <a:buChar char="v"/>
            </a:pPr>
            <a:r>
              <a:rPr lang="en-US" dirty="0"/>
              <a:t>Express.js</a:t>
            </a:r>
          </a:p>
          <a:p>
            <a:pPr>
              <a:buFont typeface="Wingdings" panose="05000000000000000000" pitchFamily="2" charset="2"/>
              <a:buChar char="v"/>
            </a:pPr>
            <a:r>
              <a:rPr lang="en-US" dirty="0"/>
              <a:t>Truffle</a:t>
            </a:r>
          </a:p>
          <a:p>
            <a:pPr>
              <a:buFont typeface="Wingdings" panose="05000000000000000000" pitchFamily="2" charset="2"/>
              <a:buChar char="v"/>
            </a:pPr>
            <a:r>
              <a:rPr lang="en-US" dirty="0"/>
              <a:t>Ganache</a:t>
            </a:r>
          </a:p>
          <a:p>
            <a:pPr>
              <a:buFont typeface="Wingdings" panose="05000000000000000000" pitchFamily="2" charset="2"/>
              <a:buChar char="v"/>
            </a:pPr>
            <a:r>
              <a:rPr lang="en-US" dirty="0" err="1"/>
              <a:t>Metamask</a:t>
            </a:r>
            <a:endParaRPr lang="en-IN" dirty="0"/>
          </a:p>
        </p:txBody>
      </p:sp>
    </p:spTree>
    <p:extLst>
      <p:ext uri="{BB962C8B-B14F-4D97-AF65-F5344CB8AC3E}">
        <p14:creationId xmlns:p14="http://schemas.microsoft.com/office/powerpoint/2010/main" val="1846070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F4C383-C02E-CC43-483A-2065B0DAE526}"/>
              </a:ext>
            </a:extLst>
          </p:cNvPr>
          <p:cNvSpPr>
            <a:spLocks noGrp="1"/>
          </p:cNvSpPr>
          <p:nvPr>
            <p:ph type="title"/>
          </p:nvPr>
        </p:nvSpPr>
        <p:spPr/>
        <p:txBody>
          <a:bodyPr/>
          <a:lstStyle/>
          <a:p>
            <a:r>
              <a:rPr lang="en-US" dirty="0"/>
              <a:t>Gantt Chart</a:t>
            </a:r>
            <a:endParaRPr lang="en-IN" dirty="0"/>
          </a:p>
        </p:txBody>
      </p:sp>
      <p:graphicFrame>
        <p:nvGraphicFramePr>
          <p:cNvPr id="2" name="Table 1">
            <a:extLst>
              <a:ext uri="{FF2B5EF4-FFF2-40B4-BE49-F238E27FC236}">
                <a16:creationId xmlns:a16="http://schemas.microsoft.com/office/drawing/2014/main" id="{369BF5EA-D8FB-CCBE-8D07-566FADD3DC3B}"/>
              </a:ext>
            </a:extLst>
          </p:cNvPr>
          <p:cNvGraphicFramePr>
            <a:graphicFrameLocks noGrp="1"/>
          </p:cNvGraphicFramePr>
          <p:nvPr>
            <p:extLst>
              <p:ext uri="{D42A27DB-BD31-4B8C-83A1-F6EECF244321}">
                <p14:modId xmlns:p14="http://schemas.microsoft.com/office/powerpoint/2010/main" val="3588337335"/>
              </p:ext>
            </p:extLst>
          </p:nvPr>
        </p:nvGraphicFramePr>
        <p:xfrm>
          <a:off x="0" y="2103120"/>
          <a:ext cx="12161420" cy="4892040"/>
        </p:xfrm>
        <a:graphic>
          <a:graphicData uri="http://schemas.openxmlformats.org/drawingml/2006/table">
            <a:tbl>
              <a:tblPr firstRow="1" bandRow="1">
                <a:tableStyleId>{5C22544A-7EE6-4342-B048-85BDC9FD1C3A}</a:tableStyleId>
              </a:tblPr>
              <a:tblGrid>
                <a:gridCol w="1945704">
                  <a:extLst>
                    <a:ext uri="{9D8B030D-6E8A-4147-A177-3AD203B41FA5}">
                      <a16:colId xmlns:a16="http://schemas.microsoft.com/office/drawing/2014/main" val="16263163"/>
                    </a:ext>
                  </a:extLst>
                </a:gridCol>
                <a:gridCol w="1960592">
                  <a:extLst>
                    <a:ext uri="{9D8B030D-6E8A-4147-A177-3AD203B41FA5}">
                      <a16:colId xmlns:a16="http://schemas.microsoft.com/office/drawing/2014/main" val="256022342"/>
                    </a:ext>
                  </a:extLst>
                </a:gridCol>
                <a:gridCol w="687927">
                  <a:extLst>
                    <a:ext uri="{9D8B030D-6E8A-4147-A177-3AD203B41FA5}">
                      <a16:colId xmlns:a16="http://schemas.microsoft.com/office/drawing/2014/main" val="4118794143"/>
                    </a:ext>
                  </a:extLst>
                </a:gridCol>
                <a:gridCol w="687927">
                  <a:extLst>
                    <a:ext uri="{9D8B030D-6E8A-4147-A177-3AD203B41FA5}">
                      <a16:colId xmlns:a16="http://schemas.microsoft.com/office/drawing/2014/main" val="2264540241"/>
                    </a:ext>
                  </a:extLst>
                </a:gridCol>
                <a:gridCol w="687927">
                  <a:extLst>
                    <a:ext uri="{9D8B030D-6E8A-4147-A177-3AD203B41FA5}">
                      <a16:colId xmlns:a16="http://schemas.microsoft.com/office/drawing/2014/main" val="2616201248"/>
                    </a:ext>
                  </a:extLst>
                </a:gridCol>
                <a:gridCol w="687927">
                  <a:extLst>
                    <a:ext uri="{9D8B030D-6E8A-4147-A177-3AD203B41FA5}">
                      <a16:colId xmlns:a16="http://schemas.microsoft.com/office/drawing/2014/main" val="3441788295"/>
                    </a:ext>
                  </a:extLst>
                </a:gridCol>
                <a:gridCol w="687927">
                  <a:extLst>
                    <a:ext uri="{9D8B030D-6E8A-4147-A177-3AD203B41FA5}">
                      <a16:colId xmlns:a16="http://schemas.microsoft.com/office/drawing/2014/main" val="2195460820"/>
                    </a:ext>
                  </a:extLst>
                </a:gridCol>
                <a:gridCol w="687927">
                  <a:extLst>
                    <a:ext uri="{9D8B030D-6E8A-4147-A177-3AD203B41FA5}">
                      <a16:colId xmlns:a16="http://schemas.microsoft.com/office/drawing/2014/main" val="251027098"/>
                    </a:ext>
                  </a:extLst>
                </a:gridCol>
                <a:gridCol w="687927">
                  <a:extLst>
                    <a:ext uri="{9D8B030D-6E8A-4147-A177-3AD203B41FA5}">
                      <a16:colId xmlns:a16="http://schemas.microsoft.com/office/drawing/2014/main" val="3753048063"/>
                    </a:ext>
                  </a:extLst>
                </a:gridCol>
                <a:gridCol w="687927">
                  <a:extLst>
                    <a:ext uri="{9D8B030D-6E8A-4147-A177-3AD203B41FA5}">
                      <a16:colId xmlns:a16="http://schemas.microsoft.com/office/drawing/2014/main" val="1644953302"/>
                    </a:ext>
                  </a:extLst>
                </a:gridCol>
                <a:gridCol w="687927">
                  <a:extLst>
                    <a:ext uri="{9D8B030D-6E8A-4147-A177-3AD203B41FA5}">
                      <a16:colId xmlns:a16="http://schemas.microsoft.com/office/drawing/2014/main" val="327894037"/>
                    </a:ext>
                  </a:extLst>
                </a:gridCol>
                <a:gridCol w="687927">
                  <a:extLst>
                    <a:ext uri="{9D8B030D-6E8A-4147-A177-3AD203B41FA5}">
                      <a16:colId xmlns:a16="http://schemas.microsoft.com/office/drawing/2014/main" val="2582052753"/>
                    </a:ext>
                  </a:extLst>
                </a:gridCol>
                <a:gridCol w="687927">
                  <a:extLst>
                    <a:ext uri="{9D8B030D-6E8A-4147-A177-3AD203B41FA5}">
                      <a16:colId xmlns:a16="http://schemas.microsoft.com/office/drawing/2014/main" val="2531130756"/>
                    </a:ext>
                  </a:extLst>
                </a:gridCol>
                <a:gridCol w="687927">
                  <a:extLst>
                    <a:ext uri="{9D8B030D-6E8A-4147-A177-3AD203B41FA5}">
                      <a16:colId xmlns:a16="http://schemas.microsoft.com/office/drawing/2014/main" val="2954309548"/>
                    </a:ext>
                  </a:extLst>
                </a:gridCol>
              </a:tblGrid>
              <a:tr h="360000">
                <a:tc gridSpan="2">
                  <a:txBody>
                    <a:bodyPr/>
                    <a:lstStyle/>
                    <a:p>
                      <a:r>
                        <a:rPr lang="en-US" dirty="0"/>
                        <a:t>Topics \ Timeline</a:t>
                      </a:r>
                      <a:endParaRPr lang="en-IN" dirty="0"/>
                    </a:p>
                  </a:txBody>
                  <a:tcPr/>
                </a:tc>
                <a:tc hMerge="1">
                  <a:txBody>
                    <a:bodyPr/>
                    <a:lstStyle/>
                    <a:p>
                      <a:r>
                        <a:rPr lang="en-US" dirty="0"/>
                        <a:t>Topics \ Timeline</a:t>
                      </a:r>
                      <a:endParaRPr lang="en-IN" dirty="0"/>
                    </a:p>
                  </a:txBody>
                  <a:tcPr/>
                </a:tc>
                <a:tc>
                  <a:txBody>
                    <a:bodyPr/>
                    <a:lstStyle/>
                    <a:p>
                      <a:r>
                        <a:rPr lang="en-US" sz="1400" dirty="0"/>
                        <a:t>07-23</a:t>
                      </a:r>
                      <a:endParaRPr lang="en-IN" sz="1400" dirty="0"/>
                    </a:p>
                  </a:txBody>
                  <a:tcPr/>
                </a:tc>
                <a:tc>
                  <a:txBody>
                    <a:bodyPr/>
                    <a:lstStyle/>
                    <a:p>
                      <a:r>
                        <a:rPr lang="en-US" sz="1400" dirty="0"/>
                        <a:t>08-23</a:t>
                      </a:r>
                      <a:endParaRPr lang="en-IN" sz="1400" dirty="0"/>
                    </a:p>
                  </a:txBody>
                  <a:tcPr/>
                </a:tc>
                <a:tc>
                  <a:txBody>
                    <a:bodyPr/>
                    <a:lstStyle/>
                    <a:p>
                      <a:r>
                        <a:rPr lang="en-US" sz="1400" dirty="0"/>
                        <a:t>09-23</a:t>
                      </a:r>
                      <a:endParaRPr lang="en-IN" sz="1400" dirty="0"/>
                    </a:p>
                  </a:txBody>
                  <a:tcPr/>
                </a:tc>
                <a:tc>
                  <a:txBody>
                    <a:bodyPr/>
                    <a:lstStyle/>
                    <a:p>
                      <a:r>
                        <a:rPr lang="en-US" sz="1400" dirty="0"/>
                        <a:t>10-23</a:t>
                      </a:r>
                      <a:endParaRPr lang="en-IN" sz="1400" dirty="0"/>
                    </a:p>
                  </a:txBody>
                  <a:tcPr/>
                </a:tc>
                <a:tc>
                  <a:txBody>
                    <a:bodyPr/>
                    <a:lstStyle/>
                    <a:p>
                      <a:r>
                        <a:rPr lang="en-US" sz="1400" dirty="0"/>
                        <a:t>11-23</a:t>
                      </a:r>
                      <a:endParaRPr lang="en-IN" sz="1400" dirty="0"/>
                    </a:p>
                  </a:txBody>
                  <a:tcPr/>
                </a:tc>
                <a:tc>
                  <a:txBody>
                    <a:bodyPr/>
                    <a:lstStyle/>
                    <a:p>
                      <a:r>
                        <a:rPr lang="en-US" sz="1400" dirty="0"/>
                        <a:t>12-23</a:t>
                      </a:r>
                      <a:endParaRPr lang="en-IN" sz="1400" dirty="0"/>
                    </a:p>
                  </a:txBody>
                  <a:tcPr/>
                </a:tc>
                <a:tc>
                  <a:txBody>
                    <a:bodyPr/>
                    <a:lstStyle/>
                    <a:p>
                      <a:r>
                        <a:rPr lang="en-US" sz="1400" dirty="0"/>
                        <a:t>01-24</a:t>
                      </a:r>
                      <a:endParaRPr lang="en-IN" sz="1400" dirty="0"/>
                    </a:p>
                  </a:txBody>
                  <a:tcPr/>
                </a:tc>
                <a:tc>
                  <a:txBody>
                    <a:bodyPr/>
                    <a:lstStyle/>
                    <a:p>
                      <a:r>
                        <a:rPr lang="en-US" sz="1400" dirty="0"/>
                        <a:t>02-24</a:t>
                      </a:r>
                      <a:endParaRPr lang="en-IN" sz="1400" dirty="0"/>
                    </a:p>
                  </a:txBody>
                  <a:tcPr/>
                </a:tc>
                <a:tc>
                  <a:txBody>
                    <a:bodyPr/>
                    <a:lstStyle/>
                    <a:p>
                      <a:r>
                        <a:rPr lang="en-US" sz="1400" dirty="0"/>
                        <a:t>03-24</a:t>
                      </a:r>
                      <a:endParaRPr lang="en-IN" sz="1400" dirty="0"/>
                    </a:p>
                  </a:txBody>
                  <a:tcPr/>
                </a:tc>
                <a:tc>
                  <a:txBody>
                    <a:bodyPr/>
                    <a:lstStyle/>
                    <a:p>
                      <a:r>
                        <a:rPr lang="en-US" sz="1400" dirty="0"/>
                        <a:t>04-24</a:t>
                      </a:r>
                      <a:endParaRPr lang="en-IN" sz="1400" dirty="0"/>
                    </a:p>
                  </a:txBody>
                  <a:tcPr/>
                </a:tc>
                <a:tc>
                  <a:txBody>
                    <a:bodyPr/>
                    <a:lstStyle/>
                    <a:p>
                      <a:r>
                        <a:rPr lang="en-US" sz="1400" dirty="0"/>
                        <a:t>05-24</a:t>
                      </a:r>
                      <a:endParaRPr lang="en-IN" sz="1400" dirty="0"/>
                    </a:p>
                  </a:txBody>
                  <a:tcPr/>
                </a:tc>
                <a:tc>
                  <a:txBody>
                    <a:bodyPr/>
                    <a:lstStyle/>
                    <a:p>
                      <a:r>
                        <a:rPr lang="en-US" sz="1400" dirty="0"/>
                        <a:t>06-24</a:t>
                      </a:r>
                      <a:endParaRPr lang="en-IN" sz="1400" dirty="0"/>
                    </a:p>
                  </a:txBody>
                  <a:tcPr/>
                </a:tc>
                <a:extLst>
                  <a:ext uri="{0D108BD9-81ED-4DB2-BD59-A6C34878D82A}">
                    <a16:rowId xmlns:a16="http://schemas.microsoft.com/office/drawing/2014/main" val="1338746078"/>
                  </a:ext>
                </a:extLst>
              </a:tr>
              <a:tr h="360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Requirement Gathering</a:t>
                      </a:r>
                      <a:endParaRPr lang="en-IN" sz="1400" dirty="0"/>
                    </a:p>
                  </a:txBody>
                  <a:tcPr/>
                </a:tc>
                <a:tc>
                  <a:txBody>
                    <a:bodyPr/>
                    <a:lstStyle/>
                    <a:p>
                      <a:endParaRPr lang="en-IN" sz="1400"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290976179"/>
                  </a:ext>
                </a:extLst>
              </a:tr>
              <a:tr h="360000">
                <a:tc>
                  <a:txBody>
                    <a:bodyPr/>
                    <a:lstStyle/>
                    <a:p>
                      <a:endParaRPr lang="en-IN" sz="1050" dirty="0">
                        <a:solidFill>
                          <a:schemeClr val="tx1"/>
                        </a:solidFill>
                      </a:endParaRPr>
                    </a:p>
                  </a:txBody>
                  <a:tcPr/>
                </a:tc>
                <a:tc>
                  <a:txBody>
                    <a:bodyPr/>
                    <a:lstStyle/>
                    <a:p>
                      <a:r>
                        <a:rPr lang="en-US" sz="1050" dirty="0">
                          <a:solidFill>
                            <a:schemeClr val="tx1"/>
                          </a:solidFill>
                        </a:rPr>
                        <a:t>Research Blockchain Technology</a:t>
                      </a:r>
                      <a:endParaRPr lang="en-IN" sz="1050" dirty="0">
                        <a:solidFill>
                          <a:schemeClr val="tx1"/>
                        </a:solidFill>
                      </a:endParaRPr>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62640327"/>
                  </a:ext>
                </a:extLst>
              </a:tr>
              <a:tr h="360000">
                <a:tc>
                  <a:txBody>
                    <a:bodyPr/>
                    <a:lstStyle/>
                    <a:p>
                      <a:endParaRPr lang="en-IN" dirty="0"/>
                    </a:p>
                  </a:txBody>
                  <a:tcPr/>
                </a:tc>
                <a:tc>
                  <a:txBody>
                    <a:bodyPr/>
                    <a:lstStyle/>
                    <a:p>
                      <a:r>
                        <a:rPr lang="en-US" sz="1050" dirty="0"/>
                        <a:t>Study Encryption Method</a:t>
                      </a:r>
                      <a:endParaRPr lang="en-IN" sz="1050"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02436284"/>
                  </a:ext>
                </a:extLst>
              </a:tr>
              <a:tr h="360000">
                <a:tc>
                  <a:txBody>
                    <a:bodyPr/>
                    <a:lstStyle/>
                    <a:p>
                      <a:endParaRPr lang="en-IN" dirty="0"/>
                    </a:p>
                  </a:txBody>
                  <a:tcPr/>
                </a:tc>
                <a:tc>
                  <a:txBody>
                    <a:bodyPr/>
                    <a:lstStyle/>
                    <a:p>
                      <a:r>
                        <a:rPr lang="en-IN" sz="1050" dirty="0"/>
                        <a:t>Learn about visual cryptography</a:t>
                      </a:r>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277194967"/>
                  </a:ext>
                </a:extLst>
              </a:tr>
              <a:tr h="360000">
                <a:tc>
                  <a:txBody>
                    <a:bodyPr/>
                    <a:lstStyle/>
                    <a:p>
                      <a:endParaRPr lang="en-IN" dirty="0"/>
                    </a:p>
                  </a:txBody>
                  <a:tcPr/>
                </a:tc>
                <a:tc>
                  <a:txBody>
                    <a:bodyPr/>
                    <a:lstStyle/>
                    <a:p>
                      <a:r>
                        <a:rPr lang="en-IN" sz="1050" dirty="0"/>
                        <a:t>Understand smart contract implementation</a:t>
                      </a:r>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113836223"/>
                  </a:ext>
                </a:extLst>
              </a:tr>
              <a:tr h="360000">
                <a:tc>
                  <a:txBody>
                    <a:bodyPr/>
                    <a:lstStyle/>
                    <a:p>
                      <a:r>
                        <a:rPr lang="en-IN" sz="1400" dirty="0"/>
                        <a:t>Project Planning</a:t>
                      </a: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965275257"/>
                  </a:ext>
                </a:extLst>
              </a:tr>
              <a:tr h="360000">
                <a:tc>
                  <a:txBody>
                    <a:bodyPr/>
                    <a:lstStyle/>
                    <a:p>
                      <a:endParaRPr lang="en-IN" dirty="0"/>
                    </a:p>
                  </a:txBody>
                  <a:tcPr/>
                </a:tc>
                <a:tc>
                  <a:txBody>
                    <a:bodyPr/>
                    <a:lstStyle/>
                    <a:p>
                      <a:r>
                        <a:rPr lang="en-IN" sz="1050" dirty="0"/>
                        <a:t>Define project scope</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79020520"/>
                  </a:ext>
                </a:extLst>
              </a:tr>
              <a:tr h="360000">
                <a:tc>
                  <a:txBody>
                    <a:bodyPr/>
                    <a:lstStyle/>
                    <a:p>
                      <a:endParaRPr lang="en-IN" dirty="0"/>
                    </a:p>
                  </a:txBody>
                  <a:tcPr/>
                </a:tc>
                <a:tc>
                  <a:txBody>
                    <a:bodyPr/>
                    <a:lstStyle/>
                    <a:p>
                      <a:r>
                        <a:rPr lang="en-IN" sz="1050" dirty="0"/>
                        <a:t>Identify project objectives</a:t>
                      </a: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43666118"/>
                  </a:ext>
                </a:extLst>
              </a:tr>
              <a:tr h="360000">
                <a:tc>
                  <a:txBody>
                    <a:bodyPr/>
                    <a:lstStyle/>
                    <a:p>
                      <a:endParaRPr lang="en-IN" dirty="0"/>
                    </a:p>
                  </a:txBody>
                  <a:tcPr/>
                </a:tc>
                <a:tc>
                  <a:txBody>
                    <a:bodyPr/>
                    <a:lstStyle/>
                    <a:p>
                      <a:r>
                        <a:rPr lang="en-IN" sz="1050" dirty="0"/>
                        <a:t>Develop a project plan</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03319849"/>
                  </a:ext>
                </a:extLst>
              </a:tr>
              <a:tr h="360000">
                <a:tc>
                  <a:txBody>
                    <a:bodyPr/>
                    <a:lstStyle/>
                    <a:p>
                      <a:r>
                        <a:rPr lang="en-US" sz="1400" dirty="0"/>
                        <a:t>Design Phase</a:t>
                      </a:r>
                      <a:endParaRPr lang="en-IN" sz="1400" dirty="0"/>
                    </a:p>
                  </a:txBody>
                  <a:tcPr/>
                </a:tc>
                <a:tc>
                  <a:txBody>
                    <a:bodyPr/>
                    <a:lstStyle/>
                    <a:p>
                      <a:endParaRPr lang="en-IN" sz="1050"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51644497"/>
                  </a:ext>
                </a:extLst>
              </a:tr>
              <a:tr h="360000">
                <a:tc>
                  <a:txBody>
                    <a:bodyPr/>
                    <a:lstStyle/>
                    <a:p>
                      <a:endParaRPr lang="en-IN" dirty="0"/>
                    </a:p>
                  </a:txBody>
                  <a:tcPr/>
                </a:tc>
                <a:tc>
                  <a:txBody>
                    <a:bodyPr/>
                    <a:lstStyle/>
                    <a:p>
                      <a:r>
                        <a:rPr lang="en-IN" sz="1050" dirty="0"/>
                        <a:t>Create system architecture</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224917243"/>
                  </a:ext>
                </a:extLst>
              </a:tr>
              <a:tr h="360000">
                <a:tc>
                  <a:txBody>
                    <a:bodyPr/>
                    <a:lstStyle/>
                    <a:p>
                      <a:endParaRPr lang="en-IN" dirty="0"/>
                    </a:p>
                  </a:txBody>
                  <a:tcPr/>
                </a:tc>
                <a:tc>
                  <a:txBody>
                    <a:bodyPr/>
                    <a:lstStyle/>
                    <a:p>
                      <a:r>
                        <a:rPr lang="en-US" sz="1050" dirty="0"/>
                        <a:t>Develop a flowchart of the payment system</a:t>
                      </a:r>
                      <a:endParaRPr lang="en-IN" sz="1050"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29011528"/>
                  </a:ext>
                </a:extLst>
              </a:tr>
            </a:tbl>
          </a:graphicData>
        </a:graphic>
      </p:graphicFrame>
      <p:sp>
        <p:nvSpPr>
          <p:cNvPr id="3" name="Flowchart: Terminator 2">
            <a:extLst>
              <a:ext uri="{FF2B5EF4-FFF2-40B4-BE49-F238E27FC236}">
                <a16:creationId xmlns:a16="http://schemas.microsoft.com/office/drawing/2014/main" id="{D0FB7F4F-A55C-E323-D5A6-724D041C88BE}"/>
              </a:ext>
            </a:extLst>
          </p:cNvPr>
          <p:cNvSpPr/>
          <p:nvPr/>
        </p:nvSpPr>
        <p:spPr>
          <a:xfrm>
            <a:off x="3947648" y="2873011"/>
            <a:ext cx="1956621" cy="301750"/>
          </a:xfrm>
          <a:prstGeom prst="flowChartTerminator">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Terminator 3">
            <a:extLst>
              <a:ext uri="{FF2B5EF4-FFF2-40B4-BE49-F238E27FC236}">
                <a16:creationId xmlns:a16="http://schemas.microsoft.com/office/drawing/2014/main" id="{83B7D989-BBB1-BE8A-654C-7D0EDBEC5DB0}"/>
              </a:ext>
            </a:extLst>
          </p:cNvPr>
          <p:cNvSpPr/>
          <p:nvPr/>
        </p:nvSpPr>
        <p:spPr>
          <a:xfrm>
            <a:off x="4650656" y="3278125"/>
            <a:ext cx="1278196" cy="301750"/>
          </a:xfrm>
          <a:prstGeom prst="flowChartTerminator">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Terminator 6">
            <a:extLst>
              <a:ext uri="{FF2B5EF4-FFF2-40B4-BE49-F238E27FC236}">
                <a16:creationId xmlns:a16="http://schemas.microsoft.com/office/drawing/2014/main" id="{90AD07C8-71DF-F88A-F4C3-5BD9E81E114F}"/>
              </a:ext>
            </a:extLst>
          </p:cNvPr>
          <p:cNvSpPr/>
          <p:nvPr/>
        </p:nvSpPr>
        <p:spPr>
          <a:xfrm>
            <a:off x="5982928" y="3656152"/>
            <a:ext cx="639098" cy="301750"/>
          </a:xfrm>
          <a:prstGeom prst="flowChartTerminator">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Terminator 7">
            <a:extLst>
              <a:ext uri="{FF2B5EF4-FFF2-40B4-BE49-F238E27FC236}">
                <a16:creationId xmlns:a16="http://schemas.microsoft.com/office/drawing/2014/main" id="{48D93E35-18ED-82CF-CB5A-7040BAD0DD75}"/>
              </a:ext>
            </a:extLst>
          </p:cNvPr>
          <p:cNvSpPr/>
          <p:nvPr/>
        </p:nvSpPr>
        <p:spPr>
          <a:xfrm>
            <a:off x="5289754" y="4036436"/>
            <a:ext cx="2025446" cy="305984"/>
          </a:xfrm>
          <a:prstGeom prst="flowChartTerminator">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Terminator 8">
            <a:extLst>
              <a:ext uri="{FF2B5EF4-FFF2-40B4-BE49-F238E27FC236}">
                <a16:creationId xmlns:a16="http://schemas.microsoft.com/office/drawing/2014/main" id="{74C99EB7-534B-8314-9D5D-3D31AFA46608}"/>
              </a:ext>
            </a:extLst>
          </p:cNvPr>
          <p:cNvSpPr/>
          <p:nvPr/>
        </p:nvSpPr>
        <p:spPr>
          <a:xfrm>
            <a:off x="3947648" y="2492727"/>
            <a:ext cx="3367552" cy="301750"/>
          </a:xfrm>
          <a:prstGeom prst="flowChartTerminator">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Terminator 9">
            <a:extLst>
              <a:ext uri="{FF2B5EF4-FFF2-40B4-BE49-F238E27FC236}">
                <a16:creationId xmlns:a16="http://schemas.microsoft.com/office/drawing/2014/main" id="{88E72EDA-67A8-F286-8C48-1D1365356B25}"/>
              </a:ext>
            </a:extLst>
          </p:cNvPr>
          <p:cNvSpPr/>
          <p:nvPr/>
        </p:nvSpPr>
        <p:spPr>
          <a:xfrm>
            <a:off x="5289754" y="4798981"/>
            <a:ext cx="639098" cy="301750"/>
          </a:xfrm>
          <a:prstGeom prst="flowChartTerminator">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Terminator 10">
            <a:extLst>
              <a:ext uri="{FF2B5EF4-FFF2-40B4-BE49-F238E27FC236}">
                <a16:creationId xmlns:a16="http://schemas.microsoft.com/office/drawing/2014/main" id="{ACE112D7-97BA-807F-249A-7566011AFA89}"/>
              </a:ext>
            </a:extLst>
          </p:cNvPr>
          <p:cNvSpPr/>
          <p:nvPr/>
        </p:nvSpPr>
        <p:spPr>
          <a:xfrm>
            <a:off x="5311875" y="5143452"/>
            <a:ext cx="639098" cy="301750"/>
          </a:xfrm>
          <a:prstGeom prst="flowChartTerminator">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Terminator 28">
            <a:extLst>
              <a:ext uri="{FF2B5EF4-FFF2-40B4-BE49-F238E27FC236}">
                <a16:creationId xmlns:a16="http://schemas.microsoft.com/office/drawing/2014/main" id="{61297A5C-934C-2B2B-9F93-3309A83131CF}"/>
              </a:ext>
            </a:extLst>
          </p:cNvPr>
          <p:cNvSpPr/>
          <p:nvPr/>
        </p:nvSpPr>
        <p:spPr>
          <a:xfrm>
            <a:off x="5311874" y="5513681"/>
            <a:ext cx="1310151" cy="305984"/>
          </a:xfrm>
          <a:prstGeom prst="flowChartTerminator">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Terminator 29">
            <a:extLst>
              <a:ext uri="{FF2B5EF4-FFF2-40B4-BE49-F238E27FC236}">
                <a16:creationId xmlns:a16="http://schemas.microsoft.com/office/drawing/2014/main" id="{C4BC5CB4-96DE-880D-1ECD-4A143909303E}"/>
              </a:ext>
            </a:extLst>
          </p:cNvPr>
          <p:cNvSpPr/>
          <p:nvPr/>
        </p:nvSpPr>
        <p:spPr>
          <a:xfrm>
            <a:off x="5311874" y="4436952"/>
            <a:ext cx="1310151" cy="305984"/>
          </a:xfrm>
          <a:prstGeom prst="flowChartTerminator">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Terminator 5">
            <a:extLst>
              <a:ext uri="{FF2B5EF4-FFF2-40B4-BE49-F238E27FC236}">
                <a16:creationId xmlns:a16="http://schemas.microsoft.com/office/drawing/2014/main" id="{624E0960-C791-25E1-4B1A-90160248B4AD}"/>
              </a:ext>
            </a:extLst>
          </p:cNvPr>
          <p:cNvSpPr/>
          <p:nvPr/>
        </p:nvSpPr>
        <p:spPr>
          <a:xfrm>
            <a:off x="5982928" y="6608206"/>
            <a:ext cx="639098" cy="301750"/>
          </a:xfrm>
          <a:prstGeom prst="flowChartTerminator">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Terminator 11">
            <a:extLst>
              <a:ext uri="{FF2B5EF4-FFF2-40B4-BE49-F238E27FC236}">
                <a16:creationId xmlns:a16="http://schemas.microsoft.com/office/drawing/2014/main" id="{AB9BCF6F-86F7-B5C8-01D4-BCD4FB303819}"/>
              </a:ext>
            </a:extLst>
          </p:cNvPr>
          <p:cNvSpPr/>
          <p:nvPr/>
        </p:nvSpPr>
        <p:spPr>
          <a:xfrm>
            <a:off x="6676102" y="6251682"/>
            <a:ext cx="639098" cy="301750"/>
          </a:xfrm>
          <a:prstGeom prst="flowChartTerminator">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Terminator 12">
            <a:extLst>
              <a:ext uri="{FF2B5EF4-FFF2-40B4-BE49-F238E27FC236}">
                <a16:creationId xmlns:a16="http://schemas.microsoft.com/office/drawing/2014/main" id="{E8452A4F-73FD-99E3-DCB7-4056E6666090}"/>
              </a:ext>
            </a:extLst>
          </p:cNvPr>
          <p:cNvSpPr/>
          <p:nvPr/>
        </p:nvSpPr>
        <p:spPr>
          <a:xfrm>
            <a:off x="5982928" y="5854272"/>
            <a:ext cx="1310151" cy="305984"/>
          </a:xfrm>
          <a:prstGeom prst="flowChartTerminator">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881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8D7BD7-7BBF-EDCB-912F-6CBAD9856C28}"/>
              </a:ext>
            </a:extLst>
          </p:cNvPr>
          <p:cNvSpPr>
            <a:spLocks noGrp="1"/>
          </p:cNvSpPr>
          <p:nvPr>
            <p:ph type="title"/>
          </p:nvPr>
        </p:nvSpPr>
        <p:spPr/>
        <p:txBody>
          <a:bodyPr/>
          <a:lstStyle/>
          <a:p>
            <a:r>
              <a:rPr lang="en-US" dirty="0"/>
              <a:t>Objective</a:t>
            </a:r>
            <a:endParaRPr lang="en-IN" dirty="0"/>
          </a:p>
        </p:txBody>
      </p:sp>
      <p:sp>
        <p:nvSpPr>
          <p:cNvPr id="8" name="Content Placeholder 7">
            <a:extLst>
              <a:ext uri="{FF2B5EF4-FFF2-40B4-BE49-F238E27FC236}">
                <a16:creationId xmlns:a16="http://schemas.microsoft.com/office/drawing/2014/main" id="{A61225A8-8C7B-91D6-38CE-0174C1C15466}"/>
              </a:ext>
            </a:extLst>
          </p:cNvPr>
          <p:cNvSpPr>
            <a:spLocks noGrp="1"/>
          </p:cNvSpPr>
          <p:nvPr>
            <p:ph idx="1"/>
          </p:nvPr>
        </p:nvSpPr>
        <p:spPr>
          <a:xfrm>
            <a:off x="1484310" y="2172929"/>
            <a:ext cx="10018713" cy="3618271"/>
          </a:xfrm>
        </p:spPr>
        <p:txBody>
          <a:bodyPr>
            <a:normAutofit fontScale="85000" lnSpcReduction="20000"/>
          </a:bodyPr>
          <a:lstStyle/>
          <a:p>
            <a:pPr marL="0" indent="0">
              <a:buNone/>
            </a:pPr>
            <a:r>
              <a:rPr lang="en-US" dirty="0"/>
              <a:t>The primary objective of implementing an Aadhaar-enabled payment system (AEPS) using blockchain with visual cryptography is to enhance the security, privacy, and efficiency of digital financial transactions. By adopting a decentralized blockchain framework, the project aims to eliminate vulnerabilities associated with centralized data storage in traditional AEPS, minimizing the risks of fraud and unauthorized access. Seamless integration with the existing Aadhaar infrastructure ensures compatibility and efficient information exchange. The project emphasizes scalability to handle the high volume of transactions inherent in a payment system, promoting swift and cost-effective financial interactions. Visual cryptography techniques contribute to privacy enhancement by securing Aadhaar data during transactions. User empowerment is facilitated through intuitive interfaces, allowing individuals greater control over their information and transaction authorizations. Regulatory compliance ensures alignment with financial regulations and data protection laws, fostering trust and widespread acceptance. Continuous research and adaptation to technological advancements position the project at the forefront of innovation in the evolving fintech landscape.</a:t>
            </a:r>
            <a:endParaRPr lang="en-IN" dirty="0"/>
          </a:p>
        </p:txBody>
      </p:sp>
    </p:spTree>
    <p:extLst>
      <p:ext uri="{BB962C8B-B14F-4D97-AF65-F5344CB8AC3E}">
        <p14:creationId xmlns:p14="http://schemas.microsoft.com/office/powerpoint/2010/main" val="4294783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7FD9-E815-D935-A616-9D47236ED25A}"/>
              </a:ext>
            </a:extLst>
          </p:cNvPr>
          <p:cNvSpPr>
            <a:spLocks noGrp="1"/>
          </p:cNvSpPr>
          <p:nvPr>
            <p:ph type="title"/>
          </p:nvPr>
        </p:nvSpPr>
        <p:spPr/>
        <p:txBody>
          <a:bodyPr/>
          <a:lstStyle/>
          <a:p>
            <a:r>
              <a:rPr lang="en-US" dirty="0"/>
              <a:t>Gantt Chart</a:t>
            </a:r>
            <a:endParaRPr lang="en-IN" dirty="0"/>
          </a:p>
        </p:txBody>
      </p:sp>
      <p:sp>
        <p:nvSpPr>
          <p:cNvPr id="3" name="Content Placeholder 2">
            <a:extLst>
              <a:ext uri="{FF2B5EF4-FFF2-40B4-BE49-F238E27FC236}">
                <a16:creationId xmlns:a16="http://schemas.microsoft.com/office/drawing/2014/main" id="{3E2BDB09-240B-2495-6BC6-F9AFA12C9019}"/>
              </a:ext>
            </a:extLst>
          </p:cNvPr>
          <p:cNvSpPr>
            <a:spLocks noGrp="1"/>
          </p:cNvSpPr>
          <p:nvPr>
            <p:ph idx="1"/>
          </p:nvPr>
        </p:nvSpPr>
        <p:spPr/>
        <p:txBody>
          <a:bodyPr/>
          <a:lstStyle/>
          <a:p>
            <a:endParaRPr lang="en-IN"/>
          </a:p>
        </p:txBody>
      </p:sp>
      <p:graphicFrame>
        <p:nvGraphicFramePr>
          <p:cNvPr id="4" name="Table 3">
            <a:extLst>
              <a:ext uri="{FF2B5EF4-FFF2-40B4-BE49-F238E27FC236}">
                <a16:creationId xmlns:a16="http://schemas.microsoft.com/office/drawing/2014/main" id="{DDDD9C4E-8261-EDF2-B837-3CEC6F37765D}"/>
              </a:ext>
            </a:extLst>
          </p:cNvPr>
          <p:cNvGraphicFramePr>
            <a:graphicFrameLocks noGrp="1"/>
          </p:cNvGraphicFramePr>
          <p:nvPr>
            <p:extLst>
              <p:ext uri="{D42A27DB-BD31-4B8C-83A1-F6EECF244321}">
                <p14:modId xmlns:p14="http://schemas.microsoft.com/office/powerpoint/2010/main" val="4273688694"/>
              </p:ext>
            </p:extLst>
          </p:nvPr>
        </p:nvGraphicFramePr>
        <p:xfrm>
          <a:off x="0" y="2194559"/>
          <a:ext cx="12161420" cy="4069080"/>
        </p:xfrm>
        <a:graphic>
          <a:graphicData uri="http://schemas.openxmlformats.org/drawingml/2006/table">
            <a:tbl>
              <a:tblPr firstRow="1" bandRow="1">
                <a:tableStyleId>{5C22544A-7EE6-4342-B048-85BDC9FD1C3A}</a:tableStyleId>
              </a:tblPr>
              <a:tblGrid>
                <a:gridCol w="1945704">
                  <a:extLst>
                    <a:ext uri="{9D8B030D-6E8A-4147-A177-3AD203B41FA5}">
                      <a16:colId xmlns:a16="http://schemas.microsoft.com/office/drawing/2014/main" val="16263163"/>
                    </a:ext>
                  </a:extLst>
                </a:gridCol>
                <a:gridCol w="1960592">
                  <a:extLst>
                    <a:ext uri="{9D8B030D-6E8A-4147-A177-3AD203B41FA5}">
                      <a16:colId xmlns:a16="http://schemas.microsoft.com/office/drawing/2014/main" val="256022342"/>
                    </a:ext>
                  </a:extLst>
                </a:gridCol>
                <a:gridCol w="687927">
                  <a:extLst>
                    <a:ext uri="{9D8B030D-6E8A-4147-A177-3AD203B41FA5}">
                      <a16:colId xmlns:a16="http://schemas.microsoft.com/office/drawing/2014/main" val="4118794143"/>
                    </a:ext>
                  </a:extLst>
                </a:gridCol>
                <a:gridCol w="687927">
                  <a:extLst>
                    <a:ext uri="{9D8B030D-6E8A-4147-A177-3AD203B41FA5}">
                      <a16:colId xmlns:a16="http://schemas.microsoft.com/office/drawing/2014/main" val="2264540241"/>
                    </a:ext>
                  </a:extLst>
                </a:gridCol>
                <a:gridCol w="687927">
                  <a:extLst>
                    <a:ext uri="{9D8B030D-6E8A-4147-A177-3AD203B41FA5}">
                      <a16:colId xmlns:a16="http://schemas.microsoft.com/office/drawing/2014/main" val="2616201248"/>
                    </a:ext>
                  </a:extLst>
                </a:gridCol>
                <a:gridCol w="687927">
                  <a:extLst>
                    <a:ext uri="{9D8B030D-6E8A-4147-A177-3AD203B41FA5}">
                      <a16:colId xmlns:a16="http://schemas.microsoft.com/office/drawing/2014/main" val="3441788295"/>
                    </a:ext>
                  </a:extLst>
                </a:gridCol>
                <a:gridCol w="687927">
                  <a:extLst>
                    <a:ext uri="{9D8B030D-6E8A-4147-A177-3AD203B41FA5}">
                      <a16:colId xmlns:a16="http://schemas.microsoft.com/office/drawing/2014/main" val="2195460820"/>
                    </a:ext>
                  </a:extLst>
                </a:gridCol>
                <a:gridCol w="687927">
                  <a:extLst>
                    <a:ext uri="{9D8B030D-6E8A-4147-A177-3AD203B41FA5}">
                      <a16:colId xmlns:a16="http://schemas.microsoft.com/office/drawing/2014/main" val="251027098"/>
                    </a:ext>
                  </a:extLst>
                </a:gridCol>
                <a:gridCol w="687927">
                  <a:extLst>
                    <a:ext uri="{9D8B030D-6E8A-4147-A177-3AD203B41FA5}">
                      <a16:colId xmlns:a16="http://schemas.microsoft.com/office/drawing/2014/main" val="3753048063"/>
                    </a:ext>
                  </a:extLst>
                </a:gridCol>
                <a:gridCol w="687927">
                  <a:extLst>
                    <a:ext uri="{9D8B030D-6E8A-4147-A177-3AD203B41FA5}">
                      <a16:colId xmlns:a16="http://schemas.microsoft.com/office/drawing/2014/main" val="1644953302"/>
                    </a:ext>
                  </a:extLst>
                </a:gridCol>
                <a:gridCol w="687927">
                  <a:extLst>
                    <a:ext uri="{9D8B030D-6E8A-4147-A177-3AD203B41FA5}">
                      <a16:colId xmlns:a16="http://schemas.microsoft.com/office/drawing/2014/main" val="327894037"/>
                    </a:ext>
                  </a:extLst>
                </a:gridCol>
                <a:gridCol w="687927">
                  <a:extLst>
                    <a:ext uri="{9D8B030D-6E8A-4147-A177-3AD203B41FA5}">
                      <a16:colId xmlns:a16="http://schemas.microsoft.com/office/drawing/2014/main" val="2582052753"/>
                    </a:ext>
                  </a:extLst>
                </a:gridCol>
                <a:gridCol w="687927">
                  <a:extLst>
                    <a:ext uri="{9D8B030D-6E8A-4147-A177-3AD203B41FA5}">
                      <a16:colId xmlns:a16="http://schemas.microsoft.com/office/drawing/2014/main" val="2531130756"/>
                    </a:ext>
                  </a:extLst>
                </a:gridCol>
                <a:gridCol w="687927">
                  <a:extLst>
                    <a:ext uri="{9D8B030D-6E8A-4147-A177-3AD203B41FA5}">
                      <a16:colId xmlns:a16="http://schemas.microsoft.com/office/drawing/2014/main" val="2954309548"/>
                    </a:ext>
                  </a:extLst>
                </a:gridCol>
              </a:tblGrid>
              <a:tr h="360000">
                <a:tc gridSpan="2">
                  <a:txBody>
                    <a:bodyPr/>
                    <a:lstStyle/>
                    <a:p>
                      <a:r>
                        <a:rPr lang="en-US" dirty="0"/>
                        <a:t>Topics \ Timeline</a:t>
                      </a:r>
                      <a:endParaRPr lang="en-IN" dirty="0"/>
                    </a:p>
                  </a:txBody>
                  <a:tcPr/>
                </a:tc>
                <a:tc hMerge="1">
                  <a:txBody>
                    <a:bodyPr/>
                    <a:lstStyle/>
                    <a:p>
                      <a:r>
                        <a:rPr lang="en-US" dirty="0"/>
                        <a:t>Topics \ Timeline</a:t>
                      </a:r>
                      <a:endParaRPr lang="en-IN" dirty="0"/>
                    </a:p>
                  </a:txBody>
                  <a:tcPr/>
                </a:tc>
                <a:tc>
                  <a:txBody>
                    <a:bodyPr/>
                    <a:lstStyle/>
                    <a:p>
                      <a:r>
                        <a:rPr lang="en-US" sz="1400" dirty="0"/>
                        <a:t>07-23</a:t>
                      </a:r>
                      <a:endParaRPr lang="en-IN" sz="1400" dirty="0"/>
                    </a:p>
                  </a:txBody>
                  <a:tcPr/>
                </a:tc>
                <a:tc>
                  <a:txBody>
                    <a:bodyPr/>
                    <a:lstStyle/>
                    <a:p>
                      <a:r>
                        <a:rPr lang="en-US" sz="1400" dirty="0"/>
                        <a:t>08-23</a:t>
                      </a:r>
                      <a:endParaRPr lang="en-IN" sz="1400" dirty="0"/>
                    </a:p>
                  </a:txBody>
                  <a:tcPr/>
                </a:tc>
                <a:tc>
                  <a:txBody>
                    <a:bodyPr/>
                    <a:lstStyle/>
                    <a:p>
                      <a:r>
                        <a:rPr lang="en-US" sz="1400" dirty="0"/>
                        <a:t>09-23</a:t>
                      </a:r>
                      <a:endParaRPr lang="en-IN" sz="1400" dirty="0"/>
                    </a:p>
                  </a:txBody>
                  <a:tcPr/>
                </a:tc>
                <a:tc>
                  <a:txBody>
                    <a:bodyPr/>
                    <a:lstStyle/>
                    <a:p>
                      <a:r>
                        <a:rPr lang="en-US" sz="1400" dirty="0"/>
                        <a:t>10-23</a:t>
                      </a:r>
                      <a:endParaRPr lang="en-IN" sz="1400" dirty="0"/>
                    </a:p>
                  </a:txBody>
                  <a:tcPr/>
                </a:tc>
                <a:tc>
                  <a:txBody>
                    <a:bodyPr/>
                    <a:lstStyle/>
                    <a:p>
                      <a:r>
                        <a:rPr lang="en-US" sz="1400" dirty="0"/>
                        <a:t>11-23</a:t>
                      </a:r>
                      <a:endParaRPr lang="en-IN" sz="1400" dirty="0"/>
                    </a:p>
                  </a:txBody>
                  <a:tcPr/>
                </a:tc>
                <a:tc>
                  <a:txBody>
                    <a:bodyPr/>
                    <a:lstStyle/>
                    <a:p>
                      <a:r>
                        <a:rPr lang="en-US" sz="1400" dirty="0"/>
                        <a:t>12-23</a:t>
                      </a:r>
                      <a:endParaRPr lang="en-IN" sz="1400" dirty="0"/>
                    </a:p>
                  </a:txBody>
                  <a:tcPr/>
                </a:tc>
                <a:tc>
                  <a:txBody>
                    <a:bodyPr/>
                    <a:lstStyle/>
                    <a:p>
                      <a:r>
                        <a:rPr lang="en-US" sz="1400" dirty="0"/>
                        <a:t>01-24</a:t>
                      </a:r>
                      <a:endParaRPr lang="en-IN" sz="1400" dirty="0"/>
                    </a:p>
                  </a:txBody>
                  <a:tcPr/>
                </a:tc>
                <a:tc>
                  <a:txBody>
                    <a:bodyPr/>
                    <a:lstStyle/>
                    <a:p>
                      <a:r>
                        <a:rPr lang="en-US" sz="1400" dirty="0"/>
                        <a:t>02-24</a:t>
                      </a:r>
                      <a:endParaRPr lang="en-IN" sz="1400" dirty="0"/>
                    </a:p>
                  </a:txBody>
                  <a:tcPr/>
                </a:tc>
                <a:tc>
                  <a:txBody>
                    <a:bodyPr/>
                    <a:lstStyle/>
                    <a:p>
                      <a:r>
                        <a:rPr lang="en-US" sz="1400" dirty="0"/>
                        <a:t>03-24</a:t>
                      </a:r>
                      <a:endParaRPr lang="en-IN" sz="1400" dirty="0"/>
                    </a:p>
                  </a:txBody>
                  <a:tcPr/>
                </a:tc>
                <a:tc>
                  <a:txBody>
                    <a:bodyPr/>
                    <a:lstStyle/>
                    <a:p>
                      <a:r>
                        <a:rPr lang="en-US" sz="1400" dirty="0"/>
                        <a:t>04-24</a:t>
                      </a:r>
                      <a:endParaRPr lang="en-IN" sz="1400" dirty="0"/>
                    </a:p>
                  </a:txBody>
                  <a:tcPr/>
                </a:tc>
                <a:tc>
                  <a:txBody>
                    <a:bodyPr/>
                    <a:lstStyle/>
                    <a:p>
                      <a:r>
                        <a:rPr lang="en-US" sz="1400" dirty="0"/>
                        <a:t>05-24</a:t>
                      </a:r>
                      <a:endParaRPr lang="en-IN" sz="1400" dirty="0"/>
                    </a:p>
                  </a:txBody>
                  <a:tcPr/>
                </a:tc>
                <a:tc>
                  <a:txBody>
                    <a:bodyPr/>
                    <a:lstStyle/>
                    <a:p>
                      <a:r>
                        <a:rPr lang="en-US" sz="1400" dirty="0"/>
                        <a:t>06-24</a:t>
                      </a:r>
                      <a:endParaRPr lang="en-IN" sz="1400" dirty="0"/>
                    </a:p>
                  </a:txBody>
                  <a:tcPr/>
                </a:tc>
                <a:extLst>
                  <a:ext uri="{0D108BD9-81ED-4DB2-BD59-A6C34878D82A}">
                    <a16:rowId xmlns:a16="http://schemas.microsoft.com/office/drawing/2014/main" val="1338746078"/>
                  </a:ext>
                </a:extLst>
              </a:tr>
              <a:tr h="360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Execution Phase</a:t>
                      </a:r>
                      <a:endParaRPr lang="en-IN" sz="1400" dirty="0"/>
                    </a:p>
                  </a:txBody>
                  <a:tcPr/>
                </a:tc>
                <a:tc>
                  <a:txBody>
                    <a:bodyPr/>
                    <a:lstStyle/>
                    <a:p>
                      <a:endParaRPr lang="en-IN" sz="1400"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290976179"/>
                  </a:ext>
                </a:extLst>
              </a:tr>
              <a:tr h="360000">
                <a:tc>
                  <a:txBody>
                    <a:bodyPr/>
                    <a:lstStyle/>
                    <a:p>
                      <a:endParaRPr lang="en-IN" sz="1050" dirty="0">
                        <a:solidFill>
                          <a:schemeClr val="tx1"/>
                        </a:solidFill>
                      </a:endParaRPr>
                    </a:p>
                  </a:txBody>
                  <a:tcPr/>
                </a:tc>
                <a:tc>
                  <a:txBody>
                    <a:bodyPr/>
                    <a:lstStyle/>
                    <a:p>
                      <a:r>
                        <a:rPr lang="en-US" sz="1050" dirty="0">
                          <a:solidFill>
                            <a:schemeClr val="tx1"/>
                          </a:solidFill>
                        </a:rPr>
                        <a:t>Developing Blockchain Component &amp; Smart Contracts</a:t>
                      </a:r>
                      <a:endParaRPr lang="en-IN" sz="1050" dirty="0">
                        <a:solidFill>
                          <a:schemeClr val="tx1"/>
                        </a:solidFill>
                      </a:endParaRPr>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62640327"/>
                  </a:ext>
                </a:extLst>
              </a:tr>
              <a:tr h="360000">
                <a:tc>
                  <a:txBody>
                    <a:bodyPr/>
                    <a:lstStyle/>
                    <a:p>
                      <a:endParaRPr lang="en-IN" dirty="0"/>
                    </a:p>
                  </a:txBody>
                  <a:tcPr/>
                </a:tc>
                <a:tc>
                  <a:txBody>
                    <a:bodyPr/>
                    <a:lstStyle/>
                    <a:p>
                      <a:r>
                        <a:rPr lang="en-US" sz="1050" dirty="0"/>
                        <a:t>Integrate Visual Cryptography</a:t>
                      </a:r>
                      <a:endParaRPr lang="en-IN" sz="1050"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02436284"/>
                  </a:ext>
                </a:extLst>
              </a:tr>
              <a:tr h="360000">
                <a:tc>
                  <a:txBody>
                    <a:bodyPr/>
                    <a:lstStyle/>
                    <a:p>
                      <a:endParaRPr lang="en-IN" dirty="0"/>
                    </a:p>
                  </a:txBody>
                  <a:tcPr/>
                </a:tc>
                <a:tc>
                  <a:txBody>
                    <a:bodyPr/>
                    <a:lstStyle/>
                    <a:p>
                      <a:r>
                        <a:rPr lang="en-US" sz="1050" dirty="0"/>
                        <a:t>Implement</a:t>
                      </a:r>
                      <a:r>
                        <a:rPr lang="en-IN" sz="1050" dirty="0"/>
                        <a:t> frontend</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277194967"/>
                  </a:ext>
                </a:extLst>
              </a:tr>
              <a:tr h="360000">
                <a:tc>
                  <a:txBody>
                    <a:bodyPr/>
                    <a:lstStyle/>
                    <a:p>
                      <a:endParaRPr lang="en-IN" dirty="0"/>
                    </a:p>
                  </a:txBody>
                  <a:tcPr/>
                </a:tc>
                <a:tc>
                  <a:txBody>
                    <a:bodyPr/>
                    <a:lstStyle/>
                    <a:p>
                      <a:r>
                        <a:rPr lang="en-IN" sz="1050" dirty="0"/>
                        <a:t>Implement Backend</a:t>
                      </a:r>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113836223"/>
                  </a:ext>
                </a:extLst>
              </a:tr>
              <a:tr h="360000">
                <a:tc>
                  <a:txBody>
                    <a:bodyPr/>
                    <a:lstStyle/>
                    <a:p>
                      <a:r>
                        <a:rPr lang="en-IN" sz="1400" dirty="0"/>
                        <a:t>Testing Phase</a:t>
                      </a: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965275257"/>
                  </a:ext>
                </a:extLst>
              </a:tr>
              <a:tr h="360000">
                <a:tc>
                  <a:txBody>
                    <a:bodyPr/>
                    <a:lstStyle/>
                    <a:p>
                      <a:endParaRPr lang="en-IN" dirty="0"/>
                    </a:p>
                  </a:txBody>
                  <a:tcPr/>
                </a:tc>
                <a:tc>
                  <a:txBody>
                    <a:bodyPr/>
                    <a:lstStyle/>
                    <a:p>
                      <a:r>
                        <a:rPr lang="en-US" sz="1050" dirty="0"/>
                        <a:t>U</a:t>
                      </a:r>
                      <a:r>
                        <a:rPr lang="en-IN" sz="1050" dirty="0"/>
                        <a:t>nit Testing</a:t>
                      </a:r>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79020520"/>
                  </a:ext>
                </a:extLst>
              </a:tr>
              <a:tr h="360000">
                <a:tc>
                  <a:txBody>
                    <a:bodyPr/>
                    <a:lstStyle/>
                    <a:p>
                      <a:endParaRPr lang="en-IN" dirty="0"/>
                    </a:p>
                  </a:txBody>
                  <a:tcPr/>
                </a:tc>
                <a:tc>
                  <a:txBody>
                    <a:bodyPr/>
                    <a:lstStyle/>
                    <a:p>
                      <a:r>
                        <a:rPr lang="en-IN" sz="1050" dirty="0"/>
                        <a:t>Integration Testing</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43666118"/>
                  </a:ext>
                </a:extLst>
              </a:tr>
              <a:tr h="360000">
                <a:tc>
                  <a:txBody>
                    <a:bodyPr/>
                    <a:lstStyle/>
                    <a:p>
                      <a:endParaRPr lang="en-IN" dirty="0"/>
                    </a:p>
                  </a:txBody>
                  <a:tcPr/>
                </a:tc>
                <a:tc>
                  <a:txBody>
                    <a:bodyPr/>
                    <a:lstStyle/>
                    <a:p>
                      <a:r>
                        <a:rPr lang="en-US" sz="1050" dirty="0"/>
                        <a:t>Ensure security and data privacy</a:t>
                      </a:r>
                      <a:endParaRPr lang="en-IN" sz="1050"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03319849"/>
                  </a:ext>
                </a:extLst>
              </a:tr>
              <a:tr h="360000">
                <a:tc>
                  <a:txBody>
                    <a:bodyPr/>
                    <a:lstStyle/>
                    <a:p>
                      <a:r>
                        <a:rPr lang="en-US" sz="1400" dirty="0"/>
                        <a:t>Deployment Phase</a:t>
                      </a:r>
                      <a:endParaRPr lang="en-IN" sz="1400" dirty="0"/>
                    </a:p>
                  </a:txBody>
                  <a:tcPr/>
                </a:tc>
                <a:tc>
                  <a:txBody>
                    <a:bodyPr/>
                    <a:lstStyle/>
                    <a:p>
                      <a:endParaRPr lang="en-IN" sz="1050"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51644497"/>
                  </a:ext>
                </a:extLst>
              </a:tr>
            </a:tbl>
          </a:graphicData>
        </a:graphic>
      </p:graphicFrame>
      <p:sp>
        <p:nvSpPr>
          <p:cNvPr id="5" name="Flowchart: Terminator 4">
            <a:extLst>
              <a:ext uri="{FF2B5EF4-FFF2-40B4-BE49-F238E27FC236}">
                <a16:creationId xmlns:a16="http://schemas.microsoft.com/office/drawing/2014/main" id="{58A2F709-6E29-2ACA-22E4-A9FE39E48B76}"/>
              </a:ext>
            </a:extLst>
          </p:cNvPr>
          <p:cNvSpPr/>
          <p:nvPr/>
        </p:nvSpPr>
        <p:spPr>
          <a:xfrm>
            <a:off x="7384025" y="2595716"/>
            <a:ext cx="3401961" cy="315123"/>
          </a:xfrm>
          <a:prstGeom prst="flowChartTerminator">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Terminator 5">
            <a:extLst>
              <a:ext uri="{FF2B5EF4-FFF2-40B4-BE49-F238E27FC236}">
                <a16:creationId xmlns:a16="http://schemas.microsoft.com/office/drawing/2014/main" id="{B75E9166-8DDE-683E-BD2E-072D2B6272FD}"/>
              </a:ext>
            </a:extLst>
          </p:cNvPr>
          <p:cNvSpPr/>
          <p:nvPr/>
        </p:nvSpPr>
        <p:spPr>
          <a:xfrm>
            <a:off x="7384025" y="2965405"/>
            <a:ext cx="1327356" cy="315123"/>
          </a:xfrm>
          <a:prstGeom prst="flowChartTerminator">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Terminator 6">
            <a:extLst>
              <a:ext uri="{FF2B5EF4-FFF2-40B4-BE49-F238E27FC236}">
                <a16:creationId xmlns:a16="http://schemas.microsoft.com/office/drawing/2014/main" id="{16668EEB-2C9C-8428-BFF2-B75087F96CB5}"/>
              </a:ext>
            </a:extLst>
          </p:cNvPr>
          <p:cNvSpPr/>
          <p:nvPr/>
        </p:nvSpPr>
        <p:spPr>
          <a:xfrm>
            <a:off x="8047703" y="3359186"/>
            <a:ext cx="1047136" cy="315123"/>
          </a:xfrm>
          <a:prstGeom prst="flowChartTerminator">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Terminator 7">
            <a:extLst>
              <a:ext uri="{FF2B5EF4-FFF2-40B4-BE49-F238E27FC236}">
                <a16:creationId xmlns:a16="http://schemas.microsoft.com/office/drawing/2014/main" id="{9BF4A7D4-9984-AC94-9602-BC7DF7FAC9B7}"/>
              </a:ext>
            </a:extLst>
          </p:cNvPr>
          <p:cNvSpPr/>
          <p:nvPr/>
        </p:nvSpPr>
        <p:spPr>
          <a:xfrm>
            <a:off x="8706462" y="3737731"/>
            <a:ext cx="2079524" cy="315123"/>
          </a:xfrm>
          <a:prstGeom prst="flowChartTerminator">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Terminator 8">
            <a:extLst>
              <a:ext uri="{FF2B5EF4-FFF2-40B4-BE49-F238E27FC236}">
                <a16:creationId xmlns:a16="http://schemas.microsoft.com/office/drawing/2014/main" id="{DC21FBAF-A753-9F24-8BE1-97B11570DB23}"/>
              </a:ext>
            </a:extLst>
          </p:cNvPr>
          <p:cNvSpPr/>
          <p:nvPr/>
        </p:nvSpPr>
        <p:spPr>
          <a:xfrm>
            <a:off x="7359445" y="4107420"/>
            <a:ext cx="2079523" cy="315123"/>
          </a:xfrm>
          <a:prstGeom prst="flowChartTerminator">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Terminator 9">
            <a:extLst>
              <a:ext uri="{FF2B5EF4-FFF2-40B4-BE49-F238E27FC236}">
                <a16:creationId xmlns:a16="http://schemas.microsoft.com/office/drawing/2014/main" id="{57AC1984-AACC-8A0B-459F-E41E695D188D}"/>
              </a:ext>
            </a:extLst>
          </p:cNvPr>
          <p:cNvSpPr/>
          <p:nvPr/>
        </p:nvSpPr>
        <p:spPr>
          <a:xfrm>
            <a:off x="10112476" y="4823459"/>
            <a:ext cx="1390547" cy="315123"/>
          </a:xfrm>
          <a:prstGeom prst="flowChartTerminator">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Terminator 10">
            <a:extLst>
              <a:ext uri="{FF2B5EF4-FFF2-40B4-BE49-F238E27FC236}">
                <a16:creationId xmlns:a16="http://schemas.microsoft.com/office/drawing/2014/main" id="{2FD04AD0-235F-A065-ABD9-7F1452142F11}"/>
              </a:ext>
            </a:extLst>
          </p:cNvPr>
          <p:cNvSpPr/>
          <p:nvPr/>
        </p:nvSpPr>
        <p:spPr>
          <a:xfrm>
            <a:off x="10785987" y="5217240"/>
            <a:ext cx="432620" cy="315123"/>
          </a:xfrm>
          <a:prstGeom prst="flowChartTerminator">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Terminator 12">
            <a:extLst>
              <a:ext uri="{FF2B5EF4-FFF2-40B4-BE49-F238E27FC236}">
                <a16:creationId xmlns:a16="http://schemas.microsoft.com/office/drawing/2014/main" id="{2190CA91-3551-6514-49FD-EEB54BBC6C47}"/>
              </a:ext>
            </a:extLst>
          </p:cNvPr>
          <p:cNvSpPr/>
          <p:nvPr/>
        </p:nvSpPr>
        <p:spPr>
          <a:xfrm>
            <a:off x="10942614" y="5561860"/>
            <a:ext cx="551986" cy="315123"/>
          </a:xfrm>
          <a:prstGeom prst="flowChartTerminator">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Terminator 13">
            <a:extLst>
              <a:ext uri="{FF2B5EF4-FFF2-40B4-BE49-F238E27FC236}">
                <a16:creationId xmlns:a16="http://schemas.microsoft.com/office/drawing/2014/main" id="{E23A7B2A-A5AF-4315-C50C-047DB5B660A7}"/>
              </a:ext>
            </a:extLst>
          </p:cNvPr>
          <p:cNvSpPr/>
          <p:nvPr/>
        </p:nvSpPr>
        <p:spPr>
          <a:xfrm>
            <a:off x="10090712" y="4478839"/>
            <a:ext cx="1390547" cy="315123"/>
          </a:xfrm>
          <a:prstGeom prst="flowChartTerminator">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Terminator 14">
            <a:extLst>
              <a:ext uri="{FF2B5EF4-FFF2-40B4-BE49-F238E27FC236}">
                <a16:creationId xmlns:a16="http://schemas.microsoft.com/office/drawing/2014/main" id="{E8F668CE-0B76-FDF9-E026-E7B89679CC54}"/>
              </a:ext>
            </a:extLst>
          </p:cNvPr>
          <p:cNvSpPr/>
          <p:nvPr/>
        </p:nvSpPr>
        <p:spPr>
          <a:xfrm>
            <a:off x="11481259" y="5906480"/>
            <a:ext cx="680161" cy="315123"/>
          </a:xfrm>
          <a:prstGeom prst="flowChartTerminator">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5966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41EB49-364B-975D-B3C3-9C80570697BC}"/>
              </a:ext>
            </a:extLst>
          </p:cNvPr>
          <p:cNvSpPr>
            <a:spLocks noGrp="1"/>
          </p:cNvSpPr>
          <p:nvPr>
            <p:ph type="title"/>
          </p:nvPr>
        </p:nvSpPr>
        <p:spPr/>
        <p:txBody>
          <a:bodyPr/>
          <a:lstStyle/>
          <a:p>
            <a:r>
              <a:rPr lang="en-US" dirty="0"/>
              <a:t>Individual Contribution</a:t>
            </a:r>
            <a:endParaRPr lang="en-IN" dirty="0"/>
          </a:p>
        </p:txBody>
      </p:sp>
      <p:sp>
        <p:nvSpPr>
          <p:cNvPr id="5" name="Text Placeholder 4">
            <a:extLst>
              <a:ext uri="{FF2B5EF4-FFF2-40B4-BE49-F238E27FC236}">
                <a16:creationId xmlns:a16="http://schemas.microsoft.com/office/drawing/2014/main" id="{55A1D859-AB2C-F80C-5990-54ECDFFE5A2B}"/>
              </a:ext>
            </a:extLst>
          </p:cNvPr>
          <p:cNvSpPr>
            <a:spLocks noGrp="1"/>
          </p:cNvSpPr>
          <p:nvPr>
            <p:ph type="body" idx="1"/>
          </p:nvPr>
        </p:nvSpPr>
        <p:spPr>
          <a:xfrm>
            <a:off x="1209007" y="2658533"/>
            <a:ext cx="2508185" cy="576262"/>
          </a:xfrm>
        </p:spPr>
        <p:txBody>
          <a:bodyPr/>
          <a:lstStyle/>
          <a:p>
            <a:r>
              <a:rPr lang="en-US" sz="2400" dirty="0" err="1"/>
              <a:t>Digbijoy</a:t>
            </a:r>
            <a:r>
              <a:rPr lang="en-US" sz="2400" dirty="0"/>
              <a:t> Dutta</a:t>
            </a:r>
            <a:endParaRPr lang="en-IN" sz="2400" dirty="0"/>
          </a:p>
        </p:txBody>
      </p:sp>
      <p:sp>
        <p:nvSpPr>
          <p:cNvPr id="6" name="Content Placeholder 5">
            <a:extLst>
              <a:ext uri="{FF2B5EF4-FFF2-40B4-BE49-F238E27FC236}">
                <a16:creationId xmlns:a16="http://schemas.microsoft.com/office/drawing/2014/main" id="{3CB9353E-0D30-B8F3-5197-C5F23452AE31}"/>
              </a:ext>
            </a:extLst>
          </p:cNvPr>
          <p:cNvSpPr>
            <a:spLocks noGrp="1"/>
          </p:cNvSpPr>
          <p:nvPr>
            <p:ph sz="half" idx="2"/>
          </p:nvPr>
        </p:nvSpPr>
        <p:spPr>
          <a:xfrm>
            <a:off x="1130648" y="3234795"/>
            <a:ext cx="2664902" cy="2455862"/>
          </a:xfrm>
        </p:spPr>
        <p:txBody>
          <a:bodyPr/>
          <a:lstStyle/>
          <a:p>
            <a:r>
              <a:rPr lang="en-US" dirty="0"/>
              <a:t>Visual Cryptography</a:t>
            </a:r>
          </a:p>
          <a:p>
            <a:r>
              <a:rPr lang="en-US" dirty="0"/>
              <a:t>Transaction Design</a:t>
            </a:r>
          </a:p>
          <a:p>
            <a:r>
              <a:rPr lang="en-IN" dirty="0"/>
              <a:t>Back End Design</a:t>
            </a:r>
          </a:p>
        </p:txBody>
      </p:sp>
      <p:sp>
        <p:nvSpPr>
          <p:cNvPr id="9" name="Text Placeholder 4">
            <a:extLst>
              <a:ext uri="{FF2B5EF4-FFF2-40B4-BE49-F238E27FC236}">
                <a16:creationId xmlns:a16="http://schemas.microsoft.com/office/drawing/2014/main" id="{22873FDF-A9F0-6090-01DB-81BE305EF0A5}"/>
              </a:ext>
            </a:extLst>
          </p:cNvPr>
          <p:cNvSpPr txBox="1">
            <a:spLocks/>
          </p:cNvSpPr>
          <p:nvPr/>
        </p:nvSpPr>
        <p:spPr>
          <a:xfrm>
            <a:off x="3873909" y="2658533"/>
            <a:ext cx="2508185"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r>
              <a:rPr lang="en-US" sz="2400" dirty="0"/>
              <a:t>Abhijan Mallick</a:t>
            </a:r>
            <a:endParaRPr lang="en-IN" sz="2400" dirty="0"/>
          </a:p>
        </p:txBody>
      </p:sp>
      <p:sp>
        <p:nvSpPr>
          <p:cNvPr id="10" name="Content Placeholder 5">
            <a:extLst>
              <a:ext uri="{FF2B5EF4-FFF2-40B4-BE49-F238E27FC236}">
                <a16:creationId xmlns:a16="http://schemas.microsoft.com/office/drawing/2014/main" id="{0DD0C34C-E52D-0953-F3EF-981ECAEFB89E}"/>
              </a:ext>
            </a:extLst>
          </p:cNvPr>
          <p:cNvSpPr txBox="1">
            <a:spLocks/>
          </p:cNvSpPr>
          <p:nvPr/>
        </p:nvSpPr>
        <p:spPr>
          <a:xfrm>
            <a:off x="3828765" y="3234795"/>
            <a:ext cx="2664902" cy="245586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r>
              <a:rPr lang="en-US" dirty="0"/>
              <a:t>Smart Contract</a:t>
            </a:r>
          </a:p>
          <a:p>
            <a:r>
              <a:rPr lang="en-US" dirty="0"/>
              <a:t>Workflow of the System</a:t>
            </a:r>
            <a:endParaRPr lang="en-IN" dirty="0"/>
          </a:p>
        </p:txBody>
      </p:sp>
      <p:sp>
        <p:nvSpPr>
          <p:cNvPr id="11" name="Text Placeholder 4">
            <a:extLst>
              <a:ext uri="{FF2B5EF4-FFF2-40B4-BE49-F238E27FC236}">
                <a16:creationId xmlns:a16="http://schemas.microsoft.com/office/drawing/2014/main" id="{F94702DE-C117-E4A4-63A8-BF1C349D23C5}"/>
              </a:ext>
            </a:extLst>
          </p:cNvPr>
          <p:cNvSpPr txBox="1">
            <a:spLocks/>
          </p:cNvSpPr>
          <p:nvPr/>
        </p:nvSpPr>
        <p:spPr>
          <a:xfrm>
            <a:off x="6814115" y="2658533"/>
            <a:ext cx="2508185"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r>
              <a:rPr lang="en-US" sz="2400" dirty="0"/>
              <a:t>Mahan Brata Raha</a:t>
            </a:r>
            <a:endParaRPr lang="en-IN" sz="2400" dirty="0"/>
          </a:p>
        </p:txBody>
      </p:sp>
      <p:sp>
        <p:nvSpPr>
          <p:cNvPr id="12" name="Text Placeholder 4">
            <a:extLst>
              <a:ext uri="{FF2B5EF4-FFF2-40B4-BE49-F238E27FC236}">
                <a16:creationId xmlns:a16="http://schemas.microsoft.com/office/drawing/2014/main" id="{A57E195A-B5CF-524A-8725-6464B31913C8}"/>
              </a:ext>
            </a:extLst>
          </p:cNvPr>
          <p:cNvSpPr txBox="1">
            <a:spLocks/>
          </p:cNvSpPr>
          <p:nvPr/>
        </p:nvSpPr>
        <p:spPr>
          <a:xfrm>
            <a:off x="9635734" y="2658533"/>
            <a:ext cx="2508185"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r>
              <a:rPr lang="en-US" sz="2400" dirty="0"/>
              <a:t>Pranab Saha</a:t>
            </a:r>
            <a:endParaRPr lang="en-IN" sz="2400" dirty="0"/>
          </a:p>
        </p:txBody>
      </p:sp>
      <p:sp>
        <p:nvSpPr>
          <p:cNvPr id="13" name="Content Placeholder 5">
            <a:extLst>
              <a:ext uri="{FF2B5EF4-FFF2-40B4-BE49-F238E27FC236}">
                <a16:creationId xmlns:a16="http://schemas.microsoft.com/office/drawing/2014/main" id="{0E20BC20-0691-24DA-C5BE-5A4FDDCB4AE9}"/>
              </a:ext>
            </a:extLst>
          </p:cNvPr>
          <p:cNvSpPr txBox="1">
            <a:spLocks/>
          </p:cNvSpPr>
          <p:nvPr/>
        </p:nvSpPr>
        <p:spPr>
          <a:xfrm>
            <a:off x="6572026" y="3234795"/>
            <a:ext cx="2664902" cy="245586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r>
              <a:rPr lang="en-US" dirty="0"/>
              <a:t>Background Study on AEPS</a:t>
            </a:r>
          </a:p>
          <a:p>
            <a:r>
              <a:rPr lang="en-IN" dirty="0"/>
              <a:t>Gantt Chart</a:t>
            </a:r>
          </a:p>
        </p:txBody>
      </p:sp>
      <p:sp>
        <p:nvSpPr>
          <p:cNvPr id="15" name="Content Placeholder 5">
            <a:extLst>
              <a:ext uri="{FF2B5EF4-FFF2-40B4-BE49-F238E27FC236}">
                <a16:creationId xmlns:a16="http://schemas.microsoft.com/office/drawing/2014/main" id="{178E0BC4-A821-BCCA-FE8E-0281A4B29BB9}"/>
              </a:ext>
            </a:extLst>
          </p:cNvPr>
          <p:cNvSpPr txBox="1">
            <a:spLocks/>
          </p:cNvSpPr>
          <p:nvPr/>
        </p:nvSpPr>
        <p:spPr>
          <a:xfrm>
            <a:off x="9322300" y="3234795"/>
            <a:ext cx="2664902" cy="245586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r>
              <a:rPr lang="en-US" dirty="0"/>
              <a:t>Encryption</a:t>
            </a:r>
          </a:p>
          <a:p>
            <a:r>
              <a:rPr lang="en-US" dirty="0"/>
              <a:t>User Registration Design</a:t>
            </a:r>
            <a:endParaRPr lang="en-IN" dirty="0"/>
          </a:p>
        </p:txBody>
      </p:sp>
    </p:spTree>
    <p:extLst>
      <p:ext uri="{BB962C8B-B14F-4D97-AF65-F5344CB8AC3E}">
        <p14:creationId xmlns:p14="http://schemas.microsoft.com/office/powerpoint/2010/main" val="54726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40EFAF-A772-CFBD-1BE2-4C02B2730847}"/>
              </a:ext>
            </a:extLst>
          </p:cNvPr>
          <p:cNvSpPr>
            <a:spLocks noGrp="1"/>
          </p:cNvSpPr>
          <p:nvPr>
            <p:ph type="title"/>
          </p:nvPr>
        </p:nvSpPr>
        <p:spPr>
          <a:xfrm>
            <a:off x="1326995" y="2552700"/>
            <a:ext cx="10018713" cy="1752599"/>
          </a:xfrm>
        </p:spPr>
        <p:txBody>
          <a:bodyPr/>
          <a:lstStyle/>
          <a:p>
            <a:r>
              <a:rPr lang="en-US" dirty="0"/>
              <a:t>Thank You!</a:t>
            </a:r>
            <a:endParaRPr lang="en-IN" dirty="0"/>
          </a:p>
        </p:txBody>
      </p:sp>
    </p:spTree>
    <p:extLst>
      <p:ext uri="{BB962C8B-B14F-4D97-AF65-F5344CB8AC3E}">
        <p14:creationId xmlns:p14="http://schemas.microsoft.com/office/powerpoint/2010/main" val="3624999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95E41-976B-D17B-D841-0EA6FD4198EB}"/>
              </a:ext>
            </a:extLst>
          </p:cNvPr>
          <p:cNvSpPr>
            <a:spLocks noGrp="1"/>
          </p:cNvSpPr>
          <p:nvPr>
            <p:ph type="title"/>
          </p:nvPr>
        </p:nvSpPr>
        <p:spPr/>
        <p:txBody>
          <a:bodyPr/>
          <a:lstStyle/>
          <a:p>
            <a:r>
              <a:rPr lang="en-US" dirty="0"/>
              <a:t>Project Ideation</a:t>
            </a:r>
            <a:endParaRPr lang="en-IN" dirty="0"/>
          </a:p>
        </p:txBody>
      </p:sp>
      <p:sp>
        <p:nvSpPr>
          <p:cNvPr id="5" name="Content Placeholder 4">
            <a:extLst>
              <a:ext uri="{FF2B5EF4-FFF2-40B4-BE49-F238E27FC236}">
                <a16:creationId xmlns:a16="http://schemas.microsoft.com/office/drawing/2014/main" id="{54C6D70D-FD51-B3B7-BDE8-898153DB0C5E}"/>
              </a:ext>
            </a:extLst>
          </p:cNvPr>
          <p:cNvSpPr>
            <a:spLocks noGrp="1"/>
          </p:cNvSpPr>
          <p:nvPr>
            <p:ph idx="1"/>
          </p:nvPr>
        </p:nvSpPr>
        <p:spPr>
          <a:xfrm>
            <a:off x="1484310" y="1976285"/>
            <a:ext cx="10018713" cy="3814916"/>
          </a:xfrm>
        </p:spPr>
        <p:txBody>
          <a:bodyPr>
            <a:normAutofit/>
          </a:bodyPr>
          <a:lstStyle/>
          <a:p>
            <a:pPr>
              <a:buFont typeface="Wingdings" panose="05000000000000000000" pitchFamily="2" charset="2"/>
              <a:buChar char="v"/>
            </a:pPr>
            <a:r>
              <a:rPr lang="en-US" sz="2000" b="1" u="sng" dirty="0"/>
              <a:t>Blockchain</a:t>
            </a:r>
            <a:r>
              <a:rPr lang="en-US" sz="2000" b="1" dirty="0"/>
              <a:t>:</a:t>
            </a:r>
            <a:r>
              <a:rPr lang="en-US" sz="2000" dirty="0"/>
              <a:t> A </a:t>
            </a:r>
            <a:r>
              <a:rPr lang="en-US" sz="2000" u="sng" dirty="0"/>
              <a:t>distributed</a:t>
            </a:r>
            <a:r>
              <a:rPr lang="en-US" sz="2000" dirty="0"/>
              <a:t> </a:t>
            </a:r>
            <a:r>
              <a:rPr lang="en-US" sz="2000" u="sng" dirty="0"/>
              <a:t>decentralized</a:t>
            </a:r>
            <a:r>
              <a:rPr lang="en-US" sz="2000" dirty="0"/>
              <a:t> ledger which is </a:t>
            </a:r>
            <a:r>
              <a:rPr lang="en-US" sz="2000" u="sng" dirty="0"/>
              <a:t>transparent</a:t>
            </a:r>
            <a:r>
              <a:rPr lang="en-US" sz="2000" dirty="0"/>
              <a:t> in nature to all the nodes in the network and any alteration is not possible after deployment.</a:t>
            </a:r>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marL="0" indent="0">
              <a:buNone/>
            </a:pPr>
            <a:endParaRPr lang="en-US" sz="2000" dirty="0"/>
          </a:p>
          <a:p>
            <a:pPr marL="0" indent="0">
              <a:buNone/>
            </a:pPr>
            <a:endParaRPr lang="en-US" sz="2000" dirty="0"/>
          </a:p>
          <a:p>
            <a:pPr marL="0" indent="0">
              <a:buNone/>
            </a:pPr>
            <a:endParaRPr lang="en-IN" sz="2000" b="1" u="sng" dirty="0"/>
          </a:p>
        </p:txBody>
      </p:sp>
      <p:sp>
        <p:nvSpPr>
          <p:cNvPr id="8" name="TextBox 7">
            <a:extLst>
              <a:ext uri="{FF2B5EF4-FFF2-40B4-BE49-F238E27FC236}">
                <a16:creationId xmlns:a16="http://schemas.microsoft.com/office/drawing/2014/main" id="{5BDFB197-EA74-AF66-D91F-CB52E8C4F271}"/>
              </a:ext>
            </a:extLst>
          </p:cNvPr>
          <p:cNvSpPr txBox="1"/>
          <p:nvPr/>
        </p:nvSpPr>
        <p:spPr>
          <a:xfrm>
            <a:off x="8038232" y="2960638"/>
            <a:ext cx="2934568" cy="2308324"/>
          </a:xfrm>
          <a:prstGeom prst="rect">
            <a:avLst/>
          </a:prstGeom>
          <a:noFill/>
        </p:spPr>
        <p:txBody>
          <a:bodyPr wrap="square" rtlCol="0">
            <a:spAutoFit/>
          </a:bodyPr>
          <a:lstStyle/>
          <a:p>
            <a:r>
              <a:rPr lang="en-US" b="1" u="sng" dirty="0"/>
              <a:t>Advantages</a:t>
            </a:r>
            <a:r>
              <a:rPr lang="en-US" b="1" dirty="0"/>
              <a:t>:</a:t>
            </a:r>
          </a:p>
          <a:p>
            <a:endParaRPr lang="en-US" dirty="0"/>
          </a:p>
          <a:p>
            <a:pPr marL="285750" indent="-285750">
              <a:buFont typeface="Wingdings" panose="05000000000000000000" pitchFamily="2" charset="2"/>
              <a:buChar char="q"/>
            </a:pPr>
            <a:r>
              <a:rPr lang="en-US" dirty="0"/>
              <a:t>Shared.</a:t>
            </a:r>
          </a:p>
          <a:p>
            <a:pPr marL="285750" indent="-285750">
              <a:buFont typeface="Wingdings" panose="05000000000000000000" pitchFamily="2" charset="2"/>
              <a:buChar char="q"/>
            </a:pPr>
            <a:r>
              <a:rPr lang="en-US" dirty="0"/>
              <a:t>Immutability.</a:t>
            </a:r>
          </a:p>
          <a:p>
            <a:pPr marL="285750" indent="-285750">
              <a:buFont typeface="Wingdings" panose="05000000000000000000" pitchFamily="2" charset="2"/>
              <a:buChar char="q"/>
            </a:pPr>
            <a:r>
              <a:rPr lang="en-US" dirty="0"/>
              <a:t>Integrity.</a:t>
            </a:r>
          </a:p>
          <a:p>
            <a:pPr marL="285750" indent="-285750">
              <a:buFont typeface="Wingdings" panose="05000000000000000000" pitchFamily="2" charset="2"/>
              <a:buChar char="q"/>
            </a:pPr>
            <a:r>
              <a:rPr lang="en-US" dirty="0"/>
              <a:t>Verifiable, Visibility.</a:t>
            </a:r>
          </a:p>
          <a:p>
            <a:pPr marL="285750" indent="-285750">
              <a:buFont typeface="Wingdings" panose="05000000000000000000" pitchFamily="2" charset="2"/>
              <a:buChar char="q"/>
            </a:pPr>
            <a:r>
              <a:rPr lang="en-US" dirty="0"/>
              <a:t>Control of data.</a:t>
            </a:r>
          </a:p>
          <a:p>
            <a:pPr marL="285750" indent="-285750">
              <a:buFont typeface="Wingdings" panose="05000000000000000000" pitchFamily="2" charset="2"/>
              <a:buChar char="q"/>
            </a:pPr>
            <a:r>
              <a:rPr lang="en-US" dirty="0"/>
              <a:t>Security &amp; Privacy.</a:t>
            </a:r>
          </a:p>
        </p:txBody>
      </p:sp>
      <p:pic>
        <p:nvPicPr>
          <p:cNvPr id="9" name="Picture 8">
            <a:extLst>
              <a:ext uri="{FF2B5EF4-FFF2-40B4-BE49-F238E27FC236}">
                <a16:creationId xmlns:a16="http://schemas.microsoft.com/office/drawing/2014/main" id="{CAD2C919-9979-0C61-762D-1C5043D1B94A}"/>
              </a:ext>
            </a:extLst>
          </p:cNvPr>
          <p:cNvPicPr>
            <a:picLocks noChangeAspect="1"/>
          </p:cNvPicPr>
          <p:nvPr/>
        </p:nvPicPr>
        <p:blipFill>
          <a:blip r:embed="rId2"/>
          <a:stretch>
            <a:fillRect/>
          </a:stretch>
        </p:blipFill>
        <p:spPr>
          <a:xfrm>
            <a:off x="1662964" y="2733733"/>
            <a:ext cx="5845045" cy="3145137"/>
          </a:xfrm>
          <a:prstGeom prst="rect">
            <a:avLst/>
          </a:prstGeom>
        </p:spPr>
      </p:pic>
    </p:spTree>
    <p:extLst>
      <p:ext uri="{BB962C8B-B14F-4D97-AF65-F5344CB8AC3E}">
        <p14:creationId xmlns:p14="http://schemas.microsoft.com/office/powerpoint/2010/main" val="227722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5CD48E-BBEF-0D3A-363D-3D543C6A4DEC}"/>
              </a:ext>
            </a:extLst>
          </p:cNvPr>
          <p:cNvSpPr>
            <a:spLocks noGrp="1"/>
          </p:cNvSpPr>
          <p:nvPr>
            <p:ph type="title"/>
          </p:nvPr>
        </p:nvSpPr>
        <p:spPr/>
        <p:txBody>
          <a:bodyPr/>
          <a:lstStyle/>
          <a:p>
            <a:r>
              <a:rPr lang="en-US" dirty="0"/>
              <a:t>Component of Blockchain</a:t>
            </a:r>
            <a:endParaRPr lang="en-IN" dirty="0"/>
          </a:p>
        </p:txBody>
      </p:sp>
      <p:sp>
        <p:nvSpPr>
          <p:cNvPr id="5" name="Text Placeholder 4">
            <a:extLst>
              <a:ext uri="{FF2B5EF4-FFF2-40B4-BE49-F238E27FC236}">
                <a16:creationId xmlns:a16="http://schemas.microsoft.com/office/drawing/2014/main" id="{BD5819BF-702E-17A5-DC3B-9D7E0624BDC6}"/>
              </a:ext>
            </a:extLst>
          </p:cNvPr>
          <p:cNvSpPr>
            <a:spLocks noGrp="1"/>
          </p:cNvSpPr>
          <p:nvPr>
            <p:ph type="body" idx="1"/>
          </p:nvPr>
        </p:nvSpPr>
        <p:spPr>
          <a:xfrm>
            <a:off x="1789454" y="2071227"/>
            <a:ext cx="2190221" cy="576262"/>
          </a:xfrm>
        </p:spPr>
        <p:txBody>
          <a:bodyPr/>
          <a:lstStyle/>
          <a:p>
            <a:pPr algn="ctr"/>
            <a:r>
              <a:rPr lang="en-US" sz="2000" dirty="0"/>
              <a:t>Node</a:t>
            </a:r>
            <a:endParaRPr lang="en-IN" sz="2000" dirty="0"/>
          </a:p>
        </p:txBody>
      </p:sp>
      <p:sp>
        <p:nvSpPr>
          <p:cNvPr id="6" name="Content Placeholder 5">
            <a:extLst>
              <a:ext uri="{FF2B5EF4-FFF2-40B4-BE49-F238E27FC236}">
                <a16:creationId xmlns:a16="http://schemas.microsoft.com/office/drawing/2014/main" id="{F6E30EB9-3806-8296-90BB-153BEFED09B9}"/>
              </a:ext>
            </a:extLst>
          </p:cNvPr>
          <p:cNvSpPr>
            <a:spLocks noGrp="1"/>
          </p:cNvSpPr>
          <p:nvPr>
            <p:ph sz="half" idx="2"/>
          </p:nvPr>
        </p:nvSpPr>
        <p:spPr>
          <a:xfrm>
            <a:off x="1084836" y="2709067"/>
            <a:ext cx="3599459" cy="1710535"/>
          </a:xfrm>
        </p:spPr>
        <p:txBody>
          <a:bodyPr>
            <a:normAutofit/>
          </a:bodyPr>
          <a:lstStyle/>
          <a:p>
            <a:r>
              <a:rPr lang="en-US" sz="1600" b="1" u="sng" dirty="0"/>
              <a:t>Full Node</a:t>
            </a:r>
            <a:r>
              <a:rPr lang="en-US" sz="1600" b="1" dirty="0"/>
              <a:t>:</a:t>
            </a:r>
            <a:r>
              <a:rPr lang="en-US" sz="1600" dirty="0"/>
              <a:t> Contains full copy of transaction. Able to validate, reject, accept transactions.</a:t>
            </a:r>
          </a:p>
          <a:p>
            <a:r>
              <a:rPr lang="en-IN" sz="1600" b="1" u="sng" dirty="0"/>
              <a:t>Partial Node</a:t>
            </a:r>
            <a:r>
              <a:rPr lang="en-IN" sz="1600" b="1" dirty="0"/>
              <a:t>:</a:t>
            </a:r>
            <a:r>
              <a:rPr lang="en-IN" sz="1600" dirty="0"/>
              <a:t> Lightweight node. Contains hash. Transactions accessed using hash.</a:t>
            </a:r>
          </a:p>
        </p:txBody>
      </p:sp>
      <p:sp>
        <p:nvSpPr>
          <p:cNvPr id="11" name="Content Placeholder 5">
            <a:extLst>
              <a:ext uri="{FF2B5EF4-FFF2-40B4-BE49-F238E27FC236}">
                <a16:creationId xmlns:a16="http://schemas.microsoft.com/office/drawing/2014/main" id="{BF160E9F-AD91-44BD-8D9E-DA9159FB390A}"/>
              </a:ext>
            </a:extLst>
          </p:cNvPr>
          <p:cNvSpPr txBox="1">
            <a:spLocks/>
          </p:cNvSpPr>
          <p:nvPr/>
        </p:nvSpPr>
        <p:spPr>
          <a:xfrm>
            <a:off x="4684295" y="2709067"/>
            <a:ext cx="3599459" cy="171053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buNone/>
            </a:pPr>
            <a:r>
              <a:rPr lang="en-US" sz="1600" dirty="0"/>
              <a:t>Digital Database of information.</a:t>
            </a:r>
          </a:p>
          <a:p>
            <a:r>
              <a:rPr lang="en-IN" sz="1600" dirty="0"/>
              <a:t>Public Ledger</a:t>
            </a:r>
          </a:p>
          <a:p>
            <a:r>
              <a:rPr lang="en-IN" sz="1600" dirty="0"/>
              <a:t>Distributed Ledger.</a:t>
            </a:r>
          </a:p>
          <a:p>
            <a:r>
              <a:rPr lang="en-IN" sz="1600" dirty="0"/>
              <a:t>Decentralized Ledger.</a:t>
            </a:r>
          </a:p>
        </p:txBody>
      </p:sp>
      <p:sp>
        <p:nvSpPr>
          <p:cNvPr id="12" name="Text Placeholder 4">
            <a:extLst>
              <a:ext uri="{FF2B5EF4-FFF2-40B4-BE49-F238E27FC236}">
                <a16:creationId xmlns:a16="http://schemas.microsoft.com/office/drawing/2014/main" id="{DC5E1AE0-CF7C-CD79-5B49-4CB257D47770}"/>
              </a:ext>
            </a:extLst>
          </p:cNvPr>
          <p:cNvSpPr txBox="1">
            <a:spLocks/>
          </p:cNvSpPr>
          <p:nvPr/>
        </p:nvSpPr>
        <p:spPr>
          <a:xfrm>
            <a:off x="5388914" y="2071227"/>
            <a:ext cx="2190221"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pPr algn="ctr"/>
            <a:r>
              <a:rPr lang="en-US" sz="2000" dirty="0"/>
              <a:t>Ledger</a:t>
            </a:r>
            <a:endParaRPr lang="en-IN" sz="2000" dirty="0"/>
          </a:p>
        </p:txBody>
      </p:sp>
      <p:sp>
        <p:nvSpPr>
          <p:cNvPr id="13" name="Text Placeholder 4">
            <a:extLst>
              <a:ext uri="{FF2B5EF4-FFF2-40B4-BE49-F238E27FC236}">
                <a16:creationId xmlns:a16="http://schemas.microsoft.com/office/drawing/2014/main" id="{E76C00AD-04E1-B10D-A208-5485784E1925}"/>
              </a:ext>
            </a:extLst>
          </p:cNvPr>
          <p:cNvSpPr txBox="1">
            <a:spLocks/>
          </p:cNvSpPr>
          <p:nvPr/>
        </p:nvSpPr>
        <p:spPr>
          <a:xfrm>
            <a:off x="8519192" y="2071227"/>
            <a:ext cx="2190221"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pPr algn="ctr"/>
            <a:r>
              <a:rPr lang="en-US" sz="2000" dirty="0"/>
              <a:t>Wallet</a:t>
            </a:r>
            <a:endParaRPr lang="en-IN" sz="2000" dirty="0"/>
          </a:p>
        </p:txBody>
      </p:sp>
      <p:sp>
        <p:nvSpPr>
          <p:cNvPr id="14" name="Content Placeholder 5">
            <a:extLst>
              <a:ext uri="{FF2B5EF4-FFF2-40B4-BE49-F238E27FC236}">
                <a16:creationId xmlns:a16="http://schemas.microsoft.com/office/drawing/2014/main" id="{CEF4EBD9-B2E4-07B3-F394-06EFBC20B513}"/>
              </a:ext>
            </a:extLst>
          </p:cNvPr>
          <p:cNvSpPr txBox="1">
            <a:spLocks/>
          </p:cNvSpPr>
          <p:nvPr/>
        </p:nvSpPr>
        <p:spPr>
          <a:xfrm>
            <a:off x="7814574" y="2709066"/>
            <a:ext cx="3599459" cy="171053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buNone/>
            </a:pPr>
            <a:r>
              <a:rPr lang="en-US" sz="1600" dirty="0"/>
              <a:t>It is a digital wallet that allows user to store their cryptocurrency. Privacy of a wallet in a blockchain network is maintained using public and private key pairs.</a:t>
            </a:r>
            <a:endParaRPr lang="en-IN" sz="1600" dirty="0"/>
          </a:p>
        </p:txBody>
      </p:sp>
      <p:sp>
        <p:nvSpPr>
          <p:cNvPr id="15" name="Content Placeholder 5">
            <a:extLst>
              <a:ext uri="{FF2B5EF4-FFF2-40B4-BE49-F238E27FC236}">
                <a16:creationId xmlns:a16="http://schemas.microsoft.com/office/drawing/2014/main" id="{2494A421-E646-DB58-B8B5-CDB4D5094A42}"/>
              </a:ext>
            </a:extLst>
          </p:cNvPr>
          <p:cNvSpPr txBox="1">
            <a:spLocks/>
          </p:cNvSpPr>
          <p:nvPr/>
        </p:nvSpPr>
        <p:spPr>
          <a:xfrm>
            <a:off x="2884564" y="5147465"/>
            <a:ext cx="3599459" cy="171053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buNone/>
            </a:pPr>
            <a:r>
              <a:rPr lang="en-US" sz="1600" dirty="0"/>
              <a:t>The Nonce is a random whole number, which is a 32-bit (4 byte) field, which is adjusted by the miners, so that it becomes a valid number to be used for hashing the value of block. Nonce is the number which can be used only once.</a:t>
            </a:r>
            <a:endParaRPr lang="en-IN" sz="1600" dirty="0"/>
          </a:p>
        </p:txBody>
      </p:sp>
      <p:sp>
        <p:nvSpPr>
          <p:cNvPr id="16" name="Text Placeholder 4">
            <a:extLst>
              <a:ext uri="{FF2B5EF4-FFF2-40B4-BE49-F238E27FC236}">
                <a16:creationId xmlns:a16="http://schemas.microsoft.com/office/drawing/2014/main" id="{EE8BBF7C-5EA0-E186-18C4-F8073783B6B9}"/>
              </a:ext>
            </a:extLst>
          </p:cNvPr>
          <p:cNvSpPr txBox="1">
            <a:spLocks/>
          </p:cNvSpPr>
          <p:nvPr/>
        </p:nvSpPr>
        <p:spPr>
          <a:xfrm>
            <a:off x="3510524" y="4571203"/>
            <a:ext cx="2190221"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pPr algn="ctr"/>
            <a:r>
              <a:rPr lang="en-US" sz="2000" dirty="0"/>
              <a:t>Nonce</a:t>
            </a:r>
            <a:endParaRPr lang="en-IN" sz="2000" dirty="0"/>
          </a:p>
        </p:txBody>
      </p:sp>
      <p:sp>
        <p:nvSpPr>
          <p:cNvPr id="17" name="Text Placeholder 4">
            <a:extLst>
              <a:ext uri="{FF2B5EF4-FFF2-40B4-BE49-F238E27FC236}">
                <a16:creationId xmlns:a16="http://schemas.microsoft.com/office/drawing/2014/main" id="{019D430B-2623-6033-E6FC-009E67D1C87B}"/>
              </a:ext>
            </a:extLst>
          </p:cNvPr>
          <p:cNvSpPr txBox="1">
            <a:spLocks/>
          </p:cNvSpPr>
          <p:nvPr/>
        </p:nvSpPr>
        <p:spPr>
          <a:xfrm>
            <a:off x="7989117" y="4571203"/>
            <a:ext cx="2190221"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pPr algn="ctr"/>
            <a:r>
              <a:rPr lang="en-US" sz="2000" dirty="0"/>
              <a:t>Hash</a:t>
            </a:r>
            <a:endParaRPr lang="en-IN" sz="2000" dirty="0"/>
          </a:p>
        </p:txBody>
      </p:sp>
      <p:sp>
        <p:nvSpPr>
          <p:cNvPr id="18" name="Content Placeholder 5">
            <a:extLst>
              <a:ext uri="{FF2B5EF4-FFF2-40B4-BE49-F238E27FC236}">
                <a16:creationId xmlns:a16="http://schemas.microsoft.com/office/drawing/2014/main" id="{AA353B99-B23C-EEBA-33E3-FD9D01DDD21F}"/>
              </a:ext>
            </a:extLst>
          </p:cNvPr>
          <p:cNvSpPr txBox="1">
            <a:spLocks/>
          </p:cNvSpPr>
          <p:nvPr/>
        </p:nvSpPr>
        <p:spPr>
          <a:xfrm>
            <a:off x="7284499" y="5128083"/>
            <a:ext cx="3599459" cy="171053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buNone/>
            </a:pPr>
            <a:r>
              <a:rPr lang="en-US" sz="1600" b="0" i="0" dirty="0">
                <a:solidFill>
                  <a:schemeClr val="tx1">
                    <a:lumMod val="95000"/>
                    <a:lumOff val="5000"/>
                  </a:schemeClr>
                </a:solidFill>
                <a:effectLst/>
              </a:rPr>
              <a:t>The data is mapped to a fixed size using hashing. It plays a very important role in cryptography. In a blockchain network hash value of one transaction is the input of another transaction.</a:t>
            </a:r>
            <a:endParaRPr lang="en-IN" sz="1600" dirty="0">
              <a:solidFill>
                <a:schemeClr val="tx1">
                  <a:lumMod val="95000"/>
                  <a:lumOff val="5000"/>
                </a:schemeClr>
              </a:solidFill>
            </a:endParaRPr>
          </a:p>
        </p:txBody>
      </p:sp>
    </p:spTree>
    <p:extLst>
      <p:ext uri="{BB962C8B-B14F-4D97-AF65-F5344CB8AC3E}">
        <p14:creationId xmlns:p14="http://schemas.microsoft.com/office/powerpoint/2010/main" val="248245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54D4-E9CC-1085-DC94-50E6A84B0970}"/>
              </a:ext>
            </a:extLst>
          </p:cNvPr>
          <p:cNvSpPr>
            <a:spLocks noGrp="1"/>
          </p:cNvSpPr>
          <p:nvPr>
            <p:ph type="title"/>
          </p:nvPr>
        </p:nvSpPr>
        <p:spPr/>
        <p:txBody>
          <a:bodyPr/>
          <a:lstStyle/>
          <a:p>
            <a:r>
              <a:rPr lang="en-US" dirty="0"/>
              <a:t>How transactions works in blockchain?</a:t>
            </a:r>
            <a:endParaRPr lang="en-IN" dirty="0"/>
          </a:p>
        </p:txBody>
      </p:sp>
      <p:pic>
        <p:nvPicPr>
          <p:cNvPr id="9" name="Picture 8">
            <a:extLst>
              <a:ext uri="{FF2B5EF4-FFF2-40B4-BE49-F238E27FC236}">
                <a16:creationId xmlns:a16="http://schemas.microsoft.com/office/drawing/2014/main" id="{51416327-A30B-7503-CF51-563189EE7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1" y="2053390"/>
            <a:ext cx="9837905" cy="4375818"/>
          </a:xfrm>
          <a:prstGeom prst="rect">
            <a:avLst/>
          </a:prstGeom>
        </p:spPr>
      </p:pic>
    </p:spTree>
    <p:extLst>
      <p:ext uri="{BB962C8B-B14F-4D97-AF65-F5344CB8AC3E}">
        <p14:creationId xmlns:p14="http://schemas.microsoft.com/office/powerpoint/2010/main" val="238376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944E2F-806B-793B-65B1-4A44BF0209DA}"/>
              </a:ext>
            </a:extLst>
          </p:cNvPr>
          <p:cNvSpPr>
            <a:spLocks noGrp="1"/>
          </p:cNvSpPr>
          <p:nvPr>
            <p:ph type="title"/>
          </p:nvPr>
        </p:nvSpPr>
        <p:spPr/>
        <p:txBody>
          <a:bodyPr/>
          <a:lstStyle/>
          <a:p>
            <a:r>
              <a:rPr lang="en-US" dirty="0"/>
              <a:t>Securing AEPS through Blockchain Technology</a:t>
            </a:r>
            <a:endParaRPr lang="en-IN" dirty="0"/>
          </a:p>
        </p:txBody>
      </p:sp>
      <p:sp>
        <p:nvSpPr>
          <p:cNvPr id="4" name="Content Placeholder 3">
            <a:extLst>
              <a:ext uri="{FF2B5EF4-FFF2-40B4-BE49-F238E27FC236}">
                <a16:creationId xmlns:a16="http://schemas.microsoft.com/office/drawing/2014/main" id="{53D6ECEF-2464-FE3C-80CC-41E7EF4F60E7}"/>
              </a:ext>
            </a:extLst>
          </p:cNvPr>
          <p:cNvSpPr>
            <a:spLocks noGrp="1"/>
          </p:cNvSpPr>
          <p:nvPr>
            <p:ph idx="1"/>
          </p:nvPr>
        </p:nvSpPr>
        <p:spPr>
          <a:xfrm>
            <a:off x="3489574" y="2586789"/>
            <a:ext cx="8285331" cy="3124201"/>
          </a:xfrm>
        </p:spPr>
        <p:txBody>
          <a:bodyPr>
            <a:normAutofit fontScale="85000" lnSpcReduction="10000"/>
          </a:bodyPr>
          <a:lstStyle/>
          <a:p>
            <a:pPr marL="0" indent="0">
              <a:buNone/>
            </a:pPr>
            <a:r>
              <a:rPr lang="en-US" dirty="0"/>
              <a:t>AEPS(Aadhaar Enabled Payment System) is a revolutionary technology that has the potential to transform ﬁnancial inclusion in India. This presentation explores the beneﬁts of integrating blockchain technology with AEPS to enhance security,  transparency, and efﬁciency in the  ﬁnancial ecosystem.</a:t>
            </a:r>
          </a:p>
          <a:p>
            <a:pPr marL="0" indent="0">
              <a:buNone/>
            </a:pPr>
            <a:r>
              <a:rPr lang="en-US" dirty="0"/>
              <a:t>AEPS is a biometric-based payment system that allows individuals to access their bank accounts, make transactions, and withdraw cash using their Aadhaar number and ﬁngerprint authentication. With over 1.2 billion Aadhaar enrollments, AEPS has the potential to reach the unbanked population and provide them with easy access to ﬁnancial services.</a:t>
            </a:r>
            <a:endParaRPr lang="en-IN" dirty="0"/>
          </a:p>
        </p:txBody>
      </p:sp>
      <p:pic>
        <p:nvPicPr>
          <p:cNvPr id="5" name="Picture 4">
            <a:extLst>
              <a:ext uri="{FF2B5EF4-FFF2-40B4-BE49-F238E27FC236}">
                <a16:creationId xmlns:a16="http://schemas.microsoft.com/office/drawing/2014/main" id="{79B78DC8-B49B-FDCE-92E7-E9A59D59B0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611501">
            <a:off x="9253" y="2458094"/>
            <a:ext cx="4569443" cy="726776"/>
          </a:xfrm>
          <a:prstGeom prst="rect">
            <a:avLst/>
          </a:prstGeom>
        </p:spPr>
      </p:pic>
      <p:pic>
        <p:nvPicPr>
          <p:cNvPr id="6" name="Picture 5">
            <a:extLst>
              <a:ext uri="{FF2B5EF4-FFF2-40B4-BE49-F238E27FC236}">
                <a16:creationId xmlns:a16="http://schemas.microsoft.com/office/drawing/2014/main" id="{C751BBBA-FCFC-534E-DC2E-04F59F2E80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190" y="3896848"/>
            <a:ext cx="3310384" cy="634257"/>
          </a:xfrm>
          <a:prstGeom prst="rect">
            <a:avLst/>
          </a:prstGeom>
        </p:spPr>
      </p:pic>
      <p:pic>
        <p:nvPicPr>
          <p:cNvPr id="7" name="Picture 6">
            <a:extLst>
              <a:ext uri="{FF2B5EF4-FFF2-40B4-BE49-F238E27FC236}">
                <a16:creationId xmlns:a16="http://schemas.microsoft.com/office/drawing/2014/main" id="{444CFE81-C61C-B672-B7C8-506494B53B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06342">
            <a:off x="24121" y="5291253"/>
            <a:ext cx="5363359" cy="839474"/>
          </a:xfrm>
          <a:prstGeom prst="rect">
            <a:avLst/>
          </a:prstGeom>
        </p:spPr>
      </p:pic>
    </p:spTree>
    <p:extLst>
      <p:ext uri="{BB962C8B-B14F-4D97-AF65-F5344CB8AC3E}">
        <p14:creationId xmlns:p14="http://schemas.microsoft.com/office/powerpoint/2010/main" val="3359247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A5DB3D-3447-1554-E507-0045C258FA27}"/>
              </a:ext>
            </a:extLst>
          </p:cNvPr>
          <p:cNvSpPr>
            <a:spLocks noGrp="1"/>
          </p:cNvSpPr>
          <p:nvPr>
            <p:ph type="title"/>
          </p:nvPr>
        </p:nvSpPr>
        <p:spPr>
          <a:xfrm>
            <a:off x="1482724" y="838199"/>
            <a:ext cx="5426158" cy="951272"/>
          </a:xfrm>
        </p:spPr>
        <p:txBody>
          <a:bodyPr/>
          <a:lstStyle/>
          <a:p>
            <a:pPr algn="l"/>
            <a:r>
              <a:rPr lang="en-US" dirty="0"/>
              <a:t>Continuation…</a:t>
            </a:r>
            <a:endParaRPr lang="en-IN" dirty="0"/>
          </a:p>
        </p:txBody>
      </p:sp>
      <p:pic>
        <p:nvPicPr>
          <p:cNvPr id="8" name="Picture Placeholder 7">
            <a:extLst>
              <a:ext uri="{FF2B5EF4-FFF2-40B4-BE49-F238E27FC236}">
                <a16:creationId xmlns:a16="http://schemas.microsoft.com/office/drawing/2014/main" id="{C982944C-1FFC-F2B7-8787-F8082FD083C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115" r="14115"/>
          <a:stretch>
            <a:fillRect/>
          </a:stretch>
        </p:blipFill>
        <p:spPr/>
      </p:pic>
      <p:sp>
        <p:nvSpPr>
          <p:cNvPr id="6" name="Text Placeholder 5">
            <a:extLst>
              <a:ext uri="{FF2B5EF4-FFF2-40B4-BE49-F238E27FC236}">
                <a16:creationId xmlns:a16="http://schemas.microsoft.com/office/drawing/2014/main" id="{5E7E7B8D-B7DC-EF42-632A-42C6B6BE3224}"/>
              </a:ext>
            </a:extLst>
          </p:cNvPr>
          <p:cNvSpPr>
            <a:spLocks noGrp="1"/>
          </p:cNvSpPr>
          <p:nvPr>
            <p:ph type="body" sz="half" idx="2"/>
          </p:nvPr>
        </p:nvSpPr>
        <p:spPr>
          <a:xfrm>
            <a:off x="1482724" y="1789471"/>
            <a:ext cx="5426158" cy="4050890"/>
          </a:xfrm>
        </p:spPr>
        <p:txBody>
          <a:bodyPr>
            <a:normAutofit/>
          </a:bodyPr>
          <a:lstStyle/>
          <a:p>
            <a:pPr marL="285750" indent="-285750" algn="l">
              <a:buFont typeface="Arial" panose="020B0604020202020204" pitchFamily="34" charset="0"/>
              <a:buChar char="•"/>
            </a:pPr>
            <a:r>
              <a:rPr lang="en-US" dirty="0"/>
              <a:t>Several frauds are led out across the country using the fingerprints collected. Such frauds, Man in the Middle attacks, all this could be easily handled by securing the transactions using Blockchain.</a:t>
            </a:r>
          </a:p>
          <a:p>
            <a:pPr marL="285750" indent="-285750" algn="l">
              <a:buFont typeface="Arial" panose="020B0604020202020204" pitchFamily="34" charset="0"/>
              <a:buChar char="•"/>
            </a:pPr>
            <a:r>
              <a:rPr lang="en-US" dirty="0"/>
              <a:t>The transactions would be secured since just getting the fingerprints would not help the attackers. They would require a private key along with the fingerprints to carryout the frauds.</a:t>
            </a:r>
          </a:p>
          <a:p>
            <a:pPr marL="285750" indent="-285750" algn="l">
              <a:buFont typeface="Arial" panose="020B0604020202020204" pitchFamily="34" charset="0"/>
              <a:buChar char="•"/>
            </a:pPr>
            <a:r>
              <a:rPr lang="en-US" dirty="0"/>
              <a:t>The hash of the fingerprint data would be used for the transactions, so even if there is slightest of chance of Man in the Middle attack, and the attacker getting the hash but there is no chance of getting the original data since hash is irreversible.</a:t>
            </a:r>
            <a:endParaRPr lang="en-IN" dirty="0"/>
          </a:p>
        </p:txBody>
      </p:sp>
    </p:spTree>
    <p:extLst>
      <p:ext uri="{BB962C8B-B14F-4D97-AF65-F5344CB8AC3E}">
        <p14:creationId xmlns:p14="http://schemas.microsoft.com/office/powerpoint/2010/main" val="301611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D869473-8E5D-34B2-12E5-1C5ED00D4850}"/>
              </a:ext>
            </a:extLst>
          </p:cNvPr>
          <p:cNvSpPr>
            <a:spLocks noGrp="1"/>
          </p:cNvSpPr>
          <p:nvPr>
            <p:ph type="title"/>
          </p:nvPr>
        </p:nvSpPr>
        <p:spPr>
          <a:xfrm>
            <a:off x="1484311" y="528483"/>
            <a:ext cx="3549121" cy="887361"/>
          </a:xfrm>
        </p:spPr>
        <p:txBody>
          <a:bodyPr>
            <a:normAutofit/>
          </a:bodyPr>
          <a:lstStyle/>
          <a:p>
            <a:r>
              <a:rPr lang="en-US" sz="2800" dirty="0"/>
              <a:t>Encryption Concepts</a:t>
            </a:r>
            <a:endParaRPr lang="en-IN" sz="2800" dirty="0"/>
          </a:p>
        </p:txBody>
      </p:sp>
      <p:pic>
        <p:nvPicPr>
          <p:cNvPr id="14" name="Content Placeholder 13">
            <a:extLst>
              <a:ext uri="{FF2B5EF4-FFF2-40B4-BE49-F238E27FC236}">
                <a16:creationId xmlns:a16="http://schemas.microsoft.com/office/drawing/2014/main" id="{1C7D316B-48D9-FA82-25A7-3D97F5975D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3288" y="1583657"/>
            <a:ext cx="5519737" cy="3309686"/>
          </a:xfrm>
        </p:spPr>
      </p:pic>
      <p:sp>
        <p:nvSpPr>
          <p:cNvPr id="12" name="Text Placeholder 11">
            <a:extLst>
              <a:ext uri="{FF2B5EF4-FFF2-40B4-BE49-F238E27FC236}">
                <a16:creationId xmlns:a16="http://schemas.microsoft.com/office/drawing/2014/main" id="{009AA722-7C7A-0B5D-40E7-E21859F9EB53}"/>
              </a:ext>
            </a:extLst>
          </p:cNvPr>
          <p:cNvSpPr>
            <a:spLocks noGrp="1"/>
          </p:cNvSpPr>
          <p:nvPr>
            <p:ph type="body" sz="half" idx="2"/>
          </p:nvPr>
        </p:nvSpPr>
        <p:spPr>
          <a:xfrm>
            <a:off x="1484312" y="1415844"/>
            <a:ext cx="4290846" cy="3384756"/>
          </a:xfrm>
        </p:spPr>
        <p:txBody>
          <a:bodyPr>
            <a:normAutofit/>
          </a:bodyPr>
          <a:lstStyle/>
          <a:p>
            <a:pPr marL="342900" indent="-342900" algn="l">
              <a:buFont typeface="Arial" panose="020B0604020202020204" pitchFamily="34" charset="0"/>
              <a:buChar char="•"/>
            </a:pPr>
            <a:r>
              <a:rPr lang="en-US" sz="2000" dirty="0"/>
              <a:t>Public key cryptography</a:t>
            </a:r>
          </a:p>
          <a:p>
            <a:pPr marL="342900" indent="-342900" algn="l">
              <a:buFont typeface="Arial" panose="020B0604020202020204" pitchFamily="34" charset="0"/>
              <a:buChar char="•"/>
            </a:pPr>
            <a:r>
              <a:rPr lang="en-US" sz="2000" dirty="0"/>
              <a:t>Digital signatures to authenticate owner.</a:t>
            </a:r>
          </a:p>
          <a:p>
            <a:pPr marL="342900" indent="-342900" algn="l">
              <a:buFont typeface="Arial" panose="020B0604020202020204" pitchFamily="34" charset="0"/>
              <a:buChar char="•"/>
            </a:pPr>
            <a:r>
              <a:rPr lang="en-US" sz="2000" dirty="0"/>
              <a:t>Hash	</a:t>
            </a:r>
          </a:p>
          <a:p>
            <a:pPr marL="342900" indent="-342900" algn="l">
              <a:buFont typeface="Arial" panose="020B0604020202020204" pitchFamily="34" charset="0"/>
              <a:buChar char="•"/>
            </a:pPr>
            <a:r>
              <a:rPr lang="en-US" sz="2000" dirty="0"/>
              <a:t>Biometric Template</a:t>
            </a:r>
          </a:p>
          <a:p>
            <a:pPr marL="342900" indent="-342900" algn="l">
              <a:buFont typeface="Arial" panose="020B0604020202020204" pitchFamily="34" charset="0"/>
              <a:buChar char="•"/>
            </a:pPr>
            <a:r>
              <a:rPr lang="en-US" sz="2000" dirty="0"/>
              <a:t>Authentication(Identity) + Authorization(Access management)</a:t>
            </a:r>
          </a:p>
        </p:txBody>
      </p:sp>
    </p:spTree>
    <p:extLst>
      <p:ext uri="{BB962C8B-B14F-4D97-AF65-F5344CB8AC3E}">
        <p14:creationId xmlns:p14="http://schemas.microsoft.com/office/powerpoint/2010/main" val="1378588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48516B-2E64-0F3A-8908-B97D380AC922}"/>
              </a:ext>
            </a:extLst>
          </p:cNvPr>
          <p:cNvSpPr>
            <a:spLocks noGrp="1"/>
          </p:cNvSpPr>
          <p:nvPr>
            <p:ph type="title"/>
          </p:nvPr>
        </p:nvSpPr>
        <p:spPr/>
        <p:txBody>
          <a:bodyPr/>
          <a:lstStyle/>
          <a:p>
            <a:r>
              <a:rPr lang="en-US" dirty="0"/>
              <a:t>ENHANCING AEPS WITH BLOCKCHAIN: </a:t>
            </a:r>
            <a:br>
              <a:rPr lang="en-US" dirty="0"/>
            </a:br>
            <a:r>
              <a:rPr lang="en-US" dirty="0"/>
              <a:t>A REVOLUTIONARY SOLUTION</a:t>
            </a:r>
            <a:endParaRPr lang="en-IN" dirty="0"/>
          </a:p>
        </p:txBody>
      </p:sp>
      <p:sp>
        <p:nvSpPr>
          <p:cNvPr id="6" name="Content Placeholder 5">
            <a:extLst>
              <a:ext uri="{FF2B5EF4-FFF2-40B4-BE49-F238E27FC236}">
                <a16:creationId xmlns:a16="http://schemas.microsoft.com/office/drawing/2014/main" id="{B8D51D7A-EA4B-3608-6962-5E9DE0BE8E55}"/>
              </a:ext>
            </a:extLst>
          </p:cNvPr>
          <p:cNvSpPr>
            <a:spLocks noGrp="1"/>
          </p:cNvSpPr>
          <p:nvPr>
            <p:ph idx="1"/>
          </p:nvPr>
        </p:nvSpPr>
        <p:spPr/>
        <p:txBody>
          <a:bodyPr>
            <a:normAutofit fontScale="92500" lnSpcReduction="10000"/>
          </a:bodyPr>
          <a:lstStyle/>
          <a:p>
            <a:r>
              <a:rPr lang="en-IN" dirty="0"/>
              <a:t>Addressing Fraud Challenges</a:t>
            </a:r>
          </a:p>
          <a:p>
            <a:r>
              <a:rPr lang="en-IN" dirty="0"/>
              <a:t>Secure Transactions with Hashing</a:t>
            </a:r>
          </a:p>
          <a:p>
            <a:r>
              <a:rPr lang="en-US" dirty="0"/>
              <a:t>Encrypted Connections for Data Transfer</a:t>
            </a:r>
            <a:endParaRPr lang="en-IN" dirty="0"/>
          </a:p>
          <a:p>
            <a:r>
              <a:rPr lang="en-IN" dirty="0"/>
              <a:t>Blockchain Security Measures</a:t>
            </a:r>
          </a:p>
          <a:p>
            <a:r>
              <a:rPr lang="en-IN" dirty="0"/>
              <a:t>Smart Contracts Security Aspects</a:t>
            </a:r>
          </a:p>
          <a:p>
            <a:r>
              <a:rPr lang="en-IN" dirty="0"/>
              <a:t>IPFS Decentralized Storage</a:t>
            </a:r>
          </a:p>
          <a:p>
            <a:r>
              <a:rPr lang="en-US" dirty="0"/>
              <a:t>Best Practices for Key Management</a:t>
            </a:r>
            <a:endParaRPr lang="en-IN" dirty="0"/>
          </a:p>
        </p:txBody>
      </p:sp>
    </p:spTree>
    <p:extLst>
      <p:ext uri="{BB962C8B-B14F-4D97-AF65-F5344CB8AC3E}">
        <p14:creationId xmlns:p14="http://schemas.microsoft.com/office/powerpoint/2010/main" val="215829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439</TotalTime>
  <Words>1227</Words>
  <Application>Microsoft Office PowerPoint</Application>
  <PresentationFormat>Widescreen</PresentationFormat>
  <Paragraphs>210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Corbel</vt:lpstr>
      <vt:lpstr>Wingdings</vt:lpstr>
      <vt:lpstr>Parallax</vt:lpstr>
      <vt:lpstr>AEPS using Blockchain with Visual Cryptography</vt:lpstr>
      <vt:lpstr>Objective</vt:lpstr>
      <vt:lpstr>Project Ideation</vt:lpstr>
      <vt:lpstr>Component of Blockchain</vt:lpstr>
      <vt:lpstr>How transactions works in blockchain?</vt:lpstr>
      <vt:lpstr>Securing AEPS through Blockchain Technology</vt:lpstr>
      <vt:lpstr>Continuation…</vt:lpstr>
      <vt:lpstr>Encryption Concepts</vt:lpstr>
      <vt:lpstr>ENHANCING AEPS WITH BLOCKCHAIN:  A REVOLUTIONARY SOLUTION</vt:lpstr>
      <vt:lpstr>Flowchart of the System</vt:lpstr>
      <vt:lpstr>Flowchart of User Registration</vt:lpstr>
      <vt:lpstr>Flowchart of Transaction</vt:lpstr>
      <vt:lpstr>FINGERPRINT TEMPLATE GENERATION</vt:lpstr>
      <vt:lpstr>Image Preprocessing</vt:lpstr>
      <vt:lpstr>Minutiae Extraction</vt:lpstr>
      <vt:lpstr>Template Encoding</vt:lpstr>
      <vt:lpstr>Key Management</vt:lpstr>
      <vt:lpstr>Technologies in use</vt:lpstr>
      <vt:lpstr>Gantt Chart</vt:lpstr>
      <vt:lpstr>Gantt Chart</vt:lpstr>
      <vt:lpstr>Individual Contribution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Cyber Security Topic: AEPS using Blockchain</dc:title>
  <dc:creator>Abhijan Mallick</dc:creator>
  <cp:lastModifiedBy>IT_Pranab Saha</cp:lastModifiedBy>
  <cp:revision>18</cp:revision>
  <dcterms:created xsi:type="dcterms:W3CDTF">2023-10-29T12:57:53Z</dcterms:created>
  <dcterms:modified xsi:type="dcterms:W3CDTF">2023-12-01T18:19:40Z</dcterms:modified>
</cp:coreProperties>
</file>