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5" autoAdjust="0"/>
    <p:restoredTop sz="94660"/>
  </p:normalViewPr>
  <p:slideViewPr>
    <p:cSldViewPr>
      <p:cViewPr varScale="1">
        <p:scale>
          <a:sx n="65" d="100"/>
          <a:sy n="65" d="100"/>
        </p:scale>
        <p:origin x="-97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E682-C13B-45A6-9017-B4AE0C426603}" type="datetimeFigureOut">
              <a:rPr lang="id-ID" smtClean="0"/>
              <a:t>20/03/2015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508E-F1FD-4B64-B8FA-BD40F6C8574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E682-C13B-45A6-9017-B4AE0C426603}" type="datetimeFigureOut">
              <a:rPr lang="id-ID" smtClean="0"/>
              <a:t>20/03/2015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508E-F1FD-4B64-B8FA-BD40F6C8574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E682-C13B-45A6-9017-B4AE0C426603}" type="datetimeFigureOut">
              <a:rPr lang="id-ID" smtClean="0"/>
              <a:t>20/03/2015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508E-F1FD-4B64-B8FA-BD40F6C8574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E682-C13B-45A6-9017-B4AE0C426603}" type="datetimeFigureOut">
              <a:rPr lang="id-ID" smtClean="0"/>
              <a:t>20/03/2015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508E-F1FD-4B64-B8FA-BD40F6C8574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E682-C13B-45A6-9017-B4AE0C426603}" type="datetimeFigureOut">
              <a:rPr lang="id-ID" smtClean="0"/>
              <a:t>20/03/2015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508E-F1FD-4B64-B8FA-BD40F6C8574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E682-C13B-45A6-9017-B4AE0C426603}" type="datetimeFigureOut">
              <a:rPr lang="id-ID" smtClean="0"/>
              <a:t>20/03/2015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508E-F1FD-4B64-B8FA-BD40F6C8574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E682-C13B-45A6-9017-B4AE0C426603}" type="datetimeFigureOut">
              <a:rPr lang="id-ID" smtClean="0"/>
              <a:t>20/03/2015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508E-F1FD-4B64-B8FA-BD40F6C8574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E682-C13B-45A6-9017-B4AE0C426603}" type="datetimeFigureOut">
              <a:rPr lang="id-ID" smtClean="0"/>
              <a:t>20/03/2015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508E-F1FD-4B64-B8FA-BD40F6C8574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E682-C13B-45A6-9017-B4AE0C426603}" type="datetimeFigureOut">
              <a:rPr lang="id-ID" smtClean="0"/>
              <a:t>20/03/2015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508E-F1FD-4B64-B8FA-BD40F6C8574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E682-C13B-45A6-9017-B4AE0C426603}" type="datetimeFigureOut">
              <a:rPr lang="id-ID" smtClean="0"/>
              <a:t>20/03/2015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508E-F1FD-4B64-B8FA-BD40F6C8574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E682-C13B-45A6-9017-B4AE0C426603}" type="datetimeFigureOut">
              <a:rPr lang="id-ID" smtClean="0"/>
              <a:t>20/03/2015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508E-F1FD-4B64-B8FA-BD40F6C8574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slide" Target="../slides/slide8.xml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" Target="../slides/slide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5E682-C13B-45A6-9017-B4AE0C426603}" type="datetimeFigureOut">
              <a:rPr lang="id-ID" smtClean="0"/>
              <a:t>21/03/2015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1508E-F1FD-4B64-B8FA-BD40F6C85746}" type="slidenum">
              <a:rPr lang="id-ID" smtClean="0"/>
              <a:t>‹#›</a:t>
            </a:fld>
            <a:endParaRPr lang="id-ID"/>
          </a:p>
        </p:txBody>
      </p:sp>
      <p:sp>
        <p:nvSpPr>
          <p:cNvPr id="7" name="Hexagon 6"/>
          <p:cNvSpPr/>
          <p:nvPr userDrawn="1"/>
        </p:nvSpPr>
        <p:spPr>
          <a:xfrm>
            <a:off x="0" y="0"/>
            <a:ext cx="9144000" cy="1440160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6-Point Star 7"/>
          <p:cNvSpPr/>
          <p:nvPr userDrawn="1"/>
        </p:nvSpPr>
        <p:spPr>
          <a:xfrm>
            <a:off x="467544" y="836712"/>
            <a:ext cx="1512168" cy="1296144"/>
          </a:xfrm>
          <a:prstGeom prst="star6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rgbClr val="7030A0"/>
                </a:solidFill>
                <a:hlinkClick r:id="rId14" action="ppaction://hlinksldjump"/>
              </a:rPr>
              <a:t>Home</a:t>
            </a:r>
            <a:endParaRPr lang="id-ID" sz="2400" b="1" dirty="0">
              <a:solidFill>
                <a:srgbClr val="7030A0"/>
              </a:solidFill>
            </a:endParaRPr>
          </a:p>
        </p:txBody>
      </p:sp>
      <p:sp>
        <p:nvSpPr>
          <p:cNvPr id="9" name="6-Point Star 8"/>
          <p:cNvSpPr/>
          <p:nvPr userDrawn="1"/>
        </p:nvSpPr>
        <p:spPr>
          <a:xfrm>
            <a:off x="2123728" y="836712"/>
            <a:ext cx="1512168" cy="1296144"/>
          </a:xfrm>
          <a:prstGeom prst="star6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rgbClr val="7030A0"/>
                </a:solidFill>
                <a:hlinkClick r:id="rId15" action="ppaction://hlinksldjump"/>
              </a:rPr>
              <a:t>SK/KD</a:t>
            </a:r>
            <a:endParaRPr lang="id-ID" b="1" dirty="0">
              <a:solidFill>
                <a:srgbClr val="7030A0"/>
              </a:solidFill>
            </a:endParaRPr>
          </a:p>
        </p:txBody>
      </p:sp>
      <p:sp>
        <p:nvSpPr>
          <p:cNvPr id="10" name="6-Point Star 9"/>
          <p:cNvSpPr/>
          <p:nvPr userDrawn="1"/>
        </p:nvSpPr>
        <p:spPr>
          <a:xfrm>
            <a:off x="3779912" y="836712"/>
            <a:ext cx="1512168" cy="1296144"/>
          </a:xfrm>
          <a:prstGeom prst="star6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200" b="1" dirty="0" smtClean="0">
                <a:solidFill>
                  <a:srgbClr val="7030A0"/>
                </a:solidFill>
                <a:hlinkClick r:id="rId15" action="ppaction://hlinksldjump"/>
              </a:rPr>
              <a:t>Materi</a:t>
            </a:r>
            <a:endParaRPr lang="id-ID" sz="2200" b="1" dirty="0">
              <a:solidFill>
                <a:srgbClr val="7030A0"/>
              </a:solidFill>
            </a:endParaRPr>
          </a:p>
        </p:txBody>
      </p:sp>
      <p:sp>
        <p:nvSpPr>
          <p:cNvPr id="11" name="6-Point Star 10"/>
          <p:cNvSpPr/>
          <p:nvPr userDrawn="1"/>
        </p:nvSpPr>
        <p:spPr>
          <a:xfrm>
            <a:off x="5436096" y="836712"/>
            <a:ext cx="1512168" cy="1296144"/>
          </a:xfrm>
          <a:prstGeom prst="star6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900" b="1" dirty="0" smtClean="0">
                <a:solidFill>
                  <a:srgbClr val="7030A0"/>
                </a:solidFill>
                <a:hlinkClick r:id="rId16" action="ppaction://hlinksldjump"/>
              </a:rPr>
              <a:t>Evaluasi</a:t>
            </a:r>
            <a:endParaRPr lang="id-ID" sz="1900" b="1" dirty="0">
              <a:solidFill>
                <a:srgbClr val="7030A0"/>
              </a:solidFill>
            </a:endParaRPr>
          </a:p>
        </p:txBody>
      </p:sp>
      <p:sp>
        <p:nvSpPr>
          <p:cNvPr id="12" name="6-Point Star 11"/>
          <p:cNvSpPr/>
          <p:nvPr userDrawn="1"/>
        </p:nvSpPr>
        <p:spPr>
          <a:xfrm>
            <a:off x="7092280" y="836712"/>
            <a:ext cx="1512168" cy="1296144"/>
          </a:xfrm>
          <a:prstGeom prst="star6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rgbClr val="7030A0"/>
                </a:solidFill>
                <a:hlinkClick r:id="rId17" action="ppaction://hlinksldjump"/>
              </a:rPr>
              <a:t>Daftar pustaka</a:t>
            </a:r>
            <a:endParaRPr lang="id-ID" b="1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95536" y="77723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latin typeface="Times New Roman" pitchFamily="18" charset="0"/>
                <a:cs typeface="Times New Roman" pitchFamily="18" charset="0"/>
              </a:rPr>
              <a:t>SDN Sawah dadap 2</a:t>
            </a:r>
          </a:p>
          <a:p>
            <a:r>
              <a:rPr lang="id-ID" sz="2400" b="1" dirty="0" smtClean="0">
                <a:latin typeface="Times New Roman" pitchFamily="18" charset="0"/>
                <a:cs typeface="Times New Roman" pitchFamily="18" charset="0"/>
              </a:rPr>
              <a:t>Media Pembelaran Matematika SD kelas 2</a:t>
            </a:r>
          </a:p>
        </p:txBody>
      </p:sp>
      <p:sp>
        <p:nvSpPr>
          <p:cNvPr id="14" name="Action Button: Home 13">
            <a:hlinkClick r:id="" action="ppaction://hlinkshowjump?jump=firstslide" highlightClick="1"/>
          </p:cNvPr>
          <p:cNvSpPr/>
          <p:nvPr userDrawn="1"/>
        </p:nvSpPr>
        <p:spPr>
          <a:xfrm>
            <a:off x="7452320" y="0"/>
            <a:ext cx="576064" cy="404664"/>
          </a:xfrm>
          <a:prstGeom prst="actionButtonHom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Heart 15"/>
          <p:cNvSpPr/>
          <p:nvPr userDrawn="1"/>
        </p:nvSpPr>
        <p:spPr>
          <a:xfrm>
            <a:off x="7164288" y="5301208"/>
            <a:ext cx="1979712" cy="1556792"/>
          </a:xfrm>
          <a:prstGeom prst="hear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Striped Right Arrow 16">
            <a:hlinkClick r:id="" action="ppaction://hlinkshowjump?jump=nextslide"/>
          </p:cNvPr>
          <p:cNvSpPr/>
          <p:nvPr userDrawn="1"/>
        </p:nvSpPr>
        <p:spPr>
          <a:xfrm>
            <a:off x="8172400" y="5733256"/>
            <a:ext cx="720080" cy="576064"/>
          </a:xfrm>
          <a:prstGeom prst="stripedRightArrow">
            <a:avLst>
              <a:gd name="adj1" fmla="val 44879"/>
              <a:gd name="adj2" fmla="val 4744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Striped Right Arrow 17">
            <a:hlinkClick r:id="" action="ppaction://hlinkshowjump?jump=previousslide"/>
          </p:cNvPr>
          <p:cNvSpPr/>
          <p:nvPr userDrawn="1"/>
        </p:nvSpPr>
        <p:spPr>
          <a:xfrm rot="11258861">
            <a:off x="7301953" y="5732832"/>
            <a:ext cx="726460" cy="576064"/>
          </a:xfrm>
          <a:prstGeom prst="stripedRightArrow">
            <a:avLst>
              <a:gd name="adj1" fmla="val 50000"/>
              <a:gd name="adj2" fmla="val 4744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Multiply 19">
            <a:hlinkClick r:id="" action="ppaction://hlinkshowjump?jump=endshow"/>
          </p:cNvPr>
          <p:cNvSpPr/>
          <p:nvPr userDrawn="1"/>
        </p:nvSpPr>
        <p:spPr>
          <a:xfrm>
            <a:off x="7956376" y="0"/>
            <a:ext cx="576064" cy="476672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27584" y="2420888"/>
            <a:ext cx="780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 smtClean="0"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MENGENAL BANGUN DATAR DAN BANGUN RUANG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35896" y="3212976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 smtClean="0"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</a:rPr>
              <a:t>SDN kelas 2 Semester 2 </a:t>
            </a:r>
          </a:p>
        </p:txBody>
      </p:sp>
      <p:pic>
        <p:nvPicPr>
          <p:cNvPr id="21" name="Picture 20" descr="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3645024"/>
            <a:ext cx="2575173" cy="2575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2276872"/>
            <a:ext cx="684076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id-ID" sz="2400" b="1" dirty="0" smtClean="0"/>
              <a:t>Standar Kompetensi</a:t>
            </a:r>
          </a:p>
          <a:p>
            <a:pPr>
              <a:buNone/>
            </a:pPr>
            <a:r>
              <a:rPr lang="id-ID" sz="2400" dirty="0" smtClean="0"/>
              <a:t>1.1 mengenal bangun datar dan bangun ruang</a:t>
            </a:r>
          </a:p>
          <a:p>
            <a:pPr>
              <a:buNone/>
            </a:pPr>
            <a:endParaRPr lang="id-ID" sz="2400" dirty="0" smtClean="0"/>
          </a:p>
          <a:p>
            <a:pPr>
              <a:buNone/>
            </a:pPr>
            <a:r>
              <a:rPr lang="id-ID" sz="2400" b="1" dirty="0" smtClean="0"/>
              <a:t>Kompetensi Dasar</a:t>
            </a:r>
            <a:endParaRPr lang="id-ID" sz="2400" dirty="0" smtClean="0"/>
          </a:p>
          <a:p>
            <a:pPr>
              <a:buNone/>
            </a:pPr>
            <a:r>
              <a:rPr lang="id-ID" sz="2400" dirty="0" smtClean="0"/>
              <a:t>1.1 Mengetahui bentuk-bentuk bangun datar dan bangun ruang</a:t>
            </a:r>
          </a:p>
          <a:p>
            <a:pPr>
              <a:buNone/>
            </a:pPr>
            <a:r>
              <a:rPr lang="id-ID" sz="2400" dirty="0" smtClean="0"/>
              <a:t>1.2 Mengenal nama-nama bangun datar dan bangun ruang</a:t>
            </a:r>
          </a:p>
          <a:p>
            <a:pPr>
              <a:buNone/>
            </a:pPr>
            <a:r>
              <a:rPr lang="id-ID" sz="2400" dirty="0" smtClean="0"/>
              <a:t>1.3 Mengenal sisi dan sudut dalam bangun datar dan bangun ruang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5536" y="1988840"/>
            <a:ext cx="3670176" cy="794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1" i="0" u="none" strike="noStrike" kern="1200" cap="none" spc="0" normalizeH="0" baseline="0" noProof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BANGUN DATAR</a:t>
            </a:r>
            <a:endParaRPr kumimoji="0" lang="id-ID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67736" y="2276872"/>
            <a:ext cx="2376264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 smtClean="0">
                <a:solidFill>
                  <a:schemeClr val="tx1"/>
                </a:solidFill>
              </a:rPr>
              <a:t>Bangun datar berbentuk 2 dimensi, memiliki sudut dan sisi. contohnya lingkaran, bujursangkar, persegi panjang, dll</a:t>
            </a:r>
            <a:endParaRPr lang="id-ID" sz="2000" dirty="0">
              <a:solidFill>
                <a:schemeClr val="tx1"/>
              </a:solidFill>
            </a:endParaRPr>
          </a:p>
        </p:txBody>
      </p:sp>
      <p:pic>
        <p:nvPicPr>
          <p:cNvPr id="4" name="Picture 2" descr="http://lh5.ggpht.com/-oTlV_nUCd48/UD4UkKxO71I/AAAAAAAABBE/GjWvFIgxKEQ/geometri%252520datar_thumb%25255B2%25255D.png?imgmax=800"/>
          <p:cNvPicPr>
            <a:picLocks noChangeAspect="1" noChangeArrowheads="1"/>
          </p:cNvPicPr>
          <p:nvPr/>
        </p:nvPicPr>
        <p:blipFill>
          <a:blip r:embed="rId2" cstate="print"/>
          <a:srcRect r="2804" b="7579"/>
          <a:stretch>
            <a:fillRect/>
          </a:stretch>
        </p:blipFill>
        <p:spPr bwMode="auto">
          <a:xfrm>
            <a:off x="395536" y="2852936"/>
            <a:ext cx="5904656" cy="3774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2132856"/>
            <a:ext cx="1584176" cy="12961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BUJURSANGKAR</a:t>
            </a:r>
            <a:endParaRPr lang="id-ID" sz="1400" dirty="0"/>
          </a:p>
        </p:txBody>
      </p:sp>
      <p:sp>
        <p:nvSpPr>
          <p:cNvPr id="3" name="Oval 2"/>
          <p:cNvSpPr/>
          <p:nvPr/>
        </p:nvSpPr>
        <p:spPr>
          <a:xfrm>
            <a:off x="3923928" y="2492896"/>
            <a:ext cx="3467052" cy="630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MEMILIKI 4 SISI DAN 4 SUDUT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683568" y="4221089"/>
            <a:ext cx="2304256" cy="1944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BUJUR SANGKAR</a:t>
            </a:r>
            <a:endParaRPr lang="id-ID" sz="2000" dirty="0"/>
          </a:p>
        </p:txBody>
      </p:sp>
      <p:sp>
        <p:nvSpPr>
          <p:cNvPr id="5" name="Equal 4"/>
          <p:cNvSpPr/>
          <p:nvPr/>
        </p:nvSpPr>
        <p:spPr>
          <a:xfrm>
            <a:off x="2771800" y="5057800"/>
            <a:ext cx="480053" cy="441121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6" name="Equal 5"/>
          <p:cNvSpPr/>
          <p:nvPr/>
        </p:nvSpPr>
        <p:spPr>
          <a:xfrm rot="5400000">
            <a:off x="1522781" y="4029947"/>
            <a:ext cx="567156" cy="373375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7" name="Equal 6"/>
          <p:cNvSpPr/>
          <p:nvPr/>
        </p:nvSpPr>
        <p:spPr>
          <a:xfrm rot="5400000">
            <a:off x="1450773" y="6046171"/>
            <a:ext cx="567156" cy="373375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8" name="Equal 7"/>
          <p:cNvSpPr/>
          <p:nvPr/>
        </p:nvSpPr>
        <p:spPr>
          <a:xfrm>
            <a:off x="395536" y="4941168"/>
            <a:ext cx="480053" cy="441121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9" name="Minus 8"/>
          <p:cNvSpPr/>
          <p:nvPr/>
        </p:nvSpPr>
        <p:spPr>
          <a:xfrm rot="1922845">
            <a:off x="2730091" y="6057436"/>
            <a:ext cx="480053" cy="252069"/>
          </a:xfrm>
          <a:prstGeom prst="mathMinu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Minus 9"/>
          <p:cNvSpPr/>
          <p:nvPr/>
        </p:nvSpPr>
        <p:spPr>
          <a:xfrm rot="19375308">
            <a:off x="422993" y="6068510"/>
            <a:ext cx="480053" cy="252069"/>
          </a:xfrm>
          <a:prstGeom prst="mathMinu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Minus 10"/>
          <p:cNvSpPr/>
          <p:nvPr/>
        </p:nvSpPr>
        <p:spPr>
          <a:xfrm rot="19424527">
            <a:off x="2727854" y="4122615"/>
            <a:ext cx="480053" cy="252069"/>
          </a:xfrm>
          <a:prstGeom prst="mathMinu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Minus 11"/>
          <p:cNvSpPr/>
          <p:nvPr/>
        </p:nvSpPr>
        <p:spPr>
          <a:xfrm rot="2076017">
            <a:off x="424652" y="4047063"/>
            <a:ext cx="480053" cy="252069"/>
          </a:xfrm>
          <a:prstGeom prst="mathMinu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ounded Rectangle 12"/>
          <p:cNvSpPr/>
          <p:nvPr/>
        </p:nvSpPr>
        <p:spPr>
          <a:xfrm>
            <a:off x="3563888" y="3861048"/>
            <a:ext cx="3384376" cy="20162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Yang di sebut </a:t>
            </a:r>
            <a:r>
              <a:rPr lang="id-ID" sz="2400" u="sng" dirty="0" smtClean="0">
                <a:solidFill>
                  <a:srgbClr val="FF0000"/>
                </a:solidFill>
              </a:rPr>
              <a:t>sisi</a:t>
            </a:r>
            <a:r>
              <a:rPr lang="id-ID" sz="2400" dirty="0" smtClean="0"/>
              <a:t> yaitu yang </a:t>
            </a:r>
            <a:r>
              <a:rPr lang="id-ID" sz="2400" u="sng" dirty="0" smtClean="0">
                <a:solidFill>
                  <a:srgbClr val="FF0000"/>
                </a:solidFill>
              </a:rPr>
              <a:t>warna merah</a:t>
            </a:r>
          </a:p>
          <a:p>
            <a:pPr algn="ctr"/>
            <a:r>
              <a:rPr lang="id-ID" sz="2400" dirty="0" smtClean="0"/>
              <a:t>Sedangkan </a:t>
            </a:r>
            <a:r>
              <a:rPr lang="id-ID" sz="2400" u="sng" dirty="0" smtClean="0">
                <a:solidFill>
                  <a:srgbClr val="92D050"/>
                </a:solidFill>
              </a:rPr>
              <a:t>sudut</a:t>
            </a:r>
            <a:r>
              <a:rPr lang="id-ID" sz="2400" dirty="0" smtClean="0"/>
              <a:t> yaitu yang  </a:t>
            </a:r>
            <a:r>
              <a:rPr lang="id-ID" sz="2400" u="sng" dirty="0" smtClean="0">
                <a:solidFill>
                  <a:srgbClr val="92D050"/>
                </a:solidFill>
              </a:rPr>
              <a:t>berwarna Hijau</a:t>
            </a:r>
            <a:endParaRPr lang="id-ID" sz="2400" u="sng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988840"/>
            <a:ext cx="435597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1" i="0" u="none" strike="noStrike" kern="120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BANGUN RUANG</a:t>
            </a:r>
            <a:endParaRPr kumimoji="0" lang="id-ID" sz="4400" b="1" i="0" u="none" strike="noStrike" kern="1200" cap="none" spc="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https://encrypted-tbn3.gstatic.com/images?q=tbn:ANd9GcTQ-X79Zl_UUDM2SnJNrT_6TZmOOswAd8VHEz-UdxvA7HndsvSiZw"/>
          <p:cNvPicPr>
            <a:picLocks noChangeAspect="1" noChangeArrowheads="1"/>
          </p:cNvPicPr>
          <p:nvPr/>
        </p:nvPicPr>
        <p:blipFill>
          <a:blip r:embed="rId2" cstate="print"/>
          <a:srcRect l="1620" t="3774" r="23882" b="3774"/>
          <a:stretch>
            <a:fillRect/>
          </a:stretch>
        </p:blipFill>
        <p:spPr bwMode="auto">
          <a:xfrm>
            <a:off x="467544" y="3212976"/>
            <a:ext cx="5688632" cy="3029815"/>
          </a:xfrm>
          <a:prstGeom prst="rect">
            <a:avLst/>
          </a:prstGeom>
          <a:noFill/>
        </p:spPr>
      </p:pic>
      <p:sp>
        <p:nvSpPr>
          <p:cNvPr id="4" name="Rounded Rectangle 3"/>
          <p:cNvSpPr/>
          <p:nvPr/>
        </p:nvSpPr>
        <p:spPr>
          <a:xfrm>
            <a:off x="467544" y="6165304"/>
            <a:ext cx="1656184" cy="43204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rgbClr val="FF0000"/>
                </a:solidFill>
              </a:rPr>
              <a:t>KERUCUT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1560" y="2924944"/>
            <a:ext cx="1656184" cy="43204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rgbClr val="FF0000"/>
                </a:solidFill>
              </a:rPr>
              <a:t>BALOK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27984" y="2780928"/>
            <a:ext cx="2088232" cy="50405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rgbClr val="FF0000"/>
                </a:solidFill>
              </a:rPr>
              <a:t>LIMAS SEGI TIGA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83768" y="6237312"/>
            <a:ext cx="1656184" cy="43204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rgbClr val="FF0000"/>
                </a:solidFill>
              </a:rPr>
              <a:t>TABUNG</a:t>
            </a:r>
            <a:endParaRPr lang="id-ID" sz="2000" b="1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27984" y="6093296"/>
            <a:ext cx="1656184" cy="43204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rgbClr val="FF0000"/>
                </a:solidFill>
              </a:rPr>
              <a:t>BOLA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27784" y="2780928"/>
            <a:ext cx="1656184" cy="43204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rgbClr val="FF0000"/>
                </a:solidFill>
              </a:rPr>
              <a:t>KUBUS</a:t>
            </a:r>
            <a:endParaRPr lang="id-ID" sz="24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16216" y="2276872"/>
            <a:ext cx="2627784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solidFill>
                  <a:schemeClr val="tx1"/>
                </a:solidFill>
              </a:rPr>
              <a:t>Bangun ruang berbentuk </a:t>
            </a:r>
            <a:r>
              <a:rPr lang="id-ID" sz="2400" dirty="0">
                <a:solidFill>
                  <a:schemeClr val="tx1"/>
                </a:solidFill>
              </a:rPr>
              <a:t>3</a:t>
            </a:r>
            <a:r>
              <a:rPr lang="id-ID" sz="2400" dirty="0" smtClean="0">
                <a:solidFill>
                  <a:schemeClr val="tx1"/>
                </a:solidFill>
              </a:rPr>
              <a:t> dimensi, memiliki sudut dan sisi, juga memiliki volume yang terdiri dari bidang-bidang. Contohnya:</a:t>
            </a:r>
            <a:endParaRPr lang="id-ID" sz="2400" dirty="0">
              <a:solidFill>
                <a:schemeClr val="tx1"/>
              </a:solidFill>
            </a:endParaRPr>
          </a:p>
        </p:txBody>
      </p:sp>
      <p:sp>
        <p:nvSpPr>
          <p:cNvPr id="11" name="AutoShape 4" descr="https://encrypted-tbn0.gstatic.com/images?q=tbn:ANd9GcT3ia6gZ-l_GRvfVNux1uhKfqLCzJZhp3oy1vQiT1qKeZbYSCN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60232" y="2852936"/>
            <a:ext cx="2016223" cy="720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Berlatih</a:t>
            </a:r>
            <a:endParaRPr kumimoji="0" lang="id-ID" sz="4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7544" y="2348880"/>
          <a:ext cx="5544616" cy="437311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307726"/>
                <a:gridCol w="1598187"/>
                <a:gridCol w="1302651"/>
                <a:gridCol w="1336052"/>
              </a:tblGrid>
              <a:tr h="728852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GAMBAR</a:t>
                      </a:r>
                    </a:p>
                    <a:p>
                      <a:pPr algn="ctr"/>
                      <a:r>
                        <a:rPr lang="id-ID" dirty="0" smtClean="0"/>
                        <a:t>BANGUN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NAMA</a:t>
                      </a:r>
                    </a:p>
                    <a:p>
                      <a:pPr algn="ctr"/>
                      <a:r>
                        <a:rPr lang="id-ID" dirty="0" smtClean="0"/>
                        <a:t>BANGUN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JUMLAH</a:t>
                      </a:r>
                    </a:p>
                    <a:p>
                      <a:pPr algn="ctr"/>
                      <a:r>
                        <a:rPr lang="id-ID" dirty="0" smtClean="0"/>
                        <a:t>SISI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JUMLAH</a:t>
                      </a:r>
                    </a:p>
                    <a:p>
                      <a:pPr algn="ctr"/>
                      <a:r>
                        <a:rPr lang="id-ID" dirty="0" smtClean="0"/>
                        <a:t>SUDUT</a:t>
                      </a:r>
                      <a:endParaRPr lang="id-ID" dirty="0"/>
                    </a:p>
                  </a:txBody>
                  <a:tcPr/>
                </a:tc>
              </a:tr>
              <a:tr h="728852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 smtClean="0"/>
                    </a:p>
                    <a:p>
                      <a:pPr algn="ctr"/>
                      <a:r>
                        <a:rPr lang="id-ID" dirty="0" smtClean="0"/>
                        <a:t>Segi</a:t>
                      </a:r>
                      <a:r>
                        <a:rPr lang="id-ID" baseline="0" dirty="0" smtClean="0"/>
                        <a:t> Tiga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 smtClean="0"/>
                    </a:p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 smtClean="0"/>
                    </a:p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</a:tr>
              <a:tr h="728852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728852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728852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728852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Isosceles Triangle 3"/>
          <p:cNvSpPr/>
          <p:nvPr/>
        </p:nvSpPr>
        <p:spPr>
          <a:xfrm>
            <a:off x="827585" y="3140968"/>
            <a:ext cx="576064" cy="58541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39552" y="3878816"/>
            <a:ext cx="1080120" cy="486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rapezoid 5"/>
          <p:cNvSpPr/>
          <p:nvPr/>
        </p:nvSpPr>
        <p:spPr>
          <a:xfrm>
            <a:off x="755576" y="4593956"/>
            <a:ext cx="720080" cy="635244"/>
          </a:xfrm>
          <a:prstGeom prst="trapezoi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gular Pentagon 6"/>
          <p:cNvSpPr/>
          <p:nvPr/>
        </p:nvSpPr>
        <p:spPr>
          <a:xfrm>
            <a:off x="683568" y="5314036"/>
            <a:ext cx="747166" cy="607860"/>
          </a:xfrm>
          <a:prstGeom prst="pent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ctagon 7"/>
          <p:cNvSpPr/>
          <p:nvPr/>
        </p:nvSpPr>
        <p:spPr>
          <a:xfrm>
            <a:off x="683568" y="6061500"/>
            <a:ext cx="804640" cy="607860"/>
          </a:xfrm>
          <a:prstGeom prst="oct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Bent Arrow 8"/>
          <p:cNvSpPr/>
          <p:nvPr/>
        </p:nvSpPr>
        <p:spPr>
          <a:xfrm flipH="1" flipV="1">
            <a:off x="6588224" y="3717032"/>
            <a:ext cx="1368152" cy="136815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44208" y="2996952"/>
            <a:ext cx="2448272" cy="7920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Berlatih</a:t>
            </a:r>
            <a:endParaRPr kumimoji="0" lang="id-ID" sz="4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ubtitle 10"/>
          <p:cNvSpPr txBox="1">
            <a:spLocks/>
          </p:cNvSpPr>
          <p:nvPr/>
        </p:nvSpPr>
        <p:spPr>
          <a:xfrm>
            <a:off x="251520" y="2060848"/>
            <a:ext cx="6768752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d-ID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Mencari benda disekeliling kita yang berbentuk bangun ruang</a:t>
            </a:r>
            <a:endParaRPr kumimoji="0" lang="id-ID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AutoShape 2" descr="https://encrypted-tbn1.gstatic.com/images?q=tbn:ANd9GcTOmQlSGc6yiMQkhPVfw2_KFLuByyz_w_4uWtDoDfRBwX4KGqitb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AutoShape 4" descr="https://encrypted-tbn1.gstatic.com/images?q=tbn:ANd9GcTOmQlSGc6yiMQkhPVfw2_KFLuByyz_w_4uWtDoDfRBwX4KGqitb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AutoShape 6" descr="https://encrypted-tbn1.gstatic.com/images?q=tbn:ANd9GcTOmQlSGc6yiMQkhPVfw2_KFLuByyz_w_4uWtDoDfRBwX4KGqitb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AutoShape 8" descr="https://encrypted-tbn1.gstatic.com/images?q=tbn:ANd9GcTOmQlSGc6yiMQkhPVfw2_KFLuByyz_w_4uWtDoDfRBwX4KGqitb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AutoShape 10" descr="https://encrypted-tbn2.gstatic.com/images?q=tbn:ANd9GcSx4AUu60DzzJaKRpaTvIPllhsNEPYRyOY9hQhIAZCoHxG0scEQ2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AutoShape 12" descr="https://encrypted-tbn0.gstatic.com/images?q=tbn:ANd9GcT3ia6gZ-l_GRvfVNux1uhKfqLCzJZhp3oy1vQiT1qKeZbYSCN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AutoShape 14" descr="https://encrypted-tbn0.gstatic.com/images?q=tbn:ANd9GcT3ia6gZ-l_GRvfVNux1uhKfqLCzJZhp3oy1vQiT1qKeZbYSCN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" name="AutoShape 16" descr="https://encrypted-tbn0.gstatic.com/images?q=tbn:ANd9GcT3ia6gZ-l_GRvfVNux1uhKfqLCzJZhp3oy1vQiT1qKeZbYSCN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AutoShape 18" descr="https://encrypted-tbn0.gstatic.com/images?q=tbn:ANd9GcT3ia6gZ-l_GRvfVNux1uhKfqLCzJZhp3oy1vQiT1qKeZbYSCN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AutoShape 20" descr="https://encrypted-tbn0.gstatic.com/images?q=tbn:ANd9GcT3ia6gZ-l_GRvfVNux1uhKfqLCzJZhp3oy1vQiT1qKeZbYSCN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" name="AutoShape 22" descr="https://encrypted-tbn0.gstatic.com/images?q=tbn:ANd9GcT3ia6gZ-l_GRvfVNux1uhKfqLCzJZhp3oy1vQiT1qKeZbYSCN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AutoShape 24" descr="https://encrypted-tbn0.gstatic.com/images?q=tbn:ANd9GcT3ia6gZ-l_GRvfVNux1uhKfqLCzJZhp3oy1vQiT1qKeZbYSCN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" name="AutoShape 26" descr="https://encrypted-tbn0.gstatic.com/images?q=tbn:ANd9GcT3ia6gZ-l_GRvfVNux1uhKfqLCzJZhp3oy1vQiT1qKeZbYSCN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17" name="Picture 2" descr="https://encrypted-tbn3.gstatic.com/images?q=tbn:ANd9GcTQ-X79Zl_UUDM2SnJNrT_6TZmOOswAd8VHEz-UdxvA7HndsvSiZw"/>
          <p:cNvPicPr>
            <a:picLocks noChangeAspect="1" noChangeArrowheads="1"/>
          </p:cNvPicPr>
          <p:nvPr/>
        </p:nvPicPr>
        <p:blipFill>
          <a:blip r:embed="rId2" cstate="print"/>
          <a:srcRect l="1620" t="7548" r="70038" b="52830"/>
          <a:stretch>
            <a:fillRect/>
          </a:stretch>
        </p:blipFill>
        <p:spPr bwMode="auto">
          <a:xfrm>
            <a:off x="35496" y="3933056"/>
            <a:ext cx="2040226" cy="1224136"/>
          </a:xfrm>
          <a:prstGeom prst="rect">
            <a:avLst/>
          </a:prstGeom>
          <a:noFill/>
        </p:spPr>
      </p:pic>
      <p:pic>
        <p:nvPicPr>
          <p:cNvPr id="18" name="Picture 2" descr="https://encrypted-tbn3.gstatic.com/images?q=tbn:ANd9GcTQ-X79Zl_UUDM2SnJNrT_6TZmOOswAd8VHEz-UdxvA7HndsvSiZw"/>
          <p:cNvPicPr>
            <a:picLocks noChangeAspect="1" noChangeArrowheads="1"/>
          </p:cNvPicPr>
          <p:nvPr/>
        </p:nvPicPr>
        <p:blipFill>
          <a:blip r:embed="rId2" cstate="print"/>
          <a:srcRect l="34010" t="39623" r="48175" b="9434"/>
          <a:stretch>
            <a:fillRect/>
          </a:stretch>
        </p:blipFill>
        <p:spPr bwMode="auto">
          <a:xfrm>
            <a:off x="2699792" y="3573016"/>
            <a:ext cx="1349483" cy="1656184"/>
          </a:xfrm>
          <a:prstGeom prst="rect">
            <a:avLst/>
          </a:prstGeom>
          <a:noFill/>
        </p:spPr>
      </p:pic>
      <p:pic>
        <p:nvPicPr>
          <p:cNvPr id="19" name="Picture 2" descr="https://encrypted-tbn3.gstatic.com/images?q=tbn:ANd9GcTQ-X79Zl_UUDM2SnJNrT_6TZmOOswAd8VHEz-UdxvA7HndsvSiZw"/>
          <p:cNvPicPr>
            <a:picLocks noChangeAspect="1" noChangeArrowheads="1"/>
          </p:cNvPicPr>
          <p:nvPr/>
        </p:nvPicPr>
        <p:blipFill>
          <a:blip r:embed="rId2" cstate="print"/>
          <a:srcRect l="53445" t="50943" r="29550" b="7548"/>
          <a:stretch>
            <a:fillRect/>
          </a:stretch>
        </p:blipFill>
        <p:spPr bwMode="auto">
          <a:xfrm>
            <a:off x="4572000" y="3717032"/>
            <a:ext cx="1374698" cy="1440160"/>
          </a:xfrm>
          <a:prstGeom prst="rect">
            <a:avLst/>
          </a:prstGeom>
          <a:noFill/>
        </p:spPr>
      </p:pic>
      <p:sp>
        <p:nvSpPr>
          <p:cNvPr id="20" name="Rounded Rectangle 19"/>
          <p:cNvSpPr/>
          <p:nvPr/>
        </p:nvSpPr>
        <p:spPr>
          <a:xfrm>
            <a:off x="251520" y="3429000"/>
            <a:ext cx="1656184" cy="43204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rgbClr val="FF0000"/>
                </a:solidFill>
              </a:rPr>
              <a:t>BALOK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555776" y="3068960"/>
            <a:ext cx="1656184" cy="43204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rgbClr val="FF0000"/>
                </a:solidFill>
              </a:rPr>
              <a:t>TABUNG</a:t>
            </a:r>
            <a:endParaRPr lang="id-ID" sz="2000" b="1" dirty="0">
              <a:solidFill>
                <a:srgbClr val="FF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572000" y="3140968"/>
            <a:ext cx="1656184" cy="43204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rgbClr val="FF0000"/>
                </a:solidFill>
              </a:rPr>
              <a:t>BOLA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427984" y="5229200"/>
            <a:ext cx="1728192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..........................</a:t>
            </a:r>
            <a:endParaRPr lang="id-ID" dirty="0"/>
          </a:p>
        </p:txBody>
      </p:sp>
      <p:sp>
        <p:nvSpPr>
          <p:cNvPr id="24" name="Rounded Rectangle 23"/>
          <p:cNvSpPr/>
          <p:nvPr/>
        </p:nvSpPr>
        <p:spPr>
          <a:xfrm>
            <a:off x="2411760" y="5229200"/>
            <a:ext cx="1872208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............................</a:t>
            </a:r>
            <a:endParaRPr lang="id-ID" dirty="0"/>
          </a:p>
        </p:txBody>
      </p:sp>
      <p:sp>
        <p:nvSpPr>
          <p:cNvPr id="25" name="Rounded Rectangle 24"/>
          <p:cNvSpPr/>
          <p:nvPr/>
        </p:nvSpPr>
        <p:spPr>
          <a:xfrm>
            <a:off x="35496" y="6093296"/>
            <a:ext cx="2016224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Lemari, meja, buku, dll</a:t>
            </a:r>
            <a:endParaRPr lang="id-ID" dirty="0"/>
          </a:p>
        </p:txBody>
      </p:sp>
      <p:sp>
        <p:nvSpPr>
          <p:cNvPr id="26" name="Rounded Rectangle 25"/>
          <p:cNvSpPr/>
          <p:nvPr/>
        </p:nvSpPr>
        <p:spPr>
          <a:xfrm>
            <a:off x="2267744" y="6093296"/>
            <a:ext cx="2016224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Kaleng susu, ember, drum dll</a:t>
            </a:r>
            <a:endParaRPr lang="id-ID" dirty="0"/>
          </a:p>
        </p:txBody>
      </p:sp>
      <p:sp>
        <p:nvSpPr>
          <p:cNvPr id="27" name="Rounded Rectangle 26"/>
          <p:cNvSpPr/>
          <p:nvPr/>
        </p:nvSpPr>
        <p:spPr>
          <a:xfrm>
            <a:off x="4427984" y="6093296"/>
            <a:ext cx="2016224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Semangka, bola kaki, kelereng, dll</a:t>
            </a:r>
            <a:endParaRPr lang="id-ID" dirty="0"/>
          </a:p>
        </p:txBody>
      </p:sp>
      <p:sp>
        <p:nvSpPr>
          <p:cNvPr id="28" name="Rounded Rectangle 27"/>
          <p:cNvSpPr/>
          <p:nvPr/>
        </p:nvSpPr>
        <p:spPr>
          <a:xfrm>
            <a:off x="107504" y="5237584"/>
            <a:ext cx="1872208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............................</a:t>
            </a:r>
            <a:endParaRPr lang="id-ID" dirty="0"/>
          </a:p>
        </p:txBody>
      </p:sp>
      <p:sp>
        <p:nvSpPr>
          <p:cNvPr id="29" name="Bent Arrow 28"/>
          <p:cNvSpPr/>
          <p:nvPr/>
        </p:nvSpPr>
        <p:spPr>
          <a:xfrm flipH="1" flipV="1">
            <a:off x="6732240" y="3933056"/>
            <a:ext cx="1368152" cy="136815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7544" y="234888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Daftar Pustaka</a:t>
            </a:r>
            <a:endParaRPr kumimoji="0" lang="id-ID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3645024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225" indent="-530225"/>
            <a:r>
              <a:rPr lang="id-ID" sz="2400" dirty="0" smtClean="0">
                <a:latin typeface="+mj-lt"/>
              </a:rPr>
              <a:t>Ruseffendi. 1988. Dasar-Dasar Matematika Modern untuk Guru-Guru dan Orang Tua Murid. Bandung: Tarsito.</a:t>
            </a:r>
            <a:endParaRPr lang="id-ID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/>
          </p:cNvSpPr>
          <p:nvPr/>
        </p:nvSpPr>
        <p:spPr>
          <a:xfrm>
            <a:off x="179512" y="5301208"/>
            <a:ext cx="7020272" cy="1368152"/>
          </a:xfrm>
          <a:prstGeom prst="rect">
            <a:avLst/>
          </a:prstGeom>
        </p:spPr>
        <p:txBody>
          <a:bodyPr>
            <a:prstTxWarp prst="textChevronInverted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doni MT Black" pitchFamily="18" charset="0"/>
                <a:ea typeface="+mj-ea"/>
                <a:cs typeface="+mj-cs"/>
              </a:rPr>
              <a:t>Terima kasih</a:t>
            </a:r>
            <a:endParaRPr kumimoji="0" lang="id-ID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doni MT Black" pitchFamily="18" charset="0"/>
              <a:ea typeface="+mj-ea"/>
              <a:cs typeface="+mj-cs"/>
            </a:endParaRPr>
          </a:p>
        </p:txBody>
      </p:sp>
      <p:pic>
        <p:nvPicPr>
          <p:cNvPr id="3" name="Picture 2" descr="C360_2014-03-27-09-19-39-6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276872"/>
            <a:ext cx="2304256" cy="3072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Bevel 5"/>
          <p:cNvSpPr/>
          <p:nvPr/>
        </p:nvSpPr>
        <p:spPr>
          <a:xfrm>
            <a:off x="4283968" y="2780928"/>
            <a:ext cx="4248472" cy="1656184"/>
          </a:xfrm>
          <a:prstGeom prst="bevel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>
                <a:solidFill>
                  <a:srgbClr val="7030A0"/>
                </a:solidFill>
                <a:latin typeface="Bradley Hand ITC" pitchFamily="66" charset="0"/>
              </a:rPr>
              <a:t>Oleh : </a:t>
            </a:r>
          </a:p>
          <a:p>
            <a:pPr algn="ctr"/>
            <a:r>
              <a:rPr lang="id-ID" sz="3200" b="1" dirty="0" smtClean="0">
                <a:solidFill>
                  <a:srgbClr val="7030A0"/>
                </a:solidFill>
                <a:latin typeface="Bradley Hand ITC" pitchFamily="66" charset="0"/>
              </a:rPr>
              <a:t>YUNI PURWANTI</a:t>
            </a:r>
            <a:endParaRPr lang="id-ID" sz="3200" b="1" dirty="0">
              <a:solidFill>
                <a:srgbClr val="7030A0"/>
              </a:solidFill>
              <a:latin typeface="Bradley Hand ITC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201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yuyun</dc:creator>
  <cp:lastModifiedBy>yuyun</cp:lastModifiedBy>
  <cp:revision>22</cp:revision>
  <dcterms:created xsi:type="dcterms:W3CDTF">2015-03-20T12:37:07Z</dcterms:created>
  <dcterms:modified xsi:type="dcterms:W3CDTF">2015-03-20T23:13:15Z</dcterms:modified>
</cp:coreProperties>
</file>