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3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92CAA-C579-FD4D-A1F4-C03459C7E6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2A98D-45B2-DA44-A4E1-122426D8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5D07-7549-CC4F-90EB-6B066BF22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0EFC-0721-9B40-811E-74E093DB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F543-A8EF-A148-AE71-1F96D88A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2267586-35F7-B548-982E-FFBBABE09323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EAF7-FEE9-FC42-9F28-C68B11F7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77E-AE1C-E84E-B89C-B764CB9B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9FD8BE0-2FB1-5643-A4D0-397A86933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1AEC2FAA-C0DD-344C-BC0F-3100CDE50C68}"/>
              </a:ext>
            </a:extLst>
          </p:cNvPr>
          <p:cNvSpPr/>
          <p:nvPr userDrawn="1"/>
        </p:nvSpPr>
        <p:spPr>
          <a:xfrm>
            <a:off x="1050772" y="4584286"/>
            <a:ext cx="8527774" cy="1151351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FD08737F-233F-7C4B-8F7B-D6647D079E11}"/>
              </a:ext>
            </a:extLst>
          </p:cNvPr>
          <p:cNvSpPr/>
          <p:nvPr userDrawn="1"/>
        </p:nvSpPr>
        <p:spPr>
          <a:xfrm flipH="1" flipV="1">
            <a:off x="0" y="555039"/>
            <a:ext cx="11209638" cy="1134648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63F7-8175-864B-AB9D-EBD2C47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731FF-CA61-404C-9906-18EA4B838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1-B1CD-8747-96EA-DEFE0C6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5C92-6630-1F47-BEF1-4C8A11DC0176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9391-B640-8944-9B86-78D23F82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22B7-A8E4-6244-AD1C-B31F24AC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D52B3-D3B8-7949-AD53-78E5272E5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287E5-805E-1348-90BB-F5DD71BB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F7E9-145F-254C-8A73-2F5A6F96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E001-E401-374B-A32D-94822F741EE2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55E4-69DF-C24C-AB12-BB0A828A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0C34-DB8D-A74F-B671-F2265DE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E49F-C003-3C49-9FEE-F3BEAB2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10" y="270220"/>
            <a:ext cx="10515600" cy="77282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62F0-ECE5-2E44-964C-B78E7E02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550504"/>
            <a:ext cx="11698357" cy="4626459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504D-2110-1645-91A3-C7BE3BA4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075B83F-3541-FB4E-8B68-478000FC6BDB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D6CA-5B32-5246-9EE2-CA3375B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80C3-3C3B-2D41-8EAE-CD6C46A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84" y="6362174"/>
            <a:ext cx="639417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3A486C3-0B85-A248-9B69-F513F1A46F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B408B18A-F6E7-0146-BAAA-E39834ADDB92}"/>
              </a:ext>
            </a:extLst>
          </p:cNvPr>
          <p:cNvSpPr/>
          <p:nvPr userDrawn="1"/>
        </p:nvSpPr>
        <p:spPr>
          <a:xfrm>
            <a:off x="238539" y="230189"/>
            <a:ext cx="8527774" cy="942120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08AD6BC4-431E-9C42-B71E-618CF681CD87}"/>
              </a:ext>
            </a:extLst>
          </p:cNvPr>
          <p:cNvSpPr/>
          <p:nvPr userDrawn="1"/>
        </p:nvSpPr>
        <p:spPr>
          <a:xfrm flipH="1">
            <a:off x="11511897" y="6299122"/>
            <a:ext cx="639417" cy="512072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75FE-CAAD-1543-A4E1-53316DA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D5765-5A4B-0948-BFDA-FF913821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0A39-C7B4-D946-B1A2-1CF77A74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7B77025-94AF-CE43-800A-29DDFD9132C2}" type="datetime1">
              <a:rPr lang="en-US" smtClean="0"/>
              <a:pPr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1105-06A2-FE43-B9C6-153EF87C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E351EFAB-4DB1-5A45-AF7B-A1914A474D1C}"/>
              </a:ext>
            </a:extLst>
          </p:cNvPr>
          <p:cNvSpPr/>
          <p:nvPr userDrawn="1"/>
        </p:nvSpPr>
        <p:spPr>
          <a:xfrm>
            <a:off x="727590" y="2101516"/>
            <a:ext cx="8527774" cy="2487947"/>
          </a:xfrm>
          <a:prstGeom prst="corner">
            <a:avLst>
              <a:gd name="adj1" fmla="val 4198"/>
              <a:gd name="adj2" fmla="val 4549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6E8D89E6-8CDC-6744-B05F-E9E3164075F3}"/>
              </a:ext>
            </a:extLst>
          </p:cNvPr>
          <p:cNvSpPr/>
          <p:nvPr userDrawn="1"/>
        </p:nvSpPr>
        <p:spPr>
          <a:xfrm flipH="1" flipV="1">
            <a:off x="1572126" y="1682749"/>
            <a:ext cx="9840662" cy="2231524"/>
          </a:xfrm>
          <a:prstGeom prst="corner">
            <a:avLst>
              <a:gd name="adj1" fmla="val 4198"/>
              <a:gd name="adj2" fmla="val 4549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5A4194-CAE7-BC49-8B91-7C4534B5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84" y="6362174"/>
            <a:ext cx="639417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3A486C3-0B85-A248-9B69-F513F1A46F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7AF7FC80-F8A2-BC4B-877B-61228AB0791A}"/>
              </a:ext>
            </a:extLst>
          </p:cNvPr>
          <p:cNvSpPr/>
          <p:nvPr userDrawn="1"/>
        </p:nvSpPr>
        <p:spPr>
          <a:xfrm flipH="1">
            <a:off x="11511897" y="6299122"/>
            <a:ext cx="639417" cy="512072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FB2A-FBBF-E447-B052-3DD668C8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263568"/>
            <a:ext cx="11059297" cy="93791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07BF-680C-E84C-AEA0-47672696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341" y="1946031"/>
            <a:ext cx="5564659" cy="4230931"/>
          </a:xfrm>
          <a:ln>
            <a:solidFill>
              <a:srgbClr val="002060"/>
            </a:solidFill>
          </a:ln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A8E06-0773-754B-9D4C-82A7C7B26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6031"/>
            <a:ext cx="5493666" cy="4230931"/>
          </a:xfrm>
          <a:ln>
            <a:solidFill>
              <a:srgbClr val="C00000"/>
            </a:solidFill>
          </a:ln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B013E-6C40-D947-B5E1-001FFB00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9F10C25-ABC7-1A4F-A8A6-11C83E876AD4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700A-422F-5048-A7E6-13326CD1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FC1349AE-7861-C440-8A3C-21EDFC0D57CD}"/>
              </a:ext>
            </a:extLst>
          </p:cNvPr>
          <p:cNvSpPr/>
          <p:nvPr userDrawn="1"/>
        </p:nvSpPr>
        <p:spPr>
          <a:xfrm flipV="1">
            <a:off x="325036" y="84180"/>
            <a:ext cx="8527774" cy="1117307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7139ABC0-D70B-3E40-BC32-37B799DAFEBD}"/>
              </a:ext>
            </a:extLst>
          </p:cNvPr>
          <p:cNvSpPr/>
          <p:nvPr userDrawn="1"/>
        </p:nvSpPr>
        <p:spPr>
          <a:xfrm flipH="1" flipV="1">
            <a:off x="8852810" y="84180"/>
            <a:ext cx="3014154" cy="1117306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DC5FAD-2B66-8045-A69F-186C656F4A6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31341" y="1291180"/>
            <a:ext cx="5564658" cy="654850"/>
          </a:xfrm>
          <a:ln>
            <a:noFill/>
          </a:ln>
        </p:spPr>
        <p:txBody>
          <a:bodyPr anchor="b"/>
          <a:lstStyle>
            <a:lvl1pPr marL="0" indent="0" algn="ctr">
              <a:buNone/>
              <a:defRPr b="1">
                <a:solidFill>
                  <a:srgbClr val="002060"/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E6192D-481B-B64C-9D3D-CDA6F817398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66994" y="1291180"/>
            <a:ext cx="5493666" cy="654850"/>
          </a:xfrm>
          <a:ln>
            <a:noFill/>
          </a:ln>
        </p:spPr>
        <p:txBody>
          <a:bodyPr anchor="b"/>
          <a:lstStyle>
            <a:lvl1pPr marL="0" indent="0" algn="ctr">
              <a:buNone/>
              <a:defRPr b="1">
                <a:solidFill>
                  <a:srgbClr val="C00000"/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1EC0F73-D820-AA4E-B0FB-84C448DD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84" y="6362174"/>
            <a:ext cx="639417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3A486C3-0B85-A248-9B69-F513F1A46F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D05191F6-F87F-3546-A173-3F704B6D575A}"/>
              </a:ext>
            </a:extLst>
          </p:cNvPr>
          <p:cNvSpPr/>
          <p:nvPr userDrawn="1"/>
        </p:nvSpPr>
        <p:spPr>
          <a:xfrm flipH="1">
            <a:off x="11511897" y="6299122"/>
            <a:ext cx="639417" cy="512072"/>
          </a:xfrm>
          <a:prstGeom prst="corner">
            <a:avLst>
              <a:gd name="adj1" fmla="val 8958"/>
              <a:gd name="adj2" fmla="val 13011"/>
            </a:avLst>
          </a:prstGeom>
          <a:gradFill>
            <a:gsLst>
              <a:gs pos="76000">
                <a:srgbClr val="FD9954"/>
              </a:gs>
              <a:gs pos="50000">
                <a:srgbClr val="FF0000"/>
              </a:gs>
              <a:gs pos="0">
                <a:srgbClr val="002060"/>
              </a:gs>
              <a:gs pos="99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F2B-0F90-7547-8CA7-8B50A096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54E0-F08B-564B-A7D5-6D5BC283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939D-72EC-E64B-8DC9-ABC2A595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FDDA-C695-ED49-A89A-1953AD2A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5836A-A783-9E43-B78F-BD249F1E6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4C2B1-7456-3248-8ADA-037BC6E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6C0-97EC-E945-9671-B7B03EB10338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BCE2D-F808-9548-AEB6-07F0E3D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2DE94-972C-3649-A6FD-5967139B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4033-BBFF-5C48-9C68-C0C85A1C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880E-83A5-BA4F-9523-5CD21C17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DCCF-8F1C-D947-B074-5216A7D0DED8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E7A0-E35B-C04A-BCCD-BD66050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ABBF7-6FF6-D241-8A73-2B82E45E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22F23-F45A-3B46-994F-35CC124F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8037-CFD2-8649-8C5D-94AE3ADA2817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7158-D85F-3743-978F-668079D0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6A93-EB76-D246-B390-38183D4B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146E-9C03-A146-83CD-C0731ACA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0F1B-B73D-804D-8F1E-F81D6EFC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F7977-6F41-A74B-8C6C-0B225F17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AC41-5941-1846-BB78-9C7C42A0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A6B3-C61B-1B48-BDAB-8ED024DC4C56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B97E7-573F-C442-984B-317F6A26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37D2-3BB3-634A-8A06-FF606A3E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02CC-F6C8-A342-8273-5C2C5CB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64A17-CF9A-C64A-943D-CBEF6E26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E3A2-2EB2-5E49-A9F5-EF4D831C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D952-0985-2E46-B9E8-236D7B8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FC59-EE6D-F343-9867-5726947416CC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05D0-8F74-1349-9CD8-A4D825FB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5078-6397-BA4C-AEE1-19209B1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8BE0-2FB1-5643-A4D0-397A86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B70C8-06C6-4B40-9E8C-65DD8CA0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4B8E0-EB2B-A54A-9B6A-4929AAB2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5DA4-9C7D-1347-9B16-B7BD12C07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2242539-8F23-C741-8A24-C2C8998971A3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DF28-F367-1146-BC0A-EA44E236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6209-7169-9947-B24E-F6AABCC7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F9FD8BE0-2FB1-5643-A4D0-397A86933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oxfordjournals.org/content/28/19/2520" TargetMode="External"/><Relationship Id="rId2" Type="http://schemas.openxmlformats.org/officeDocument/2006/relationships/hyperlink" Target="https://snakemake.readthedocs.io/en/stable/project_info/cita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B18B-55AB-A041-9BC7-9BE757731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RAW Mac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87B21-39CA-E049-9F98-9147849C9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04/11/2020</a:t>
            </a:r>
          </a:p>
        </p:txBody>
      </p:sp>
    </p:spTree>
    <p:extLst>
      <p:ext uri="{BB962C8B-B14F-4D97-AF65-F5344CB8AC3E}">
        <p14:creationId xmlns:p14="http://schemas.microsoft.com/office/powerpoint/2010/main" val="89773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6C5-51DA-0E49-854B-A6C62945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Volcano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447BC33-188D-B747-92A1-11BC61F67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689" y="1621455"/>
            <a:ext cx="5820089" cy="52365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E8815-5E3E-5743-9583-1632C47C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886-4080-4B40-9230-6AF9ADB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Session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86F2-0DAA-D842-BA41-72BEEEE2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54EFE740-B2CF-9948-B0BC-C46D813E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1624135"/>
            <a:ext cx="6644726" cy="360973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4113F7-A187-8143-A8D2-2117FE39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06" y="2564460"/>
            <a:ext cx="5511478" cy="36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FDF5-CBE9-B848-9A04-6E30ECA6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733C-7C0F-9844-AA07-1D56C22D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actions</a:t>
            </a:r>
          </a:p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42A17-B2C9-7941-99F8-71D7CB6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2179-1E9A-7140-8845-23A7CC83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required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102A-5513-034C-B9EB-28002829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cite used </a:t>
            </a:r>
            <a:r>
              <a:rPr lang="en-US" dirty="0" err="1"/>
              <a:t>softwares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Snakemake</a:t>
            </a:r>
            <a:r>
              <a:rPr lang="en-US" dirty="0"/>
              <a:t>:</a:t>
            </a:r>
          </a:p>
          <a:p>
            <a:pPr lvl="2"/>
            <a:r>
              <a:rPr lang="en-US"/>
              <a:t>How to cite</a:t>
            </a:r>
            <a:endParaRPr lang="en-US" dirty="0"/>
          </a:p>
          <a:p>
            <a:pPr lvl="3"/>
            <a:r>
              <a:rPr lang="en-US" dirty="0">
                <a:hlinkClick r:id="rId2"/>
              </a:rPr>
              <a:t>https://snakemake.readthedocs.io/en/stable/project_info/citations.html</a:t>
            </a:r>
            <a:endParaRPr lang="en-US" dirty="0"/>
          </a:p>
          <a:p>
            <a:pPr lvl="2"/>
            <a:r>
              <a:rPr lang="en-US" dirty="0"/>
              <a:t>Article to reference</a:t>
            </a:r>
          </a:p>
          <a:p>
            <a:pPr lvl="3"/>
            <a:r>
              <a:rPr lang="en-US" dirty="0">
                <a:hlinkClick r:id="rId3"/>
              </a:rPr>
              <a:t>Köster, Johannes and Rahmann, Sven. “Snakemake - A scalable bioinformatics workflow engine”. Bioinformatics 2012.</a:t>
            </a:r>
            <a:endParaRPr lang="en-US" dirty="0"/>
          </a:p>
          <a:p>
            <a:pPr lvl="1"/>
            <a:r>
              <a:rPr lang="en-US" dirty="0" err="1"/>
              <a:t>biomaRt</a:t>
            </a:r>
            <a:endParaRPr lang="en-US" dirty="0"/>
          </a:p>
          <a:p>
            <a:pPr lvl="1"/>
            <a:r>
              <a:rPr lang="en-US" dirty="0" err="1"/>
              <a:t>volcanoe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DESeq2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FDB8E-C5F8-804B-8D3B-83F6FBDD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834B-E39E-B740-A31E-069FC11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dirty="0" err="1"/>
              <a:t>Vst</a:t>
            </a:r>
            <a:r>
              <a:rPr lang="en-US" dirty="0"/>
              <a:t> transformed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5C596-85F6-6646-ADE6-3BF90275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4B7F967-D6E9-2847-BB0E-3FBE6DEE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0" y="1328738"/>
            <a:ext cx="5023317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44B6-D142-5447-940A-35E586E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24638-82C9-B949-B87A-79C03EDD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80" r="44" b="16472"/>
          <a:stretch/>
        </p:blipFill>
        <p:spPr>
          <a:xfrm>
            <a:off x="756951" y="1743076"/>
            <a:ext cx="5960981" cy="4460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A8749-72F9-E84A-AE41-A4B1EC9B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E7D-AB94-144D-ADE0-EA12AE1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D0E3D-81B3-B44A-866A-CC701FA9B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8" y="1185863"/>
            <a:ext cx="4831047" cy="5317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A803-C9CC-C043-BB2F-BD610DFF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AE2E-0983-9740-B417-ECD51BA3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MA plot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3608074-0162-7647-A3A0-91D143210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5" r="44"/>
          <a:stretch/>
        </p:blipFill>
        <p:spPr>
          <a:xfrm>
            <a:off x="6417919" y="1682404"/>
            <a:ext cx="4883561" cy="49053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D300-EB4B-9B4A-A5F6-9A1FB34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1DDBD-26F1-824D-B7AD-EA846148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4" y="3694113"/>
            <a:ext cx="406400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513D5B-5B88-5646-8C32-56A55170A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04" y="2997200"/>
            <a:ext cx="4495800" cy="43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6D228-A2B1-0C4A-B37D-1BB27E762590}"/>
              </a:ext>
            </a:extLst>
          </p:cNvPr>
          <p:cNvSpPr txBox="1"/>
          <p:nvPr/>
        </p:nvSpPr>
        <p:spPr>
          <a:xfrm>
            <a:off x="376804" y="5383158"/>
            <a:ext cx="549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results (DE genes </a:t>
            </a:r>
            <a:r>
              <a:rPr lang="en-US" dirty="0" err="1">
                <a:solidFill>
                  <a:srgbClr val="FF0000"/>
                </a:solidFill>
              </a:rPr>
              <a:t>lfc</a:t>
            </a:r>
            <a:r>
              <a:rPr lang="en-US" dirty="0">
                <a:solidFill>
                  <a:srgbClr val="FF0000"/>
                </a:solidFill>
              </a:rPr>
              <a:t>, is </a:t>
            </a:r>
            <a:r>
              <a:rPr lang="en-US" dirty="0" err="1">
                <a:solidFill>
                  <a:srgbClr val="FF0000"/>
                </a:solidFill>
              </a:rPr>
              <a:t>sh</a:t>
            </a:r>
            <a:r>
              <a:rPr lang="en-US" dirty="0">
                <a:solidFill>
                  <a:srgbClr val="FF0000"/>
                </a:solidFill>
              </a:rPr>
              <a:t> value relative to control)</a:t>
            </a:r>
          </a:p>
        </p:txBody>
      </p:sp>
    </p:spTree>
    <p:extLst>
      <p:ext uri="{BB962C8B-B14F-4D97-AF65-F5344CB8AC3E}">
        <p14:creationId xmlns:p14="http://schemas.microsoft.com/office/powerpoint/2010/main" val="78025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BB0-C606-344D-A90F-362ACDF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Heatmap of Normalized counts of Significant DE genes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2D77A881-735E-4043-8B7E-3739BF7F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10" y="1536701"/>
            <a:ext cx="4202683" cy="4625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2A32-882E-6C4C-9025-FDC3AF2C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2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7FB2-E1CC-4C45-8BA4-0B041929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Volcano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346294-C18D-504F-88E1-BF992831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46" y="1736199"/>
            <a:ext cx="3611569" cy="4625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D6DBD-4378-8F48-95B2-6973B893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86C3-0B85-A248-9B69-F513F1A46F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4A698-7FFD-7C4D-B2A8-AF23399CF780}"/>
              </a:ext>
            </a:extLst>
          </p:cNvPr>
          <p:cNvSpPr txBox="1"/>
          <p:nvPr/>
        </p:nvSpPr>
        <p:spPr>
          <a:xfrm>
            <a:off x="5562875" y="2963953"/>
            <a:ext cx="447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Log2 fold change = Log2(</a:t>
            </a:r>
            <a:r>
              <a:rPr lang="en-US" sz="4000" dirty="0" err="1"/>
              <a:t>sh</a:t>
            </a:r>
            <a:r>
              <a:rPr lang="en-US" sz="4000" dirty="0"/>
              <a:t>/control)</a:t>
            </a:r>
          </a:p>
        </p:txBody>
      </p:sp>
    </p:spTree>
    <p:extLst>
      <p:ext uri="{BB962C8B-B14F-4D97-AF65-F5344CB8AC3E}">
        <p14:creationId xmlns:p14="http://schemas.microsoft.com/office/powerpoint/2010/main" val="74227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132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RAW Mac analysis</vt:lpstr>
      <vt:lpstr>Table of Contents</vt:lpstr>
      <vt:lpstr>Remaining required actions</vt:lpstr>
      <vt:lpstr>Correlation of Vst transformed Counts</vt:lpstr>
      <vt:lpstr>PCA</vt:lpstr>
      <vt:lpstr>Dispersion</vt:lpstr>
      <vt:lpstr>Results and MA plot</vt:lpstr>
      <vt:lpstr>Heatmap of Normalized counts of Significant DE genes</vt:lpstr>
      <vt:lpstr>Volcano Plot</vt:lpstr>
      <vt:lpstr>Enhanced Volcano</vt:lpstr>
      <vt:lpstr>R Session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Pranadinata</dc:creator>
  <cp:lastModifiedBy>Rama Pranadinata</cp:lastModifiedBy>
  <cp:revision>42</cp:revision>
  <dcterms:created xsi:type="dcterms:W3CDTF">2020-04-03T02:32:32Z</dcterms:created>
  <dcterms:modified xsi:type="dcterms:W3CDTF">2020-04-13T18:37:38Z</dcterms:modified>
</cp:coreProperties>
</file>