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79" r:id="rId6"/>
    <p:sldId id="280" r:id="rId7"/>
    <p:sldId id="288" r:id="rId8"/>
    <p:sldId id="285" r:id="rId9"/>
    <p:sldId id="296" r:id="rId10"/>
    <p:sldId id="289" r:id="rId11"/>
    <p:sldId id="297" r:id="rId12"/>
    <p:sldId id="294" r:id="rId13"/>
    <p:sldId id="302" r:id="rId14"/>
    <p:sldId id="298" r:id="rId15"/>
    <p:sldId id="300" r:id="rId16"/>
    <p:sldId id="301" r:id="rId17"/>
    <p:sldId id="299" r:id="rId18"/>
    <p:sldId id="303" r:id="rId19"/>
    <p:sldId id="304"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jp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96077"/>
            <a:ext cx="5385816" cy="1225296"/>
          </a:xfrm>
        </p:spPr>
        <p:txBody>
          <a:bodyPr/>
          <a:lstStyle/>
          <a:p>
            <a:r>
              <a:rPr lang="en-US" sz="3000" dirty="0"/>
              <a:t>Loan prediction based on customer bEHAVIOUR</a:t>
            </a:r>
            <a:br>
              <a:rPr lang="en-US" sz="3000" dirty="0"/>
            </a:br>
            <a:endParaRPr lang="en-US" sz="30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779699"/>
            <a:ext cx="3493008" cy="878908"/>
          </a:xfrm>
        </p:spPr>
        <p:txBody>
          <a:bodyPr/>
          <a:lstStyle/>
          <a:p>
            <a:r>
              <a:rPr lang="en-US" dirty="0"/>
              <a:t>Project - 9</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7F3-0813-B982-D7B8-12A4AF39A2AC}"/>
              </a:ext>
            </a:extLst>
          </p:cNvPr>
          <p:cNvSpPr>
            <a:spLocks noGrp="1"/>
          </p:cNvSpPr>
          <p:nvPr>
            <p:ph type="title"/>
          </p:nvPr>
        </p:nvSpPr>
        <p:spPr>
          <a:xfrm>
            <a:off x="4224528" y="1219021"/>
            <a:ext cx="6766560" cy="768096"/>
          </a:xfrm>
        </p:spPr>
        <p:txBody>
          <a:bodyPr/>
          <a:lstStyle/>
          <a:p>
            <a:r>
              <a:rPr lang="en-US" sz="3600" dirty="0"/>
              <a:t>DATA PREPROCESSING</a:t>
            </a:r>
            <a:endParaRPr lang="en-IN" sz="3600" dirty="0"/>
          </a:p>
        </p:txBody>
      </p:sp>
      <p:sp>
        <p:nvSpPr>
          <p:cNvPr id="3" name="Content Placeholder 2">
            <a:extLst>
              <a:ext uri="{FF2B5EF4-FFF2-40B4-BE49-F238E27FC236}">
                <a16:creationId xmlns:a16="http://schemas.microsoft.com/office/drawing/2014/main" id="{E472C4DE-C0B2-E406-35D1-547030ACD577}"/>
              </a:ext>
            </a:extLst>
          </p:cNvPr>
          <p:cNvSpPr>
            <a:spLocks noGrp="1"/>
          </p:cNvSpPr>
          <p:nvPr>
            <p:ph idx="1"/>
          </p:nvPr>
        </p:nvSpPr>
        <p:spPr>
          <a:xfrm>
            <a:off x="4224528" y="2182845"/>
            <a:ext cx="6766560" cy="3751789"/>
          </a:xfrm>
        </p:spPr>
        <p:txBody>
          <a:bodyPr/>
          <a:lstStyle/>
          <a:p>
            <a:pPr marL="285750" indent="-285750">
              <a:buFont typeface="Arial" panose="020B0604020202020204" pitchFamily="34" charset="0"/>
              <a:buChar char="•"/>
            </a:pPr>
            <a:r>
              <a:rPr lang="en-US" sz="1600" dirty="0"/>
              <a:t>DATA CLEANING -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This involves identifying and correcting errors, inconsistencies, and missing values in the data. Techniques like imputation, outlier removal, and error correction are employed to ensure data integrity.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dirty="0"/>
              <a:t>LABEL ENCODING  - </a:t>
            </a:r>
            <a:r>
              <a:rPr lang="en-IN" sz="1600" dirty="0">
                <a:effectLst/>
                <a:latin typeface="Times New Roman" panose="02020603050405020304" pitchFamily="18" charset="0"/>
                <a:ea typeface="Calibri" panose="020F0502020204030204" pitchFamily="34" charset="0"/>
              </a:rPr>
              <a:t>To handle the categorical data, we employed label encoding, a technique that transforms categorical values into numerical representations.</a:t>
            </a:r>
          </a:p>
          <a:p>
            <a:endParaRPr lang="en-IN" sz="1600" dirty="0"/>
          </a:p>
          <a:p>
            <a:pPr marL="285750" indent="-285750">
              <a:buFont typeface="Arial" panose="020B0604020202020204" pitchFamily="34" charset="0"/>
              <a:buChar char="•"/>
            </a:pPr>
            <a:r>
              <a:rPr lang="en-IN" sz="1600" dirty="0"/>
              <a:t>STANDARD SCALING - </a:t>
            </a:r>
            <a:r>
              <a:rPr lang="en-IN" sz="1600" dirty="0">
                <a:effectLst/>
                <a:latin typeface="Times New Roman" panose="02020603050405020304" pitchFamily="18" charset="0"/>
                <a:ea typeface="Calibri" panose="020F0502020204030204" pitchFamily="34" charset="0"/>
              </a:rPr>
              <a:t>Subsequently, we applied the Standard Scaler technique to standardize the numerical data, ensuring consistency in the scale of the features.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SMOTE - </a:t>
            </a:r>
            <a:r>
              <a:rPr lang="en-IN" sz="1600" dirty="0">
                <a:effectLst/>
                <a:latin typeface="Times New Roman" panose="02020603050405020304" pitchFamily="18" charset="0"/>
                <a:ea typeface="Calibri" panose="020F0502020204030204" pitchFamily="34" charset="0"/>
              </a:rPr>
              <a:t>To address the imbalanced class distribution, we utilized the SMOTE (Synthetic Minority Oversampling Technique) algorithm</a:t>
            </a:r>
            <a:endParaRPr lang="en-IN" sz="1600" dirty="0"/>
          </a:p>
        </p:txBody>
      </p:sp>
    </p:spTree>
    <p:extLst>
      <p:ext uri="{BB962C8B-B14F-4D97-AF65-F5344CB8AC3E}">
        <p14:creationId xmlns:p14="http://schemas.microsoft.com/office/powerpoint/2010/main" val="31700127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1066-385C-D260-4472-BB6448D5E4E6}"/>
              </a:ext>
            </a:extLst>
          </p:cNvPr>
          <p:cNvSpPr>
            <a:spLocks noGrp="1"/>
          </p:cNvSpPr>
          <p:nvPr>
            <p:ph type="title"/>
          </p:nvPr>
        </p:nvSpPr>
        <p:spPr/>
        <p:txBody>
          <a:bodyPr/>
          <a:lstStyle/>
          <a:p>
            <a:r>
              <a:rPr lang="en-US" sz="3600" dirty="0"/>
              <a:t>DATA VISUALIZATION</a:t>
            </a:r>
            <a:endParaRPr lang="en-IN" sz="3600" dirty="0"/>
          </a:p>
        </p:txBody>
      </p:sp>
      <p:sp>
        <p:nvSpPr>
          <p:cNvPr id="4" name="Footer Placeholder 3">
            <a:extLst>
              <a:ext uri="{FF2B5EF4-FFF2-40B4-BE49-F238E27FC236}">
                <a16:creationId xmlns:a16="http://schemas.microsoft.com/office/drawing/2014/main" id="{19E97421-8115-BFCD-C5DD-E9FA0E10FD9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F911696-A0E0-2C60-C83C-950F75387476}"/>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8" name="Content Placeholder 7">
            <a:extLst>
              <a:ext uri="{FF2B5EF4-FFF2-40B4-BE49-F238E27FC236}">
                <a16:creationId xmlns:a16="http://schemas.microsoft.com/office/drawing/2014/main" id="{A4C11F11-E589-92FC-5103-120B5EB13D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34082" y="2468880"/>
            <a:ext cx="4352918" cy="2509729"/>
          </a:xfrm>
          <a:prstGeom prst="rect">
            <a:avLst/>
          </a:prstGeom>
          <a:noFill/>
          <a:ln w="12700">
            <a:solidFill>
              <a:schemeClr val="tx1"/>
            </a:solidFill>
          </a:ln>
        </p:spPr>
      </p:pic>
      <p:pic>
        <p:nvPicPr>
          <p:cNvPr id="9" name="Picture 8">
            <a:extLst>
              <a:ext uri="{FF2B5EF4-FFF2-40B4-BE49-F238E27FC236}">
                <a16:creationId xmlns:a16="http://schemas.microsoft.com/office/drawing/2014/main" id="{BF1479FA-CF3B-AB78-DA52-D4E121ECBC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9761" y="2468880"/>
            <a:ext cx="4673675" cy="2526871"/>
          </a:xfrm>
          <a:prstGeom prst="rect">
            <a:avLst/>
          </a:prstGeom>
          <a:noFill/>
          <a:ln w="12700">
            <a:solidFill>
              <a:schemeClr val="tx1"/>
            </a:solidFill>
          </a:ln>
        </p:spPr>
      </p:pic>
    </p:spTree>
    <p:extLst>
      <p:ext uri="{BB962C8B-B14F-4D97-AF65-F5344CB8AC3E}">
        <p14:creationId xmlns:p14="http://schemas.microsoft.com/office/powerpoint/2010/main" val="98210295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1066-385C-D260-4472-BB6448D5E4E6}"/>
              </a:ext>
            </a:extLst>
          </p:cNvPr>
          <p:cNvSpPr>
            <a:spLocks noGrp="1"/>
          </p:cNvSpPr>
          <p:nvPr>
            <p:ph type="title"/>
          </p:nvPr>
        </p:nvSpPr>
        <p:spPr>
          <a:xfrm>
            <a:off x="758952" y="493639"/>
            <a:ext cx="10671048" cy="768096"/>
          </a:xfrm>
        </p:spPr>
        <p:txBody>
          <a:bodyPr/>
          <a:lstStyle/>
          <a:p>
            <a:r>
              <a:rPr lang="en-US" sz="3600" dirty="0"/>
              <a:t>DATA VISUALIZATION</a:t>
            </a:r>
            <a:endParaRPr lang="en-IN" sz="3600" dirty="0"/>
          </a:p>
        </p:txBody>
      </p:sp>
      <p:pic>
        <p:nvPicPr>
          <p:cNvPr id="7" name="Picture 6">
            <a:extLst>
              <a:ext uri="{FF2B5EF4-FFF2-40B4-BE49-F238E27FC236}">
                <a16:creationId xmlns:a16="http://schemas.microsoft.com/office/drawing/2014/main" id="{6EE74B79-F1B7-B0C2-B1B8-A049A08FCA73}"/>
              </a:ext>
            </a:extLst>
          </p:cNvPr>
          <p:cNvPicPr>
            <a:picLocks noChangeAspect="1"/>
          </p:cNvPicPr>
          <p:nvPr/>
        </p:nvPicPr>
        <p:blipFill>
          <a:blip r:embed="rId2"/>
          <a:stretch>
            <a:fillRect/>
          </a:stretch>
        </p:blipFill>
        <p:spPr>
          <a:xfrm>
            <a:off x="2083436" y="1261735"/>
            <a:ext cx="8022080" cy="2247711"/>
          </a:xfrm>
          <a:prstGeom prst="rect">
            <a:avLst/>
          </a:prstGeom>
          <a:ln w="12700">
            <a:solidFill>
              <a:schemeClr val="tx1"/>
            </a:solidFill>
          </a:ln>
        </p:spPr>
      </p:pic>
      <p:pic>
        <p:nvPicPr>
          <p:cNvPr id="10" name="Picture 9">
            <a:extLst>
              <a:ext uri="{FF2B5EF4-FFF2-40B4-BE49-F238E27FC236}">
                <a16:creationId xmlns:a16="http://schemas.microsoft.com/office/drawing/2014/main" id="{6373FDF6-6B0A-5655-E20A-34E51B2994FC}"/>
              </a:ext>
            </a:extLst>
          </p:cNvPr>
          <p:cNvPicPr>
            <a:picLocks noChangeAspect="1"/>
          </p:cNvPicPr>
          <p:nvPr/>
        </p:nvPicPr>
        <p:blipFill>
          <a:blip r:embed="rId3"/>
          <a:stretch>
            <a:fillRect/>
          </a:stretch>
        </p:blipFill>
        <p:spPr>
          <a:xfrm>
            <a:off x="2083436" y="3907950"/>
            <a:ext cx="8022079" cy="2304592"/>
          </a:xfrm>
          <a:prstGeom prst="rect">
            <a:avLst/>
          </a:prstGeom>
          <a:ln w="12700">
            <a:solidFill>
              <a:schemeClr val="tx1"/>
            </a:solidFill>
          </a:ln>
        </p:spPr>
      </p:pic>
    </p:spTree>
    <p:extLst>
      <p:ext uri="{BB962C8B-B14F-4D97-AF65-F5344CB8AC3E}">
        <p14:creationId xmlns:p14="http://schemas.microsoft.com/office/powerpoint/2010/main" val="2714990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1066-385C-D260-4472-BB6448D5E4E6}"/>
              </a:ext>
            </a:extLst>
          </p:cNvPr>
          <p:cNvSpPr>
            <a:spLocks noGrp="1"/>
          </p:cNvSpPr>
          <p:nvPr>
            <p:ph type="title"/>
          </p:nvPr>
        </p:nvSpPr>
        <p:spPr>
          <a:xfrm>
            <a:off x="758952" y="601711"/>
            <a:ext cx="10671048" cy="768096"/>
          </a:xfrm>
        </p:spPr>
        <p:txBody>
          <a:bodyPr/>
          <a:lstStyle/>
          <a:p>
            <a:r>
              <a:rPr lang="en-US" sz="3600" dirty="0"/>
              <a:t>DATA VISUALIZATION</a:t>
            </a:r>
            <a:endParaRPr lang="en-IN" sz="3600" dirty="0"/>
          </a:p>
        </p:txBody>
      </p:sp>
      <p:sp>
        <p:nvSpPr>
          <p:cNvPr id="4" name="Footer Placeholder 3">
            <a:extLst>
              <a:ext uri="{FF2B5EF4-FFF2-40B4-BE49-F238E27FC236}">
                <a16:creationId xmlns:a16="http://schemas.microsoft.com/office/drawing/2014/main" id="{19E97421-8115-BFCD-C5DD-E9FA0E10FD97}"/>
              </a:ext>
            </a:extLst>
          </p:cNvPr>
          <p:cNvSpPr>
            <a:spLocks noGrp="1"/>
          </p:cNvSpPr>
          <p:nvPr>
            <p:ph type="ftr" sz="quarter" idx="11"/>
          </p:nvPr>
        </p:nvSpPr>
        <p:spPr>
          <a:xfrm>
            <a:off x="4494276" y="1463040"/>
            <a:ext cx="3200400" cy="274320"/>
          </a:xfrm>
        </p:spPr>
        <p:txBody>
          <a:bodyPr/>
          <a:lstStyle/>
          <a:p>
            <a:pPr algn="ctr"/>
            <a:r>
              <a:rPr lang="en-US" sz="1800" dirty="0"/>
              <a:t>Correlation Heat Map</a:t>
            </a:r>
          </a:p>
        </p:txBody>
      </p:sp>
      <p:sp>
        <p:nvSpPr>
          <p:cNvPr id="5" name="Slide Number Placeholder 4">
            <a:extLst>
              <a:ext uri="{FF2B5EF4-FFF2-40B4-BE49-F238E27FC236}">
                <a16:creationId xmlns:a16="http://schemas.microsoft.com/office/drawing/2014/main" id="{CF911696-A0E0-2C60-C83C-950F75387476}"/>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3" name="Picture 2">
            <a:extLst>
              <a:ext uri="{FF2B5EF4-FFF2-40B4-BE49-F238E27FC236}">
                <a16:creationId xmlns:a16="http://schemas.microsoft.com/office/drawing/2014/main" id="{859F4960-8A92-5AC7-3374-9F9DB1CEAB5D}"/>
              </a:ext>
            </a:extLst>
          </p:cNvPr>
          <p:cNvPicPr>
            <a:picLocks noChangeAspect="1"/>
          </p:cNvPicPr>
          <p:nvPr/>
        </p:nvPicPr>
        <p:blipFill>
          <a:blip r:embed="rId2"/>
          <a:stretch>
            <a:fillRect/>
          </a:stretch>
        </p:blipFill>
        <p:spPr>
          <a:xfrm>
            <a:off x="3228721" y="1950085"/>
            <a:ext cx="5731510" cy="4450715"/>
          </a:xfrm>
          <a:prstGeom prst="rect">
            <a:avLst/>
          </a:prstGeom>
          <a:ln w="12700">
            <a:solidFill>
              <a:schemeClr val="tx1"/>
            </a:solidFill>
          </a:ln>
        </p:spPr>
      </p:pic>
    </p:spTree>
    <p:extLst>
      <p:ext uri="{BB962C8B-B14F-4D97-AF65-F5344CB8AC3E}">
        <p14:creationId xmlns:p14="http://schemas.microsoft.com/office/powerpoint/2010/main" val="14422385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1066-385C-D260-4472-BB6448D5E4E6}"/>
              </a:ext>
            </a:extLst>
          </p:cNvPr>
          <p:cNvSpPr>
            <a:spLocks noGrp="1"/>
          </p:cNvSpPr>
          <p:nvPr>
            <p:ph type="title"/>
          </p:nvPr>
        </p:nvSpPr>
        <p:spPr/>
        <p:txBody>
          <a:bodyPr/>
          <a:lstStyle/>
          <a:p>
            <a:r>
              <a:rPr lang="en-US" sz="3600" dirty="0"/>
              <a:t>DATA VISUALIZATION</a:t>
            </a:r>
            <a:endParaRPr lang="en-IN" sz="3600" dirty="0"/>
          </a:p>
        </p:txBody>
      </p:sp>
      <p:pic>
        <p:nvPicPr>
          <p:cNvPr id="10" name="Picture 9">
            <a:extLst>
              <a:ext uri="{FF2B5EF4-FFF2-40B4-BE49-F238E27FC236}">
                <a16:creationId xmlns:a16="http://schemas.microsoft.com/office/drawing/2014/main" id="{165ADB3D-69F6-BEC2-18D9-2AD4B0AFB853}"/>
              </a:ext>
            </a:extLst>
          </p:cNvPr>
          <p:cNvPicPr>
            <a:picLocks noChangeAspect="1"/>
          </p:cNvPicPr>
          <p:nvPr/>
        </p:nvPicPr>
        <p:blipFill>
          <a:blip r:embed="rId2"/>
          <a:stretch>
            <a:fillRect/>
          </a:stretch>
        </p:blipFill>
        <p:spPr>
          <a:xfrm>
            <a:off x="1855694" y="2223993"/>
            <a:ext cx="8328212" cy="3973250"/>
          </a:xfrm>
          <a:prstGeom prst="rect">
            <a:avLst/>
          </a:prstGeom>
          <a:ln w="12700">
            <a:solidFill>
              <a:schemeClr val="tx1"/>
            </a:solidFill>
          </a:ln>
        </p:spPr>
      </p:pic>
    </p:spTree>
    <p:extLst>
      <p:ext uri="{BB962C8B-B14F-4D97-AF65-F5344CB8AC3E}">
        <p14:creationId xmlns:p14="http://schemas.microsoft.com/office/powerpoint/2010/main" val="17397595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986784" y="780194"/>
            <a:ext cx="8165592"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MODEL IMPLEMENTATION</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sz="half" idx="2"/>
          </p:nvPr>
        </p:nvSpPr>
        <p:spPr>
          <a:xfrm>
            <a:off x="4079479" y="1771426"/>
            <a:ext cx="7180192" cy="4306380"/>
          </a:xfrm>
        </p:spPr>
        <p:txBody>
          <a:bodyPr/>
          <a:lstStyle/>
          <a:p>
            <a:pPr marL="0" indent="0">
              <a:buNone/>
            </a:pPr>
            <a:r>
              <a:rPr lang="en-IN" sz="1600" kern="100" dirty="0">
                <a:effectLst/>
                <a:latin typeface="Sabon Next LT (Body)"/>
                <a:ea typeface="Calibri" panose="020F0502020204030204" pitchFamily="34" charset="0"/>
                <a:cs typeface="Times New Roman" panose="02020603050405020304" pitchFamily="18" charset="0"/>
              </a:rPr>
              <a:t>In tackling the classification problem presented, we have leveraged the power of supervised and ensemble machine learning techniques. Our exploration of various algorithms has encompassed the following models :</a:t>
            </a:r>
          </a:p>
          <a:p>
            <a:endParaRPr lang="en-IN" sz="1600" kern="100" dirty="0">
              <a:latin typeface="Sabon Next LT (Body)"/>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Logistic Regression.</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Extra Trees Classifier.</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Adaptive Boosting (AdaBoost Classifier).</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AdaBoost Classifier with Decision Trees as base Estimator.</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Extreme Gradient Boosting Classifier (</a:t>
            </a:r>
            <a:r>
              <a:rPr lang="en-IN" sz="1600" kern="100" dirty="0" err="1">
                <a:effectLst/>
                <a:latin typeface="Sabon Next LT (Body)"/>
                <a:ea typeface="Calibri" panose="020F0502020204030204" pitchFamily="34" charset="0"/>
                <a:cs typeface="Times New Roman" panose="02020603050405020304" pitchFamily="18" charset="0"/>
              </a:rPr>
              <a:t>XGBClassifier</a:t>
            </a:r>
            <a:r>
              <a:rPr lang="en-IN" sz="1600" kern="100" dirty="0">
                <a:effectLst/>
                <a:latin typeface="Sabon Next LT (Body)"/>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Light Gradient Boosting Classifier (</a:t>
            </a:r>
            <a:r>
              <a:rPr lang="en-IN" sz="1600" kern="100" dirty="0" err="1">
                <a:effectLst/>
                <a:latin typeface="Sabon Next LT (Body)"/>
                <a:ea typeface="Calibri" panose="020F0502020204030204" pitchFamily="34" charset="0"/>
                <a:cs typeface="Times New Roman" panose="02020603050405020304" pitchFamily="18" charset="0"/>
              </a:rPr>
              <a:t>LGBMClassifier</a:t>
            </a:r>
            <a:r>
              <a:rPr lang="en-IN" sz="1600" kern="100" dirty="0">
                <a:effectLst/>
                <a:latin typeface="Sabon Next LT (Body)"/>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pPr>
            <a:r>
              <a:rPr lang="en-IN" sz="1600" kern="100" dirty="0">
                <a:effectLst/>
                <a:latin typeface="Sabon Next LT (Body)"/>
                <a:ea typeface="Calibri" panose="020F0502020204030204" pitchFamily="34" charset="0"/>
                <a:cs typeface="Times New Roman" panose="02020603050405020304" pitchFamily="18" charset="0"/>
              </a:rPr>
              <a:t> Cat Boost Classifier.</a:t>
            </a:r>
          </a:p>
          <a:p>
            <a:pPr marL="285750" indent="-285750">
              <a:buFont typeface="Arial" panose="020B0604020202020204" pitchFamily="34" charset="0"/>
              <a:buChar char="•"/>
            </a:pPr>
            <a:endParaRPr lang="en-IN" sz="1600" kern="100" dirty="0">
              <a:effectLst/>
              <a:latin typeface="Sabon Next LT (Body)"/>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483761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65276" y="772041"/>
            <a:ext cx="6766560" cy="768096"/>
          </a:xfrm>
        </p:spPr>
        <p:txBody>
          <a:bodyPr/>
          <a:lstStyle/>
          <a:p>
            <a:r>
              <a:rPr lang="en-US" sz="3600" b="1" dirty="0">
                <a:solidFill>
                  <a:schemeClr val="accent6"/>
                </a:solidFill>
                <a:latin typeface="Arial Black" panose="020B0604020202020204" pitchFamily="34" charset="0"/>
                <a:cs typeface="Arial Black" panose="020B0604020202020204" pitchFamily="34" charset="0"/>
              </a:rPr>
              <a:t>MODEL EVALUATION AND DEPLOYMENT</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266713" y="2272912"/>
            <a:ext cx="5879592" cy="2700528"/>
          </a:xfrm>
        </p:spPr>
        <p:txBody>
          <a:bodyPr/>
          <a:lstStyle/>
          <a:p>
            <a:pPr marL="0" indent="0">
              <a:buNone/>
            </a:pPr>
            <a:r>
              <a:rPr lang="en-IN" sz="1600" dirty="0">
                <a:effectLst/>
                <a:latin typeface="Sabon Next LT (Body)"/>
                <a:ea typeface="Calibri" panose="020F0502020204030204" pitchFamily="34" charset="0"/>
              </a:rPr>
              <a:t>Accuracy, precision, recall, F-score, and AUC score were employed as the evaluation metrics. These metrics provide a comprehensive assessment of the models' ability to correctly classify the data.</a:t>
            </a:r>
            <a:endParaRPr lang="en-IN" sz="1600" kern="100" dirty="0">
              <a:effectLst/>
              <a:latin typeface="Sabon Next LT (Body)"/>
              <a:ea typeface="Calibri" panose="020F0502020204030204" pitchFamily="34" charset="0"/>
              <a:cs typeface="Times New Roman" panose="02020603050405020304" pitchFamily="18" charset="0"/>
            </a:endParaRPr>
          </a:p>
          <a:p>
            <a:pPr marL="0" indent="0">
              <a:buNone/>
            </a:pPr>
            <a:endParaRPr lang="en-US" sz="1600" dirty="0"/>
          </a:p>
          <a:p>
            <a:pPr marL="0" indent="0">
              <a:buNone/>
            </a:pPr>
            <a:r>
              <a:rPr lang="en-US" sz="1600" dirty="0"/>
              <a:t>EXTRA TREES CLASSIFIER came out to be the most suitable machine learning model.</a:t>
            </a:r>
          </a:p>
          <a:p>
            <a:pPr marL="0" indent="0">
              <a:buNone/>
            </a:pPr>
            <a:endParaRPr lang="en-US" sz="1600" dirty="0"/>
          </a:p>
          <a:p>
            <a:pPr marL="0" indent="0">
              <a:buNone/>
            </a:pPr>
            <a:r>
              <a:rPr lang="en-US" sz="1600" dirty="0"/>
              <a:t>HTML AND FLASK  for Deployment.</a:t>
            </a:r>
          </a:p>
        </p:txBody>
      </p:sp>
    </p:spTree>
    <p:extLst>
      <p:ext uri="{BB962C8B-B14F-4D97-AF65-F5344CB8AC3E}">
        <p14:creationId xmlns:p14="http://schemas.microsoft.com/office/powerpoint/2010/main" val="2191874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15010"/>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67553" y="1435787"/>
            <a:ext cx="7225553" cy="768096"/>
          </a:xfrm>
        </p:spPr>
        <p:txBody>
          <a:bodyPr/>
          <a:lstStyle/>
          <a:p>
            <a:r>
              <a:rPr lang="en-US" sz="3600" dirty="0">
                <a:latin typeface="Arial Black" panose="020B0604020202020204" pitchFamily="34" charset="0"/>
                <a:ea typeface="Arial Regular" pitchFamily="34" charset="-122"/>
                <a:cs typeface="Arial Black" panose="020B0604020202020204" pitchFamily="34" charset="0"/>
              </a:rPr>
              <a:t>BUSINESS Problem STATEMENT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26141" y="2994749"/>
            <a:ext cx="6718151" cy="3122168"/>
          </a:xfrm>
        </p:spPr>
        <p:txBody>
          <a:bodyPr/>
          <a:lstStyle/>
          <a:p>
            <a:r>
              <a:rPr lang="en-US" sz="1800" dirty="0"/>
              <a:t>Lending institutions face a significant challenge in accurately assessing the creditworthiness of loan applicants. This challenge arises from the complex interplay of various customer behavior patterns that influence their ability to repay loans. Inaccurate assessments lead to an increased risk of loan defaults, which can cause substantial financial losses for the institution.</a:t>
            </a:r>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838482"/>
            <a:ext cx="6766560" cy="768096"/>
          </a:xfrm>
        </p:spPr>
        <p:txBody>
          <a:bodyPr/>
          <a:lstStyle/>
          <a:p>
            <a:r>
              <a:rPr lang="en-US" sz="3600"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04188"/>
            <a:ext cx="7160648" cy="2700528"/>
          </a:xfrm>
        </p:spPr>
        <p:txBody>
          <a:bodyPr/>
          <a:lstStyle/>
          <a:p>
            <a:r>
              <a:rPr lang="en-US" sz="1800" dirty="0"/>
              <a:t>Develop and implement a robust loan prediction model that accurately identifies potential defaulters based on customer behavior. </a:t>
            </a:r>
            <a:r>
              <a:rPr lang="en-IN" sz="1800" dirty="0">
                <a:effectLst/>
                <a:latin typeface="Times New Roman" panose="02020603050405020304" pitchFamily="18" charset="0"/>
                <a:ea typeface="Calibri" panose="020F0502020204030204" pitchFamily="34" charset="0"/>
              </a:rPr>
              <a:t>The model aims to achieve the following specific goals:</a:t>
            </a:r>
            <a:br>
              <a:rPr lang="en-IN" sz="1800" dirty="0">
                <a:effectLst/>
                <a:latin typeface="Times New Roman" panose="02020603050405020304" pitchFamily="18" charset="0"/>
                <a:ea typeface="Calibri" panose="020F0502020204030204" pitchFamily="34" charset="0"/>
              </a:rPr>
            </a:b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Risk Identification and Mitigation</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Precision in Decision-Making</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Adaptability and Robustness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Empower Informed Decisions</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Minimize Defaults</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796220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1112146"/>
            <a:ext cx="10671048" cy="768096"/>
          </a:xfrm>
        </p:spPr>
        <p:txBody>
          <a:bodyPr/>
          <a:lstStyle/>
          <a:p>
            <a:r>
              <a:rPr lang="en-US" sz="3600" dirty="0"/>
              <a:t>SOLUTION APPROACH</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sz="1600" dirty="0"/>
              <a:t>DATA COLLECTION</a:t>
            </a:r>
          </a:p>
        </p:txBody>
      </p:sp>
      <p:pic>
        <p:nvPicPr>
          <p:cNvPr id="292" name="Picture Placeholder 291" descr="Database">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Data was provided by  a finance company through Kaggle.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600" dirty="0"/>
              <a:t>DATA </a:t>
            </a:r>
          </a:p>
          <a:p>
            <a:r>
              <a:rPr lang="en-US" sz="1600" dirty="0"/>
              <a:t>preprocessing </a:t>
            </a:r>
          </a:p>
        </p:txBody>
      </p:sp>
      <p:pic>
        <p:nvPicPr>
          <p:cNvPr id="290" name="Picture Placeholder 289" descr="Magnifying glass">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a:blip r:embed="rId4">
            <a:extLst>
              <a:ext uri="{96DAC541-7B7A-43D3-8B79-37D633B846F1}">
                <asvg:svgBlip xmlns:asvg="http://schemas.microsoft.com/office/drawing/2016/SVG/main" r:embed="rId5"/>
              </a:ext>
            </a:extLst>
          </a:blip>
          <a:srcRect/>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Deal with missing values, inconsistencies, outliers and also apply data wrangling techniques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sz="1600" dirty="0"/>
              <a:t>DATA VISUALISATION</a:t>
            </a:r>
          </a:p>
        </p:txBody>
      </p:sp>
      <p:pic>
        <p:nvPicPr>
          <p:cNvPr id="288" name="Picture Placeholder 287" descr="Bar graph with upward trend">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a:blip r:embed="rId6">
            <a:extLst>
              <a:ext uri="{96DAC541-7B7A-43D3-8B79-37D633B846F1}">
                <asvg:svgBlip xmlns:asvg="http://schemas.microsoft.com/office/drawing/2016/SVG/main" r:embed="rId7"/>
              </a:ext>
            </a:extLst>
          </a:blip>
          <a:srcRect/>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Understand and get insights into data through visualization charts and graphs using Auto EDA and Tableau</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600" dirty="0"/>
              <a:t>MODEL IMPLEMENTATION</a:t>
            </a:r>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8"/>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Implement various possible machine learning algorithms and evaluate them.</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600" dirty="0"/>
              <a:t>MODEL DEPLOYMENT</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9"/>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Choose the best model from model’s evaluation and deploy it using Flask</a:t>
            </a:r>
          </a:p>
        </p:txBody>
      </p:sp>
    </p:spTree>
    <p:extLst>
      <p:ext uri="{BB962C8B-B14F-4D97-AF65-F5344CB8AC3E}">
        <p14:creationId xmlns:p14="http://schemas.microsoft.com/office/powerpoint/2010/main" val="1600494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16" name="Picture Placeholder 15" descr="Team member headshot">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rotWithShape="1">
          <a:blip r:embed="rId2"/>
          <a:srcRect/>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988919"/>
            <a:ext cx="2598737" cy="1109662"/>
          </a:xfrm>
        </p:spPr>
        <p:txBody>
          <a:bodyPr/>
          <a:lstStyle/>
          <a:p>
            <a:r>
              <a:rPr lang="en-US" dirty="0"/>
              <a:t>PATTAN SHEKSHAVALI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21BCE7912</a:t>
            </a:r>
          </a:p>
        </p:txBody>
      </p:sp>
      <p:pic>
        <p:nvPicPr>
          <p:cNvPr id="18" name="Picture Placeholder 17" descr="Team member headshot">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119" r="119"/>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NELLORE SAI NIKHIL</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21BCE8845</a:t>
            </a:r>
          </a:p>
        </p:txBody>
      </p:sp>
      <p:pic>
        <p:nvPicPr>
          <p:cNvPr id="20" name="Picture Placeholder 19" descr="Team member headshot">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t="31" b="31"/>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G CHAITANYA SAI​</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21BCE8060</a:t>
            </a:r>
          </a:p>
        </p:txBody>
      </p:sp>
      <p:pic>
        <p:nvPicPr>
          <p:cNvPr id="22" name="Picture Placeholder 21" descr="Team member headshot">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t="31" b="31"/>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sz="1600" dirty="0"/>
              <a:t>M </a:t>
            </a:r>
            <a:r>
              <a:rPr lang="en-US" sz="1600" dirty="0" err="1"/>
              <a:t>pranai</a:t>
            </a:r>
            <a:r>
              <a:rPr lang="en-US" sz="1600" dirty="0"/>
              <a:t> </a:t>
            </a:r>
            <a:r>
              <a:rPr lang="en-US" sz="1600" dirty="0" err="1"/>
              <a:t>kumar</a:t>
            </a:r>
            <a:r>
              <a:rPr lang="en-US" sz="1600" dirty="0"/>
              <a:t> </a:t>
            </a:r>
            <a:r>
              <a:rPr lang="en-US" sz="1600" dirty="0" err="1"/>
              <a:t>reddy</a:t>
            </a:r>
            <a:endParaRPr lang="en-US" sz="1600" dirty="0"/>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21BCE7264</a:t>
            </a:r>
          </a:p>
        </p:txBody>
      </p:sp>
      <p:pic>
        <p:nvPicPr>
          <p:cNvPr id="7" name="Picture 6">
            <a:extLst>
              <a:ext uri="{FF2B5EF4-FFF2-40B4-BE49-F238E27FC236}">
                <a16:creationId xmlns:a16="http://schemas.microsoft.com/office/drawing/2014/main" id="{E467DAF9-67FD-BD5C-FAE2-A7CFC4755111}"/>
              </a:ext>
            </a:extLst>
          </p:cNvPr>
          <p:cNvPicPr>
            <a:picLocks noChangeAspect="1"/>
          </p:cNvPicPr>
          <p:nvPr/>
        </p:nvPicPr>
        <p:blipFill>
          <a:blip r:embed="rId6"/>
          <a:stretch>
            <a:fillRect/>
          </a:stretch>
        </p:blipFill>
        <p:spPr>
          <a:xfrm>
            <a:off x="758952" y="2393215"/>
            <a:ext cx="2596236" cy="2595108"/>
          </a:xfrm>
          <a:prstGeom prst="rect">
            <a:avLst/>
          </a:prstGeom>
        </p:spPr>
      </p:pic>
      <p:pic>
        <p:nvPicPr>
          <p:cNvPr id="13" name="Picture 12">
            <a:extLst>
              <a:ext uri="{FF2B5EF4-FFF2-40B4-BE49-F238E27FC236}">
                <a16:creationId xmlns:a16="http://schemas.microsoft.com/office/drawing/2014/main" id="{688CF8F3-F212-918D-1969-B4FF148D44AE}"/>
              </a:ext>
            </a:extLst>
          </p:cNvPr>
          <p:cNvPicPr>
            <a:picLocks noChangeAspect="1"/>
          </p:cNvPicPr>
          <p:nvPr/>
        </p:nvPicPr>
        <p:blipFill>
          <a:blip r:embed="rId7"/>
          <a:stretch>
            <a:fillRect/>
          </a:stretch>
        </p:blipFill>
        <p:spPr>
          <a:xfrm>
            <a:off x="3524250" y="2393215"/>
            <a:ext cx="2596896" cy="2597492"/>
          </a:xfrm>
          <a:prstGeom prst="rect">
            <a:avLst/>
          </a:prstGeom>
        </p:spPr>
      </p:pic>
      <p:pic>
        <p:nvPicPr>
          <p:cNvPr id="17" name="Picture 16">
            <a:extLst>
              <a:ext uri="{FF2B5EF4-FFF2-40B4-BE49-F238E27FC236}">
                <a16:creationId xmlns:a16="http://schemas.microsoft.com/office/drawing/2014/main" id="{6719C029-035A-F9C1-4346-A77ACF10CBA1}"/>
              </a:ext>
            </a:extLst>
          </p:cNvPr>
          <p:cNvPicPr>
            <a:picLocks noChangeAspect="1"/>
          </p:cNvPicPr>
          <p:nvPr/>
        </p:nvPicPr>
        <p:blipFill>
          <a:blip r:embed="rId8"/>
          <a:stretch>
            <a:fillRect/>
          </a:stretch>
        </p:blipFill>
        <p:spPr>
          <a:xfrm>
            <a:off x="9026769" y="2393215"/>
            <a:ext cx="2609379" cy="2598684"/>
          </a:xfrm>
          <a:prstGeom prst="rect">
            <a:avLst/>
          </a:prstGeom>
        </p:spPr>
      </p:pic>
      <p:pic>
        <p:nvPicPr>
          <p:cNvPr id="21" name="Picture 20">
            <a:extLst>
              <a:ext uri="{FF2B5EF4-FFF2-40B4-BE49-F238E27FC236}">
                <a16:creationId xmlns:a16="http://schemas.microsoft.com/office/drawing/2014/main" id="{0ADB6926-380B-AA93-1419-EFBA5D380FCC}"/>
              </a:ext>
            </a:extLst>
          </p:cNvPr>
          <p:cNvPicPr>
            <a:picLocks noChangeAspect="1"/>
          </p:cNvPicPr>
          <p:nvPr/>
        </p:nvPicPr>
        <p:blipFill>
          <a:blip r:embed="rId9"/>
          <a:stretch>
            <a:fillRect/>
          </a:stretch>
        </p:blipFill>
        <p:spPr>
          <a:xfrm>
            <a:off x="6260811" y="2392022"/>
            <a:ext cx="2609378" cy="2599877"/>
          </a:xfrm>
          <a:prstGeom prst="rect">
            <a:avLst/>
          </a:prstGeom>
        </p:spPr>
      </p:pic>
    </p:spTree>
    <p:extLst>
      <p:ext uri="{BB962C8B-B14F-4D97-AF65-F5344CB8AC3E}">
        <p14:creationId xmlns:p14="http://schemas.microsoft.com/office/powerpoint/2010/main" val="2011930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8AFEAFB-9349-8110-F100-EEB0EF63ACB8}"/>
              </a:ext>
            </a:extLst>
          </p:cNvPr>
          <p:cNvSpPr txBox="1">
            <a:spLocks/>
          </p:cNvSpPr>
          <p:nvPr/>
        </p:nvSpPr>
        <p:spPr>
          <a:xfrm>
            <a:off x="379476" y="1379130"/>
            <a:ext cx="10671048" cy="768096"/>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600"/>
              <a:t>AGILE METHODOLOGY</a:t>
            </a:r>
            <a:endParaRPr lang="en-IN" sz="3600" dirty="0"/>
          </a:p>
        </p:txBody>
      </p:sp>
      <p:pic>
        <p:nvPicPr>
          <p:cNvPr id="5" name="Picture 4" descr="Agile Methodology - A complete guide on Agile to brush up your skills">
            <a:extLst>
              <a:ext uri="{FF2B5EF4-FFF2-40B4-BE49-F238E27FC236}">
                <a16:creationId xmlns:a16="http://schemas.microsoft.com/office/drawing/2014/main" id="{827B27F0-514F-65F5-1A39-24DA6BFB41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6641" y="2416169"/>
            <a:ext cx="4488359" cy="3324250"/>
          </a:xfrm>
          <a:prstGeom prst="rect">
            <a:avLst/>
          </a:prstGeom>
          <a:noFill/>
          <a:ln>
            <a:noFill/>
          </a:ln>
        </p:spPr>
      </p:pic>
    </p:spTree>
    <p:extLst>
      <p:ext uri="{BB962C8B-B14F-4D97-AF65-F5344CB8AC3E}">
        <p14:creationId xmlns:p14="http://schemas.microsoft.com/office/powerpoint/2010/main" val="601970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2</a:t>
            </a:r>
            <a:r>
              <a:rPr lang="en-US" baseline="30000" dirty="0"/>
              <a:t>nd</a:t>
            </a:r>
            <a:r>
              <a:rPr lang="en-US" dirty="0"/>
              <a:t> NOV 2023</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4</a:t>
            </a:r>
            <a:r>
              <a:rPr lang="en-US" baseline="30000" dirty="0"/>
              <a:t>th</a:t>
            </a:r>
            <a:r>
              <a:rPr lang="en-US" dirty="0"/>
              <a:t> NOV 2023</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6</a:t>
            </a:r>
            <a:r>
              <a:rPr lang="en-US" baseline="30000" dirty="0"/>
              <a:t>TH</a:t>
            </a:r>
            <a:r>
              <a:rPr lang="en-US" dirty="0"/>
              <a:t> NOV 2023</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7</a:t>
            </a:r>
            <a:r>
              <a:rPr lang="en-US" baseline="30000" dirty="0"/>
              <a:t>TH</a:t>
            </a:r>
            <a:r>
              <a:rPr lang="en-US" dirty="0"/>
              <a:t> NOV 2023</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8</a:t>
            </a:r>
            <a:r>
              <a:rPr lang="en-US" baseline="30000" dirty="0"/>
              <a:t>TH</a:t>
            </a:r>
            <a:r>
              <a:rPr lang="en-US" dirty="0"/>
              <a:t> NOV 2023</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401867"/>
            <a:ext cx="1993392" cy="795528"/>
          </a:xfrm>
        </p:spPr>
        <p:txBody>
          <a:bodyPr/>
          <a:lstStyle/>
          <a:p>
            <a:pPr lvl="0"/>
            <a:r>
              <a:rPr lang="en-US" dirty="0"/>
              <a:t>DATA </a:t>
            </a:r>
          </a:p>
          <a:p>
            <a:pPr lvl="0"/>
            <a:r>
              <a:rPr lang="en-US" dirty="0"/>
              <a:t>COLLECTION</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4369308"/>
            <a:ext cx="1993392" cy="795528"/>
          </a:xfrm>
        </p:spPr>
        <p:txBody>
          <a:bodyPr/>
          <a:lstStyle/>
          <a:p>
            <a:pPr lvl="0"/>
            <a:r>
              <a:rPr lang="en-US" dirty="0"/>
              <a:t>DATA PREPROCESSING</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16484" y="4401866"/>
            <a:ext cx="1993392" cy="795528"/>
          </a:xfrm>
        </p:spPr>
        <p:txBody>
          <a:bodyPr/>
          <a:lstStyle/>
          <a:p>
            <a:pPr lvl="0"/>
            <a:r>
              <a:rPr lang="en-US" dirty="0"/>
              <a:t>DATA VISUALIZATION</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32057" y="4401866"/>
            <a:ext cx="1993392" cy="795528"/>
          </a:xfrm>
        </p:spPr>
        <p:txBody>
          <a:bodyPr/>
          <a:lstStyle/>
          <a:p>
            <a:pPr lvl="0"/>
            <a:r>
              <a:rPr lang="en-US" dirty="0"/>
              <a:t>DATA </a:t>
            </a:r>
          </a:p>
          <a:p>
            <a:pPr lvl="0"/>
            <a:r>
              <a:rPr lang="en-US" dirty="0"/>
              <a:t>WRANGLING</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47629" y="4401866"/>
            <a:ext cx="1993392" cy="795528"/>
          </a:xfrm>
        </p:spPr>
        <p:txBody>
          <a:bodyPr/>
          <a:lstStyle/>
          <a:p>
            <a:pPr lvl="0"/>
            <a:r>
              <a:rPr lang="en-US" dirty="0"/>
              <a:t>MODEL IMPLEMENTATION</a:t>
            </a:r>
          </a:p>
        </p:txBody>
      </p:sp>
    </p:spTree>
    <p:extLst>
      <p:ext uri="{BB962C8B-B14F-4D97-AF65-F5344CB8AC3E}">
        <p14:creationId xmlns:p14="http://schemas.microsoft.com/office/powerpoint/2010/main" val="2502887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9</a:t>
            </a:r>
            <a:r>
              <a:rPr lang="en-US" baseline="30000" dirty="0"/>
              <a:t>TH</a:t>
            </a:r>
            <a:r>
              <a:rPr lang="en-US" dirty="0"/>
              <a:t>  NOV 2023</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10</a:t>
            </a:r>
            <a:r>
              <a:rPr lang="en-US" baseline="30000" dirty="0"/>
              <a:t>TH</a:t>
            </a:r>
            <a:r>
              <a:rPr lang="en-US" dirty="0"/>
              <a:t>  NOV 2023</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12</a:t>
            </a:r>
            <a:r>
              <a:rPr lang="en-US" baseline="30000" dirty="0"/>
              <a:t>TH</a:t>
            </a:r>
            <a:r>
              <a:rPr lang="en-US" dirty="0"/>
              <a:t> NOV 2023</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13</a:t>
            </a:r>
            <a:r>
              <a:rPr lang="en-US" baseline="30000" dirty="0"/>
              <a:t>TH</a:t>
            </a:r>
            <a:r>
              <a:rPr lang="en-US" dirty="0"/>
              <a:t> NOV 2023</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14</a:t>
            </a:r>
            <a:r>
              <a:rPr lang="en-US" baseline="30000" dirty="0"/>
              <a:t>TH</a:t>
            </a:r>
            <a:r>
              <a:rPr lang="en-US" dirty="0"/>
              <a:t> NOV 2023</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401867"/>
            <a:ext cx="1993392" cy="795528"/>
          </a:xfrm>
        </p:spPr>
        <p:txBody>
          <a:bodyPr/>
          <a:lstStyle/>
          <a:p>
            <a:pPr lvl="0"/>
            <a:r>
              <a:rPr lang="en-US" dirty="0"/>
              <a:t>MODEL IMPROVISATION</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4369308"/>
            <a:ext cx="1993392" cy="795528"/>
          </a:xfrm>
        </p:spPr>
        <p:txBody>
          <a:bodyPr/>
          <a:lstStyle/>
          <a:p>
            <a:pPr lvl="0"/>
            <a:r>
              <a:rPr lang="en-US" dirty="0"/>
              <a:t>MODEL </a:t>
            </a:r>
          </a:p>
          <a:p>
            <a:pPr lvl="0"/>
            <a:r>
              <a:rPr lang="en-US" dirty="0"/>
              <a:t>EVALUATION</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16484" y="4401866"/>
            <a:ext cx="1993392" cy="795528"/>
          </a:xfrm>
        </p:spPr>
        <p:txBody>
          <a:bodyPr/>
          <a:lstStyle/>
          <a:p>
            <a:pPr lvl="0"/>
            <a:r>
              <a:rPr lang="en-US" dirty="0"/>
              <a:t>DOCUMENTATION</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32057" y="4401866"/>
            <a:ext cx="1993392" cy="795528"/>
          </a:xfrm>
        </p:spPr>
        <p:txBody>
          <a:bodyPr/>
          <a:lstStyle/>
          <a:p>
            <a:pPr lvl="0"/>
            <a:r>
              <a:rPr lang="en-US" dirty="0"/>
              <a:t>MODEL DEPLOYMENT</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47629" y="4401866"/>
            <a:ext cx="1993392" cy="795528"/>
          </a:xfrm>
        </p:spPr>
        <p:txBody>
          <a:bodyPr/>
          <a:lstStyle/>
          <a:p>
            <a:pPr lvl="0"/>
            <a:r>
              <a:rPr lang="en-US" dirty="0"/>
              <a:t>REPORTING</a:t>
            </a:r>
          </a:p>
        </p:txBody>
      </p:sp>
    </p:spTree>
    <p:extLst>
      <p:ext uri="{BB962C8B-B14F-4D97-AF65-F5344CB8AC3E}">
        <p14:creationId xmlns:p14="http://schemas.microsoft.com/office/powerpoint/2010/main" val="42538606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211311"/>
            <a:ext cx="6766560" cy="768096"/>
          </a:xfrm>
        </p:spPr>
        <p:txBody>
          <a:bodyPr/>
          <a:lstStyle/>
          <a:p>
            <a:r>
              <a:rPr lang="en-US" sz="3600" dirty="0"/>
              <a:t>DATA UNDERSATNDING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795630" y="2078736"/>
            <a:ext cx="5879592" cy="2700528"/>
          </a:xfrm>
        </p:spPr>
        <p:txBody>
          <a:bodyPr/>
          <a:lstStyle/>
          <a:p>
            <a:r>
              <a:rPr lang="en-IN" sz="1800" dirty="0">
                <a:effectLst/>
                <a:latin typeface="Sabon Next LT (Body)"/>
                <a:ea typeface="Calibri" panose="020F0502020204030204" pitchFamily="34" charset="0"/>
              </a:rPr>
              <a:t>The dataset for this project was obtained from Kaggle, a popular platform for data sharing and machine learning competitions. </a:t>
            </a:r>
          </a:p>
          <a:p>
            <a:endParaRPr lang="en-IN" sz="1800" dirty="0">
              <a:effectLst/>
              <a:latin typeface="Sabon Next LT (Body)"/>
              <a:ea typeface="Calibri" panose="020F0502020204030204" pitchFamily="34" charset="0"/>
            </a:endParaRPr>
          </a:p>
          <a:p>
            <a:pPr marL="285750" indent="-285750">
              <a:buFont typeface="Arial" panose="020B0604020202020204" pitchFamily="34" charset="0"/>
              <a:buChar char="•"/>
            </a:pPr>
            <a:r>
              <a:rPr lang="en-IN" sz="1800" dirty="0">
                <a:latin typeface="Sabon Next LT (Body)"/>
                <a:ea typeface="Calibri" panose="020F0502020204030204" pitchFamily="34" charset="0"/>
              </a:rPr>
              <a:t>13 columns and 25200 rows.</a:t>
            </a:r>
          </a:p>
          <a:p>
            <a:pPr marL="285750" indent="-285750">
              <a:buFont typeface="Arial" panose="020B0604020202020204" pitchFamily="34" charset="0"/>
              <a:buChar char="•"/>
            </a:pPr>
            <a:r>
              <a:rPr lang="en-IN" sz="1800" dirty="0">
                <a:latin typeface="Sabon Next LT (Body)"/>
                <a:ea typeface="Calibri" panose="020F0502020204030204" pitchFamily="34" charset="0"/>
              </a:rPr>
              <a:t>No missing values.</a:t>
            </a:r>
          </a:p>
          <a:p>
            <a:pPr marL="285750" indent="-285750">
              <a:buFont typeface="Arial" panose="020B0604020202020204" pitchFamily="34" charset="0"/>
              <a:buChar char="•"/>
            </a:pPr>
            <a:r>
              <a:rPr lang="en-US" sz="1800" dirty="0"/>
              <a:t>7 numerical features.</a:t>
            </a:r>
          </a:p>
          <a:p>
            <a:pPr marL="285750" indent="-285750">
              <a:buFont typeface="Arial" panose="020B0604020202020204" pitchFamily="34" charset="0"/>
              <a:buChar char="•"/>
            </a:pPr>
            <a:r>
              <a:rPr lang="en-US" sz="1800" dirty="0"/>
              <a:t>6 categorical features.</a:t>
            </a:r>
          </a:p>
        </p:txBody>
      </p:sp>
    </p:spTree>
    <p:extLst>
      <p:ext uri="{BB962C8B-B14F-4D97-AF65-F5344CB8AC3E}">
        <p14:creationId xmlns:p14="http://schemas.microsoft.com/office/powerpoint/2010/main" val="1523741198"/>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{22698176-CB8A-4ABD-9371-AD3ED730160E}tf78438558_win32</Template>
  <TotalTime>148</TotalTime>
  <Words>577</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Sabon Next LT</vt:lpstr>
      <vt:lpstr>Sabon Next LT (Body)</vt:lpstr>
      <vt:lpstr>Times New Roman</vt:lpstr>
      <vt:lpstr>Office Theme</vt:lpstr>
      <vt:lpstr>Loan prediction based on customer bEHAVIOUR </vt:lpstr>
      <vt:lpstr>BUSINESS Problem STATEMENT</vt:lpstr>
      <vt:lpstr>OBJECTIVE</vt:lpstr>
      <vt:lpstr>SOLUTION APPROACH</vt:lpstr>
      <vt:lpstr>MEET OUR TEAM</vt:lpstr>
      <vt:lpstr>PowerPoint Presentation</vt:lpstr>
      <vt:lpstr>TIMELINE</vt:lpstr>
      <vt:lpstr>TIMELINE</vt:lpstr>
      <vt:lpstr>DATA UNDERSATNDING </vt:lpstr>
      <vt:lpstr>DATA PREPROCESSING</vt:lpstr>
      <vt:lpstr>DATA VISUALIZATION</vt:lpstr>
      <vt:lpstr>DATA VISUALIZATION</vt:lpstr>
      <vt:lpstr>DATA VISUALIZATION</vt:lpstr>
      <vt:lpstr>DATA VISUALIZATION</vt:lpstr>
      <vt:lpstr>MODEL IMPLEMENTATION</vt:lpstr>
      <vt:lpstr>MODEL EVALUATION AND 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based on customer bEHAVIOUR</dc:title>
  <dc:subject/>
  <dc:creator>sai nikhil nellore</dc:creator>
  <cp:lastModifiedBy>SHEKSHAVALI PATTAN</cp:lastModifiedBy>
  <cp:revision>2</cp:revision>
  <dcterms:created xsi:type="dcterms:W3CDTF">2023-11-19T01:52:28Z</dcterms:created>
  <dcterms:modified xsi:type="dcterms:W3CDTF">2023-11-19T04:22:24Z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